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4" r:id="rId4"/>
  </p:sldMasterIdLst>
  <p:notesMasterIdLst>
    <p:notesMasterId r:id="rId33"/>
  </p:notesMasterIdLst>
  <p:sldIdLst>
    <p:sldId id="256" r:id="rId5"/>
    <p:sldId id="257" r:id="rId6"/>
    <p:sldId id="391" r:id="rId7"/>
    <p:sldId id="392" r:id="rId8"/>
    <p:sldId id="393" r:id="rId9"/>
    <p:sldId id="394" r:id="rId10"/>
    <p:sldId id="395" r:id="rId11"/>
    <p:sldId id="414" r:id="rId12"/>
    <p:sldId id="397" r:id="rId13"/>
    <p:sldId id="398" r:id="rId14"/>
    <p:sldId id="399" r:id="rId15"/>
    <p:sldId id="415" r:id="rId16"/>
    <p:sldId id="400" r:id="rId17"/>
    <p:sldId id="402" r:id="rId18"/>
    <p:sldId id="403" r:id="rId19"/>
    <p:sldId id="416" r:id="rId20"/>
    <p:sldId id="404" r:id="rId21"/>
    <p:sldId id="405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387" r:id="rId30"/>
    <p:sldId id="417" r:id="rId31"/>
    <p:sldId id="41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EFDB2C-5B76-4CC0-B5C3-E23D9F4FAA7D}">
          <p14:sldIdLst>
            <p14:sldId id="256"/>
            <p14:sldId id="257"/>
            <p14:sldId id="391"/>
            <p14:sldId id="392"/>
            <p14:sldId id="393"/>
            <p14:sldId id="394"/>
            <p14:sldId id="395"/>
            <p14:sldId id="414"/>
            <p14:sldId id="397"/>
            <p14:sldId id="398"/>
            <p14:sldId id="399"/>
            <p14:sldId id="415"/>
            <p14:sldId id="400"/>
            <p14:sldId id="402"/>
            <p14:sldId id="403"/>
            <p14:sldId id="416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3"/>
            <p14:sldId id="387"/>
            <p14:sldId id="417"/>
            <p14:sldId id="419"/>
          </p14:sldIdLst>
        </p14:section>
        <p14:section name="Untitled Section" id="{12FFCF19-1E8F-4EDB-BE3A-F943A5D3FE79}">
          <p14:sldIdLst/>
        </p14:section>
        <p14:section name="Untitled Section" id="{3F848480-D55D-4B4D-884D-DC63752B7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2185" autoAdjust="0"/>
  </p:normalViewPr>
  <p:slideViewPr>
    <p:cSldViewPr>
      <p:cViewPr varScale="1">
        <p:scale>
          <a:sx n="68" d="100"/>
          <a:sy n="68" d="100"/>
        </p:scale>
        <p:origin x="88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Indien de tijd te kort is: in eigen tijd verder proberen.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6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i="0" baseline="0" dirty="0"/>
              <a:t>Wat heb je gewijzigd?</a:t>
            </a:r>
          </a:p>
          <a:p>
            <a:r>
              <a:rPr lang="nl-NL" i="0" baseline="0" dirty="0"/>
              <a:t>Welke </a:t>
            </a:r>
            <a:r>
              <a:rPr lang="nl-NL" b="1" i="0" u="sng" baseline="0" dirty="0"/>
              <a:t>klassen</a:t>
            </a:r>
            <a:r>
              <a:rPr lang="nl-NL" i="0" baseline="0" dirty="0"/>
              <a:t> heb je gewijzigd? Wat valt je op?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0" baseline="0" dirty="0"/>
              <a:t>DOCENT: Antwoorden in animatie (2x klikken: 1</a:t>
            </a:r>
            <a:r>
              <a:rPr lang="nl-NL" i="0" baseline="30000" dirty="0"/>
              <a:t>e</a:t>
            </a:r>
            <a:r>
              <a:rPr lang="nl-NL" i="0" baseline="0" dirty="0"/>
              <a:t> directe gevolgen, 2</a:t>
            </a:r>
            <a:r>
              <a:rPr lang="nl-NL" i="0" baseline="30000" dirty="0"/>
              <a:t>e</a:t>
            </a:r>
            <a:r>
              <a:rPr lang="nl-NL" i="0" baseline="0" dirty="0"/>
              <a:t> indirecte gevolgen)</a:t>
            </a:r>
          </a:p>
          <a:p>
            <a:endParaRPr lang="nl-NL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DOCENT: Zie voor verwachtte antwoorden</a:t>
            </a:r>
            <a:r>
              <a:rPr lang="nl-NL" baseline="0" dirty="0"/>
              <a:t> / belangrijkste constateringen de volgende sheet.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Indien de tijd te kort is: in eigen tijd verder proberen.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6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i="0" baseline="0" dirty="0"/>
              <a:t>Wat heb je gewijzigd?</a:t>
            </a:r>
          </a:p>
          <a:p>
            <a:r>
              <a:rPr lang="nl-NL" i="0" baseline="0" dirty="0"/>
              <a:t>Welke </a:t>
            </a:r>
            <a:r>
              <a:rPr lang="nl-NL" b="1" i="0" u="sng" baseline="0" dirty="0"/>
              <a:t>klassen</a:t>
            </a:r>
            <a:r>
              <a:rPr lang="nl-NL" i="0" baseline="0" dirty="0"/>
              <a:t> heb je gewijzigd? Wat valt je op?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0" baseline="0" dirty="0"/>
              <a:t>DOCENT: Antwoorden in animatie (2x klikken: 1</a:t>
            </a:r>
            <a:r>
              <a:rPr lang="nl-NL" i="0" baseline="30000" dirty="0"/>
              <a:t>e</a:t>
            </a:r>
            <a:r>
              <a:rPr lang="nl-NL" i="0" baseline="0" dirty="0"/>
              <a:t> directe gevolgen,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0" baseline="0" dirty="0"/>
              <a:t> 2</a:t>
            </a:r>
            <a:r>
              <a:rPr lang="nl-NL" i="0" baseline="30000" dirty="0"/>
              <a:t>e</a:t>
            </a:r>
            <a:r>
              <a:rPr lang="nl-NL" i="0" baseline="0" dirty="0"/>
              <a:t> indirecte gevolgen-&gt;</a:t>
            </a:r>
            <a:r>
              <a:rPr lang="nl-NL" i="0" baseline="0" dirty="0" err="1"/>
              <a:t>RentCar</a:t>
            </a:r>
            <a:r>
              <a:rPr lang="nl-NL" i="0" baseline="0" dirty="0"/>
              <a:t> en </a:t>
            </a:r>
            <a:r>
              <a:rPr lang="nl-NL" i="0" baseline="0" dirty="0" err="1"/>
              <a:t>ReturnCar</a:t>
            </a:r>
            <a:r>
              <a:rPr lang="nl-NL" i="0" baseline="0" dirty="0"/>
              <a:t> moeten aangepast worden omdat ze ook in de nieuwe ‘</a:t>
            </a:r>
            <a:r>
              <a:rPr lang="nl-NL" i="0" baseline="0" dirty="0" err="1"/>
              <a:t>Offroad</a:t>
            </a:r>
            <a:r>
              <a:rPr lang="nl-NL" i="0" baseline="0" dirty="0"/>
              <a:t>’ lijst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i="0" baseline="0" dirty="0"/>
              <a:t>Naar het nummerbord moeten zoeken)</a:t>
            </a:r>
          </a:p>
          <a:p>
            <a:endParaRPr lang="nl-NL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DOCENT: Zie voor verwachtte antwoorden</a:t>
            </a:r>
            <a:r>
              <a:rPr lang="nl-NL" baseline="0" dirty="0"/>
              <a:t> / belangrijkste constateringen de volgende sheet.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Conclusie, duplicatie vermijden!</a:t>
            </a:r>
          </a:p>
          <a:p>
            <a:endParaRPr lang="nl-NL" dirty="0"/>
          </a:p>
          <a:p>
            <a:r>
              <a:rPr lang="nl-NL" dirty="0"/>
              <a:t>Studenten: redenen</a:t>
            </a:r>
            <a:r>
              <a:rPr lang="nl-NL" baseline="0" dirty="0"/>
              <a:t> tegen duplicatie uit de industrie nodig? </a:t>
            </a:r>
            <a:r>
              <a:rPr lang="nl-NL" dirty="0"/>
              <a:t>Google zelf eens op: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NL" dirty="0"/>
              <a:t>code </a:t>
            </a:r>
            <a:r>
              <a:rPr lang="nl-NL" dirty="0" err="1"/>
              <a:t>duplication</a:t>
            </a:r>
            <a:endParaRPr lang="nl-NL" dirty="0"/>
          </a:p>
          <a:p>
            <a:pPr marL="171450" indent="-171450">
              <a:buFont typeface="Arial" pitchFamily="34" charset="0"/>
              <a:buChar char="•"/>
            </a:pPr>
            <a:r>
              <a:rPr lang="nl-NL" dirty="0"/>
              <a:t>“code </a:t>
            </a:r>
            <a:r>
              <a:rPr lang="nl-NL" dirty="0" err="1"/>
              <a:t>smell</a:t>
            </a:r>
            <a:r>
              <a:rPr lang="nl-NL" dirty="0"/>
              <a:t>” </a:t>
            </a:r>
            <a:r>
              <a:rPr lang="nl-NL" dirty="0" err="1"/>
              <a:t>duplication</a:t>
            </a:r>
            <a:endParaRPr lang="nl-NL" dirty="0"/>
          </a:p>
          <a:p>
            <a:pPr marL="171450" indent="-171450">
              <a:buFont typeface="Arial" pitchFamily="34" charset="0"/>
              <a:buChar char="•"/>
            </a:pP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repeat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baseline="0" dirty="0" err="1"/>
              <a:t>self</a:t>
            </a:r>
            <a:r>
              <a:rPr lang="nl-NL" baseline="0" dirty="0"/>
              <a:t> (DRY)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0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Stap 1: Gemeenschappelijke attributen en operaties zoeken!</a:t>
            </a:r>
          </a:p>
          <a:p>
            <a:r>
              <a:rPr lang="nl-NL" dirty="0"/>
              <a:t>Rood: </a:t>
            </a:r>
            <a:r>
              <a:rPr lang="nl-NL" sz="1200" dirty="0"/>
              <a:t>Gemeenschappelijk en dezelfde code.</a:t>
            </a:r>
            <a:endParaRPr lang="nl-NL" dirty="0"/>
          </a:p>
          <a:p>
            <a:r>
              <a:rPr lang="nl-NL" dirty="0"/>
              <a:t>Oranje:</a:t>
            </a:r>
            <a:r>
              <a:rPr lang="nl-NL" baseline="0" dirty="0"/>
              <a:t> </a:t>
            </a:r>
            <a:r>
              <a:rPr lang="nl-NL" sz="1200" dirty="0"/>
              <a:t>Gemeenschappelijk en bijna dezelfde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noProof="0" dirty="0"/>
              <a:t>We doen samen tijdens deze workshop een kennismaking van het ‘waarom’ van inheritance.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/>
              <a:t>In het klassediagram geef je met behulp van de ‘generalisatie relatie’ (kort: generalisatie) aan</a:t>
            </a:r>
          </a:p>
          <a:p>
            <a:r>
              <a:rPr lang="nl-NL" sz="1200" baseline="0" dirty="0"/>
              <a:t>dat een klasse van een andere klasse attributen en/of operaties erft.</a:t>
            </a:r>
          </a:p>
          <a:p>
            <a:r>
              <a:rPr lang="nl-NL" sz="1200" baseline="0" dirty="0"/>
              <a:t>In dit voorbeeld: Limousine erft van de gemeenschappelijke klasse </a:t>
            </a:r>
            <a:r>
              <a:rPr lang="nl-NL" sz="1200" baseline="0" dirty="0" err="1"/>
              <a:t>Car</a:t>
            </a:r>
            <a:r>
              <a:rPr lang="nl-NL" sz="1200" baseline="0" dirty="0"/>
              <a:t>.</a:t>
            </a:r>
          </a:p>
          <a:p>
            <a:r>
              <a:rPr lang="nl-NL" sz="1200" baseline="0" dirty="0"/>
              <a:t>Een klasse die erft krijgt alle attributen en operaties mee van de klasse waarvan hij erft.</a:t>
            </a:r>
          </a:p>
          <a:p>
            <a:r>
              <a:rPr lang="nl-NL" sz="1200" baseline="0" dirty="0"/>
              <a:t>De term ‘gebruiken’ is niet nauwkeurig: de Limousine </a:t>
            </a:r>
            <a:r>
              <a:rPr lang="nl-NL" sz="1200" b="1" u="sng" baseline="0" dirty="0"/>
              <a:t>is</a:t>
            </a:r>
            <a:r>
              <a:rPr lang="nl-NL" sz="1200" baseline="0" dirty="0"/>
              <a:t> een </a:t>
            </a:r>
            <a:r>
              <a:rPr lang="nl-NL" sz="1200" baseline="0" dirty="0" err="1"/>
              <a:t>Car</a:t>
            </a:r>
            <a:r>
              <a:rPr lang="nl-NL" sz="1200" baseline="0" dirty="0"/>
              <a:t>, omdat hij erft van </a:t>
            </a:r>
            <a:r>
              <a:rPr lang="nl-NL" sz="1200" baseline="0" dirty="0" err="1"/>
              <a:t>Car</a:t>
            </a:r>
            <a:r>
              <a:rPr lang="nl-NL" sz="1200" baseline="0" dirty="0"/>
              <a:t>!</a:t>
            </a:r>
          </a:p>
          <a:p>
            <a:r>
              <a:rPr lang="nl-NL" sz="1200" dirty="0"/>
              <a:t>Zie H4.2.8</a:t>
            </a:r>
            <a:r>
              <a:rPr lang="nl-NL" sz="1200" baseline="0" dirty="0"/>
              <a:t> van “</a:t>
            </a:r>
            <a:r>
              <a:rPr lang="nl-NL" sz="1200" baseline="0" dirty="0" err="1"/>
              <a:t>Practisch</a:t>
            </a:r>
            <a:r>
              <a:rPr lang="nl-NL" sz="1200" baseline="0" dirty="0"/>
              <a:t> UML” over Generalisatie.</a:t>
            </a:r>
          </a:p>
          <a:p>
            <a:endParaRPr lang="nl-N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0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Aan de slag met de opgaven van </a:t>
            </a:r>
            <a:r>
              <a:rPr lang="nl-NL" baseline="0"/>
              <a:t>dit dagdeel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Maar</a:t>
            </a:r>
            <a:r>
              <a:rPr lang="nl-NL" baseline="0" dirty="0"/>
              <a:t> eerst… </a:t>
            </a:r>
            <a:r>
              <a:rPr lang="nl-NL" baseline="0"/>
              <a:t>de casus.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i="1" dirty="0"/>
              <a:t>Kun je het niet lezen, bekijk deze</a:t>
            </a:r>
            <a:r>
              <a:rPr lang="nl-NL" i="1" baseline="0" dirty="0"/>
              <a:t> sheet dan op je eigen laptop.</a:t>
            </a:r>
          </a:p>
          <a:p>
            <a:r>
              <a:rPr lang="nl-NL" baseline="0" dirty="0"/>
              <a:t>Dit is het klassediagram dat gemaakt is na het inventariseren van de wensen van </a:t>
            </a:r>
            <a:r>
              <a:rPr lang="nl-NL" baseline="0"/>
              <a:t>de klant.</a:t>
            </a:r>
            <a:endParaRPr lang="nl-NL" baseline="0" dirty="0"/>
          </a:p>
          <a:p>
            <a:r>
              <a:rPr lang="nl-NL" baseline="0" dirty="0"/>
              <a:t>Je ziet een verhuur administratie met lijsten van limousines, sedans en trucks en met daarin functionaliteit voor verhuur en inleveren.</a:t>
            </a:r>
          </a:p>
          <a:p>
            <a:r>
              <a:rPr lang="nl-NL" baseline="0" dirty="0"/>
              <a:t>Ook zie je klassen voor de te verhuren limousines, trucks en sedans.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klassediagram is vertaald</a:t>
            </a:r>
            <a:r>
              <a:rPr lang="nl-NL" baseline="0" dirty="0"/>
              <a:t> naar een volledig werkend programma. Zie de zip file. Pak deze uit.</a:t>
            </a:r>
          </a:p>
          <a:p>
            <a:r>
              <a:rPr lang="nl-NL" baseline="0" dirty="0"/>
              <a:t>Kun je de klassen terugvinden?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Indien de tijd te kort is: in eigen tijd verder proberen.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i="0" baseline="0" dirty="0"/>
              <a:t>Wat heb je gewijzigd?</a:t>
            </a:r>
          </a:p>
          <a:p>
            <a:r>
              <a:rPr lang="nl-NL" i="0" baseline="0" dirty="0"/>
              <a:t>Welke </a:t>
            </a:r>
            <a:r>
              <a:rPr lang="nl-NL" b="1" i="0" u="sng" baseline="0" dirty="0"/>
              <a:t>klassen</a:t>
            </a:r>
            <a:r>
              <a:rPr lang="nl-NL" i="0" baseline="0" dirty="0"/>
              <a:t> heb je gewijzigd? Wat valt je op?</a:t>
            </a:r>
          </a:p>
          <a:p>
            <a:r>
              <a:rPr lang="nl-NL" i="0" baseline="0" dirty="0"/>
              <a:t>DOCENT: Antwoorden in animatie (2x klikken: 1</a:t>
            </a:r>
            <a:r>
              <a:rPr lang="nl-NL" i="0" baseline="30000" dirty="0"/>
              <a:t>e</a:t>
            </a:r>
            <a:r>
              <a:rPr lang="nl-NL" i="0" baseline="0" dirty="0"/>
              <a:t> directe gevolgen, 2</a:t>
            </a:r>
            <a:r>
              <a:rPr lang="nl-NL" i="0" baseline="30000" dirty="0"/>
              <a:t>e</a:t>
            </a:r>
            <a:r>
              <a:rPr lang="nl-NL" i="0" baseline="0" dirty="0"/>
              <a:t> indirecte gevolgen)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0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DOCENT: Zie voor verwachtte antwoorden</a:t>
            </a:r>
            <a:r>
              <a:rPr lang="nl-NL" baseline="0" dirty="0"/>
              <a:t> / belangrijkste constateringen de volgende sheet.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2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OOP2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3077135"/>
            <a:ext cx="7467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dirty="0"/>
              <a:t>Inheritance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nl-NL" dirty="0"/>
              <a:t>De klant is wispelturig. Hij wil nog een wijziging aan het programma. Zijn nieuwe wens:</a:t>
            </a:r>
            <a:br>
              <a:rPr lang="nl-NL" dirty="0"/>
            </a:br>
            <a:br>
              <a:rPr lang="nl-NL" dirty="0"/>
            </a:br>
            <a:r>
              <a:rPr lang="nl-NL" b="1" dirty="0">
                <a:solidFill>
                  <a:srgbClr val="C00000"/>
                </a:solidFill>
              </a:rPr>
              <a:t>Van auto’s die aan de administratie toegevoegd worden, moet het bouwjaar vastgelegd worden. In de lijsten met auto’s moet deze ook zichtbaar zijn. </a:t>
            </a:r>
            <a:br>
              <a:rPr lang="nl-NL" b="1" dirty="0">
                <a:solidFill>
                  <a:srgbClr val="C00000"/>
                </a:solidFill>
              </a:rPr>
            </a:br>
            <a:endParaRPr lang="nl-NL" dirty="0"/>
          </a:p>
          <a:p>
            <a:r>
              <a:rPr lang="nl-NL" dirty="0"/>
              <a:t>Opdrachten (15 minuten)</a:t>
            </a:r>
          </a:p>
          <a:p>
            <a:pPr lvl="1"/>
            <a:r>
              <a:rPr lang="nl-NL" dirty="0"/>
              <a:t>Wijs in het klassediagram aan wat er gewijzigd moet worden.</a:t>
            </a:r>
          </a:p>
          <a:p>
            <a:pPr lvl="1"/>
            <a:r>
              <a:rPr lang="nl-NL" dirty="0"/>
              <a:t>Maak de wijziging in de code van de klassen en zorg voor een werkend programma waarmee de klant tevreden is (de GUI heeft de laagste prioriteit).</a:t>
            </a:r>
          </a:p>
          <a:p>
            <a:pPr lvl="1"/>
            <a:r>
              <a:rPr lang="nl-NL" dirty="0"/>
              <a:t>Hint: ToString() ook aanpassen!</a:t>
            </a:r>
          </a:p>
          <a:p>
            <a:pPr lvl="1"/>
            <a:endParaRPr lang="nl-NL" dirty="0"/>
          </a:p>
          <a:p>
            <a:pPr marL="393192" lvl="1" indent="0">
              <a:buNone/>
            </a:pPr>
            <a:endParaRPr lang="nl-NL" dirty="0"/>
          </a:p>
          <a:p>
            <a:pPr marL="393192" lvl="1" indent="0">
              <a:buNone/>
            </a:pPr>
            <a:endParaRPr lang="nl-NL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endParaRPr lang="nl-NL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endParaRPr lang="nl-NL" b="1" dirty="0"/>
          </a:p>
          <a:p>
            <a:pPr marL="393192" lvl="1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De klant heeft nog een wens</a:t>
            </a:r>
          </a:p>
        </p:txBody>
      </p:sp>
    </p:spTree>
    <p:extLst>
      <p:ext uri="{BB962C8B-B14F-4D97-AF65-F5344CB8AC3E}">
        <p14:creationId xmlns:p14="http://schemas.microsoft.com/office/powerpoint/2010/main" val="23063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De ‘bouwjaar’ wens</a:t>
            </a:r>
            <a:br>
              <a:rPr lang="nl-NL" sz="3600" dirty="0"/>
            </a:br>
            <a:r>
              <a:rPr lang="nl-NL" sz="3600" dirty="0"/>
              <a:t>	Welke code heb je gewijzigd?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753933"/>
              </p:ext>
            </p:extLst>
          </p:nvPr>
        </p:nvGraphicFramePr>
        <p:xfrm>
          <a:off x="838199" y="1371600"/>
          <a:ext cx="7832129" cy="5486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Visio" r:id="rId4" imgW="5842989" imgH="4120204" progId="Visio.Drawing.11">
                  <p:embed/>
                </p:oleObj>
              </mc:Choice>
              <mc:Fallback>
                <p:oleObj name="Visio" r:id="rId4" imgW="5842989" imgH="41202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1371600"/>
                        <a:ext cx="7832129" cy="5486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83920" y="4343400"/>
            <a:ext cx="792480" cy="1524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3474720" y="2286000"/>
            <a:ext cx="7924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5684520" y="1943100"/>
            <a:ext cx="7924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1447800" y="5486400"/>
            <a:ext cx="7924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4038600" y="3467100"/>
            <a:ext cx="7924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6248400" y="3276600"/>
            <a:ext cx="7924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838200" y="6629400"/>
            <a:ext cx="990600" cy="1905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3444240" y="4572000"/>
            <a:ext cx="990600" cy="1905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5684520" y="4572000"/>
            <a:ext cx="990600" cy="1905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3474720" y="2286000"/>
            <a:ext cx="117348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4038600" y="3467100"/>
            <a:ext cx="117348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>
            <a:off x="6248400" y="3270250"/>
            <a:ext cx="117348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5687060" y="1943100"/>
            <a:ext cx="117348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883920" y="4343400"/>
            <a:ext cx="117348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1417320" y="5486400"/>
            <a:ext cx="1173480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08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nl-NL" sz="28600" b="1" dirty="0"/>
              <a:t>?</a:t>
            </a:r>
            <a:endParaRPr lang="nl-NL" sz="28600" dirty="0"/>
          </a:p>
          <a:p>
            <a:pPr marL="109728" indent="0">
              <a:buNone/>
            </a:pPr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400" dirty="0"/>
              <a:t>De ‘bouwjaar’ wens</a:t>
            </a:r>
            <a:br>
              <a:rPr lang="nl-NL" sz="4400" dirty="0"/>
            </a:br>
            <a:r>
              <a:rPr lang="nl-NL" sz="4400" dirty="0"/>
              <a:t>	Ervaring bij het coderen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25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Aan </a:t>
            </a:r>
            <a:r>
              <a:rPr lang="nl-NL" b="1" u="sng" dirty="0"/>
              <a:t>elke</a:t>
            </a:r>
            <a:r>
              <a:rPr lang="nl-NL" dirty="0"/>
              <a:t> auto (de Limousine, Sedan en Truck </a:t>
            </a:r>
            <a:r>
              <a:rPr lang="nl-NL" b="1" dirty="0"/>
              <a:t>klassen</a:t>
            </a:r>
            <a:r>
              <a:rPr lang="nl-NL" dirty="0"/>
              <a:t>) moet de eigenschap ‘</a:t>
            </a:r>
            <a:r>
              <a:rPr lang="nl-NL" dirty="0" err="1"/>
              <a:t>BuildYear</a:t>
            </a:r>
            <a:r>
              <a:rPr lang="nl-NL" dirty="0"/>
              <a:t>’ (</a:t>
            </a:r>
            <a:r>
              <a:rPr lang="nl-NL" dirty="0" err="1"/>
              <a:t>oid</a:t>
            </a:r>
            <a:r>
              <a:rPr lang="nl-NL" dirty="0"/>
              <a:t>) toegevoegd worden.</a:t>
            </a:r>
          </a:p>
          <a:p>
            <a:r>
              <a:rPr lang="nl-NL" dirty="0"/>
              <a:t>Van </a:t>
            </a:r>
            <a:r>
              <a:rPr lang="nl-NL" b="1" u="sng" dirty="0"/>
              <a:t>elke</a:t>
            </a:r>
            <a:r>
              <a:rPr lang="nl-NL" dirty="0"/>
              <a:t> auto moet de constructor aangepast worden. De parameter ‘</a:t>
            </a:r>
            <a:r>
              <a:rPr lang="nl-NL" dirty="0" err="1"/>
              <a:t>buildYear</a:t>
            </a:r>
            <a:r>
              <a:rPr lang="nl-NL" dirty="0"/>
              <a:t>’ moet toegevoegd worden, zodat je het bouwjaar in kunt stellen.</a:t>
            </a:r>
          </a:p>
          <a:p>
            <a:r>
              <a:rPr lang="nl-NL" dirty="0"/>
              <a:t>Van </a:t>
            </a:r>
            <a:r>
              <a:rPr lang="nl-NL" b="1" u="sng" dirty="0"/>
              <a:t>elke</a:t>
            </a:r>
            <a:r>
              <a:rPr lang="nl-NL" dirty="0"/>
              <a:t> auto moet de ToString() methode aangepast worden zodat het bouwjaar ook in de geretourneerde string staat en deze in de GUI zichtbaar wordt.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nl-NL" b="1" dirty="0">
                <a:solidFill>
                  <a:srgbClr val="C00000"/>
                </a:solidFill>
              </a:rPr>
              <a:t>Voelt bovenstaande als dubbel werk?!</a:t>
            </a:r>
          </a:p>
          <a:p>
            <a:pPr marL="109728" indent="0">
              <a:buNone/>
            </a:pPr>
            <a:endParaRPr lang="nl-NL" b="1" dirty="0"/>
          </a:p>
          <a:p>
            <a:r>
              <a:rPr lang="nl-NL" dirty="0"/>
              <a:t>Verder moest de code van de GUI aangepast worden zodat de gebruiker het bouwjaar in kan voeren.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400" dirty="0"/>
              <a:t>De ‘bouwjaar’ wens</a:t>
            </a:r>
            <a:br>
              <a:rPr lang="nl-NL" sz="4400" dirty="0"/>
            </a:br>
            <a:r>
              <a:rPr lang="nl-NL" sz="4400" dirty="0"/>
              <a:t>	Ervaring bij het coderen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825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 fontScale="850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nl-NL" dirty="0"/>
              <a:t>De klant heeft een nieuwe markt aangeboord. Zijn nieuwe wens:</a:t>
            </a:r>
            <a:br>
              <a:rPr lang="nl-NL" dirty="0"/>
            </a:br>
            <a:br>
              <a:rPr lang="nl-NL" dirty="0"/>
            </a:br>
            <a:r>
              <a:rPr lang="nl-NL" b="1" dirty="0">
                <a:solidFill>
                  <a:srgbClr val="C00000"/>
                </a:solidFill>
              </a:rPr>
              <a:t>Ook auto’s van het type ‘</a:t>
            </a:r>
            <a:r>
              <a:rPr lang="nl-NL" b="1" dirty="0" err="1">
                <a:solidFill>
                  <a:srgbClr val="C00000"/>
                </a:solidFill>
              </a:rPr>
              <a:t>Offroad</a:t>
            </a:r>
            <a:r>
              <a:rPr lang="nl-NL" b="1" dirty="0">
                <a:solidFill>
                  <a:srgbClr val="C00000"/>
                </a:solidFill>
              </a:rPr>
              <a:t>’ moeten in de verhuur. Van een </a:t>
            </a:r>
            <a:r>
              <a:rPr lang="nl-NL" b="1" dirty="0" err="1">
                <a:solidFill>
                  <a:srgbClr val="C00000"/>
                </a:solidFill>
              </a:rPr>
              <a:t>offroad</a:t>
            </a:r>
            <a:r>
              <a:rPr lang="nl-NL" b="1" dirty="0">
                <a:solidFill>
                  <a:srgbClr val="C00000"/>
                </a:solidFill>
              </a:rPr>
              <a:t> auto moet vastgelegd worden: de fabrikant, het model, het bouwjaar, de nummerplaat, het aantal gereden kilometers, heeft hij 4 wiel aandrijving ja/nee, de verhuurdatum en is hij beschikbaar voor verhuur. </a:t>
            </a:r>
            <a:br>
              <a:rPr lang="nl-NL" b="1" dirty="0">
                <a:solidFill>
                  <a:srgbClr val="C00000"/>
                </a:solidFill>
              </a:rPr>
            </a:br>
            <a:r>
              <a:rPr lang="nl-NL" b="1" dirty="0">
                <a:solidFill>
                  <a:srgbClr val="C00000"/>
                </a:solidFill>
              </a:rPr>
              <a:t>De verhuurkosten zijn 170 euro per dag vanwege het verhoogd risico van off-</a:t>
            </a:r>
            <a:r>
              <a:rPr lang="nl-NL" b="1" dirty="0" err="1">
                <a:solidFill>
                  <a:srgbClr val="C00000"/>
                </a:solidFill>
              </a:rPr>
              <a:t>road</a:t>
            </a:r>
            <a:r>
              <a:rPr lang="nl-NL" b="1" dirty="0">
                <a:solidFill>
                  <a:srgbClr val="C00000"/>
                </a:solidFill>
              </a:rPr>
              <a:t> rijden. Per gereden kilometer moet 35 cent berekend worden.</a:t>
            </a:r>
            <a:br>
              <a:rPr lang="nl-NL" b="1" dirty="0">
                <a:solidFill>
                  <a:srgbClr val="C00000"/>
                </a:solidFill>
              </a:rPr>
            </a:br>
            <a:endParaRPr lang="nl-NL" dirty="0"/>
          </a:p>
          <a:p>
            <a:r>
              <a:rPr lang="nl-NL" dirty="0"/>
              <a:t>Opdrachten (15 minuten)</a:t>
            </a:r>
          </a:p>
          <a:p>
            <a:pPr lvl="1"/>
            <a:r>
              <a:rPr lang="nl-NL" dirty="0"/>
              <a:t>Geef in het klassediagram aan wat er gewijzigd moet worden.</a:t>
            </a:r>
          </a:p>
          <a:p>
            <a:pPr lvl="1"/>
            <a:r>
              <a:rPr lang="nl-NL" dirty="0"/>
              <a:t>Maak de wijziging in de code van de klassen en zorg voor een werkend programma waarmee de klant tevreden is (de GUI heeft de laagste prioriteit).</a:t>
            </a:r>
          </a:p>
          <a:p>
            <a:pPr marL="393192" lvl="1" indent="0">
              <a:buNone/>
            </a:pPr>
            <a:endParaRPr lang="nl-NL" dirty="0"/>
          </a:p>
          <a:p>
            <a:pPr marL="393192" lvl="1" indent="0">
              <a:buNone/>
            </a:pPr>
            <a:endParaRPr lang="nl-NL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endParaRPr lang="nl-NL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endParaRPr lang="nl-NL" b="1" dirty="0"/>
          </a:p>
          <a:p>
            <a:pPr marL="393192" lvl="1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De laatste wens van de klant</a:t>
            </a:r>
          </a:p>
        </p:txBody>
      </p:sp>
    </p:spTree>
    <p:extLst>
      <p:ext uri="{BB962C8B-B14F-4D97-AF65-F5344CB8AC3E}">
        <p14:creationId xmlns:p14="http://schemas.microsoft.com/office/powerpoint/2010/main" val="251623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244179"/>
              </p:ext>
            </p:extLst>
          </p:nvPr>
        </p:nvGraphicFramePr>
        <p:xfrm>
          <a:off x="76200" y="1460500"/>
          <a:ext cx="93599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Visio" r:id="rId4" imgW="7001499" imgH="4217481" progId="Visio.Drawing.11">
                  <p:embed/>
                </p:oleObj>
              </mc:Choice>
              <mc:Fallback>
                <p:oleObj name="Visio" r:id="rId4" imgW="7001499" imgH="4217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460500"/>
                        <a:ext cx="9359900" cy="5321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De ‘</a:t>
            </a:r>
            <a:r>
              <a:rPr lang="nl-NL" sz="3600" dirty="0" err="1"/>
              <a:t>offroad</a:t>
            </a:r>
            <a:r>
              <a:rPr lang="nl-NL" sz="3600" dirty="0"/>
              <a:t>’ wens</a:t>
            </a:r>
            <a:br>
              <a:rPr lang="nl-NL" sz="3600" dirty="0"/>
            </a:br>
            <a:r>
              <a:rPr lang="nl-NL" sz="3600" dirty="0"/>
              <a:t>	Welke code heb je gewijzigd?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7086600" y="2286000"/>
            <a:ext cx="1905000" cy="28956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823460" y="6019800"/>
            <a:ext cx="815340" cy="4191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6781800" y="2717800"/>
            <a:ext cx="304800" cy="4191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121920" y="2635250"/>
            <a:ext cx="1402080" cy="18415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Rectangle 1"/>
          <p:cNvSpPr/>
          <p:nvPr/>
        </p:nvSpPr>
        <p:spPr>
          <a:xfrm>
            <a:off x="6781800" y="1371600"/>
            <a:ext cx="2362200" cy="506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4823460" y="6019800"/>
            <a:ext cx="416814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2293256" y="1443264"/>
            <a:ext cx="4793343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2286000" y="1500414"/>
            <a:ext cx="205375" cy="937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>
            <a:off x="132080" y="2819400"/>
            <a:ext cx="2153920" cy="76199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6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nl-NL" sz="28600" b="1" dirty="0"/>
              <a:t>?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400" dirty="0"/>
              <a:t>De ‘</a:t>
            </a:r>
            <a:r>
              <a:rPr lang="nl-NL" sz="4400" dirty="0" err="1"/>
              <a:t>offroad</a:t>
            </a:r>
            <a:r>
              <a:rPr lang="nl-NL" sz="4400" dirty="0"/>
              <a:t>’ wens</a:t>
            </a:r>
            <a:br>
              <a:rPr lang="nl-NL" sz="4400" dirty="0"/>
            </a:br>
            <a:r>
              <a:rPr lang="nl-NL" sz="4400" dirty="0"/>
              <a:t>	Ervaring bij het coderen</a:t>
            </a:r>
          </a:p>
        </p:txBody>
      </p:sp>
    </p:spTree>
    <p:extLst>
      <p:ext uri="{BB962C8B-B14F-4D97-AF65-F5344CB8AC3E}">
        <p14:creationId xmlns:p14="http://schemas.microsoft.com/office/powerpoint/2010/main" val="154690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De nieuwe klasse ‘</a:t>
            </a:r>
            <a:r>
              <a:rPr lang="nl-NL" dirty="0" err="1"/>
              <a:t>Offroad</a:t>
            </a:r>
            <a:r>
              <a:rPr lang="nl-NL" dirty="0"/>
              <a:t>’ is bijna een complete </a:t>
            </a:r>
            <a:r>
              <a:rPr lang="nl-NL" b="1" u="sng" dirty="0"/>
              <a:t>kopie</a:t>
            </a:r>
            <a:r>
              <a:rPr lang="nl-NL" dirty="0"/>
              <a:t> van Sedan, Limousine en Truck.</a:t>
            </a:r>
          </a:p>
          <a:p>
            <a:r>
              <a:rPr lang="nl-NL" dirty="0"/>
              <a:t>Voor </a:t>
            </a:r>
            <a:r>
              <a:rPr lang="nl-NL" b="1" u="sng" dirty="0"/>
              <a:t>elke</a:t>
            </a:r>
            <a:r>
              <a:rPr lang="nl-NL" dirty="0"/>
              <a:t> type auto moet een ‘Add’ methode aanwezig zijn in de administratie klasse. Dus voor </a:t>
            </a:r>
            <a:r>
              <a:rPr lang="nl-NL" b="1" u="sng" dirty="0"/>
              <a:t>elk</a:t>
            </a:r>
            <a:r>
              <a:rPr lang="nl-NL" dirty="0"/>
              <a:t> </a:t>
            </a:r>
            <a:r>
              <a:rPr lang="nl-NL" b="1" u="sng" dirty="0"/>
              <a:t>nieuw</a:t>
            </a:r>
            <a:r>
              <a:rPr lang="nl-NL" dirty="0"/>
              <a:t> type auto moet een </a:t>
            </a:r>
            <a:r>
              <a:rPr lang="nl-NL" b="1" u="sng" dirty="0"/>
              <a:t>nieuwe</a:t>
            </a:r>
            <a:r>
              <a:rPr lang="nl-NL" dirty="0"/>
              <a:t> ‘Add’ methode toegevoegd worden.</a:t>
            </a:r>
          </a:p>
          <a:p>
            <a:r>
              <a:rPr lang="nl-NL" dirty="0"/>
              <a:t>De methoden voor het huren en terugnemen van auto’s moeten aangepast worden. </a:t>
            </a:r>
            <a:r>
              <a:rPr lang="nl-NL" b="1" u="sng" dirty="0"/>
              <a:t>Elk</a:t>
            </a:r>
            <a:r>
              <a:rPr lang="nl-NL" dirty="0"/>
              <a:t> type auto wordt immers in een aparte lijst bijgehouden (reden: een lijst kan maar één type objecten bevatten). De methoden voor verhuur en terugnemen van auto’s moeten in ieder van deze lijsten zoeken naar het gewenste nummerbord.</a:t>
            </a:r>
          </a:p>
          <a:p>
            <a:pPr marL="109728" indent="0">
              <a:buNone/>
            </a:pPr>
            <a:endParaRPr lang="nl-NL" dirty="0"/>
          </a:p>
          <a:p>
            <a:pPr marL="109728" indent="0">
              <a:buNone/>
            </a:pPr>
            <a:r>
              <a:rPr lang="nl-NL" b="1" dirty="0">
                <a:solidFill>
                  <a:srgbClr val="C00000"/>
                </a:solidFill>
              </a:rPr>
              <a:t>Voelt bovenstaande als dubbel werk?!</a:t>
            </a:r>
          </a:p>
          <a:p>
            <a:pPr marL="109728" indent="0">
              <a:buNone/>
            </a:pPr>
            <a:endParaRPr lang="nl-NL" b="1" dirty="0"/>
          </a:p>
          <a:p>
            <a:r>
              <a:rPr lang="nl-NL" dirty="0"/>
              <a:t>Verder moest de code van de GUI aangepast worden zodat de gebruiker het nieuwe type auto in kan voeren.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400" dirty="0"/>
              <a:t>De ‘</a:t>
            </a:r>
            <a:r>
              <a:rPr lang="nl-NL" sz="4400" dirty="0" err="1"/>
              <a:t>offroad</a:t>
            </a:r>
            <a:r>
              <a:rPr lang="nl-NL" sz="4400" dirty="0"/>
              <a:t>’ wens</a:t>
            </a:r>
            <a:br>
              <a:rPr lang="nl-NL" sz="4400" dirty="0"/>
            </a:br>
            <a:r>
              <a:rPr lang="nl-NL" sz="4400" dirty="0"/>
              <a:t>	Ervaring bij het coderen</a:t>
            </a:r>
          </a:p>
        </p:txBody>
      </p:sp>
    </p:spTree>
    <p:extLst>
      <p:ext uri="{BB962C8B-B14F-4D97-AF65-F5344CB8AC3E}">
        <p14:creationId xmlns:p14="http://schemas.microsoft.com/office/powerpoint/2010/main" val="197935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Neem 5 minuten om na te denken over de volgende vraag:</a:t>
            </a:r>
            <a:br>
              <a:rPr lang="nl-NL" dirty="0"/>
            </a:br>
            <a:br>
              <a:rPr lang="nl-NL" dirty="0"/>
            </a:br>
            <a:r>
              <a:rPr lang="nl-NL" dirty="0"/>
              <a:t>Wat hebben jullie gezien/ervaren tijdens het aanbrengen van de 3 gevraagde wijzigingen?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Even bezinnen…</a:t>
            </a:r>
          </a:p>
        </p:txBody>
      </p:sp>
    </p:spTree>
    <p:extLst>
      <p:ext uri="{BB962C8B-B14F-4D97-AF65-F5344CB8AC3E}">
        <p14:creationId xmlns:p14="http://schemas.microsoft.com/office/powerpoint/2010/main" val="295262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462272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De auto’s bevatten gedupliceerde code voor </a:t>
            </a:r>
            <a:r>
              <a:rPr lang="nl-NL" b="1" u="sng" dirty="0"/>
              <a:t>gemeenschappelijke</a:t>
            </a:r>
            <a:r>
              <a:rPr lang="nl-NL" dirty="0"/>
              <a:t> attributen en operaties. </a:t>
            </a:r>
          </a:p>
          <a:p>
            <a:r>
              <a:rPr lang="nl-NL" dirty="0"/>
              <a:t>Bij wijziging van de gedupliceerde code in de ene auto klasse, moet ook in </a:t>
            </a:r>
            <a:r>
              <a:rPr lang="nl-NL" b="1" u="sng" dirty="0"/>
              <a:t>alle</a:t>
            </a:r>
            <a:r>
              <a:rPr lang="nl-NL" dirty="0"/>
              <a:t> andere auto klassen </a:t>
            </a:r>
            <a:r>
              <a:rPr lang="nl-NL" b="1" u="sng" dirty="0"/>
              <a:t>dezelfde</a:t>
            </a:r>
            <a:r>
              <a:rPr lang="nl-NL" dirty="0"/>
              <a:t> aanpassing gedaan worden.</a:t>
            </a:r>
          </a:p>
          <a:p>
            <a:r>
              <a:rPr lang="nl-NL" dirty="0"/>
              <a:t>Een nieuw type auto toevoegen aan het systeem heeft nog meer code duplicatie tot gevolg. </a:t>
            </a:r>
          </a:p>
          <a:p>
            <a:endParaRPr lang="nl-NL" dirty="0"/>
          </a:p>
          <a:p>
            <a:r>
              <a:rPr lang="nl-NL" dirty="0"/>
              <a:t>Zorgt de duplicatie voor meer of minder werk bij onderhouden van de code?</a:t>
            </a:r>
          </a:p>
          <a:p>
            <a:r>
              <a:rPr lang="nl-NL" dirty="0"/>
              <a:t>Zorgt de duplicatie voor meer of minder fouten bij het onderhouden van de code?</a:t>
            </a:r>
          </a:p>
          <a:p>
            <a:pPr marL="109728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600" dirty="0"/>
              <a:t>Waarnemingen na 3 wijzigingen</a:t>
            </a:r>
          </a:p>
        </p:txBody>
      </p:sp>
    </p:spTree>
    <p:extLst>
      <p:ext uri="{BB962C8B-B14F-4D97-AF65-F5344CB8AC3E}">
        <p14:creationId xmlns:p14="http://schemas.microsoft.com/office/powerpoint/2010/main" val="23413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Case: ‘A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rental</a:t>
            </a:r>
            <a:r>
              <a:rPr lang="nl-NL" dirty="0"/>
              <a:t> went bad’</a:t>
            </a:r>
            <a:br>
              <a:rPr lang="nl-NL" dirty="0"/>
            </a:br>
            <a:r>
              <a:rPr lang="nl-NL" dirty="0"/>
              <a:t>	Een typisch geval van </a:t>
            </a:r>
            <a:br>
              <a:rPr lang="nl-NL" dirty="0"/>
            </a:br>
            <a:r>
              <a:rPr lang="nl-NL" dirty="0"/>
              <a:t>	‘Onbekend-met-inheritance-</a:t>
            </a:r>
            <a:r>
              <a:rPr lang="nl-NL" dirty="0" err="1"/>
              <a:t>itus</a:t>
            </a:r>
            <a:r>
              <a:rPr lang="nl-NL" dirty="0"/>
              <a:t>’ </a:t>
            </a:r>
          </a:p>
          <a:p>
            <a:endParaRPr lang="nl-NL" dirty="0"/>
          </a:p>
          <a:p>
            <a:r>
              <a:rPr lang="nl-NL" dirty="0"/>
              <a:t>Inheritance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Dat je </a:t>
            </a:r>
            <a:r>
              <a:rPr lang="nl-NL" b="1" u="sng" dirty="0"/>
              <a:t>gemeenschappelijke</a:t>
            </a:r>
            <a:r>
              <a:rPr lang="nl-NL" dirty="0"/>
              <a:t> attributen en operaties van de auto’s in een aparte </a:t>
            </a:r>
            <a:r>
              <a:rPr lang="nl-NL" b="1" u="sng" dirty="0"/>
              <a:t>gemeenschappelijke</a:t>
            </a:r>
            <a:r>
              <a:rPr lang="nl-NL" dirty="0"/>
              <a:t> klasse kunt zetten.</a:t>
            </a:r>
            <a:br>
              <a:rPr lang="nl-NL" dirty="0"/>
            </a:br>
            <a:br>
              <a:rPr lang="nl-NL" dirty="0"/>
            </a:br>
            <a:r>
              <a:rPr lang="nl-NL" dirty="0"/>
              <a:t>En dat je deze </a:t>
            </a:r>
            <a:r>
              <a:rPr lang="nl-NL" b="1" u="sng" dirty="0"/>
              <a:t>gemeenschappelijke</a:t>
            </a:r>
            <a:r>
              <a:rPr lang="nl-NL" dirty="0"/>
              <a:t> klasse kunt gebruiken vanuit iedere auto klasse.</a:t>
            </a:r>
          </a:p>
          <a:p>
            <a:endParaRPr lang="nl-NL" dirty="0"/>
          </a:p>
          <a:p>
            <a:r>
              <a:rPr lang="nl-NL" dirty="0"/>
              <a:t>Laten we dit eens bekijken mbv het UML klassediagram.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Stel je voor…</a:t>
            </a:r>
          </a:p>
        </p:txBody>
      </p:sp>
    </p:spTree>
    <p:extLst>
      <p:ext uri="{BB962C8B-B14F-4D97-AF65-F5344CB8AC3E}">
        <p14:creationId xmlns:p14="http://schemas.microsoft.com/office/powerpoint/2010/main" val="93867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200" dirty="0"/>
              <a:t>Generaliseren van de auto’s(1)</a:t>
            </a:r>
            <a:br>
              <a:rPr lang="nl-NL" sz="3200" dirty="0"/>
            </a:br>
            <a:r>
              <a:rPr lang="nl-NL" sz="3200" dirty="0"/>
              <a:t>	Gemeenschappelijkheden zoeken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64994"/>
              </p:ext>
            </p:extLst>
          </p:nvPr>
        </p:nvGraphicFramePr>
        <p:xfrm>
          <a:off x="-533400" y="990600"/>
          <a:ext cx="10326464" cy="587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Visio" r:id="rId4" imgW="7001499" imgH="4217481" progId="Visio.Drawing.11">
                  <p:embed/>
                </p:oleObj>
              </mc:Choice>
              <mc:Fallback>
                <p:oleObj name="Visio" r:id="rId4" imgW="7001499" imgH="4217481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990600"/>
                        <a:ext cx="10326464" cy="5870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1676400"/>
            <a:ext cx="1524000" cy="8382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0" y="2688771"/>
            <a:ext cx="1524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2438400" y="1680029"/>
            <a:ext cx="1524000" cy="8382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438400" y="2692400"/>
            <a:ext cx="1524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4724400" y="1681843"/>
            <a:ext cx="1524000" cy="8382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4724400" y="2841171"/>
            <a:ext cx="1524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>
            <a:off x="7010400" y="1681843"/>
            <a:ext cx="1524000" cy="8382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010400" y="2694214"/>
            <a:ext cx="1524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0" y="3733801"/>
            <a:ext cx="2057400" cy="381002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>
            <a:off x="2438400" y="3733799"/>
            <a:ext cx="1981200" cy="353785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4691743" y="4114801"/>
            <a:ext cx="1981200" cy="3048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7010400" y="3766458"/>
            <a:ext cx="1981200" cy="348344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1790700" y="5867400"/>
            <a:ext cx="762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/>
          <p:cNvSpPr/>
          <p:nvPr/>
        </p:nvSpPr>
        <p:spPr>
          <a:xfrm>
            <a:off x="4691743" y="5867400"/>
            <a:ext cx="762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4724400" y="6277429"/>
            <a:ext cx="762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>
            <a:off x="2552700" y="4791529"/>
            <a:ext cx="762000" cy="2068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0" y="2895600"/>
            <a:ext cx="20574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>
            <a:off x="0" y="4114803"/>
            <a:ext cx="2057400" cy="533397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>
            <a:off x="2438400" y="4114802"/>
            <a:ext cx="1981200" cy="533398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/>
          <p:cNvSpPr/>
          <p:nvPr/>
        </p:nvSpPr>
        <p:spPr>
          <a:xfrm>
            <a:off x="4724400" y="4441372"/>
            <a:ext cx="19812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7010400" y="4114802"/>
            <a:ext cx="1981200" cy="53339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2438400" y="2882900"/>
            <a:ext cx="1981200" cy="6785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4724400" y="3035300"/>
            <a:ext cx="1981200" cy="731157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>
            <a:off x="7043057" y="2901043"/>
            <a:ext cx="1948543" cy="66039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/>
          <p:cNvSpPr/>
          <p:nvPr/>
        </p:nvSpPr>
        <p:spPr>
          <a:xfrm>
            <a:off x="6243502" y="5029200"/>
            <a:ext cx="609600" cy="4191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/>
          <p:cNvSpPr txBox="1"/>
          <p:nvPr/>
        </p:nvSpPr>
        <p:spPr>
          <a:xfrm>
            <a:off x="6776902" y="4977825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Gemeenschappelijk </a:t>
            </a:r>
          </a:p>
          <a:p>
            <a:r>
              <a:rPr lang="nl-NL" sz="1600" dirty="0"/>
              <a:t>en dezelfde code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43502" y="5638800"/>
            <a:ext cx="609600" cy="4191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/>
          <p:cNvSpPr txBox="1"/>
          <p:nvPr/>
        </p:nvSpPr>
        <p:spPr>
          <a:xfrm>
            <a:off x="6776902" y="5562600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/>
              <a:t>Gemeenschappelijk </a:t>
            </a:r>
          </a:p>
          <a:p>
            <a:r>
              <a:rPr lang="nl-NL" sz="1600" dirty="0"/>
              <a:t>en bijna dezelfde code</a:t>
            </a:r>
          </a:p>
        </p:txBody>
      </p:sp>
    </p:spTree>
    <p:extLst>
      <p:ext uri="{BB962C8B-B14F-4D97-AF65-F5344CB8AC3E}">
        <p14:creationId xmlns:p14="http://schemas.microsoft.com/office/powerpoint/2010/main" val="371167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200" dirty="0"/>
              <a:t>Generaliseren van de auto’s(2)</a:t>
            </a:r>
            <a:br>
              <a:rPr lang="nl-NL" sz="3200" dirty="0"/>
            </a:br>
            <a:r>
              <a:rPr lang="nl-NL" sz="3200" dirty="0"/>
              <a:t>	Gemeenschappelijke klasse maken</a:t>
            </a:r>
            <a:endParaRPr lang="nl-NL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74433"/>
              </p:ext>
            </p:extLst>
          </p:nvPr>
        </p:nvGraphicFramePr>
        <p:xfrm>
          <a:off x="-533400" y="987425"/>
          <a:ext cx="10326688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Visio" r:id="rId4" imgW="7001499" imgH="4217481" progId="Visio.Drawing.11">
                  <p:embed/>
                </p:oleObj>
              </mc:Choice>
              <mc:Fallback>
                <p:oleObj name="Visio" r:id="rId4" imgW="7001499" imgH="4217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987425"/>
                        <a:ext cx="10326688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238500" y="1672989"/>
            <a:ext cx="2476500" cy="10668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6018674" y="2456760"/>
            <a:ext cx="762000" cy="28302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3238500" y="3077248"/>
            <a:ext cx="2476500" cy="18868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152400" y="5101989"/>
            <a:ext cx="20574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/>
          <p:cNvSpPr/>
          <p:nvPr/>
        </p:nvSpPr>
        <p:spPr>
          <a:xfrm>
            <a:off x="152400" y="5940187"/>
            <a:ext cx="20574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6858000" y="4949590"/>
            <a:ext cx="1981200" cy="6858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3238500" y="2736161"/>
            <a:ext cx="2476500" cy="341087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6807200" y="5923860"/>
            <a:ext cx="2032000" cy="54972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/>
          <p:cNvSpPr/>
          <p:nvPr/>
        </p:nvSpPr>
        <p:spPr>
          <a:xfrm>
            <a:off x="3238500" y="3265934"/>
            <a:ext cx="2476500" cy="497113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/>
          <p:cNvSpPr/>
          <p:nvPr/>
        </p:nvSpPr>
        <p:spPr>
          <a:xfrm>
            <a:off x="2362200" y="5101989"/>
            <a:ext cx="19812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/>
          <p:cNvSpPr/>
          <p:nvPr/>
        </p:nvSpPr>
        <p:spPr>
          <a:xfrm>
            <a:off x="2362200" y="5940187"/>
            <a:ext cx="19812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/>
          <p:cNvSpPr/>
          <p:nvPr/>
        </p:nvSpPr>
        <p:spPr>
          <a:xfrm>
            <a:off x="4572000" y="5101989"/>
            <a:ext cx="20574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/>
          <p:cNvSpPr/>
          <p:nvPr/>
        </p:nvSpPr>
        <p:spPr>
          <a:xfrm>
            <a:off x="4572000" y="5940187"/>
            <a:ext cx="20574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TextBox 45"/>
          <p:cNvSpPr txBox="1"/>
          <p:nvPr/>
        </p:nvSpPr>
        <p:spPr>
          <a:xfrm>
            <a:off x="199572" y="1560394"/>
            <a:ext cx="168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Nieuw: </a:t>
            </a:r>
          </a:p>
          <a:p>
            <a:r>
              <a:rPr lang="nl-NL" b="1" dirty="0">
                <a:solidFill>
                  <a:srgbClr val="FF0000"/>
                </a:solidFill>
              </a:rPr>
              <a:t>de </a:t>
            </a:r>
            <a:r>
              <a:rPr lang="nl-NL" b="1" dirty="0" err="1">
                <a:solidFill>
                  <a:srgbClr val="FF0000"/>
                </a:solidFill>
              </a:rPr>
              <a:t>Car</a:t>
            </a:r>
            <a:r>
              <a:rPr lang="nl-NL" b="1" dirty="0">
                <a:solidFill>
                  <a:srgbClr val="FF0000"/>
                </a:solidFill>
              </a:rPr>
              <a:t> klasse</a:t>
            </a:r>
          </a:p>
        </p:txBody>
      </p:sp>
      <p:cxnSp>
        <p:nvCxnSpPr>
          <p:cNvPr id="47" name="Straight Arrow Connector 46"/>
          <p:cNvCxnSpPr>
            <a:stCxn id="46" idx="3"/>
          </p:cNvCxnSpPr>
          <p:nvPr/>
        </p:nvCxnSpPr>
        <p:spPr>
          <a:xfrm flipV="1">
            <a:off x="1881443" y="1560394"/>
            <a:ext cx="1260900" cy="32316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481328"/>
            <a:ext cx="8516689" cy="4525963"/>
          </a:xfrm>
        </p:spPr>
        <p:txBody>
          <a:bodyPr/>
          <a:lstStyle/>
          <a:p>
            <a:r>
              <a:rPr lang="nl-NL" dirty="0"/>
              <a:t>In het nieuwe klassediagram zie je dat er veel minder code gedupliceerd gaat worden.</a:t>
            </a:r>
            <a:br>
              <a:rPr lang="nl-NL" dirty="0"/>
            </a:br>
            <a:r>
              <a:rPr lang="nl-NL" dirty="0"/>
              <a:t>Veel gedupliceerde code is verhuisd naar de </a:t>
            </a:r>
            <a:r>
              <a:rPr lang="nl-NL" b="1" u="sng" dirty="0"/>
              <a:t>gemeenschappelijke</a:t>
            </a:r>
            <a:r>
              <a:rPr lang="nl-NL" dirty="0"/>
              <a:t> klasse </a:t>
            </a:r>
            <a:r>
              <a:rPr lang="nl-NL" dirty="0" err="1"/>
              <a:t>Car</a:t>
            </a:r>
            <a:r>
              <a:rPr lang="nl-NL" dirty="0"/>
              <a:t>.</a:t>
            </a:r>
          </a:p>
          <a:p>
            <a:r>
              <a:rPr lang="nl-NL" dirty="0"/>
              <a:t>Maar… hoe kun je de </a:t>
            </a:r>
            <a:r>
              <a:rPr lang="nl-NL" b="1" u="sng" dirty="0"/>
              <a:t>gemeenschappelijke</a:t>
            </a:r>
            <a:r>
              <a:rPr lang="nl-NL" dirty="0"/>
              <a:t> klasse gebruiken vanuit elke specifieke auto?</a:t>
            </a:r>
          </a:p>
          <a:p>
            <a:r>
              <a:rPr lang="nl-NL" dirty="0"/>
              <a:t>En wat doen we met de ‘oranje’ bijna-</a:t>
            </a:r>
            <a:r>
              <a:rPr lang="nl-NL" dirty="0" err="1"/>
              <a:t>duplicaties</a:t>
            </a:r>
            <a:r>
              <a:rPr lang="nl-NL" dirty="0"/>
              <a:t>?</a:t>
            </a:r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3200" dirty="0"/>
              <a:t>Generaliseren van de auto’s(3)</a:t>
            </a:r>
            <a:br>
              <a:rPr lang="nl-NL" sz="3200" dirty="0"/>
            </a:br>
            <a:r>
              <a:rPr lang="nl-NL" sz="3200" dirty="0"/>
              <a:t>	Resultaat</a:t>
            </a:r>
          </a:p>
        </p:txBody>
      </p:sp>
    </p:spTree>
    <p:extLst>
      <p:ext uri="{BB962C8B-B14F-4D97-AF65-F5344CB8AC3E}">
        <p14:creationId xmlns:p14="http://schemas.microsoft.com/office/powerpoint/2010/main" val="4078856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2700" dirty="0"/>
              <a:t>Aangeven dat je een gemeenschappelijke klasse wilt gebruiken: De UML </a:t>
            </a:r>
            <a:r>
              <a:rPr lang="nl-NL" sz="2700" u="sng" dirty="0"/>
              <a:t>generalisatie</a:t>
            </a:r>
            <a:r>
              <a:rPr lang="nl-NL" sz="2700" dirty="0"/>
              <a:t> relatie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8217"/>
              </p:ext>
            </p:extLst>
          </p:nvPr>
        </p:nvGraphicFramePr>
        <p:xfrm>
          <a:off x="-533400" y="987425"/>
          <a:ext cx="10326688" cy="587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Visio" r:id="rId4" imgW="7001499" imgH="4217481" progId="Visio.Drawing.11">
                  <p:embed/>
                </p:oleObj>
              </mc:Choice>
              <mc:Fallback>
                <p:oleObj name="Visio" r:id="rId4" imgW="7001499" imgH="421748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33400" y="987425"/>
                        <a:ext cx="10326688" cy="587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314700" y="1672989"/>
            <a:ext cx="2552700" cy="10668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6052457" y="2514600"/>
            <a:ext cx="754743" cy="221561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3314700" y="3077248"/>
            <a:ext cx="2552700" cy="18868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152400" y="5101989"/>
            <a:ext cx="20574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/>
          <p:cNvSpPr/>
          <p:nvPr/>
        </p:nvSpPr>
        <p:spPr>
          <a:xfrm>
            <a:off x="152400" y="5940187"/>
            <a:ext cx="20574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>
            <a:off x="6858000" y="4949590"/>
            <a:ext cx="1981200" cy="6858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>
            <a:off x="3314700" y="2736161"/>
            <a:ext cx="2552700" cy="341087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6807200" y="5923860"/>
            <a:ext cx="2032000" cy="549729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/>
          <p:cNvSpPr/>
          <p:nvPr/>
        </p:nvSpPr>
        <p:spPr>
          <a:xfrm>
            <a:off x="3314700" y="3265934"/>
            <a:ext cx="2552700" cy="497113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/>
          <p:cNvSpPr/>
          <p:nvPr/>
        </p:nvSpPr>
        <p:spPr>
          <a:xfrm>
            <a:off x="2362200" y="5101989"/>
            <a:ext cx="19812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/>
          <p:cNvSpPr/>
          <p:nvPr/>
        </p:nvSpPr>
        <p:spPr>
          <a:xfrm>
            <a:off x="2362200" y="5940187"/>
            <a:ext cx="19812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/>
          <p:cNvSpPr/>
          <p:nvPr/>
        </p:nvSpPr>
        <p:spPr>
          <a:xfrm>
            <a:off x="4572000" y="5101989"/>
            <a:ext cx="2057400" cy="66584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/>
          <p:cNvSpPr/>
          <p:nvPr/>
        </p:nvSpPr>
        <p:spPr>
          <a:xfrm>
            <a:off x="4572000" y="5940187"/>
            <a:ext cx="2057400" cy="533402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/>
          <p:cNvSpPr txBox="1"/>
          <p:nvPr/>
        </p:nvSpPr>
        <p:spPr>
          <a:xfrm>
            <a:off x="304800" y="3267670"/>
            <a:ext cx="2460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solidFill>
                  <a:srgbClr val="FF0000"/>
                </a:solidFill>
              </a:rPr>
              <a:t>Symbool voor de </a:t>
            </a:r>
            <a:br>
              <a:rPr lang="nl-NL" b="1" dirty="0">
                <a:solidFill>
                  <a:srgbClr val="FF0000"/>
                </a:solidFill>
              </a:rPr>
            </a:br>
            <a:r>
              <a:rPr lang="nl-NL" b="1" u="sng" dirty="0">
                <a:solidFill>
                  <a:srgbClr val="FF0000"/>
                </a:solidFill>
              </a:rPr>
              <a:t>generalisatie</a:t>
            </a:r>
            <a:r>
              <a:rPr lang="nl-NL" b="1" dirty="0">
                <a:solidFill>
                  <a:srgbClr val="FF0000"/>
                </a:solidFill>
              </a:rPr>
              <a:t> relatie </a:t>
            </a:r>
          </a:p>
          <a:p>
            <a:r>
              <a:rPr lang="nl-NL" b="1" dirty="0">
                <a:solidFill>
                  <a:srgbClr val="FF0000"/>
                </a:solidFill>
              </a:rPr>
              <a:t>in UML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3943350"/>
            <a:ext cx="304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5538" y="2057400"/>
            <a:ext cx="2349062" cy="18868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1310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Hoe codeer je de generalisatie relatie?</a:t>
            </a:r>
          </a:p>
          <a:p>
            <a:endParaRPr lang="nl-NL" dirty="0"/>
          </a:p>
          <a:p>
            <a:pPr marL="109728" indent="0" algn="ctr">
              <a:buNone/>
            </a:pPr>
            <a:r>
              <a:rPr lang="nl-NL" sz="1600" dirty="0"/>
              <a:t>Dat doe je met:</a:t>
            </a:r>
            <a:r>
              <a:rPr lang="nl-NL" sz="5700" dirty="0"/>
              <a:t> Inheritance</a:t>
            </a:r>
            <a:endParaRPr lang="nl-NL" dirty="0"/>
          </a:p>
          <a:p>
            <a:r>
              <a:rPr lang="nl-NL" dirty="0"/>
              <a:t>En:</a:t>
            </a:r>
          </a:p>
          <a:p>
            <a:pPr lvl="1"/>
            <a:r>
              <a:rPr lang="nl-NL" dirty="0"/>
              <a:t>Wat moet je doen met de ‘oranje’ bijna-</a:t>
            </a:r>
            <a:r>
              <a:rPr lang="nl-NL" dirty="0" err="1"/>
              <a:t>duplicaties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Wordt het echt minder code (minder duplicatie?)</a:t>
            </a:r>
          </a:p>
          <a:p>
            <a:pPr marL="109728" indent="0">
              <a:buNone/>
            </a:pPr>
            <a:endParaRPr lang="nl-NL" dirty="0"/>
          </a:p>
          <a:p>
            <a:r>
              <a:rPr lang="nl-NL" dirty="0"/>
              <a:t>Dat ga je zelf ontdekken in HFC# H6 en de opgaven van deze week!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Leuk UML, maar de code dan?</a:t>
            </a:r>
          </a:p>
        </p:txBody>
      </p:sp>
    </p:spTree>
    <p:extLst>
      <p:ext uri="{BB962C8B-B14F-4D97-AF65-F5344CB8AC3E}">
        <p14:creationId xmlns:p14="http://schemas.microsoft.com/office/powerpoint/2010/main" val="11123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endParaRPr lang="nl-NL" dirty="0"/>
          </a:p>
          <a:p>
            <a:pPr marL="109728" indent="0" algn="ctr">
              <a:buNone/>
            </a:pPr>
            <a:r>
              <a:rPr lang="nl-NL" sz="13800" dirty="0"/>
              <a:t>?</a:t>
            </a:r>
          </a:p>
          <a:p>
            <a:pPr marL="109728" indent="0" algn="ctr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632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Aan de slag</a:t>
            </a:r>
            <a:endParaRPr lang="nl-NL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137160" indent="0">
              <a:buNone/>
            </a:pPr>
            <a:r>
              <a:rPr lang="en-US" dirty="0" err="1"/>
              <a:t>Uiteindelijk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bekend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met, </a:t>
            </a:r>
            <a:r>
              <a:rPr lang="en-US" dirty="0" err="1"/>
              <a:t>herkennen</a:t>
            </a:r>
            <a:r>
              <a:rPr lang="en-US" dirty="0"/>
              <a:t> en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toepassen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Inheritance (in code en in het klassediagram)</a:t>
            </a:r>
          </a:p>
          <a:p>
            <a:pPr lvl="1"/>
            <a:r>
              <a:rPr lang="en-US" dirty="0"/>
              <a:t>De base constructor </a:t>
            </a:r>
            <a:r>
              <a:rPr lang="en-US" dirty="0" err="1"/>
              <a:t>aanroepen</a:t>
            </a:r>
            <a:r>
              <a:rPr lang="en-US" dirty="0"/>
              <a:t> met ‘base’</a:t>
            </a:r>
          </a:p>
          <a:p>
            <a:pPr lvl="1"/>
            <a:r>
              <a:rPr lang="en-US" dirty="0" err="1"/>
              <a:t>Polymorphisme</a:t>
            </a:r>
            <a:endParaRPr lang="en-US" dirty="0"/>
          </a:p>
          <a:p>
            <a:pPr lvl="1"/>
            <a:r>
              <a:rPr lang="en-US" dirty="0" err="1"/>
              <a:t>Gebruik</a:t>
            </a:r>
            <a:r>
              <a:rPr lang="en-US" dirty="0"/>
              <a:t> van virtual en override</a:t>
            </a:r>
          </a:p>
          <a:p>
            <a:pPr lvl="1"/>
            <a:r>
              <a:rPr lang="en-US" dirty="0" err="1"/>
              <a:t>Een</a:t>
            </a:r>
            <a:r>
              <a:rPr lang="en-US" dirty="0"/>
              <a:t> base </a:t>
            </a:r>
            <a:r>
              <a:rPr lang="en-US" dirty="0" err="1"/>
              <a:t>methode</a:t>
            </a:r>
            <a:r>
              <a:rPr lang="en-US" dirty="0"/>
              <a:t> </a:t>
            </a:r>
            <a:r>
              <a:rPr lang="en-US" dirty="0" err="1"/>
              <a:t>aanroepen</a:t>
            </a:r>
            <a:r>
              <a:rPr lang="en-US" dirty="0"/>
              <a:t> met ‘base’</a:t>
            </a:r>
          </a:p>
          <a:p>
            <a:pPr lvl="1"/>
            <a:r>
              <a:rPr lang="en-US" dirty="0"/>
              <a:t>De ‘protected’ access modifier</a:t>
            </a:r>
          </a:p>
          <a:p>
            <a:pPr lvl="1"/>
            <a:r>
              <a:rPr lang="en-US" dirty="0"/>
              <a:t>Method hiding </a:t>
            </a:r>
            <a:r>
              <a:rPr lang="en-US" dirty="0" err="1"/>
              <a:t>dmv</a:t>
            </a:r>
            <a:r>
              <a:rPr lang="en-US" dirty="0"/>
              <a:t> ‘new’</a:t>
            </a:r>
          </a:p>
          <a:p>
            <a:pPr lvl="1"/>
            <a:r>
              <a:rPr lang="en-US" dirty="0"/>
              <a:t>Inheritance </a:t>
            </a:r>
            <a:r>
              <a:rPr lang="en-US" dirty="0" err="1"/>
              <a:t>tekenen</a:t>
            </a:r>
            <a:r>
              <a:rPr lang="en-US" dirty="0"/>
              <a:t> en </a:t>
            </a:r>
            <a:r>
              <a:rPr lang="en-US" dirty="0" err="1"/>
              <a:t>lezen</a:t>
            </a:r>
            <a:r>
              <a:rPr lang="en-US" dirty="0"/>
              <a:t> in </a:t>
            </a:r>
            <a:r>
              <a:rPr lang="en-US" dirty="0" err="1"/>
              <a:t>klassediagrammen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1234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93E1CF-DF7E-4A0A-9056-CCF28B2B3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Bronnen</a:t>
            </a:r>
            <a:r>
              <a:rPr lang="en-US" dirty="0"/>
              <a:t>, </a:t>
            </a:r>
            <a:r>
              <a:rPr lang="en-US" dirty="0" err="1"/>
              <a:t>Oefeningen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Challenges</a:t>
            </a:r>
          </a:p>
          <a:p>
            <a:endParaRPr lang="nl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69D02A-7E48-4769-BB11-223EFC50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</a:t>
            </a:r>
          </a:p>
        </p:txBody>
      </p:sp>
    </p:spTree>
    <p:extLst>
      <p:ext uri="{BB962C8B-B14F-4D97-AF65-F5344CB8AC3E}">
        <p14:creationId xmlns:p14="http://schemas.microsoft.com/office/powerpoint/2010/main" val="6839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Een klant wil een administratieprogramma voor het verhuren van limousines, trucks en sedans.</a:t>
            </a:r>
          </a:p>
          <a:p>
            <a:r>
              <a:rPr lang="nl-NL" dirty="0"/>
              <a:t>Er is een klassediagram gemaakt waarin de wensen van de klant zijn vertaald naar klassen. </a:t>
            </a:r>
          </a:p>
          <a:p>
            <a:r>
              <a:rPr lang="nl-NL" dirty="0"/>
              <a:t>Vervolgens is het klassediagram vertaald naar een programma. Deze is daarna door de klant in gebruik genomen.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Case: A </a:t>
            </a:r>
            <a:r>
              <a:rPr lang="nl-NL" dirty="0" err="1"/>
              <a:t>car</a:t>
            </a:r>
            <a:r>
              <a:rPr lang="nl-NL" dirty="0"/>
              <a:t> </a:t>
            </a:r>
            <a:r>
              <a:rPr lang="nl-NL" dirty="0" err="1"/>
              <a:t>rental</a:t>
            </a:r>
            <a:r>
              <a:rPr lang="nl-NL" dirty="0"/>
              <a:t> went bad</a:t>
            </a:r>
          </a:p>
        </p:txBody>
      </p:sp>
    </p:spTree>
    <p:extLst>
      <p:ext uri="{BB962C8B-B14F-4D97-AF65-F5344CB8AC3E}">
        <p14:creationId xmlns:p14="http://schemas.microsoft.com/office/powerpoint/2010/main" val="31296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klassediagram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487919"/>
              </p:ext>
            </p:extLst>
          </p:nvPr>
        </p:nvGraphicFramePr>
        <p:xfrm>
          <a:off x="838200" y="990599"/>
          <a:ext cx="7848600" cy="592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" name="Visio" r:id="rId4" imgW="5462933" imgH="4120204" progId="Visio.Drawing.11">
                  <p:embed/>
                </p:oleObj>
              </mc:Choice>
              <mc:Fallback>
                <p:oleObj name="Visio" r:id="rId4" imgW="5462933" imgH="412020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599"/>
                        <a:ext cx="7848600" cy="5920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143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Het klassediagram is vertaald naar code. </a:t>
            </a:r>
            <a:br>
              <a:rPr lang="nl-NL" dirty="0"/>
            </a:br>
            <a:r>
              <a:rPr lang="nl-NL" dirty="0"/>
              <a:t>Zie “OOP2 – W5 - CarRentalWentBad.zip”.</a:t>
            </a:r>
          </a:p>
          <a:p>
            <a:endParaRPr lang="nl-NL" dirty="0"/>
          </a:p>
          <a:p>
            <a:r>
              <a:rPr lang="nl-NL" dirty="0"/>
              <a:t>De solution bevat een project met een complete verhuur-applicatie. </a:t>
            </a:r>
            <a:br>
              <a:rPr lang="nl-NL" dirty="0"/>
            </a:br>
            <a:r>
              <a:rPr lang="nl-NL" dirty="0"/>
              <a:t>Open deze (eerst </a:t>
            </a:r>
            <a:r>
              <a:rPr lang="nl-NL" dirty="0" err="1"/>
              <a:t>unzippen</a:t>
            </a:r>
            <a:r>
              <a:rPr lang="nl-NL" dirty="0"/>
              <a:t>!).</a:t>
            </a:r>
          </a:p>
          <a:p>
            <a:r>
              <a:rPr lang="nl-NL" dirty="0"/>
              <a:t>De applicatie bevat een GUI voor het handmatig testen van de code.</a:t>
            </a:r>
          </a:p>
          <a:p>
            <a:endParaRPr lang="nl-NL" dirty="0"/>
          </a:p>
          <a:p>
            <a:r>
              <a:rPr lang="nl-NL" dirty="0"/>
              <a:t>Kijk eens rustig door de code. Kun je de klassen uit het klassediagram terugvinden?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Aan de slag met de case!</a:t>
            </a:r>
          </a:p>
        </p:txBody>
      </p:sp>
    </p:spTree>
    <p:extLst>
      <p:ext uri="{BB962C8B-B14F-4D97-AF65-F5344CB8AC3E}">
        <p14:creationId xmlns:p14="http://schemas.microsoft.com/office/powerpoint/2010/main" val="411412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nl-NL" dirty="0"/>
              <a:t>De klant heeft een wens. Hij wil een wijziging aan het programma. Zijn nieuwe wens:</a:t>
            </a:r>
            <a:br>
              <a:rPr lang="nl-NL" dirty="0"/>
            </a:br>
            <a:br>
              <a:rPr lang="nl-NL" dirty="0"/>
            </a:br>
            <a:r>
              <a:rPr lang="nl-NL" b="1" dirty="0">
                <a:solidFill>
                  <a:srgbClr val="C00000"/>
                </a:solidFill>
              </a:rPr>
              <a:t>De nummerborden van de auto’s moeten alle karakters kunnen bevatten. Niet alleen cijfers zoals in de huidige situatie.</a:t>
            </a:r>
          </a:p>
          <a:p>
            <a:endParaRPr lang="nl-NL" dirty="0"/>
          </a:p>
          <a:p>
            <a:r>
              <a:rPr lang="nl-NL" dirty="0"/>
              <a:t>Opdrachten (15 minuten)</a:t>
            </a:r>
          </a:p>
          <a:p>
            <a:pPr lvl="1"/>
            <a:r>
              <a:rPr lang="nl-NL" dirty="0"/>
              <a:t>Wijs in het klassediagram aan wat er gewijzigd moet worden.</a:t>
            </a:r>
          </a:p>
          <a:p>
            <a:pPr lvl="1"/>
            <a:r>
              <a:rPr lang="nl-NL" dirty="0"/>
              <a:t>Maak de wijziging in de code van de klassen en zorg voor een werkend programma waarmee de klant tevreden is (de GUI heeft de laagste prioriteit).</a:t>
            </a:r>
          </a:p>
          <a:p>
            <a:pPr lvl="1"/>
            <a:endParaRPr lang="nl-NL" dirty="0"/>
          </a:p>
          <a:p>
            <a:pPr marL="393192" lvl="1" indent="0">
              <a:buNone/>
            </a:pPr>
            <a:endParaRPr lang="nl-NL" dirty="0"/>
          </a:p>
          <a:p>
            <a:pPr marL="393192" lvl="1" indent="0">
              <a:buNone/>
            </a:pPr>
            <a:endParaRPr lang="nl-NL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endParaRPr lang="nl-NL" b="1" dirty="0">
              <a:solidFill>
                <a:srgbClr val="C00000"/>
              </a:solidFill>
            </a:endParaRPr>
          </a:p>
          <a:p>
            <a:pPr marL="393192" lvl="1" indent="0">
              <a:buNone/>
            </a:pPr>
            <a:endParaRPr lang="nl-NL" b="1" dirty="0"/>
          </a:p>
          <a:p>
            <a:pPr marL="393192" lvl="1" indent="0">
              <a:buNone/>
            </a:pP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De klant heeft een wens…</a:t>
            </a:r>
          </a:p>
        </p:txBody>
      </p:sp>
    </p:spTree>
    <p:extLst>
      <p:ext uri="{BB962C8B-B14F-4D97-AF65-F5344CB8AC3E}">
        <p14:creationId xmlns:p14="http://schemas.microsoft.com/office/powerpoint/2010/main" val="53452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 ‘nummerbord’ wens</a:t>
            </a:r>
            <a:br>
              <a:rPr lang="nl-NL" dirty="0"/>
            </a:br>
            <a:r>
              <a:rPr lang="nl-NL" dirty="0"/>
              <a:t>	Welke code heb je gewijzigd?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760578"/>
              </p:ext>
            </p:extLst>
          </p:nvPr>
        </p:nvGraphicFramePr>
        <p:xfrm>
          <a:off x="838200" y="990599"/>
          <a:ext cx="7848600" cy="5920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" name="Visio" r:id="rId4" imgW="5462933" imgH="4120204" progId="Visio.Drawing.11">
                  <p:embed/>
                </p:oleObj>
              </mc:Choice>
              <mc:Fallback>
                <p:oleObj name="Visio" r:id="rId4" imgW="5462933" imgH="41202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990599"/>
                        <a:ext cx="7848600" cy="59206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371600" y="2590800"/>
            <a:ext cx="990600" cy="1905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1524000" y="2933700"/>
            <a:ext cx="990600" cy="190500"/>
          </a:xfrm>
          <a:prstGeom prst="rect">
            <a:avLst/>
          </a:prstGeom>
          <a:solidFill>
            <a:srgbClr val="FFC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3627120" y="2419350"/>
            <a:ext cx="10972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>
            <a:off x="6027421" y="2057400"/>
            <a:ext cx="1074614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883920" y="4457700"/>
            <a:ext cx="10210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4267200" y="3505200"/>
            <a:ext cx="10972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>
            <a:off x="1470660" y="5562600"/>
            <a:ext cx="10972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>
            <a:off x="6598920" y="3314700"/>
            <a:ext cx="1097280" cy="19050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7" name="Group 26"/>
          <p:cNvGrpSpPr/>
          <p:nvPr/>
        </p:nvGrpSpPr>
        <p:grpSpPr>
          <a:xfrm>
            <a:off x="1733550" y="4540250"/>
            <a:ext cx="95250" cy="95250"/>
            <a:chOff x="2019300" y="4457700"/>
            <a:chExt cx="95250" cy="9525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14575" y="5610225"/>
            <a:ext cx="95250" cy="95250"/>
            <a:chOff x="2019300" y="4457700"/>
            <a:chExt cx="95250" cy="9525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105400" y="3552825"/>
            <a:ext cx="95250" cy="95250"/>
            <a:chOff x="2019300" y="4457700"/>
            <a:chExt cx="95250" cy="9525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190750" y="2638425"/>
            <a:ext cx="95250" cy="95250"/>
            <a:chOff x="2019300" y="4457700"/>
            <a:chExt cx="95250" cy="9525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324100" y="2981325"/>
            <a:ext cx="95250" cy="95250"/>
            <a:chOff x="2019300" y="4457700"/>
            <a:chExt cx="95250" cy="9525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524375" y="2493645"/>
            <a:ext cx="95250" cy="95250"/>
            <a:chOff x="2019300" y="4457700"/>
            <a:chExt cx="95250" cy="952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467600" y="3362325"/>
            <a:ext cx="95250" cy="95250"/>
            <a:chOff x="2019300" y="4457700"/>
            <a:chExt cx="95250" cy="9525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58000" y="2105025"/>
            <a:ext cx="95250" cy="95250"/>
            <a:chOff x="2019300" y="4457700"/>
            <a:chExt cx="95250" cy="9525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2019300" y="4457700"/>
              <a:ext cx="95250" cy="95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105450" y="2057400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15050" y="3320534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743250" y="2422267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10200" y="3505200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81200" y="4471154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88895" y="5568434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407820" y="2574667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14600" y="2939534"/>
            <a:ext cx="3621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2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6882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nl-NL" sz="28800" b="1" dirty="0"/>
              <a:t>?</a:t>
            </a:r>
            <a:endParaRPr lang="nl-NL" sz="28800" dirty="0"/>
          </a:p>
          <a:p>
            <a:pPr marL="109728" indent="0">
              <a:buNone/>
            </a:pPr>
            <a:endParaRPr lang="nl-NL" b="1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000" dirty="0"/>
              <a:t>De ‘nummerbord’ wens</a:t>
            </a:r>
            <a:br>
              <a:rPr lang="nl-NL" sz="4000" dirty="0"/>
            </a:br>
            <a:r>
              <a:rPr lang="nl-NL" sz="4000" dirty="0"/>
              <a:t>	Ervaring bij het coderen</a:t>
            </a:r>
          </a:p>
        </p:txBody>
      </p:sp>
    </p:spTree>
    <p:extLst>
      <p:ext uri="{BB962C8B-B14F-4D97-AF65-F5344CB8AC3E}">
        <p14:creationId xmlns:p14="http://schemas.microsoft.com/office/powerpoint/2010/main" val="242079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b="1" u="sng" dirty="0"/>
              <a:t>Alle</a:t>
            </a:r>
            <a:r>
              <a:rPr lang="nl-NL" dirty="0"/>
              <a:t> auto’s (de Limousine, Sedan en Truck </a:t>
            </a:r>
            <a:r>
              <a:rPr lang="nl-NL" b="1" dirty="0"/>
              <a:t>klassen</a:t>
            </a:r>
            <a:r>
              <a:rPr lang="nl-NL" dirty="0"/>
              <a:t>) bevatten de eigenschap ‘</a:t>
            </a:r>
            <a:r>
              <a:rPr lang="nl-NL" dirty="0" err="1"/>
              <a:t>licencePlate</a:t>
            </a:r>
            <a:r>
              <a:rPr lang="nl-NL" dirty="0"/>
              <a:t>’.</a:t>
            </a:r>
            <a:br>
              <a:rPr lang="nl-NL" dirty="0"/>
            </a:br>
            <a:r>
              <a:rPr lang="nl-NL" dirty="0"/>
              <a:t>Deze moet je voor </a:t>
            </a:r>
            <a:r>
              <a:rPr lang="nl-NL" b="1" u="sng" dirty="0"/>
              <a:t>elke</a:t>
            </a:r>
            <a:r>
              <a:rPr lang="nl-NL" dirty="0"/>
              <a:t> auto wijzigen naar het type ‘string’. </a:t>
            </a:r>
          </a:p>
          <a:p>
            <a:r>
              <a:rPr lang="nl-NL" dirty="0"/>
              <a:t>Van </a:t>
            </a:r>
            <a:r>
              <a:rPr lang="nl-NL" b="1" u="sng" dirty="0"/>
              <a:t>elke</a:t>
            </a:r>
            <a:r>
              <a:rPr lang="nl-NL" dirty="0"/>
              <a:t> auto moet het type van de parameter ‘</a:t>
            </a:r>
            <a:r>
              <a:rPr lang="nl-NL" dirty="0" err="1"/>
              <a:t>licencePlate</a:t>
            </a:r>
            <a:r>
              <a:rPr lang="nl-NL" dirty="0"/>
              <a:t>’ in de constructor aangepast worden.</a:t>
            </a:r>
          </a:p>
          <a:p>
            <a:endParaRPr lang="nl-NL" dirty="0"/>
          </a:p>
          <a:p>
            <a:pPr marL="109728" indent="0">
              <a:buNone/>
            </a:pPr>
            <a:r>
              <a:rPr lang="nl-NL" b="1" dirty="0">
                <a:solidFill>
                  <a:srgbClr val="C00000"/>
                </a:solidFill>
              </a:rPr>
              <a:t>Voelt bovenstaande als dubbel werk?!</a:t>
            </a:r>
          </a:p>
          <a:p>
            <a:pPr marL="109728" indent="0">
              <a:buNone/>
            </a:pPr>
            <a:endParaRPr lang="nl-NL" b="1" dirty="0"/>
          </a:p>
          <a:p>
            <a:r>
              <a:rPr lang="nl-NL" dirty="0"/>
              <a:t>Verder wordt op meerdere plaatsen in de code het nummerbord van de auto’s gebruikt. Daar moest de code ook gewijzigd worden om met het nieuwe data type rekening te houden.</a:t>
            </a:r>
          </a:p>
          <a:p>
            <a:pPr marL="109728" indent="0">
              <a:buNone/>
            </a:pPr>
            <a:endParaRPr lang="nl-NL" b="1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4000" dirty="0"/>
              <a:t>De ‘nummerbord’ wens</a:t>
            </a:r>
            <a:br>
              <a:rPr lang="nl-NL" sz="4000" dirty="0"/>
            </a:br>
            <a:r>
              <a:rPr lang="nl-NL" sz="4000" dirty="0"/>
              <a:t>	Ervaring bij het coderen</a:t>
            </a:r>
          </a:p>
        </p:txBody>
      </p:sp>
    </p:spTree>
    <p:extLst>
      <p:ext uri="{BB962C8B-B14F-4D97-AF65-F5344CB8AC3E}">
        <p14:creationId xmlns:p14="http://schemas.microsoft.com/office/powerpoint/2010/main" val="2601730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32F7DF21BA04E9F29B85442E0ACD7" ma:contentTypeVersion="0" ma:contentTypeDescription="Create a new document." ma:contentTypeScope="" ma:versionID="a2cfba72ace9cf46788fd59e7ac8455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8E7E90-2B99-487E-B3DC-6471039D9606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F45B19D-3448-40FC-8962-989CE09B3C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E08F-B743-4E50-BC96-DA7AB5610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4214</TotalTime>
  <Words>1845</Words>
  <Application>Microsoft Office PowerPoint</Application>
  <PresentationFormat>On-screen Show (4:3)</PresentationFormat>
  <Paragraphs>217</Paragraphs>
  <Slides>28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Visio</vt:lpstr>
      <vt:lpstr>OOP2 </vt:lpstr>
      <vt:lpstr>Workshop</vt:lpstr>
      <vt:lpstr>Case: A car rental went bad</vt:lpstr>
      <vt:lpstr>Het klassediagram</vt:lpstr>
      <vt:lpstr>Aan de slag met de case!</vt:lpstr>
      <vt:lpstr>De klant heeft een wens…</vt:lpstr>
      <vt:lpstr>De ‘nummerbord’ wens  Welke code heb je gewijzigd?</vt:lpstr>
      <vt:lpstr>De ‘nummerbord’ wens  Ervaring bij het coderen</vt:lpstr>
      <vt:lpstr>De ‘nummerbord’ wens  Ervaring bij het coderen</vt:lpstr>
      <vt:lpstr>De klant heeft nog een wens</vt:lpstr>
      <vt:lpstr>De ‘bouwjaar’ wens  Welke code heb je gewijzigd?</vt:lpstr>
      <vt:lpstr>De ‘bouwjaar’ wens  Ervaring bij het coderen</vt:lpstr>
      <vt:lpstr>De ‘bouwjaar’ wens  Ervaring bij het coderen</vt:lpstr>
      <vt:lpstr>De laatste wens van de klant</vt:lpstr>
      <vt:lpstr>De ‘offroad’ wens  Welke code heb je gewijzigd?</vt:lpstr>
      <vt:lpstr>De ‘offroad’ wens  Ervaring bij het coderen</vt:lpstr>
      <vt:lpstr>De ‘offroad’ wens  Ervaring bij het coderen</vt:lpstr>
      <vt:lpstr>Even bezinnen…</vt:lpstr>
      <vt:lpstr>Waarnemingen na 3 wijzigingen</vt:lpstr>
      <vt:lpstr>Stel je voor…</vt:lpstr>
      <vt:lpstr>Generaliseren van de auto’s(1)  Gemeenschappelijkheden zoeken</vt:lpstr>
      <vt:lpstr>Generaliseren van de auto’s(2)  Gemeenschappelijke klasse maken</vt:lpstr>
      <vt:lpstr>Generaliseren van de auto’s(3)  Resultaat</vt:lpstr>
      <vt:lpstr>Aangeven dat je een gemeenschappelijke klasse wilt gebruiken: De UML generalisatie relatie</vt:lpstr>
      <vt:lpstr>Leuk UML, maar de code dan?</vt:lpstr>
      <vt:lpstr>Vragen</vt:lpstr>
      <vt:lpstr>Aan de slag</vt:lpstr>
      <vt:lpstr>Aan de slag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PRC21 </dc:title>
  <dc:creator/>
  <cp:lastModifiedBy>Belle,Joeri J. van</cp:lastModifiedBy>
  <cp:revision>1160</cp:revision>
  <dcterms:created xsi:type="dcterms:W3CDTF">2006-08-16T00:00:00Z</dcterms:created>
  <dcterms:modified xsi:type="dcterms:W3CDTF">2020-02-03T20:21:10Z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0x0101000CA32F7DF21BA04E9F29B85442E0ACD7</vt:lpwstr>
  </property>
  <property fmtid="{D5CDD505-2E9C-101B-9397-08002B2CF9AE}" pid="3" name="Order">
    <vt:r8>36500</vt:r8>
  </property>
  <property fmtid="{D5CDD505-2E9C-101B-9397-08002B2CF9AE}" pid="4" name="aangemaakt">
    <vt:lpwstr>2011-02-02T14:43:33+00:00</vt:lpwstr>
  </property>
  <property fmtid="{D5CDD505-2E9C-101B-9397-08002B2CF9AE}" pid="5" name="Categorie">
    <vt:lpwstr>Week 1</vt:lpwstr>
  </property>
  <property fmtid="{D5CDD505-2E9C-101B-9397-08002B2CF9AE}" pid="6" name="Onderwerp">
    <vt:lpwstr>Sheets</vt:lpwstr>
  </property>
  <property fmtid="{D5CDD505-2E9C-101B-9397-08002B2CF9AE}" pid="7" name="vak">
    <vt:lpwstr>Oriëntatie ICT &amp; Software Engineering</vt:lpwstr>
  </property>
</Properties>
</file>