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omments/comment19.xml" ContentType="application/vnd.openxmlformats-officedocument.presentationml.comment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1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2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23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1.xml" ContentType="application/vnd.openxmlformats-officedocument.presentationml.comments+xml"/>
  <Default Extension="tiff" ContentType="image/tiff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1084" r:id="rId2"/>
    <p:sldId id="1226" r:id="rId3"/>
    <p:sldId id="1208" r:id="rId4"/>
    <p:sldId id="1227" r:id="rId5"/>
    <p:sldId id="1149" r:id="rId6"/>
    <p:sldId id="1150" r:id="rId7"/>
    <p:sldId id="1209" r:id="rId8"/>
    <p:sldId id="1207" r:id="rId9"/>
    <p:sldId id="1151" r:id="rId10"/>
    <p:sldId id="1228" r:id="rId11"/>
    <p:sldId id="1210" r:id="rId12"/>
    <p:sldId id="1152" r:id="rId13"/>
    <p:sldId id="1153" r:id="rId14"/>
    <p:sldId id="1211" r:id="rId15"/>
    <p:sldId id="1154" r:id="rId16"/>
    <p:sldId id="1212" r:id="rId17"/>
    <p:sldId id="1155" r:id="rId18"/>
    <p:sldId id="1213" r:id="rId19"/>
    <p:sldId id="1156" r:id="rId20"/>
    <p:sldId id="1157" r:id="rId21"/>
    <p:sldId id="1214" r:id="rId22"/>
    <p:sldId id="1158" r:id="rId23"/>
    <p:sldId id="1215" r:id="rId24"/>
    <p:sldId id="1159" r:id="rId25"/>
    <p:sldId id="1216" r:id="rId26"/>
    <p:sldId id="1217" r:id="rId27"/>
    <p:sldId id="1160" r:id="rId28"/>
    <p:sldId id="1161" r:id="rId29"/>
    <p:sldId id="1218" r:id="rId30"/>
    <p:sldId id="1229" r:id="rId31"/>
    <p:sldId id="1085" r:id="rId32"/>
    <p:sldId id="1087" r:id="rId33"/>
    <p:sldId id="1088" r:id="rId34"/>
    <p:sldId id="1219" r:id="rId35"/>
    <p:sldId id="1090" r:id="rId36"/>
    <p:sldId id="1220" r:id="rId37"/>
    <p:sldId id="1221" r:id="rId38"/>
    <p:sldId id="1091" r:id="rId39"/>
    <p:sldId id="1222" r:id="rId40"/>
    <p:sldId id="1230" r:id="rId41"/>
    <p:sldId id="1094" r:id="rId42"/>
    <p:sldId id="1223" r:id="rId43"/>
    <p:sldId id="1162" r:id="rId44"/>
    <p:sldId id="1224" r:id="rId45"/>
    <p:sldId id="1225" r:id="rId46"/>
    <p:sldId id="1163" r:id="rId47"/>
    <p:sldId id="1172" r:id="rId48"/>
    <p:sldId id="1173" r:id="rId49"/>
    <p:sldId id="1165" r:id="rId50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1" name="Abishek" initials="AR [7]" lastIdx="1" clrIdx="40"/>
  <p:cmAuthor id="1" name="Mary Conlee" initials="MC" lastIdx="1" clrIdx="0"/>
  <p:cmAuthor id="42" name="Abishek" initials="AR [26]" lastIdx="1" clrIdx="41"/>
  <p:cmAuthor id="2" name="Mark Kerzner" initials="MK" lastIdx="6" clrIdx="1"/>
  <p:cmAuthor id="43" name="Abishek" initials="AR [29]" lastIdx="1" clrIdx="42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 [2]" lastIdx="1" clrIdx="5"/>
  <p:cmAuthor id="7" name="Abishek" initials="AR [5]" lastIdx="1" clrIdx="6"/>
  <p:cmAuthor id="8" name="Abishek" initials="AR [9]" lastIdx="1" clrIdx="7"/>
  <p:cmAuthor id="9" name="Abishek" initials="AR [10]" lastIdx="1" clrIdx="8"/>
  <p:cmAuthor id="10" name="Abishek" initials="AR [11]" lastIdx="1" clrIdx="9"/>
  <p:cmAuthor id="11" name="Abishek" initials="AR [12]" lastIdx="1" clrIdx="10"/>
  <p:cmAuthor id="12" name="Abishek" initials="AR [13]" lastIdx="1" clrIdx="11"/>
  <p:cmAuthor id="13" name="Abishek" initials="AR [14]" lastIdx="1" clrIdx="12"/>
  <p:cmAuthor id="14" name="Abishek" initials="AR [15]" lastIdx="1" clrIdx="13"/>
  <p:cmAuthor id="15" name="Abishek" initials="AR [16]" lastIdx="1" clrIdx="14"/>
  <p:cmAuthor id="16" name="Abishek" initials="AR [18]" lastIdx="1" clrIdx="15"/>
  <p:cmAuthor id="17" name="Abishek" initials="AR [19]" lastIdx="1" clrIdx="16"/>
  <p:cmAuthor id="18" name="Abishek" initials="AR [20]" lastIdx="1" clrIdx="17"/>
  <p:cmAuthor id="19" name="Abishek" initials="AR [21]" lastIdx="1" clrIdx="18"/>
  <p:cmAuthor id="20" name="Abishek" initials="AR [22]" lastIdx="1" clrIdx="19"/>
  <p:cmAuthor id="21" name="Abishek" initials="AR [24]" lastIdx="1" clrIdx="20"/>
  <p:cmAuthor id="22" name="Abishek" initials="AR [25]" lastIdx="1" clrIdx="21"/>
  <p:cmAuthor id="23" name="Abishek" initials="AR [34]" lastIdx="1" clrIdx="22"/>
  <p:cmAuthor id="24" name="Abishek" initials="AR [41]" lastIdx="1" clrIdx="23"/>
  <p:cmAuthor id="25" name="Abishek" initials="AR [35]" lastIdx="1" clrIdx="24"/>
  <p:cmAuthor id="26" name="Abishek" initials="AR [36]" lastIdx="1" clrIdx="25"/>
  <p:cmAuthor id="27" name="Abishek" initials="AR [40]" lastIdx="1" clrIdx="26"/>
  <p:cmAuthor id="28" name="Abishek" initials="AR [37]" lastIdx="2" clrIdx="27"/>
  <p:cmAuthor id="29" name="Abishek" initials="AR [38]" lastIdx="2" clrIdx="28"/>
  <p:cmAuthor id="30" name="Abishek" initials="AR [39]" lastIdx="2" clrIdx="29"/>
  <p:cmAuthor id="31" name="Abishek" initials="AR [42]" lastIdx="1" clrIdx="30"/>
  <p:cmAuthor id="32" name="Abishek" initials="AR [43]" lastIdx="1" clrIdx="31"/>
  <p:cmAuthor id="33" name="Abishek" initials="AR [44]" lastIdx="1" clrIdx="32"/>
  <p:cmAuthor id="34" name="Abishek" initials="AR [45]" lastIdx="1" clrIdx="33"/>
  <p:cmAuthor id="35" name="Abishek" initials="AR [49]" lastIdx="1" clrIdx="34"/>
  <p:cmAuthor id="36" name="Abishek" initials="AR [47]" lastIdx="1" clrIdx="35"/>
  <p:cmAuthor id="37" name="Abishek" initials="AR [48]" lastIdx="1" clrIdx="36"/>
  <p:cmAuthor id="38" name="Abishek" initials="AR [32]" lastIdx="1" clrIdx="37"/>
  <p:cmAuthor id="39" name="Abishek" initials="AR" lastIdx="1" clrIdx="38"/>
  <p:cmAuthor id="40" name="Abishek" initials="AR [3]" lastIdx="1" clrIdx="3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86036" autoAdjust="0"/>
  </p:normalViewPr>
  <p:slideViewPr>
    <p:cSldViewPr>
      <p:cViewPr varScale="1">
        <p:scale>
          <a:sx n="62" d="100"/>
          <a:sy n="62" d="100"/>
        </p:scale>
        <p:origin x="-1542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9" dt="2018-08-07T17:24:02.235" idx="1">
    <p:pos x="10" y="10"/>
    <p:text>Slide addition at this location - Corrected headers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7:42:26.775" idx="1">
    <p:pos x="10" y="10"/>
    <p:text>Minor edits - formatting changes, more examples with verified outputs from python 3</p:text>
  </p:cm>
  <p:cm authorId="17" dt="2018-08-07T17:42:42.297" idx="1">
    <p:pos x="106" y="106"/>
    <p:text>Code Snippet Consistency - (Input: Pink + Bold with arrows), (Output: Black + Non-Bold)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8" dt="2018-08-07T17:47:23.619" idx="1">
    <p:pos x="10" y="10"/>
    <p:text>Minor edits - more examples of Upcasting with verified outputs from python 3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7:48:22.819" idx="1">
    <p:pos x="10" y="10"/>
    <p:text>Edits - Essential scenarios for broadcasting explained in a more lucid manner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7:48:29.660" idx="1">
    <p:pos x="10" y="10"/>
    <p:text>Minor edits - more examples of Broadcasting with verified outputs from python 3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1" dt="2018-08-07T17:50:08.154" idx="1">
    <p:pos x="10" y="10"/>
    <p:text>Improved clarity in code</p:text>
  </p:cm>
  <p:cm authorId="22" dt="2018-08-07T17:50:19.743" idx="1">
    <p:pos x="106" y="106"/>
    <p:text>Code Snippet Consistency - (Input: Pink + Bold with arrows), (Output: Black + Non-Bold)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2" dt="2018-08-07T17:51:16.459" idx="1">
    <p:pos x="10" y="10"/>
    <p:text>Slide addition at this location - Header for more advanced statistical operations, appending, deleting, filtering elements etc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8:04:38.850" idx="1">
    <p:pos x="10" y="10"/>
    <p:text>Edits - formatting changes, more examples with verified outputs from python 3</p:text>
  </p:cm>
  <p:cm authorId="24" dt="2018-08-07T18:06:38.302" idx="1">
    <p:pos x="106" y="106"/>
    <p:text>Code Snippet Consistency - (Input: Pink + Bold with arrows), (Output: Black + Non-Bold)
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5" dt="2018-08-07T18:05:13.088" idx="1">
    <p:pos x="10" y="10"/>
    <p:text>Edits - formatting changes, more examples with verified outputs from python 3</p:text>
  </p:cm>
  <p:cm authorId="26" dt="2018-08-07T18:05:17.215" idx="1">
    <p:pos x="106" y="106"/>
    <p:text>Reversing and Sorting compiled onto one slide. Appending and Deleting compiled onto adjacent slide</p:text>
  </p:cm>
  <p:cm authorId="27" dt="2018-08-07T18:06:35.247" idx="1">
    <p:pos x="202" y="202"/>
    <p:text>Code Snippet Consistency - (Input: Pink + Bold with arrows), (Output: Black + Non-Bold)
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8" dt="2018-08-07T18:05:51.817" idx="1">
    <p:pos x="10" y="10"/>
    <p:text>Edits - formatting changes, more examples with verified outputs from python 3</p:text>
  </p:cm>
  <p:cm authorId="29" dt="2018-08-07T18:06:00.918" idx="1">
    <p:pos x="106" y="106"/>
    <p:text>Reversing and Sorting compiled onto one slide. Appending and Deleting compiled onto adjacent slide</p:text>
  </p:cm>
  <p:cm authorId="30" dt="2018-08-07T18:06:32.043" idx="1">
    <p:pos x="202" y="202"/>
    <p:text>Code Snippet Consistency - (Input: Pink + Bold with arrows), (Output: Black + Non-Bold)
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8:07:22.459" idx="1">
    <p:pos x="10" y="10"/>
    <p:text>Edits - Key operations np.any() and np.all() were not explained with filter. Have been added with verified examples in python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7:24:45.756" idx="1">
    <p:pos x="10" y="10"/>
    <p:text>Slide addition at this location - no lesson objectives were present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3" dt="2018-08-07T17:59:57.311" idx="1">
    <p:pos x="10" y="10"/>
    <p:text>Slide addition at this location - Matrices are different from arrays - need new header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2" dt="2018-08-07T18:09:41.615" idx="1">
    <p:pos x="10" y="10"/>
    <p:text>Minor edits - Just chose a consistent 1,2,3,4 example and formatted</p:text>
  </p:cm>
  <p:cm authorId="33" dt="2018-08-07T18:10:01.995" idx="1">
    <p:pos x="106" y="106"/>
    <p:text>Code Snippet Consistency - (Input: Pink + Bold with arrows), (Output: Black + Non-Bold)
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4" dt="2018-08-07T18:11:22.056" idx="1">
    <p:pos x="10" y="10"/>
    <p:text>Edits - Removed stuff not relevant to python 3.* and added more examples with verified outputs in python 3</p:text>
  </p:cm>
  <p:cm authorId="35" dt="2018-08-07T18:13:29.458" idx="1">
    <p:pos x="106" y="106"/>
    <p:text>Code Snippet Consistency - (Input: Pink + Bold with arrows), (Output: Black + Non-Bold)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6" dt="2018-08-07T18:12:40.873" idx="1">
    <p:pos x="10" y="10"/>
    <p:text>Slide addition at this location - Basics like determinant, inverse were not present. Added</p:text>
  </p:cm>
  <p:cm authorId="37" dt="2018-08-07T18:13:17.943" idx="1">
    <p:pos x="106" y="106"/>
    <p:text>Code Snippet Consistency - (Input: Pink + Bold with arrows), (Output: Black + Non-Bold)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" dt="2018-08-07T17:25:16.952" idx="1">
    <p:pos x="10" y="10"/>
    <p:text>Slide addition at this location - Now, a new header is needed for introduction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7:26:54.903" idx="1">
    <p:pos x="10" y="10"/>
    <p:text>Minor edits - adding the numpy website link etc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1" dt="2018-08-07T17:28:26.643" idx="1">
    <p:pos x="10" y="10"/>
    <p:text>Slide addition at this location - Need a header slide for Numpy ndArrays - Its not part of the introductions to Numpy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7:33:36.311" idx="1">
    <p:pos x="10" y="10"/>
    <p:text>Minor edits - Intro to importing numpy added, formatting</p:text>
  </p:cm>
  <p:cm authorId="9" dt="2018-08-07T17:33:58.464" idx="1">
    <p:pos x="106" y="106"/>
    <p:text>Code Snippet Consistency - (Input: Pink + Bold with arrows), (Output: Black + Non-Bold)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7:35:25" idx="1">
    <p:pos x="10" y="10"/>
    <p:text>Code Snippet Consistency - (Input: Pink + Bold with arrows), (Output: Black + Non-Bold)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7:36:30.528" idx="1">
    <p:pos x="10" y="10"/>
    <p:text>Minor edits - formatting changes, more examples with verified outputs from python 3. There are many ways to create arrays. More are on the next slide</p:text>
  </p:cm>
  <p:cm authorId="12" dt="2018-08-07T17:37:28.096" idx="1">
    <p:pos x="106" y="106"/>
    <p:text>Code Snippet Consistency - (Input: Pink + Bold with arrows), (Output: Black + Non-Bold)
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7:39:42.164" idx="1">
    <p:pos x="10" y="10"/>
    <p:text>Defining new functions like reshape and shape. Previous version talks about arange when the students haven't been introduced to the syntax of arange </p:text>
  </p:cm>
  <p:cm authorId="15" dt="2018-08-07T17:40:52.850" idx="1">
    <p:pos x="106" y="106"/>
    <p:text>Code Snippet Consistency - (Input: Pink + Bold with arrows), (Output: Black + Non-Bold)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2717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707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04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92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359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965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457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86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14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2"/>
                </a:solidFill>
                <a:ea typeface="ＭＳ Ｐゴシック"/>
              </a:rPr>
              <a:t>NumPy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Arrays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Arrays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61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needs to be imported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initialize a </a:t>
            </a:r>
            <a:r>
              <a:rPr lang="en-US" dirty="0" err="1" smtClean="0"/>
              <a:t>numpy</a:t>
            </a:r>
            <a:r>
              <a:rPr lang="en-US" dirty="0" smtClean="0"/>
              <a:t> array and check its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2672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33528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numpy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as np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51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fast:</a:t>
            </a:r>
          </a:p>
          <a:p>
            <a:pPr lvl="1"/>
            <a:r>
              <a:rPr lang="en-US" dirty="0"/>
              <a:t>Native Code (C++)</a:t>
            </a:r>
          </a:p>
          <a:p>
            <a:pPr lvl="1"/>
            <a:r>
              <a:rPr lang="en-US" dirty="0"/>
              <a:t>Fast </a:t>
            </a:r>
            <a:r>
              <a:rPr lang="en-US" dirty="0" err="1"/>
              <a:t>vectorized</a:t>
            </a:r>
            <a:r>
              <a:rPr lang="en-US" dirty="0"/>
              <a:t> operations.</a:t>
            </a:r>
          </a:p>
          <a:p>
            <a:r>
              <a:rPr lang="en-US" dirty="0"/>
              <a:t>Homogenously typed (usually numeric types: int64, float64,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types: (np.int64, np.float64, </a:t>
            </a:r>
            <a:r>
              <a:rPr lang="en-US" dirty="0" err="1"/>
              <a:t>np.complex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Types can be inferred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Types can also be specified explicitly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9050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090" y="43434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floats (explicit)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array[1., 2., 3., 4,]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(‘float64’)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1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have types: (np.int64, np.float64, </a:t>
            </a:r>
            <a:r>
              <a:rPr lang="en-US" dirty="0" err="1" smtClean="0"/>
              <a:t>np.complex</a:t>
            </a:r>
            <a:r>
              <a:rPr lang="en-US" dirty="0" smtClean="0"/>
              <a:t> etc.)</a:t>
            </a:r>
            <a:endParaRPr lang="en-US" dirty="0"/>
          </a:p>
          <a:p>
            <a:r>
              <a:rPr lang="en-US" dirty="0"/>
              <a:t>Types can be </a:t>
            </a:r>
            <a:r>
              <a:rPr lang="en-US" dirty="0" smtClean="0"/>
              <a:t>inferred implicitly. For Example, </a:t>
            </a:r>
            <a:r>
              <a:rPr lang="en-US" dirty="0" err="1" smtClean="0"/>
              <a:t>numpy</a:t>
            </a:r>
            <a:r>
              <a:rPr lang="en-US" dirty="0" smtClean="0"/>
              <a:t> infers the following as np.int64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Types can also be specified explicitly. For Example: </a:t>
            </a:r>
            <a:r>
              <a:rPr lang="en-US" dirty="0" err="1" smtClean="0"/>
              <a:t>numpy</a:t>
            </a:r>
            <a:r>
              <a:rPr lang="en-US" dirty="0" smtClean="0"/>
              <a:t> may infer the following as  np.int64, but we explicitly set the data type to be np.float64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0574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(‘int64’)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49530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array[1., 2., 3.,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4.]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(‘float64’)</a:t>
            </a:r>
          </a:p>
        </p:txBody>
      </p:sp>
    </p:spTree>
    <p:extLst>
      <p:ext uri="{BB962C8B-B14F-4D97-AF65-F5344CB8AC3E}">
        <p14:creationId xmlns="" xmlns:p14="http://schemas.microsoft.com/office/powerpoint/2010/main" val="151908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to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lists to </a:t>
            </a:r>
            <a:r>
              <a:rPr lang="en-US" dirty="0" err="1"/>
              <a:t>ndarray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Result will be possibly nested (if multidimensional)</a:t>
            </a:r>
          </a:p>
          <a:p>
            <a:pPr lvl="1"/>
            <a:r>
              <a:rPr lang="en-US" dirty="0"/>
              <a:t>Single dimensional </a:t>
            </a:r>
            <a:r>
              <a:rPr lang="en-US" dirty="0" err="1"/>
              <a:t>ndarrays</a:t>
            </a:r>
            <a:r>
              <a:rPr lang="en-US" dirty="0"/>
              <a:t> (vectors) will be non-nested.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 #List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(a) # Convert to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ndarray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# Back to list again</a:t>
            </a:r>
          </a:p>
        </p:txBody>
      </p:sp>
    </p:spTree>
    <p:extLst>
      <p:ext uri="{BB962C8B-B14F-4D97-AF65-F5344CB8AC3E}">
        <p14:creationId xmlns="" xmlns:p14="http://schemas.microsoft.com/office/powerpoint/2010/main" val="303259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- 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184737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2, 3,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[1, 2, 3, 4]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(a)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2, 3, 4])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36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multidimensional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050" y="1371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Shows shape of 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(3,5)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Number of Dimensions (Rank)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12581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</a:t>
            </a:r>
            <a:r>
              <a:rPr lang="en-US" dirty="0" smtClean="0"/>
              <a:t> Arrays </a:t>
            </a:r>
            <a:r>
              <a:rPr lang="mr-IN" dirty="0" smtClean="0"/>
              <a:t>–</a:t>
            </a:r>
            <a:r>
              <a:rPr lang="en-US" dirty="0" smtClean="0"/>
              <a:t> shape, reshape, </a:t>
            </a:r>
            <a:r>
              <a:rPr lang="en-US" dirty="0" err="1" smtClean="0"/>
              <a:t>ndim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multidimensional</a:t>
            </a:r>
          </a:p>
          <a:p>
            <a:r>
              <a:rPr lang="en-US" dirty="0" smtClean="0"/>
              <a:t>Example of a 2D array: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&gt;.reshape </a:t>
            </a:r>
            <a:r>
              <a:rPr lang="mr-IN" dirty="0" smtClean="0"/>
              <a:t>–</a:t>
            </a:r>
            <a:r>
              <a:rPr lang="en-US" dirty="0" smtClean="0"/>
              <a:t> Reshapes array into desired dimensions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&gt;.shape </a:t>
            </a:r>
            <a:r>
              <a:rPr lang="mr-IN" dirty="0" smtClean="0"/>
              <a:t>–</a:t>
            </a:r>
            <a:r>
              <a:rPr lang="en-US" dirty="0" smtClean="0"/>
              <a:t> Returns shape of the array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</a:t>
            </a:r>
            <a:r>
              <a:rPr lang="en-US" dirty="0" err="1" smtClean="0"/>
              <a:t>ndim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Returns rank or number of dimensions in 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971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(3,5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2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39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arrays:</a:t>
            </a:r>
          </a:p>
          <a:p>
            <a:r>
              <a:rPr lang="en-US" dirty="0"/>
              <a:t>Convert from list: 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Pre-initialized with </a:t>
            </a:r>
            <a:r>
              <a:rPr lang="en-US" dirty="0" err="1"/>
              <a:t>np.zeroes</a:t>
            </a:r>
            <a:r>
              <a:rPr lang="en-US" dirty="0"/>
              <a:t> or </a:t>
            </a:r>
            <a:r>
              <a:rPr lang="en-US" dirty="0" err="1"/>
              <a:t>np.ones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type float64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with </a:t>
            </a:r>
            <a:r>
              <a:rPr lang="en-US" dirty="0" err="1"/>
              <a:t>np.arange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Linspace</a:t>
            </a:r>
            <a:r>
              <a:rPr lang="en-US" dirty="0"/>
              <a:t> (n numbers from a to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085973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np.zeroes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 #float64 by default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0., 0.]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1., 1.]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[1., 1., 1.]]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438" y="4368727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(10, 30, 5) #use for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types only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array([10,15,20,25])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742762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9) #better for float types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array([0., 0.25, 0.5, 0.75, 1., 1.25, 1.5, 1.75, 2.])</a:t>
            </a:r>
          </a:p>
        </p:txBody>
      </p:sp>
    </p:spTree>
    <p:extLst>
      <p:ext uri="{BB962C8B-B14F-4D97-AF65-F5344CB8AC3E}">
        <p14:creationId xmlns="" xmlns:p14="http://schemas.microsoft.com/office/powerpoint/2010/main" val="32548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324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Elementwise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(+,-,* / ) is performed elementwise (on arrays)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0198" y="1427817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Elementwise operation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([5,6,7,8])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array[6, 8, 10, 12]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99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</a:t>
            </a:r>
            <a:r>
              <a:rPr lang="en-US" dirty="0" smtClean="0"/>
              <a:t>(+,-,*, /, //, ** </a:t>
            </a:r>
            <a:r>
              <a:rPr lang="en-US" dirty="0"/>
              <a:t>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+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([ 6,  8, 10, 12])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-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([-4, -4, -4, -4])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([ 5, 12, 21, 32])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0.2,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0.33333333, 0.42857143,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//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0, 0, 0])</a:t>
            </a:r>
          </a:p>
          <a:p>
            <a:pPr defTabSz="288925"/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 **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64,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2187,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65536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75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“</a:t>
            </a:r>
            <a:r>
              <a:rPr lang="en-US" dirty="0" err="1"/>
              <a:t>upcasted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int</a:t>
            </a:r>
            <a:r>
              <a:rPr lang="en-US" dirty="0"/>
              <a:t> -&gt; float -&gt; complex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25146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* 2.5  #result is floating point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array[2.5, 5., 7.5, 10.]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239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</a:t>
            </a:r>
            <a:r>
              <a:rPr lang="en-US" dirty="0" smtClean="0"/>
              <a:t>always “</a:t>
            </a:r>
            <a:r>
              <a:rPr lang="en-US" dirty="0" err="1"/>
              <a:t>U</a:t>
            </a:r>
            <a:r>
              <a:rPr lang="en-US" dirty="0" err="1" smtClean="0"/>
              <a:t>pcasted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Upcasting</a:t>
            </a:r>
            <a:r>
              <a:rPr lang="en-US" dirty="0" smtClean="0"/>
              <a:t> order: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-&gt; float -&gt; </a:t>
            </a:r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a * 2.5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(’float64')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b * (2 + 3j)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([ 5. +7.5j, 10.+15.j , 15.+22.5j, 20.+30.j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(’complex128')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1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arrays have different shapes?</a:t>
            </a:r>
          </a:p>
          <a:p>
            <a:r>
              <a:rPr lang="en-US" b="1" dirty="0"/>
              <a:t>Broadcasting</a:t>
            </a:r>
            <a:r>
              <a:rPr lang="en-US" dirty="0"/>
              <a:t> allows arrays to be extended for elementwise 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Scenarios:</a:t>
            </a:r>
          </a:p>
          <a:p>
            <a:pPr lvl="1"/>
            <a:r>
              <a:rPr lang="en-US" dirty="0"/>
              <a:t>2 Arrays exactly same shape: perform elementwise</a:t>
            </a:r>
          </a:p>
          <a:p>
            <a:pPr lvl="1"/>
            <a:r>
              <a:rPr lang="en-US" dirty="0"/>
              <a:t>Array operated on scalar value (perform elementwise on scalar)</a:t>
            </a:r>
          </a:p>
          <a:p>
            <a:pPr lvl="1"/>
            <a:r>
              <a:rPr lang="en-US" dirty="0"/>
              <a:t>Arrays with same number of elements OR single element in matching </a:t>
            </a:r>
            <a:r>
              <a:rPr lang="en-US" dirty="0" smtClean="0"/>
              <a:t>dimensions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495800"/>
            <a:ext cx="4805362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([[1,2,3,4],[5,6,7,8]])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([[1],[2]])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([[ 2,  3,  4,  5],</a:t>
            </a:r>
          </a:p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[ 7,  8,  9, 10]])</a:t>
            </a:r>
          </a:p>
          <a:p>
            <a:pPr marL="404813" lvl="1" indent="0">
              <a:buNone/>
            </a:pP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26063" y="4488873"/>
            <a:ext cx="3451225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[5, 6, 7, 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[2]])</a:t>
            </a:r>
          </a:p>
        </p:txBody>
      </p:sp>
    </p:spTree>
    <p:extLst>
      <p:ext uri="{BB962C8B-B14F-4D97-AF65-F5344CB8AC3E}">
        <p14:creationId xmlns="" xmlns:p14="http://schemas.microsoft.com/office/powerpoint/2010/main" val="6044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</a:t>
            </a:r>
            <a:r>
              <a:rPr lang="en-US" dirty="0" smtClean="0"/>
              <a:t>? How do operations on these arrays work?</a:t>
            </a:r>
            <a:endParaRPr lang="en-US" dirty="0"/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Arrays have exactly the same </a:t>
            </a:r>
            <a:r>
              <a:rPr lang="en-US" dirty="0"/>
              <a:t>shape: perform </a:t>
            </a:r>
            <a:r>
              <a:rPr lang="en-US" dirty="0" smtClean="0"/>
              <a:t>element-wise operation (Example </a:t>
            </a:r>
            <a:r>
              <a:rPr lang="mr-IN" dirty="0" smtClean="0"/>
              <a:t>–</a:t>
            </a:r>
            <a:r>
              <a:rPr lang="en-US" dirty="0" smtClean="0"/>
              <a:t> a(3,5) * b(3,5))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 (Example </a:t>
            </a:r>
            <a:r>
              <a:rPr lang="mr-IN" dirty="0" smtClean="0"/>
              <a:t>–</a:t>
            </a:r>
            <a:r>
              <a:rPr lang="en-US" dirty="0" smtClean="0"/>
              <a:t> a(3,5) * 2.5)</a:t>
            </a:r>
          </a:p>
          <a:p>
            <a:pPr lvl="1"/>
            <a:r>
              <a:rPr lang="en-US" dirty="0"/>
              <a:t>Arrays </a:t>
            </a:r>
            <a:r>
              <a:rPr lang="en-US" dirty="0" smtClean="0"/>
              <a:t>with the </a:t>
            </a:r>
            <a:r>
              <a:rPr lang="en-US" dirty="0"/>
              <a:t>same number of dimensions </a:t>
            </a:r>
            <a:r>
              <a:rPr lang="en-US" dirty="0" smtClean="0"/>
              <a:t>(like either 1D/2D/3D and so on) and </a:t>
            </a:r>
            <a:r>
              <a:rPr lang="en-US" dirty="0"/>
              <a:t>the length of each dimension is either a common length or </a:t>
            </a:r>
            <a:r>
              <a:rPr lang="en-US" dirty="0" smtClean="0"/>
              <a:t>1 (Example </a:t>
            </a:r>
            <a:r>
              <a:rPr lang="mr-IN" dirty="0" smtClean="0"/>
              <a:t>–</a:t>
            </a:r>
            <a:r>
              <a:rPr lang="en-US" dirty="0" smtClean="0"/>
              <a:t> a(3,5) * b(1,5))</a:t>
            </a:r>
            <a:endParaRPr lang="en-US" dirty="0"/>
          </a:p>
          <a:p>
            <a:pPr lvl="1"/>
            <a:r>
              <a:rPr lang="en-US" dirty="0"/>
              <a:t>Arrays with </a:t>
            </a:r>
            <a:r>
              <a:rPr lang="en-US" dirty="0" smtClean="0"/>
              <a:t>too few dimensions is broadcasted up (Example </a:t>
            </a:r>
            <a:r>
              <a:rPr lang="mr-IN" dirty="0" smtClean="0"/>
              <a:t>–</a:t>
            </a:r>
            <a:r>
              <a:rPr lang="en-US" dirty="0" smtClean="0"/>
              <a:t> a(3,5,2) * b(5) becomes a(3,5,2) * b(1,5))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410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broadcasting in 2D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3 *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np.int64)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([ 0,  3,  6,  9, 12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 0,   3,  12,  27,  48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18,  42,  72, 108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33,  72, 117, 168]])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94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Dimensions can be indexed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Dimensions: use array[</a:t>
            </a:r>
            <a:r>
              <a:rPr lang="en-US" dirty="0" err="1"/>
              <a:t>m,n</a:t>
            </a:r>
            <a:r>
              <a:rPr lang="en-US" dirty="0"/>
              <a:t>]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119775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#  This is faster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122719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by array[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Multidimensional 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a[2:3]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[3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a[0:3:2] #skipping by 2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 3]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338" y="352080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a[0:1,1:2]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 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[6 7]]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00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- </a:t>
            </a:r>
            <a:r>
              <a:rPr lang="en-US" b="1" dirty="0" smtClean="0"/>
              <a:t>&lt;</a:t>
            </a:r>
            <a:r>
              <a:rPr lang="en-US" b="1" dirty="0" err="1" smtClean="0"/>
              <a:t>npArray</a:t>
            </a:r>
            <a:r>
              <a:rPr lang="en-US" b="1" dirty="0" smtClean="0"/>
              <a:t>&gt;[m : n : 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slices the array from index “</a:t>
            </a:r>
            <a:r>
              <a:rPr lang="en-US" b="1" dirty="0" smtClean="0"/>
              <a:t>m</a:t>
            </a:r>
            <a:r>
              <a:rPr lang="en-US" dirty="0" smtClean="0"/>
              <a:t>” to index “</a:t>
            </a:r>
            <a:r>
              <a:rPr lang="en-US" b="1" dirty="0" smtClean="0"/>
              <a:t>n-1</a:t>
            </a:r>
            <a:r>
              <a:rPr lang="en-US" dirty="0" smtClean="0"/>
              <a:t>” while incrementing the index by “</a:t>
            </a:r>
            <a:r>
              <a:rPr lang="en-US" b="1" dirty="0" err="1" smtClean="0"/>
              <a:t>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52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1,2,3,4,5])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a[2:4]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rray([3, 4])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a[0:4:2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rray([1, 3])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99865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rray([[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10, 11, 12, 13, 14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a[1:3, 1:3] # Row 1 to 2, Column 1 to 2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([[ 6,  7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[11, 12]])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and why its needed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Creating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arrays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Multidimensional Arrays</a:t>
            </a:r>
          </a:p>
          <a:p>
            <a:pPr indent="-365780">
              <a:spcBef>
                <a:spcPts val="0"/>
              </a:spcBef>
            </a:pPr>
            <a:r>
              <a:rPr lang="en-US" dirty="0" err="1" smtClean="0">
                <a:ea typeface="ＭＳ Ｐゴシック"/>
                <a:cs typeface="ＭＳ Ｐゴシック"/>
              </a:rPr>
              <a:t>Upcasting</a:t>
            </a:r>
            <a:r>
              <a:rPr lang="en-US" dirty="0" smtClean="0">
                <a:ea typeface="ＭＳ Ｐゴシック"/>
                <a:cs typeface="ＭＳ Ｐゴシック"/>
              </a:rPr>
              <a:t> and Broadcasting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Indexing and Slicing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Advanced Array Operations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Matrices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Sparse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</a:t>
            </a:r>
            <a:r>
              <a:rPr lang="en-US" dirty="0" smtClean="0"/>
              <a:t>2018 </a:t>
            </a:r>
            <a:r>
              <a:rPr lang="en-US" dirty="0"/>
              <a:t>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132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Advanced Array Operations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</a:rPr>
              <a:t>Advanced Array Operations</a:t>
            </a:r>
            <a:endParaRPr lang="en-US" sz="2800" b="1" kern="0" dirty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42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Holds ordered collection of objects</a:t>
            </a:r>
          </a:p>
          <a:p>
            <a:pPr lvl="1"/>
            <a:r>
              <a:rPr lang="en-US" dirty="0"/>
              <a:t>Objects all have to be of the SAME TYPE  (no mix-match)</a:t>
            </a:r>
          </a:p>
          <a:p>
            <a:r>
              <a:rPr lang="en-US" dirty="0"/>
              <a:t>Arrays are created using </a:t>
            </a:r>
            <a:r>
              <a:rPr lang="en-US" dirty="0" err="1"/>
              <a:t>np.array</a:t>
            </a:r>
            <a:r>
              <a:rPr lang="en-US" dirty="0"/>
              <a:t>() function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 =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([0,1,2,3,4,5])</a:t>
            </a:r>
          </a:p>
          <a:p>
            <a:r>
              <a:rPr lang="en-US" dirty="0"/>
              <a:t>Access elements from Array using indexes</a:t>
            </a:r>
          </a:p>
          <a:p>
            <a:pPr lvl="1"/>
            <a:r>
              <a:rPr lang="en-US" dirty="0"/>
              <a:t>Indexes start with 0  </a:t>
            </a:r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chemeClr val="accent2"/>
                </a:solidFill>
              </a:rPr>
              <a:t>v1[3</a:t>
            </a:r>
            <a:r>
              <a:rPr lang="en-US" b="1" dirty="0">
                <a:solidFill>
                  <a:schemeClr val="accent2"/>
                </a:solidFill>
              </a:rPr>
              <a:t>] =&gt; 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([1,3])] =&gt;  1,3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v1[2:4] =&gt; 2,3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227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06475"/>
          </a:xfrm>
        </p:spPr>
        <p:txBody>
          <a:bodyPr/>
          <a:lstStyle/>
          <a:p>
            <a:r>
              <a:rPr lang="en-US" dirty="0"/>
              <a:t>Arrays can be operated on just like first class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489364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10,20,30,40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+ v2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11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44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v2 - v1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18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27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* 3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900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([1,2,3,4,5)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Length: size of Array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length(x)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5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Statistics: min, max,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avg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mean, median, standard deviation, variance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1.58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2.5</a:t>
            </a:r>
          </a:p>
        </p:txBody>
      </p:sp>
    </p:spTree>
    <p:extLst>
      <p:ext uri="{BB962C8B-B14F-4D97-AF65-F5344CB8AC3E}">
        <p14:creationId xmlns="" xmlns:p14="http://schemas.microsoft.com/office/powerpoint/2010/main" val="50427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calculates </a:t>
            </a:r>
            <a:r>
              <a:rPr lang="en-US" b="1" dirty="0" smtClean="0"/>
              <a:t>max</a:t>
            </a:r>
            <a:r>
              <a:rPr lang="en-US" dirty="0" smtClean="0"/>
              <a:t>, </a:t>
            </a:r>
            <a:r>
              <a:rPr lang="en-US" b="1" dirty="0" smtClean="0"/>
              <a:t>min</a:t>
            </a:r>
            <a:r>
              <a:rPr lang="en-US" dirty="0" smtClean="0"/>
              <a:t>, </a:t>
            </a:r>
            <a:r>
              <a:rPr lang="en-US" b="1" dirty="0" smtClean="0"/>
              <a:t>mean</a:t>
            </a:r>
            <a:r>
              <a:rPr lang="en-US" dirty="0" smtClean="0"/>
              <a:t>, </a:t>
            </a:r>
            <a:r>
              <a:rPr lang="en-US" b="1" dirty="0" smtClean="0"/>
              <a:t>median</a:t>
            </a:r>
            <a:r>
              <a:rPr lang="en-US" dirty="0" smtClean="0"/>
              <a:t>,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b="1" dirty="0" smtClean="0"/>
              <a:t>deviation</a:t>
            </a:r>
            <a:r>
              <a:rPr lang="en-US" dirty="0" smtClean="0"/>
              <a:t> and </a:t>
            </a:r>
            <a:r>
              <a:rPr lang="en-US" b="1" dirty="0" smtClean="0"/>
              <a:t>variance</a:t>
            </a:r>
            <a:r>
              <a:rPr lang="en-US" dirty="0" smtClean="0"/>
              <a:t>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50167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(-3, 7).reshape(2,5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([[-3, -2, -1, 0, 1],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3, 4, 5, 6]])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(a))+“ at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))+“ at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9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2.8722813232690143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8.25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195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ing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1, 2, 3, 4, 5</a:t>
            </a:r>
            <a:endParaRPr lang="en-US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Reverse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[::-1]</a:t>
            </a:r>
            <a:endParaRPr lang="en-US" sz="20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2, 4, 5, 3, 1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Adding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v1.append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Removing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.delete[2:4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08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reverse</a:t>
            </a:r>
            <a:r>
              <a:rPr lang="en-US" dirty="0" smtClean="0"/>
              <a:t> or </a:t>
            </a:r>
            <a:r>
              <a:rPr lang="en-US" b="1" dirty="0" smtClean="0"/>
              <a:t>sort</a:t>
            </a:r>
            <a:r>
              <a:rPr lang="en-US" dirty="0" smtClean="0"/>
              <a:t> 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a[::-1]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array([2, 4, 5, 3, 1])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3, 4, 5])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a[::-1].sort()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sorted(a) # Note that sorted outputs a python list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4, 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(sorted(a, reverse = True))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23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append</a:t>
            </a:r>
            <a:r>
              <a:rPr lang="en-US" dirty="0" smtClean="0"/>
              <a:t> or </a:t>
            </a:r>
            <a:r>
              <a:rPr lang="en-US" b="1" dirty="0" smtClean="0"/>
              <a:t>delete </a:t>
            </a:r>
            <a:r>
              <a:rPr lang="en-US" dirty="0" smtClean="0"/>
              <a:t>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[7,9,0,6])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5, 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np.delete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2) # to remove element with index=2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811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 Filtering  (*Important*)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Filtering: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([1,-2, 3, -4, 5, -1])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&gt; 0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array[TRUE, FALSE, TRUE, FALSE, TRUE, FALSE]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Used as subscript, only elements matching TRUE are retained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x&gt;0 ]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3, 5 ]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Multiple conditions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(x&gt;0) &amp; (x &lt; 5)]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3]</a:t>
            </a:r>
          </a:p>
          <a:p>
            <a:pPr defTabSz="288925"/>
            <a:endParaRPr lang="en-US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464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Operations -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is an important </a:t>
            </a:r>
            <a:r>
              <a:rPr lang="en-US" dirty="0" err="1" smtClean="0"/>
              <a:t>numpy</a:t>
            </a:r>
            <a:r>
              <a:rPr lang="en-US" dirty="0" smtClean="0"/>
              <a:t> operation</a:t>
            </a:r>
          </a:p>
          <a:p>
            <a:r>
              <a:rPr lang="en-US" b="1" dirty="0" err="1" smtClean="0"/>
              <a:t>np.any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np.all</a:t>
            </a:r>
            <a:r>
              <a:rPr lang="en-US" b="1" dirty="0" smtClean="0"/>
              <a:t>() </a:t>
            </a:r>
            <a:r>
              <a:rPr lang="en-US" dirty="0" smtClean="0"/>
              <a:t>help in ’or’ and ‘and’ operations</a:t>
            </a:r>
          </a:p>
          <a:p>
            <a:r>
              <a:rPr lang="en-US" dirty="0" smtClean="0"/>
              <a:t>It helps in selecting a portion or subset of the original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select only the negative odd number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2169855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([1,3,5,-1,-4,4,2,-3,0])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 True,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a[a &lt; 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array([-1, -4, -3])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4876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False,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)]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10951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Introduction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63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Matrices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</a:rPr>
              <a:t>Advanced Array Operations</a:t>
            </a:r>
            <a:endParaRPr lang="en-US" sz="28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Matrices</a:t>
            </a:r>
            <a:endParaRPr lang="en-US" sz="2000" b="1" kern="0" dirty="0">
              <a:solidFill>
                <a:schemeClr val="accent2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1013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911475"/>
          </a:xfrm>
        </p:spPr>
        <p:txBody>
          <a:bodyPr>
            <a:normAutofit/>
          </a:bodyPr>
          <a:lstStyle/>
          <a:p>
            <a:r>
              <a:rPr lang="en-US" dirty="0"/>
              <a:t>A matrix is a 2-D array.</a:t>
            </a:r>
          </a:p>
          <a:p>
            <a:r>
              <a:rPr lang="en-US" dirty="0"/>
              <a:t>Contains  elements of the SAME type.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matrix(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(['a', 'b', 'c', 'd', 'e', 'f'),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    [2,3]) </a:t>
            </a:r>
          </a:p>
          <a:p>
            <a:r>
              <a:rPr lang="en-US" dirty="0"/>
              <a:t>Does python store the values in row-major or column major order?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4542199"/>
              </p:ext>
            </p:extLst>
          </p:nvPr>
        </p:nvGraphicFramePr>
        <p:xfrm>
          <a:off x="640375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91008"/>
              </p:ext>
            </p:extLst>
          </p:nvPr>
        </p:nvGraphicFramePr>
        <p:xfrm>
          <a:off x="4805782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94220" y="4742076"/>
            <a:ext cx="2878435" cy="180354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06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in </a:t>
            </a:r>
            <a:r>
              <a:rPr lang="en-US" dirty="0" err="1" smtClean="0"/>
              <a:t>NumPy</a:t>
            </a:r>
            <a:r>
              <a:rPr lang="en-US" dirty="0" smtClean="0"/>
              <a:t> are basically 2-D arrays</a:t>
            </a:r>
            <a:endParaRPr lang="en-US" dirty="0"/>
          </a:p>
          <a:p>
            <a:r>
              <a:rPr lang="en-US" dirty="0" smtClean="0"/>
              <a:t>They contain elements </a:t>
            </a:r>
            <a:r>
              <a:rPr lang="en-US" dirty="0"/>
              <a:t>of the SAME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94808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1,2,3,4,5,6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]).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[4, 5, 6]])</a:t>
            </a:r>
          </a:p>
        </p:txBody>
      </p:sp>
    </p:spTree>
    <p:extLst>
      <p:ext uri="{BB962C8B-B14F-4D97-AF65-F5344CB8AC3E}">
        <p14:creationId xmlns="" xmlns:p14="http://schemas.microsoft.com/office/powerpoint/2010/main" val="1456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can represent matrices 2 ways:</a:t>
            </a:r>
          </a:p>
          <a:p>
            <a:pPr lvl="1"/>
            <a:r>
              <a:rPr lang="en-US" dirty="0"/>
              <a:t>As 2-D </a:t>
            </a:r>
            <a:r>
              <a:rPr lang="en-US" dirty="0" err="1"/>
              <a:t>ndarrays</a:t>
            </a:r>
            <a:r>
              <a:rPr lang="en-US" dirty="0"/>
              <a:t> (</a:t>
            </a:r>
            <a:r>
              <a:rPr lang="en-US" b="1" dirty="0"/>
              <a:t>preferred for Python &gt; 3.5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np.mat</a:t>
            </a:r>
            <a:r>
              <a:rPr lang="en-US" dirty="0"/>
              <a:t> class (</a:t>
            </a:r>
            <a:r>
              <a:rPr lang="en-US" dirty="0" err="1"/>
              <a:t>subclassed</a:t>
            </a:r>
            <a:r>
              <a:rPr lang="en-US" dirty="0"/>
              <a:t> from </a:t>
            </a:r>
            <a:r>
              <a:rPr lang="en-US" dirty="0" err="1"/>
              <a:t>ndarray</a:t>
            </a:r>
            <a:r>
              <a:rPr lang="en-US" dirty="0"/>
              <a:t>) (Python 2.x)</a:t>
            </a:r>
          </a:p>
          <a:p>
            <a:r>
              <a:rPr lang="en-US" dirty="0"/>
              <a:t>Main difference is matrix multiply syntax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1790" y="4526896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Matrices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(‘4 3; 2 1’)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(‘1 2; 3 4’)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(a*b)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1790" y="2458364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Arrays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([[4, 3], [2, 1]])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([[1, 2], [3,4]])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a@b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) # Matrix Multiply is ‘@’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</p:spTree>
    <p:extLst>
      <p:ext uri="{BB962C8B-B14F-4D97-AF65-F5344CB8AC3E}">
        <p14:creationId xmlns="" xmlns:p14="http://schemas.microsoft.com/office/powerpoint/2010/main" val="1263428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219200"/>
            <a:ext cx="8763000" cy="532453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([[4,3],[2,1]])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1]])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a@b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[20, 13]])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[20, 13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np.multiply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elementwise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6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[6,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31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np.linalg.det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 # determinant(a)</a:t>
            </a:r>
          </a:p>
          <a:p>
            <a:pPr marL="0" indent="0">
              <a:buNone/>
            </a:pPr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2.0000000000000004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np.inv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inverse(a)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([[-2. ,  1.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[ 1.5, -0.5]])</a:t>
            </a:r>
          </a:p>
        </p:txBody>
      </p:sp>
    </p:spTree>
    <p:extLst>
      <p:ext uri="{BB962C8B-B14F-4D97-AF65-F5344CB8AC3E}">
        <p14:creationId xmlns="" xmlns:p14="http://schemas.microsoft.com/office/powerpoint/2010/main" val="16286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95684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#Shifted right by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2945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88738-148F-F142-8619-940A057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90F898-0655-3E49-A389-835187DE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has a sparse matrix</a:t>
            </a:r>
          </a:p>
          <a:p>
            <a:r>
              <a:rPr lang="en-US" dirty="0"/>
              <a:t>Great for times where we have a large matrix </a:t>
            </a:r>
          </a:p>
          <a:p>
            <a:pPr lvl="1"/>
            <a:r>
              <a:rPr lang="en-US" dirty="0"/>
              <a:t>With few items 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Sparse.csr_matrix</a:t>
            </a:r>
            <a:r>
              <a:rPr lang="en-US" dirty="0"/>
              <a:t>: row oriented matrix</a:t>
            </a:r>
          </a:p>
          <a:p>
            <a:r>
              <a:rPr lang="en-US" dirty="0" err="1"/>
              <a:t>Sparse.csc_matrix</a:t>
            </a:r>
            <a:r>
              <a:rPr lang="en-US" dirty="0"/>
              <a:t>: column oriented matrix.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7BDF95-2508-014E-982B-14B17D1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F849AB-D74F-6D41-91F9-CF79359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7EB5487-8684-6443-8589-DE1DA493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09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=np.int8)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="" xmlns:p14="http://schemas.microsoft.com/office/powerpoint/2010/main" val="1845436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7EA58-D1F9-E847-BBE1-70DA982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values for CSR/CSC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3BFC1-31A7-074B-B45D-F99475C3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enter the values:</a:t>
            </a:r>
          </a:p>
          <a:p>
            <a:r>
              <a:rPr lang="en-US" dirty="0"/>
              <a:t>We pass in a tuple of the following:</a:t>
            </a:r>
          </a:p>
          <a:p>
            <a:pPr lvl="1"/>
            <a:r>
              <a:rPr lang="en-US" dirty="0"/>
              <a:t>The raw data</a:t>
            </a:r>
          </a:p>
          <a:p>
            <a:pPr lvl="1"/>
            <a:r>
              <a:rPr lang="en-US" dirty="0"/>
              <a:t>The indices in the matrix that are to be nonzero</a:t>
            </a:r>
          </a:p>
          <a:p>
            <a:pPr lvl="1"/>
            <a:r>
              <a:rPr lang="en-US" dirty="0"/>
              <a:t>The corresponding pointers to the raw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DDAF90-B377-074E-93C9-5D8304B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017216-2CFD-CC4E-BE9F-13606D9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AE60EF9-2CDE-E743-867F-5A3A6C49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3200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data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([1,2,3])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rows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([2,4,6])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([2,0,1])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data,rows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), shape=(3,4))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Matrix([0,0,3,0],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[1,0,2,0]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="" xmlns:p14="http://schemas.microsoft.com/office/powerpoint/2010/main" val="3922669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Use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5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01-intro / 03-numpy.ipynb</a:t>
            </a:r>
            <a:b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</a:br>
            <a:endParaRPr lang="en-US" b="1" dirty="0">
              <a:solidFill>
                <a:schemeClr val="bg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24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NumPy</a:t>
            </a:r>
            <a:r>
              <a:rPr lang="en-US" dirty="0"/>
              <a:t>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rich language with ecosystem.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package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scientists, now very popular among data scientists / analysts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990600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1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code.</a:t>
            </a:r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/>
              <a:t>Does many types of linear algebra</a:t>
            </a:r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/>
              <a:t>Pretty much all subsequent analytics built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99" y="690563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89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adds </a:t>
            </a:r>
            <a:r>
              <a:rPr lang="en-US" dirty="0"/>
              <a:t>support for large, multi-dimensional arrays and </a:t>
            </a:r>
            <a:r>
              <a:rPr lang="en-US" dirty="0" smtClean="0"/>
              <a:t>matrices</a:t>
            </a:r>
            <a:endParaRPr lang="en-US" dirty="0"/>
          </a:p>
          <a:p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 smtClean="0"/>
              <a:t>Has a large </a:t>
            </a:r>
            <a:r>
              <a:rPr lang="en-US" dirty="0"/>
              <a:t>collection of high-level mathematical functions to operate on these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advanced analytics are built </a:t>
            </a:r>
            <a:r>
              <a:rPr lang="en-US" dirty="0"/>
              <a:t>on top of </a:t>
            </a: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website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://www.numpy.org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81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4E7BD-32E1-0541-9A2F-7C6CFD0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D8EF3C-DE03-B04A-A8B1-733CDF5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companion package to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Designed for Scientific computing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smtClean="0"/>
              <a:t>Some features:</a:t>
            </a:r>
          </a:p>
          <a:p>
            <a:pPr lvl="1"/>
            <a:r>
              <a:rPr lang="en-US" dirty="0" smtClean="0"/>
              <a:t>Integrals, Differentiation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packages built using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https://www.scipy.org/topical-software.html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373D26-8D2A-5741-8E1A-DBC4C61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6BFD47-1B80-264A-A19C-2D6F977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52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list.</a:t>
            </a:r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data.</a:t>
            </a:r>
          </a:p>
          <a:p>
            <a:pPr lvl="1"/>
            <a:r>
              <a:rPr lang="en-US" dirty="0"/>
              <a:t>Very slow ”at scale”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557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 Simple 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print(a[2:3]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[2,3]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Concatenating Lists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[1, 2, 3, 4, 5, 6, 7, 8</a:t>
            </a:r>
          </a:p>
        </p:txBody>
      </p:sp>
    </p:spTree>
    <p:extLst>
      <p:ext uri="{BB962C8B-B14F-4D97-AF65-F5344CB8AC3E}">
        <p14:creationId xmlns="" xmlns:p14="http://schemas.microsoft.com/office/powerpoint/2010/main" val="403970554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385441</TotalTime>
  <Words>4240</Words>
  <Application>Microsoft Macintosh PowerPoint</Application>
  <PresentationFormat>Custom</PresentationFormat>
  <Paragraphs>756</Paragraphs>
  <Slides>49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LPc_New</vt:lpstr>
      <vt:lpstr>NumPy</vt:lpstr>
      <vt:lpstr>NumPy</vt:lpstr>
      <vt:lpstr>Lesson Objectives</vt:lpstr>
      <vt:lpstr>Introduction</vt:lpstr>
      <vt:lpstr>About NumPy and Python</vt:lpstr>
      <vt:lpstr>Why NumPy</vt:lpstr>
      <vt:lpstr>Why NumPy</vt:lpstr>
      <vt:lpstr>Numpy and SciPy</vt:lpstr>
      <vt:lpstr>Lists in Python</vt:lpstr>
      <vt:lpstr>Arrays</vt:lpstr>
      <vt:lpstr>NumPy ndarray</vt:lpstr>
      <vt:lpstr>Enter the NdArray</vt:lpstr>
      <vt:lpstr>Array Types</vt:lpstr>
      <vt:lpstr>Array Types</vt:lpstr>
      <vt:lpstr>Lists to ndarray</vt:lpstr>
      <vt:lpstr>Creating Arrays - List to ndarray</vt:lpstr>
      <vt:lpstr>Multidimensional Arrays</vt:lpstr>
      <vt:lpstr>MultiDim Arrays – shape, reshape, ndim</vt:lpstr>
      <vt:lpstr>Creating Arrays</vt:lpstr>
      <vt:lpstr>Elementwise operation</vt:lpstr>
      <vt:lpstr>Element-wise operations</vt:lpstr>
      <vt:lpstr>Upcasting</vt:lpstr>
      <vt:lpstr>Upcasting</vt:lpstr>
      <vt:lpstr>Broadcasting</vt:lpstr>
      <vt:lpstr>Broadcasting</vt:lpstr>
      <vt:lpstr>Broadcasting</vt:lpstr>
      <vt:lpstr>Indexing</vt:lpstr>
      <vt:lpstr>Slicing</vt:lpstr>
      <vt:lpstr>Slicing</vt:lpstr>
      <vt:lpstr>Advanced Array Operations</vt:lpstr>
      <vt:lpstr>Arrays</vt:lpstr>
      <vt:lpstr>Numpy Array Operations</vt:lpstr>
      <vt:lpstr>Numpy Array Operations</vt:lpstr>
      <vt:lpstr>Advanced Array Operations</vt:lpstr>
      <vt:lpstr>Numpy Operations</vt:lpstr>
      <vt:lpstr>Advanced Array Operations</vt:lpstr>
      <vt:lpstr>Advanced Array Operations</vt:lpstr>
      <vt:lpstr>Numpy  Array Filtering  (*Important*)</vt:lpstr>
      <vt:lpstr>Advanced Array Operations - Filtering</vt:lpstr>
      <vt:lpstr>Matrices</vt:lpstr>
      <vt:lpstr>Matrix</vt:lpstr>
      <vt:lpstr>Matrices</vt:lpstr>
      <vt:lpstr>Matrix Manipulation</vt:lpstr>
      <vt:lpstr>Matrix Manipulation</vt:lpstr>
      <vt:lpstr>Matrix Manipulation</vt:lpstr>
      <vt:lpstr>Identity Matrix</vt:lpstr>
      <vt:lpstr>Sparse Matrices</vt:lpstr>
      <vt:lpstr>Entering values for CSR/CSC matrix</vt:lpstr>
      <vt:lpstr>Lab: Numpy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4436</cp:revision>
  <cp:lastPrinted>2018-04-16T20:22:06Z</cp:lastPrinted>
  <dcterms:created xsi:type="dcterms:W3CDTF">2010-07-13T15:22:01Z</dcterms:created>
  <dcterms:modified xsi:type="dcterms:W3CDTF">2018-08-17T08:40:53Z</dcterms:modified>
</cp:coreProperties>
</file>