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5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6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ppt/comments/comment19.xml" ContentType="application/vnd.openxmlformats-officedocument.presentationml.comments+xml"/>
  <Override PartName="/ppt/comments/comment20.xml" ContentType="application/vnd.openxmlformats-officedocument.presentationml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21.xml" ContentType="application/vnd.openxmlformats-officedocument.presentationml.comments+xml"/>
  <Override PartName="/ppt/comments/comment22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23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24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25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26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27.xml" ContentType="application/vnd.openxmlformats-officedocument.presentationml.comments+xml"/>
  <Override PartName="/ppt/comments/comment2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36"/>
  </p:notesMasterIdLst>
  <p:handoutMasterIdLst>
    <p:handoutMasterId r:id="rId37"/>
  </p:handoutMasterIdLst>
  <p:sldIdLst>
    <p:sldId id="1055" r:id="rId2"/>
    <p:sldId id="1229" r:id="rId3"/>
    <p:sldId id="1056" r:id="rId4"/>
    <p:sldId id="1057" r:id="rId5"/>
    <p:sldId id="1215" r:id="rId6"/>
    <p:sldId id="1230" r:id="rId7"/>
    <p:sldId id="1228" r:id="rId8"/>
    <p:sldId id="1231" r:id="rId9"/>
    <p:sldId id="1232" r:id="rId10"/>
    <p:sldId id="1216" r:id="rId11"/>
    <p:sldId id="1233" r:id="rId12"/>
    <p:sldId id="1234" r:id="rId13"/>
    <p:sldId id="1235" r:id="rId14"/>
    <p:sldId id="1236" r:id="rId15"/>
    <p:sldId id="1237" r:id="rId16"/>
    <p:sldId id="1238" r:id="rId17"/>
    <p:sldId id="1217" r:id="rId18"/>
    <p:sldId id="1218" r:id="rId19"/>
    <p:sldId id="1220" r:id="rId20"/>
    <p:sldId id="1219" r:id="rId21"/>
    <p:sldId id="1221" r:id="rId22"/>
    <p:sldId id="1227" r:id="rId23"/>
    <p:sldId id="1226" r:id="rId24"/>
    <p:sldId id="1222" r:id="rId25"/>
    <p:sldId id="1239" r:id="rId26"/>
    <p:sldId id="1223" r:id="rId27"/>
    <p:sldId id="1240" r:id="rId28"/>
    <p:sldId id="1241" r:id="rId29"/>
    <p:sldId id="1242" r:id="rId30"/>
    <p:sldId id="1243" r:id="rId31"/>
    <p:sldId id="1244" r:id="rId32"/>
    <p:sldId id="1224" r:id="rId33"/>
    <p:sldId id="1245" r:id="rId34"/>
    <p:sldId id="1246" r:id="rId35"/>
  </p:sldIdLst>
  <p:sldSz cx="93726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  <p:cmAuthor id="6" name="Abishek" initials="AR" lastIdx="26" clrIdx="5">
    <p:extLst/>
  </p:cmAuthor>
  <p:cmAuthor id="7" name="Abishek" initials="AR [2]" lastIdx="1" clrIdx="6">
    <p:extLst/>
  </p:cmAuthor>
  <p:cmAuthor id="8" name="Abishek" initials="AR [3]" lastIdx="1" clrIdx="7">
    <p:extLst/>
  </p:cmAuthor>
  <p:cmAuthor id="9" name="Abishek" initials="AR [4]" lastIdx="1" clrIdx="8">
    <p:extLst/>
  </p:cmAuthor>
  <p:cmAuthor id="10" name="Abishek" initials="AR [5]" lastIdx="1" clrIdx="9">
    <p:extLst/>
  </p:cmAuthor>
  <p:cmAuthor id="11" name="Abishek" initials="AR [6]" lastIdx="1" clrIdx="10">
    <p:extLst/>
  </p:cmAuthor>
  <p:cmAuthor id="12" name="Abishek" initials="AR [7]" lastIdx="1" clrIdx="11">
    <p:extLst/>
  </p:cmAuthor>
  <p:cmAuthor id="13" name="Abishek" initials="AR [8]" lastIdx="1" clrIdx="12">
    <p:extLst/>
  </p:cmAuthor>
  <p:cmAuthor id="14" name="Abishek" initials="AR [9]" lastIdx="1" clrIdx="13">
    <p:extLst/>
  </p:cmAuthor>
  <p:cmAuthor id="15" name="Abishek" initials="AR [10]" lastIdx="1" clrIdx="14">
    <p:extLst/>
  </p:cmAuthor>
  <p:cmAuthor id="16" name="Abishek" initials="AR [11]" lastIdx="1" clrIdx="15">
    <p:extLst/>
  </p:cmAuthor>
  <p:cmAuthor id="17" name="Abishek" initials="AR [12]" lastIdx="1" clrIdx="16">
    <p:extLst/>
  </p:cmAuthor>
  <p:cmAuthor id="18" name="Abishek" initials="AR [13]" lastIdx="1" clrIdx="17">
    <p:extLst/>
  </p:cmAuthor>
  <p:cmAuthor id="19" name="Abishek" initials="AR [14]" lastIdx="1" clrIdx="18">
    <p:extLst/>
  </p:cmAuthor>
  <p:cmAuthor id="20" name="Abishek" initials="AR [15]" lastIdx="1" clrIdx="19">
    <p:extLst/>
  </p:cmAuthor>
  <p:cmAuthor id="21" name="Abishek" initials="AR [16]" lastIdx="1" clrIdx="2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76" autoAdjust="0"/>
    <p:restoredTop sz="85992" autoAdjust="0"/>
  </p:normalViewPr>
  <p:slideViewPr>
    <p:cSldViewPr>
      <p:cViewPr varScale="1">
        <p:scale>
          <a:sx n="57" d="100"/>
          <a:sy n="57" d="100"/>
        </p:scale>
        <p:origin x="160" y="1504"/>
      </p:cViewPr>
      <p:guideLst>
        <p:guide orient="horz" pos="2160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144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commentAuthors" Target="commentAuthors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18-08-07T15:48:28.384" idx="1">
    <p:pos x="10" y="10"/>
    <p:text>Slide addition at this location - In my view, OOP is a part of Python Language Basics and should be merged with the previous deck, but I have put the slides here for now</p:text>
    <p:extLst>
      <p:ext uri="{C676402C-5697-4E1C-873F-D02D1690AC5C}">
        <p15:threadingInfo xmlns:p15="http://schemas.microsoft.com/office/powerpoint/2012/main" timeZoneBias="420"/>
      </p:ext>
    </p:extLst>
  </p:cm>
  <p:cm authorId="6" dt="2018-08-07T21:12:45.463" idx="26">
    <p:pos x="106" y="106"/>
    <p:text>The slide header content on the bottom left will match only if appended at the end of the "Python Language Basics" ppt file, which makes more sense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9" dt="2018-08-07T15:56:50.177" idx="1">
    <p:pos x="106" y="106"/>
    <p:text>Slide addition at this location - Class Methods were left out in the previous slide. This is class method. A simpler example has been taken for ease.</p:text>
    <p:extLst>
      <p:ext uri="{C676402C-5697-4E1C-873F-D02D1690AC5C}">
        <p15:threadingInfo xmlns:p15="http://schemas.microsoft.com/office/powerpoint/2012/main" timeZoneBias="420"/>
      </p:ext>
    </p:extLst>
  </p:cm>
  <p:cm authorId="6" dt="2018-08-07T16:08:07.676" idx="2">
    <p:pos x="10" y="10"/>
    <p:text>Ensure whole class is typed out for clarity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18-08-07T16:09:05.897" idx="3">
    <p:pos x="10" y="10"/>
    <p:text>Slide addition at this location - Introduces constructors and destructors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18-08-07T16:09:31.181" idx="4">
    <p:pos x="10" y="10"/>
    <p:text>Slide addition at this location - Need to show implementation example of constructor/destructor here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18-08-07T16:09:51.221" idx="5">
    <p:pos x="10" y="10"/>
    <p:text>Slide addition at this location - Need to show implementation example of accessing attributes here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18-08-07T16:10:19.883" idx="6">
    <p:pos x="10" y="10"/>
    <p:text>Slide removal from this location - slide has been added previously / redundant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18-08-07T16:10:27.382" idx="7">
    <p:pos x="10" y="10"/>
    <p:text>Slide removal from this location - slide has been added previously / redundant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18-08-07T16:11:39.679" idx="8">
    <p:pos x="10" y="10"/>
    <p:text>Slide removal from this location - slide will be added later in this deck (Data Abstraction and Access Modifiers)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18-08-07T16:12:14.788" idx="9">
    <p:pos x="10" y="10"/>
    <p:text>Slide removal from this location - slide has been added previously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18-08-07T16:12:29.507" idx="10">
    <p:pos x="10" y="10"/>
    <p:text/>
    <p:extLst>
      <p:ext uri="{C676402C-5697-4E1C-873F-D02D1690AC5C}">
        <p15:threadingInfo xmlns:p15="http://schemas.microsoft.com/office/powerpoint/2012/main" timeZoneBias="420"/>
      </p:ext>
    </p:extLst>
  </p:cm>
  <p:cm authorId="6" dt="2018-08-07T16:12:42.914" idx="11">
    <p:pos x="106" y="106"/>
    <p:text>Slide removal from this location - slide will be added later in this deck (Data Abstraction and Access Modifiers)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0" dt="2018-08-07T15:58:24.184" idx="1">
    <p:pos x="10" y="10"/>
    <p:text>Slide removal from this location - slide has been added previously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7" dt="2018-08-07T15:49:41.601" idx="1">
    <p:pos x="10" y="10"/>
    <p:text>Slide removal permanently - Not needed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1" dt="2018-08-07T15:58:42.184" idx="1">
    <p:pos x="10" y="10"/>
    <p:text>Slide removal from this location - slide has been added previously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18-08-07T16:14:43.439" idx="12">
    <p:pos x="10" y="10"/>
    <p:text>Code Snippet Consistency - (Input: Pink + Bold with arrows), (Output: Black + Non-Bold)</p:text>
    <p:extLst>
      <p:ext uri="{C676402C-5697-4E1C-873F-D02D1690AC5C}">
        <p15:threadingInfo xmlns:p15="http://schemas.microsoft.com/office/powerpoint/2012/main" timeZoneBias="420"/>
      </p:ext>
    </p:extLst>
  </p:cm>
  <p:cm authorId="6" dt="2018-08-07T16:14:58.506" idx="13">
    <p:pos x="106" y="106"/>
    <p:text>Graphical representation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18-08-07T16:15:24.981" idx="15">
    <p:pos x="10" y="10"/>
    <p:text>Code Snippet Consistency - (Input: Pink + Bold with arrows), (Output: Black + Non-Bold)</p:text>
    <p:extLst>
      <p:ext uri="{C676402C-5697-4E1C-873F-D02D1690AC5C}">
        <p15:threadingInfo xmlns:p15="http://schemas.microsoft.com/office/powerpoint/2012/main" timeZoneBias="420"/>
      </p:ext>
    </p:extLst>
  </p:cm>
  <p:cm authorId="6" dt="2018-08-07T16:15:43.189" idx="16">
    <p:pos x="106" y="106"/>
    <p:text>Simpler, better illustrated example of the Diamond Problem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18-08-07T16:16:21.973" idx="17">
    <p:pos x="10" y="10"/>
    <p:text>Slide addition at this location - to explain super()</p:text>
    <p:extLst>
      <p:ext uri="{C676402C-5697-4E1C-873F-D02D1690AC5C}">
        <p15:threadingInfo xmlns:p15="http://schemas.microsoft.com/office/powerpoint/2012/main" timeZoneBias="420"/>
      </p:ext>
    </p:extLst>
  </p:cm>
  <p:cm authorId="6" dt="2018-08-07T16:16:41.138" idx="18">
    <p:pos x="106" y="106"/>
    <p:text>Type out full class inheritance structure for clarity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18-08-07T16:17:19.611" idx="19">
    <p:pos x="10" y="10"/>
    <p:text>Slide addition at this location - Encapsulation wasn't covered in the slides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18-08-07T16:17:33.196" idx="20">
    <p:pos x="10" y="10"/>
    <p:text>Slide addition at this location - Concepts of data abstraction weren't covered in the slides, however Access Modifiers were. I just merged the info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18-08-07T16:18:15.699" idx="21">
    <p:pos x="10" y="10"/>
    <p:text>Slide addition at this location - There was no concrete implementation example of public, private and protected members.</p:text>
    <p:extLst>
      <p:ext uri="{C676402C-5697-4E1C-873F-D02D1690AC5C}">
        <p15:threadingInfo xmlns:p15="http://schemas.microsoft.com/office/powerpoint/2012/main" timeZoneBias="420"/>
      </p:ext>
    </p:extLst>
  </p:cm>
  <p:cm authorId="6" dt="2018-08-07T16:19:25.663" idx="22">
    <p:pos x="106" y="106"/>
    <p:text>Example - color is public, updateVersion is protected and keyFobModule is private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18-08-07T16:20:13.080" idx="23">
    <p:pos x="10" y="10"/>
    <p:text>There was no slide for OOP lab</p:text>
    <p:extLst>
      <p:ext uri="{C676402C-5697-4E1C-873F-D02D1690AC5C}">
        <p15:threadingInfo xmlns:p15="http://schemas.microsoft.com/office/powerpoint/2012/main" timeZoneBias="420"/>
      </p:ext>
    </p:extLst>
  </p:cm>
  <p:cm authorId="6" dt="2018-08-07T16:20:20.667" idx="24">
    <p:pos x="106" y="106"/>
    <p:text>Lab numbers were not at all matching with slides - This is a different convention now, but it can be easily modified to your previous convention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18-08-07T16:20:42.191" idx="25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8" dt="2018-08-07T15:50:06.282" idx="1">
    <p:pos x="10" y="10"/>
    <p:text>Slide removal permanently - Not needed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0" dt="2018-08-07T15:50:44.859" idx="1">
    <p:pos x="10" y="10"/>
    <p:text>Minor edits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9" dt="2018-08-07T15:50:19.098" idx="1">
    <p:pos x="10" y="10"/>
    <p:text>Slide removal permanently - Not needed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1" dt="2018-08-07T15:51:19.413" idx="1">
    <p:pos x="10" y="10"/>
    <p:text>Slide addition at this location - Classes are a very abstract concept - Needs: 1) An example and 2) some kind of visual representation</p:text>
    <p:extLst>
      <p:ext uri="{C676402C-5697-4E1C-873F-D02D1690AC5C}">
        <p15:threadingInfo xmlns:p15="http://schemas.microsoft.com/office/powerpoint/2012/main" timeZoneBias="420"/>
      </p:ext>
    </p:extLst>
  </p:cm>
  <p:cm authorId="12" dt="2018-08-07T15:52:18.617" idx="1">
    <p:pos x="106" y="106"/>
    <p:text>This visual representation is for the same example used further in your slides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3" dt="2018-08-07T15:52:56.076" idx="1">
    <p:pos x="10" y="10"/>
    <p:text>Slide addition at this location - Again, visual representation for Objects, instances, class variables, methods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4" dt="2018-08-07T15:53:46.797" idx="1">
    <p:pos x="10" y="10"/>
    <p:text>Visual representation was done in the previous slide, now to translate it to code, we need to differentiate between classes, objects, instance variables and methods.</p:text>
    <p:extLst>
      <p:ext uri="{C676402C-5697-4E1C-873F-D02D1690AC5C}">
        <p15:threadingInfo xmlns:p15="http://schemas.microsoft.com/office/powerpoint/2012/main" timeZoneBias="420"/>
      </p:ext>
    </p:extLst>
  </p:cm>
  <p:cm authorId="15" dt="2018-08-07T15:54:46.680" idx="1">
    <p:pos x="106" y="106"/>
    <p:text>Code Snippet Consistency - (Input: Pink + Bold with arrows), (Output: Black + Non-Bold)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6" dt="2018-08-07T15:55:46.340" idx="1">
    <p:pos x="10" y="10"/>
    <p:text>Slide addition at this location - Class Variables were left out in the previous slide. This is class variable</p:text>
    <p:extLst>
      <p:ext uri="{C676402C-5697-4E1C-873F-D02D1690AC5C}">
        <p15:threadingInfo xmlns:p15="http://schemas.microsoft.com/office/powerpoint/2012/main" timeZoneBias="420"/>
      </p:ext>
    </p:extLst>
  </p:cm>
  <p:cm authorId="17" dt="2018-08-07T15:56:06.375" idx="1">
    <p:pos x="106" y="106"/>
    <p:text>Ensure the whole class is typed out again for clarity</p:text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BE2743-E776-2142-8E9C-C76A3A06244F}" type="doc">
      <dgm:prSet loTypeId="urn:microsoft.com/office/officeart/2008/layout/NameandTitleOrganizational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16A5AC-C109-3346-96D1-5714FE27142B}">
      <dgm:prSet phldrT="[Text]" custT="1"/>
      <dgm:spPr/>
      <dgm:t>
        <a:bodyPr/>
        <a:lstStyle/>
        <a:p>
          <a:r>
            <a:rPr lang="en-US" sz="3200" dirty="0" smtClean="0"/>
            <a:t>Door</a:t>
          </a:r>
          <a:endParaRPr lang="en-US" sz="3200" dirty="0"/>
        </a:p>
      </dgm:t>
    </dgm:pt>
    <dgm:pt modelId="{1E342328-FA4A-A441-8049-E9F5B8128766}" type="parTrans" cxnId="{503FDC9D-B9C3-7448-8856-281E6637EC0B}">
      <dgm:prSet/>
      <dgm:spPr/>
      <dgm:t>
        <a:bodyPr/>
        <a:lstStyle/>
        <a:p>
          <a:endParaRPr lang="en-US"/>
        </a:p>
      </dgm:t>
    </dgm:pt>
    <dgm:pt modelId="{A45F4382-64CE-B547-AE03-D34E3AEAFB8F}" type="sibTrans" cxnId="{503FDC9D-B9C3-7448-8856-281E6637EC0B}">
      <dgm:prSet custT="1"/>
      <dgm:spPr/>
      <dgm:t>
        <a:bodyPr anchor="ctr"/>
        <a:lstStyle/>
        <a:p>
          <a:pPr algn="ctr"/>
          <a:r>
            <a:rPr lang="en-US" sz="1200" dirty="0" smtClean="0"/>
            <a:t>door1.number = 10</a:t>
          </a:r>
        </a:p>
        <a:p>
          <a:pPr algn="ctr"/>
          <a:r>
            <a:rPr lang="en-US" sz="1200" dirty="0" smtClean="0"/>
            <a:t>door1.status = “open”</a:t>
          </a:r>
        </a:p>
        <a:p>
          <a:pPr algn="ctr"/>
          <a:endParaRPr lang="en-US" sz="1200" dirty="0" smtClean="0"/>
        </a:p>
        <a:p>
          <a:pPr algn="ctr"/>
          <a:r>
            <a:rPr lang="en-US" sz="1200" dirty="0" smtClean="0"/>
            <a:t>door2.number = 11</a:t>
          </a:r>
        </a:p>
        <a:p>
          <a:pPr algn="ctr"/>
          <a:r>
            <a:rPr lang="en-US" sz="1200" dirty="0" smtClean="0"/>
            <a:t>door2.status = “closed”</a:t>
          </a:r>
          <a:endParaRPr lang="en-US" sz="1200" dirty="0"/>
        </a:p>
      </dgm:t>
    </dgm:pt>
    <dgm:pt modelId="{7AEC0F76-E4C2-0140-B5F8-C821489A4760}" type="asst">
      <dgm:prSet phldrT="[Text]" custT="1"/>
      <dgm:spPr/>
      <dgm:t>
        <a:bodyPr/>
        <a:lstStyle/>
        <a:p>
          <a:r>
            <a:rPr lang="en-US" sz="3200" dirty="0" smtClean="0"/>
            <a:t>Normal Door</a:t>
          </a:r>
          <a:endParaRPr lang="en-US" sz="3200" dirty="0"/>
        </a:p>
      </dgm:t>
    </dgm:pt>
    <dgm:pt modelId="{65840D00-23BE-2942-BF8D-623344456773}" type="parTrans" cxnId="{A43AAC25-7703-B945-BA84-6835B10A8096}">
      <dgm:prSet/>
      <dgm:spPr/>
      <dgm:t>
        <a:bodyPr/>
        <a:lstStyle/>
        <a:p>
          <a:endParaRPr lang="en-US"/>
        </a:p>
      </dgm:t>
    </dgm:pt>
    <dgm:pt modelId="{41BA5FFF-14D3-1C47-B6BA-603317F9330C}" type="sibTrans" cxnId="{A43AAC25-7703-B945-BA84-6835B10A8096}">
      <dgm:prSet custT="1"/>
      <dgm:spPr/>
      <dgm:t>
        <a:bodyPr/>
        <a:lstStyle/>
        <a:p>
          <a:r>
            <a:rPr lang="en-US" sz="1200" dirty="0" smtClean="0"/>
            <a:t>door1.doubleHandle = “big”</a:t>
          </a:r>
          <a:endParaRPr lang="en-US" sz="1200" dirty="0"/>
        </a:p>
      </dgm:t>
    </dgm:pt>
    <dgm:pt modelId="{01F09CAE-9BB7-814D-B32E-3931EAF1763C}" type="asst">
      <dgm:prSet phldrT="[Text]" custT="1"/>
      <dgm:spPr/>
      <dgm:t>
        <a:bodyPr/>
        <a:lstStyle/>
        <a:p>
          <a:r>
            <a:rPr lang="en-US" sz="3200" dirty="0" smtClean="0"/>
            <a:t>Security Door</a:t>
          </a:r>
          <a:endParaRPr lang="en-US" sz="3200" dirty="0"/>
        </a:p>
      </dgm:t>
    </dgm:pt>
    <dgm:pt modelId="{3E47E458-3F12-8642-B530-0624A562604D}" type="parTrans" cxnId="{62A51595-559D-D442-8EF5-89BA06A92AA5}">
      <dgm:prSet/>
      <dgm:spPr/>
      <dgm:t>
        <a:bodyPr/>
        <a:lstStyle/>
        <a:p>
          <a:endParaRPr lang="en-US"/>
        </a:p>
      </dgm:t>
    </dgm:pt>
    <dgm:pt modelId="{3484799B-DCCC-4244-B8C2-180556B054F2}" type="sibTrans" cxnId="{62A51595-559D-D442-8EF5-89BA06A92AA5}">
      <dgm:prSet custT="1"/>
      <dgm:spPr/>
      <dgm:t>
        <a:bodyPr anchor="ctr"/>
        <a:lstStyle/>
        <a:p>
          <a:pPr algn="ctr"/>
          <a:r>
            <a:rPr lang="en-US" sz="1200" dirty="0" smtClean="0"/>
            <a:t>door2.locked = True</a:t>
          </a:r>
          <a:endParaRPr lang="en-US" sz="1200" dirty="0"/>
        </a:p>
      </dgm:t>
    </dgm:pt>
    <dgm:pt modelId="{A916A7C6-FF29-734D-94D5-FAFC030F9636}" type="pres">
      <dgm:prSet presAssocID="{1EBE2743-E776-2142-8E9C-C76A3A06244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6975171-843D-A147-9E50-D061A8EF075A}" type="pres">
      <dgm:prSet presAssocID="{2516A5AC-C109-3346-96D1-5714FE27142B}" presName="hierRoot1" presStyleCnt="0">
        <dgm:presLayoutVars>
          <dgm:hierBranch val="init"/>
        </dgm:presLayoutVars>
      </dgm:prSet>
      <dgm:spPr/>
    </dgm:pt>
    <dgm:pt modelId="{C09F3577-298B-FA4A-AAF0-8F477DF999A1}" type="pres">
      <dgm:prSet presAssocID="{2516A5AC-C109-3346-96D1-5714FE27142B}" presName="rootComposite1" presStyleCnt="0"/>
      <dgm:spPr/>
    </dgm:pt>
    <dgm:pt modelId="{DF813958-1C45-E84F-9531-E200E523DD98}" type="pres">
      <dgm:prSet presAssocID="{2516A5AC-C109-3346-96D1-5714FE27142B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FE426FEA-C44C-5E4D-8B4A-8ADD6DF31048}" type="pres">
      <dgm:prSet presAssocID="{2516A5AC-C109-3346-96D1-5714FE27142B}" presName="titleText1" presStyleLbl="fgAcc0" presStyleIdx="0" presStyleCnt="1" custScaleX="80999" custScaleY="339441" custLinFactNeighborX="55287" custLinFactNeighborY="-4039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E53EC38-B7FC-B543-9640-43673048E1AA}" type="pres">
      <dgm:prSet presAssocID="{2516A5AC-C109-3346-96D1-5714FE27142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CC076B3-DFEF-8249-80BB-730A36E77CCB}" type="pres">
      <dgm:prSet presAssocID="{2516A5AC-C109-3346-96D1-5714FE27142B}" presName="hierChild2" presStyleCnt="0"/>
      <dgm:spPr/>
    </dgm:pt>
    <dgm:pt modelId="{49B7AD13-3C76-174F-84B1-55323E36B290}" type="pres">
      <dgm:prSet presAssocID="{2516A5AC-C109-3346-96D1-5714FE27142B}" presName="hierChild3" presStyleCnt="0"/>
      <dgm:spPr/>
    </dgm:pt>
    <dgm:pt modelId="{479885BB-F026-A449-A40A-9EB40962E042}" type="pres">
      <dgm:prSet presAssocID="{65840D00-23BE-2942-BF8D-623344456773}" presName="Name96" presStyleLbl="parChTrans1D2" presStyleIdx="0" presStyleCnt="2"/>
      <dgm:spPr/>
      <dgm:t>
        <a:bodyPr/>
        <a:lstStyle/>
        <a:p>
          <a:endParaRPr lang="en-US"/>
        </a:p>
      </dgm:t>
    </dgm:pt>
    <dgm:pt modelId="{FC21895B-B143-D640-B2F7-3CEBF3747DD1}" type="pres">
      <dgm:prSet presAssocID="{7AEC0F76-E4C2-0140-B5F8-C821489A4760}" presName="hierRoot3" presStyleCnt="0">
        <dgm:presLayoutVars>
          <dgm:hierBranch val="init"/>
        </dgm:presLayoutVars>
      </dgm:prSet>
      <dgm:spPr/>
    </dgm:pt>
    <dgm:pt modelId="{AD12CB1D-D782-0D42-B776-BD3723CDE53E}" type="pres">
      <dgm:prSet presAssocID="{7AEC0F76-E4C2-0140-B5F8-C821489A4760}" presName="rootComposite3" presStyleCnt="0"/>
      <dgm:spPr/>
    </dgm:pt>
    <dgm:pt modelId="{D50C7B99-9E03-C746-9A10-181475A04AAA}" type="pres">
      <dgm:prSet presAssocID="{7AEC0F76-E4C2-0140-B5F8-C821489A4760}" presName="rootText3" presStyleLbl="asst1" presStyleIdx="0" presStyleCnt="2" custScaleX="120750" custLinFactNeighborX="823" custLinFactNeighborY="13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7CFD8C-8E3B-7042-BAD5-71410232C338}" type="pres">
      <dgm:prSet presAssocID="{7AEC0F76-E4C2-0140-B5F8-C821489A4760}" presName="titleText3" presStyleLbl="fgAcc2" presStyleIdx="0" presStyleCnt="2" custScaleY="284189" custLinFactY="25121" custLinFactNeighborX="15504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D7AD34E-9B80-9047-8700-B9807B98BC16}" type="pres">
      <dgm:prSet presAssocID="{7AEC0F76-E4C2-0140-B5F8-C821489A4760}" presName="rootConnector3" presStyleLbl="asst1" presStyleIdx="0" presStyleCnt="2"/>
      <dgm:spPr/>
      <dgm:t>
        <a:bodyPr/>
        <a:lstStyle/>
        <a:p>
          <a:endParaRPr lang="en-US"/>
        </a:p>
      </dgm:t>
    </dgm:pt>
    <dgm:pt modelId="{F99F38C6-9D02-A04E-9DF3-EB4605127173}" type="pres">
      <dgm:prSet presAssocID="{7AEC0F76-E4C2-0140-B5F8-C821489A4760}" presName="hierChild6" presStyleCnt="0"/>
      <dgm:spPr/>
    </dgm:pt>
    <dgm:pt modelId="{1C0E5153-63D6-414F-A276-988329CDD9CB}" type="pres">
      <dgm:prSet presAssocID="{7AEC0F76-E4C2-0140-B5F8-C821489A4760}" presName="hierChild7" presStyleCnt="0"/>
      <dgm:spPr/>
    </dgm:pt>
    <dgm:pt modelId="{2E7FC124-8987-5546-BD46-417904A12B10}" type="pres">
      <dgm:prSet presAssocID="{3E47E458-3F12-8642-B530-0624A562604D}" presName="Name96" presStyleLbl="parChTrans1D2" presStyleIdx="1" presStyleCnt="2"/>
      <dgm:spPr/>
      <dgm:t>
        <a:bodyPr/>
        <a:lstStyle/>
        <a:p>
          <a:endParaRPr lang="en-US"/>
        </a:p>
      </dgm:t>
    </dgm:pt>
    <dgm:pt modelId="{08357B66-1C54-6A46-9F43-C3E758E5B5E3}" type="pres">
      <dgm:prSet presAssocID="{01F09CAE-9BB7-814D-B32E-3931EAF1763C}" presName="hierRoot3" presStyleCnt="0">
        <dgm:presLayoutVars>
          <dgm:hierBranch val="init"/>
        </dgm:presLayoutVars>
      </dgm:prSet>
      <dgm:spPr/>
    </dgm:pt>
    <dgm:pt modelId="{7BAFFEFB-F41C-C647-BDB7-E37FD8149099}" type="pres">
      <dgm:prSet presAssocID="{01F09CAE-9BB7-814D-B32E-3931EAF1763C}" presName="rootComposite3" presStyleCnt="0"/>
      <dgm:spPr/>
    </dgm:pt>
    <dgm:pt modelId="{205BEC66-FB04-474C-A441-A247F00E7D88}" type="pres">
      <dgm:prSet presAssocID="{01F09CAE-9BB7-814D-B32E-3931EAF1763C}" presName="rootText3" presStyleLbl="asst1" presStyleIdx="1" presStyleCnt="2" custScaleX="1254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A9871E-8FC2-9547-BA2E-A74FEFBDC341}" type="pres">
      <dgm:prSet presAssocID="{01F09CAE-9BB7-814D-B32E-3931EAF1763C}" presName="titleText3" presStyleLbl="fgAcc2" presStyleIdx="1" presStyleCnt="2" custScaleX="114779" custScaleY="297586" custLinFactNeighborX="6992" custLinFactNeighborY="9886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BB04A82-3B75-7F4C-878B-9E9281FB9B0E}" type="pres">
      <dgm:prSet presAssocID="{01F09CAE-9BB7-814D-B32E-3931EAF1763C}" presName="rootConnector3" presStyleLbl="asst1" presStyleIdx="1" presStyleCnt="2"/>
      <dgm:spPr/>
      <dgm:t>
        <a:bodyPr/>
        <a:lstStyle/>
        <a:p>
          <a:endParaRPr lang="en-US"/>
        </a:p>
      </dgm:t>
    </dgm:pt>
    <dgm:pt modelId="{768596F2-3DA5-B54F-AC42-0B1E5B973677}" type="pres">
      <dgm:prSet presAssocID="{01F09CAE-9BB7-814D-B32E-3931EAF1763C}" presName="hierChild6" presStyleCnt="0"/>
      <dgm:spPr/>
    </dgm:pt>
    <dgm:pt modelId="{AF7FE744-35D7-174B-8F3B-6BC66140376A}" type="pres">
      <dgm:prSet presAssocID="{01F09CAE-9BB7-814D-B32E-3931EAF1763C}" presName="hierChild7" presStyleCnt="0"/>
      <dgm:spPr/>
    </dgm:pt>
  </dgm:ptLst>
  <dgm:cxnLst>
    <dgm:cxn modelId="{2F31F9CE-CA0E-F048-80C4-3AF494913403}" type="presOf" srcId="{1EBE2743-E776-2142-8E9C-C76A3A06244F}" destId="{A916A7C6-FF29-734D-94D5-FAFC030F9636}" srcOrd="0" destOrd="0" presId="urn:microsoft.com/office/officeart/2008/layout/NameandTitleOrganizationalChart"/>
    <dgm:cxn modelId="{4A7608E2-0592-8646-9238-08C6BEE2A257}" type="presOf" srcId="{2516A5AC-C109-3346-96D1-5714FE27142B}" destId="{7E53EC38-B7FC-B543-9640-43673048E1AA}" srcOrd="1" destOrd="0" presId="urn:microsoft.com/office/officeart/2008/layout/NameandTitleOrganizationalChart"/>
    <dgm:cxn modelId="{CB6873A1-10A0-2546-934A-577F43FFA863}" type="presOf" srcId="{7AEC0F76-E4C2-0140-B5F8-C821489A4760}" destId="{AD7AD34E-9B80-9047-8700-B9807B98BC16}" srcOrd="1" destOrd="0" presId="urn:microsoft.com/office/officeart/2008/layout/NameandTitleOrganizationalChart"/>
    <dgm:cxn modelId="{503FDC9D-B9C3-7448-8856-281E6637EC0B}" srcId="{1EBE2743-E776-2142-8E9C-C76A3A06244F}" destId="{2516A5AC-C109-3346-96D1-5714FE27142B}" srcOrd="0" destOrd="0" parTransId="{1E342328-FA4A-A441-8049-E9F5B8128766}" sibTransId="{A45F4382-64CE-B547-AE03-D34E3AEAFB8F}"/>
    <dgm:cxn modelId="{73F6417F-C91C-9944-B366-829DF0AC4510}" type="presOf" srcId="{2516A5AC-C109-3346-96D1-5714FE27142B}" destId="{DF813958-1C45-E84F-9531-E200E523DD98}" srcOrd="0" destOrd="0" presId="urn:microsoft.com/office/officeart/2008/layout/NameandTitleOrganizationalChart"/>
    <dgm:cxn modelId="{7C657ED8-6292-414C-926D-FE4813C0172C}" type="presOf" srcId="{01F09CAE-9BB7-814D-B32E-3931EAF1763C}" destId="{0BB04A82-3B75-7F4C-878B-9E9281FB9B0E}" srcOrd="1" destOrd="0" presId="urn:microsoft.com/office/officeart/2008/layout/NameandTitleOrganizationalChart"/>
    <dgm:cxn modelId="{D4AAB59C-3174-4C4F-A52E-93CD730F7B8B}" type="presOf" srcId="{A45F4382-64CE-B547-AE03-D34E3AEAFB8F}" destId="{FE426FEA-C44C-5E4D-8B4A-8ADD6DF31048}" srcOrd="0" destOrd="0" presId="urn:microsoft.com/office/officeart/2008/layout/NameandTitleOrganizationalChart"/>
    <dgm:cxn modelId="{62A51595-559D-D442-8EF5-89BA06A92AA5}" srcId="{2516A5AC-C109-3346-96D1-5714FE27142B}" destId="{01F09CAE-9BB7-814D-B32E-3931EAF1763C}" srcOrd="1" destOrd="0" parTransId="{3E47E458-3F12-8642-B530-0624A562604D}" sibTransId="{3484799B-DCCC-4244-B8C2-180556B054F2}"/>
    <dgm:cxn modelId="{7CEA94FB-DDBD-D548-ADC4-6841151C63DA}" type="presOf" srcId="{01F09CAE-9BB7-814D-B32E-3931EAF1763C}" destId="{205BEC66-FB04-474C-A441-A247F00E7D88}" srcOrd="0" destOrd="0" presId="urn:microsoft.com/office/officeart/2008/layout/NameandTitleOrganizationalChart"/>
    <dgm:cxn modelId="{90381287-F6FB-0D45-A6F7-D357D7A97253}" type="presOf" srcId="{65840D00-23BE-2942-BF8D-623344456773}" destId="{479885BB-F026-A449-A40A-9EB40962E042}" srcOrd="0" destOrd="0" presId="urn:microsoft.com/office/officeart/2008/layout/NameandTitleOrganizationalChart"/>
    <dgm:cxn modelId="{A43AAC25-7703-B945-BA84-6835B10A8096}" srcId="{2516A5AC-C109-3346-96D1-5714FE27142B}" destId="{7AEC0F76-E4C2-0140-B5F8-C821489A4760}" srcOrd="0" destOrd="0" parTransId="{65840D00-23BE-2942-BF8D-623344456773}" sibTransId="{41BA5FFF-14D3-1C47-B6BA-603317F9330C}"/>
    <dgm:cxn modelId="{87BC8FAF-23EA-1449-B606-B4925295C39B}" type="presOf" srcId="{3484799B-DCCC-4244-B8C2-180556B054F2}" destId="{ECA9871E-8FC2-9547-BA2E-A74FEFBDC341}" srcOrd="0" destOrd="0" presId="urn:microsoft.com/office/officeart/2008/layout/NameandTitleOrganizationalChart"/>
    <dgm:cxn modelId="{91F32AB5-2ED9-9745-B4EE-CDDD4456A036}" type="presOf" srcId="{7AEC0F76-E4C2-0140-B5F8-C821489A4760}" destId="{D50C7B99-9E03-C746-9A10-181475A04AAA}" srcOrd="0" destOrd="0" presId="urn:microsoft.com/office/officeart/2008/layout/NameandTitleOrganizationalChart"/>
    <dgm:cxn modelId="{A3AC978D-47A4-2249-A8BD-CC5E0E039649}" type="presOf" srcId="{41BA5FFF-14D3-1C47-B6BA-603317F9330C}" destId="{C77CFD8C-8E3B-7042-BAD5-71410232C338}" srcOrd="0" destOrd="0" presId="urn:microsoft.com/office/officeart/2008/layout/NameandTitleOrganizationalChart"/>
    <dgm:cxn modelId="{CAF7C142-D430-BD4D-B61E-0723E1693DE8}" type="presOf" srcId="{3E47E458-3F12-8642-B530-0624A562604D}" destId="{2E7FC124-8987-5546-BD46-417904A12B10}" srcOrd="0" destOrd="0" presId="urn:microsoft.com/office/officeart/2008/layout/NameandTitleOrganizationalChart"/>
    <dgm:cxn modelId="{9AF89865-8136-AE4D-A4FD-84C042CADEAD}" type="presParOf" srcId="{A916A7C6-FF29-734D-94D5-FAFC030F9636}" destId="{36975171-843D-A147-9E50-D061A8EF075A}" srcOrd="0" destOrd="0" presId="urn:microsoft.com/office/officeart/2008/layout/NameandTitleOrganizationalChart"/>
    <dgm:cxn modelId="{CBA4B366-947F-F04C-8AA7-241536F8EC79}" type="presParOf" srcId="{36975171-843D-A147-9E50-D061A8EF075A}" destId="{C09F3577-298B-FA4A-AAF0-8F477DF999A1}" srcOrd="0" destOrd="0" presId="urn:microsoft.com/office/officeart/2008/layout/NameandTitleOrganizationalChart"/>
    <dgm:cxn modelId="{EE9FBD2E-104E-A749-B820-2042FBD94877}" type="presParOf" srcId="{C09F3577-298B-FA4A-AAF0-8F477DF999A1}" destId="{DF813958-1C45-E84F-9531-E200E523DD98}" srcOrd="0" destOrd="0" presId="urn:microsoft.com/office/officeart/2008/layout/NameandTitleOrganizationalChart"/>
    <dgm:cxn modelId="{B3D9B145-C16A-654B-9AF2-87FD1E30CBFC}" type="presParOf" srcId="{C09F3577-298B-FA4A-AAF0-8F477DF999A1}" destId="{FE426FEA-C44C-5E4D-8B4A-8ADD6DF31048}" srcOrd="1" destOrd="0" presId="urn:microsoft.com/office/officeart/2008/layout/NameandTitleOrganizationalChart"/>
    <dgm:cxn modelId="{D9D13D93-A63F-B94E-A5CB-787F3C3BE85C}" type="presParOf" srcId="{C09F3577-298B-FA4A-AAF0-8F477DF999A1}" destId="{7E53EC38-B7FC-B543-9640-43673048E1AA}" srcOrd="2" destOrd="0" presId="urn:microsoft.com/office/officeart/2008/layout/NameandTitleOrganizationalChart"/>
    <dgm:cxn modelId="{9860D27C-698B-D24E-A28E-F9585700A868}" type="presParOf" srcId="{36975171-843D-A147-9E50-D061A8EF075A}" destId="{FCC076B3-DFEF-8249-80BB-730A36E77CCB}" srcOrd="1" destOrd="0" presId="urn:microsoft.com/office/officeart/2008/layout/NameandTitleOrganizationalChart"/>
    <dgm:cxn modelId="{19712508-A368-E64C-A6F1-4A7AAF7969D4}" type="presParOf" srcId="{36975171-843D-A147-9E50-D061A8EF075A}" destId="{49B7AD13-3C76-174F-84B1-55323E36B290}" srcOrd="2" destOrd="0" presId="urn:microsoft.com/office/officeart/2008/layout/NameandTitleOrganizationalChart"/>
    <dgm:cxn modelId="{FE48F731-C012-3343-9A1E-704F45EBC5F7}" type="presParOf" srcId="{49B7AD13-3C76-174F-84B1-55323E36B290}" destId="{479885BB-F026-A449-A40A-9EB40962E042}" srcOrd="0" destOrd="0" presId="urn:microsoft.com/office/officeart/2008/layout/NameandTitleOrganizationalChart"/>
    <dgm:cxn modelId="{A4410EC2-6E2F-8549-AFB1-A00B9179A37F}" type="presParOf" srcId="{49B7AD13-3C76-174F-84B1-55323E36B290}" destId="{FC21895B-B143-D640-B2F7-3CEBF3747DD1}" srcOrd="1" destOrd="0" presId="urn:microsoft.com/office/officeart/2008/layout/NameandTitleOrganizationalChart"/>
    <dgm:cxn modelId="{B56FCE3C-93DA-C640-8D3D-5FDF3D187646}" type="presParOf" srcId="{FC21895B-B143-D640-B2F7-3CEBF3747DD1}" destId="{AD12CB1D-D782-0D42-B776-BD3723CDE53E}" srcOrd="0" destOrd="0" presId="urn:microsoft.com/office/officeart/2008/layout/NameandTitleOrganizationalChart"/>
    <dgm:cxn modelId="{8DF94DDA-5EEF-EA4D-B8ED-08CE72767231}" type="presParOf" srcId="{AD12CB1D-D782-0D42-B776-BD3723CDE53E}" destId="{D50C7B99-9E03-C746-9A10-181475A04AAA}" srcOrd="0" destOrd="0" presId="urn:microsoft.com/office/officeart/2008/layout/NameandTitleOrganizationalChart"/>
    <dgm:cxn modelId="{DE6B1F6C-32DD-8248-935A-B53BD54D20BF}" type="presParOf" srcId="{AD12CB1D-D782-0D42-B776-BD3723CDE53E}" destId="{C77CFD8C-8E3B-7042-BAD5-71410232C338}" srcOrd="1" destOrd="0" presId="urn:microsoft.com/office/officeart/2008/layout/NameandTitleOrganizationalChart"/>
    <dgm:cxn modelId="{3AFF0434-3875-FD47-BC38-E457B860C17B}" type="presParOf" srcId="{AD12CB1D-D782-0D42-B776-BD3723CDE53E}" destId="{AD7AD34E-9B80-9047-8700-B9807B98BC16}" srcOrd="2" destOrd="0" presId="urn:microsoft.com/office/officeart/2008/layout/NameandTitleOrganizationalChart"/>
    <dgm:cxn modelId="{BE9071DF-4506-4642-8474-AFE5A4AE0BAC}" type="presParOf" srcId="{FC21895B-B143-D640-B2F7-3CEBF3747DD1}" destId="{F99F38C6-9D02-A04E-9DF3-EB4605127173}" srcOrd="1" destOrd="0" presId="urn:microsoft.com/office/officeart/2008/layout/NameandTitleOrganizationalChart"/>
    <dgm:cxn modelId="{87C4EC0B-B2B8-7741-BCF9-9063DAC9D336}" type="presParOf" srcId="{FC21895B-B143-D640-B2F7-3CEBF3747DD1}" destId="{1C0E5153-63D6-414F-A276-988329CDD9CB}" srcOrd="2" destOrd="0" presId="urn:microsoft.com/office/officeart/2008/layout/NameandTitleOrganizationalChart"/>
    <dgm:cxn modelId="{506E78BB-386B-A545-880A-47D4B15D08D1}" type="presParOf" srcId="{49B7AD13-3C76-174F-84B1-55323E36B290}" destId="{2E7FC124-8987-5546-BD46-417904A12B10}" srcOrd="2" destOrd="0" presId="urn:microsoft.com/office/officeart/2008/layout/NameandTitleOrganizationalChart"/>
    <dgm:cxn modelId="{892650D5-22BE-6140-9795-03F5ADB779AA}" type="presParOf" srcId="{49B7AD13-3C76-174F-84B1-55323E36B290}" destId="{08357B66-1C54-6A46-9F43-C3E758E5B5E3}" srcOrd="3" destOrd="0" presId="urn:microsoft.com/office/officeart/2008/layout/NameandTitleOrganizationalChart"/>
    <dgm:cxn modelId="{DAEFC02F-9C88-A041-B2D0-E8DADFF7EA9C}" type="presParOf" srcId="{08357B66-1C54-6A46-9F43-C3E758E5B5E3}" destId="{7BAFFEFB-F41C-C647-BDB7-E37FD8149099}" srcOrd="0" destOrd="0" presId="urn:microsoft.com/office/officeart/2008/layout/NameandTitleOrganizationalChart"/>
    <dgm:cxn modelId="{C8DDEAE4-0B5B-0D4C-A2AD-95CE45D737CB}" type="presParOf" srcId="{7BAFFEFB-F41C-C647-BDB7-E37FD8149099}" destId="{205BEC66-FB04-474C-A441-A247F00E7D88}" srcOrd="0" destOrd="0" presId="urn:microsoft.com/office/officeart/2008/layout/NameandTitleOrganizationalChart"/>
    <dgm:cxn modelId="{69E2032D-4490-6A44-A940-8149CA5BC80F}" type="presParOf" srcId="{7BAFFEFB-F41C-C647-BDB7-E37FD8149099}" destId="{ECA9871E-8FC2-9547-BA2E-A74FEFBDC341}" srcOrd="1" destOrd="0" presId="urn:microsoft.com/office/officeart/2008/layout/NameandTitleOrganizationalChart"/>
    <dgm:cxn modelId="{94FBE378-C6BF-A54C-BBF9-3C52A12D1F07}" type="presParOf" srcId="{7BAFFEFB-F41C-C647-BDB7-E37FD8149099}" destId="{0BB04A82-3B75-7F4C-878B-9E9281FB9B0E}" srcOrd="2" destOrd="0" presId="urn:microsoft.com/office/officeart/2008/layout/NameandTitleOrganizationalChart"/>
    <dgm:cxn modelId="{D96FF6F8-F23C-394E-A16F-288406A3E0C0}" type="presParOf" srcId="{08357B66-1C54-6A46-9F43-C3E758E5B5E3}" destId="{768596F2-3DA5-B54F-AC42-0B1E5B973677}" srcOrd="1" destOrd="0" presId="urn:microsoft.com/office/officeart/2008/layout/NameandTitleOrganizationalChart"/>
    <dgm:cxn modelId="{10EAA51B-48C0-3E4D-A7F7-9FCE86922D4A}" type="presParOf" srcId="{08357B66-1C54-6A46-9F43-C3E758E5B5E3}" destId="{AF7FE744-35D7-174B-8F3B-6BC66140376A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43691C-94E0-AE4C-86C4-9456BAE64690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B08D1D-D0AD-C74D-8647-2B2194E108E0}">
      <dgm:prSet phldrT="[Text]"/>
      <dgm:spPr/>
      <dgm:t>
        <a:bodyPr/>
        <a:lstStyle/>
        <a:p>
          <a:r>
            <a:rPr lang="en-US" dirty="0" smtClean="0"/>
            <a:t>Class</a:t>
          </a:r>
          <a:endParaRPr lang="en-US" dirty="0"/>
        </a:p>
      </dgm:t>
    </dgm:pt>
    <dgm:pt modelId="{624F12B3-92AB-A144-ABC2-71BAF3AAD499}" type="parTrans" cxnId="{2AB8D315-E422-2045-AEF3-49B0F8B80265}">
      <dgm:prSet/>
      <dgm:spPr/>
      <dgm:t>
        <a:bodyPr/>
        <a:lstStyle/>
        <a:p>
          <a:endParaRPr lang="en-US"/>
        </a:p>
      </dgm:t>
    </dgm:pt>
    <dgm:pt modelId="{17C2B399-0A33-BB4D-8952-56E71260B1C8}" type="sibTrans" cxnId="{2AB8D315-E422-2045-AEF3-49B0F8B80265}">
      <dgm:prSet/>
      <dgm:spPr/>
      <dgm:t>
        <a:bodyPr/>
        <a:lstStyle/>
        <a:p>
          <a:endParaRPr lang="en-US"/>
        </a:p>
      </dgm:t>
    </dgm:pt>
    <dgm:pt modelId="{E4A73D7C-4684-8E4C-BEC5-136AD8190ED7}">
      <dgm:prSet phldrT="[Text]"/>
      <dgm:spPr/>
      <dgm:t>
        <a:bodyPr/>
        <a:lstStyle/>
        <a:p>
          <a:r>
            <a:rPr lang="en-US" dirty="0" smtClean="0"/>
            <a:t>Objects (instances of the class)</a:t>
          </a:r>
          <a:endParaRPr lang="en-US" dirty="0"/>
        </a:p>
      </dgm:t>
    </dgm:pt>
    <dgm:pt modelId="{6B10042B-6C90-554A-9CF1-B3DFFC966D9A}" type="parTrans" cxnId="{C51326EC-1F47-CB4F-B136-32BE17606F00}">
      <dgm:prSet/>
      <dgm:spPr/>
      <dgm:t>
        <a:bodyPr/>
        <a:lstStyle/>
        <a:p>
          <a:endParaRPr lang="en-US"/>
        </a:p>
      </dgm:t>
    </dgm:pt>
    <dgm:pt modelId="{D414B2B1-9C7E-264E-9F39-659CE24BE3EC}" type="sibTrans" cxnId="{C51326EC-1F47-CB4F-B136-32BE17606F00}">
      <dgm:prSet/>
      <dgm:spPr/>
      <dgm:t>
        <a:bodyPr/>
        <a:lstStyle/>
        <a:p>
          <a:endParaRPr lang="en-US"/>
        </a:p>
      </dgm:t>
    </dgm:pt>
    <dgm:pt modelId="{AA29822D-1B64-DD4A-9E0D-6006E069714B}">
      <dgm:prSet phldrT="[Text]"/>
      <dgm:spPr/>
      <dgm:t>
        <a:bodyPr/>
        <a:lstStyle/>
        <a:p>
          <a:r>
            <a:rPr lang="en-US" dirty="0" smtClean="0"/>
            <a:t>Class Variables (belong to the class)</a:t>
          </a:r>
          <a:endParaRPr lang="en-US" dirty="0"/>
        </a:p>
      </dgm:t>
    </dgm:pt>
    <dgm:pt modelId="{E1D460C8-376C-7D48-AE59-0295A5671BC0}" type="parTrans" cxnId="{CB1B3CAE-4C31-3C45-8846-6E52E1AAEF14}">
      <dgm:prSet/>
      <dgm:spPr/>
      <dgm:t>
        <a:bodyPr/>
        <a:lstStyle/>
        <a:p>
          <a:endParaRPr lang="en-US"/>
        </a:p>
      </dgm:t>
    </dgm:pt>
    <dgm:pt modelId="{A8E564CE-CA41-4E4C-9A11-7639F78C4282}" type="sibTrans" cxnId="{CB1B3CAE-4C31-3C45-8846-6E52E1AAEF14}">
      <dgm:prSet/>
      <dgm:spPr/>
      <dgm:t>
        <a:bodyPr/>
        <a:lstStyle/>
        <a:p>
          <a:endParaRPr lang="en-US"/>
        </a:p>
      </dgm:t>
    </dgm:pt>
    <dgm:pt modelId="{EA155576-E94C-E040-AE21-0E0D6F072FC2}">
      <dgm:prSet phldrT="[Text]"/>
      <dgm:spPr/>
      <dgm:t>
        <a:bodyPr/>
        <a:lstStyle/>
        <a:p>
          <a:r>
            <a:rPr lang="en-US" dirty="0" smtClean="0"/>
            <a:t>Methods (functions of class)</a:t>
          </a:r>
          <a:endParaRPr lang="en-US" dirty="0"/>
        </a:p>
      </dgm:t>
    </dgm:pt>
    <dgm:pt modelId="{92270106-D45D-5940-A6B7-668D35E47E78}" type="parTrans" cxnId="{D6F4E963-3018-D544-B62D-8D93DE0222BB}">
      <dgm:prSet/>
      <dgm:spPr/>
      <dgm:t>
        <a:bodyPr/>
        <a:lstStyle/>
        <a:p>
          <a:endParaRPr lang="en-US"/>
        </a:p>
      </dgm:t>
    </dgm:pt>
    <dgm:pt modelId="{165BB73F-156C-3943-874F-FBE3BE5B22C8}" type="sibTrans" cxnId="{D6F4E963-3018-D544-B62D-8D93DE0222BB}">
      <dgm:prSet/>
      <dgm:spPr/>
      <dgm:t>
        <a:bodyPr/>
        <a:lstStyle/>
        <a:p>
          <a:endParaRPr lang="en-US"/>
        </a:p>
      </dgm:t>
    </dgm:pt>
    <dgm:pt modelId="{38BCB89A-73DA-E540-903C-DB6A1FE2D44F}">
      <dgm:prSet phldrT="[Text]"/>
      <dgm:spPr/>
      <dgm:t>
        <a:bodyPr/>
        <a:lstStyle/>
        <a:p>
          <a:r>
            <a:rPr lang="en-US" dirty="0" smtClean="0"/>
            <a:t>Instance Variables (belong to the object)</a:t>
          </a:r>
          <a:endParaRPr lang="en-US" dirty="0"/>
        </a:p>
      </dgm:t>
    </dgm:pt>
    <dgm:pt modelId="{59995C6F-1D86-B641-A244-B0005D8B3C91}" type="parTrans" cxnId="{6501F3ED-A381-2945-995D-35EC8E1AE64E}">
      <dgm:prSet/>
      <dgm:spPr/>
      <dgm:t>
        <a:bodyPr/>
        <a:lstStyle/>
        <a:p>
          <a:endParaRPr lang="en-US"/>
        </a:p>
      </dgm:t>
    </dgm:pt>
    <dgm:pt modelId="{E764142C-D44E-3A40-BB1B-62A846E40336}" type="sibTrans" cxnId="{6501F3ED-A381-2945-995D-35EC8E1AE64E}">
      <dgm:prSet/>
      <dgm:spPr/>
      <dgm:t>
        <a:bodyPr/>
        <a:lstStyle/>
        <a:p>
          <a:endParaRPr lang="en-US"/>
        </a:p>
      </dgm:t>
    </dgm:pt>
    <dgm:pt modelId="{17A5CB0B-5C5C-C04B-B035-26002510D286}" type="pres">
      <dgm:prSet presAssocID="{6943691C-94E0-AE4C-86C4-9456BAE6469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0C1BA7F-DCB2-8044-B6EB-2CB3ECDAA117}" type="pres">
      <dgm:prSet presAssocID="{B7B08D1D-D0AD-C74D-8647-2B2194E108E0}" presName="hierRoot1" presStyleCnt="0"/>
      <dgm:spPr/>
    </dgm:pt>
    <dgm:pt modelId="{F5FEF058-07EF-594E-AACC-EFA6632B6F8C}" type="pres">
      <dgm:prSet presAssocID="{B7B08D1D-D0AD-C74D-8647-2B2194E108E0}" presName="composite" presStyleCnt="0"/>
      <dgm:spPr/>
    </dgm:pt>
    <dgm:pt modelId="{745FC18E-D8E5-DB4A-B603-570139D868F5}" type="pres">
      <dgm:prSet presAssocID="{B7B08D1D-D0AD-C74D-8647-2B2194E108E0}" presName="background" presStyleLbl="node0" presStyleIdx="0" presStyleCnt="1"/>
      <dgm:spPr/>
    </dgm:pt>
    <dgm:pt modelId="{527818AE-41D0-A841-A62F-90FFEB344129}" type="pres">
      <dgm:prSet presAssocID="{B7B08D1D-D0AD-C74D-8647-2B2194E108E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8B0B22-B8B8-D149-801F-42A3A8F83083}" type="pres">
      <dgm:prSet presAssocID="{B7B08D1D-D0AD-C74D-8647-2B2194E108E0}" presName="hierChild2" presStyleCnt="0"/>
      <dgm:spPr/>
    </dgm:pt>
    <dgm:pt modelId="{3014D7C2-18BE-0849-AE88-FFC19F33E75C}" type="pres">
      <dgm:prSet presAssocID="{6B10042B-6C90-554A-9CF1-B3DFFC966D9A}" presName="Name10" presStyleLbl="parChTrans1D2" presStyleIdx="0" presStyleCnt="2"/>
      <dgm:spPr/>
      <dgm:t>
        <a:bodyPr/>
        <a:lstStyle/>
        <a:p>
          <a:endParaRPr lang="en-US"/>
        </a:p>
      </dgm:t>
    </dgm:pt>
    <dgm:pt modelId="{BF250095-1130-1244-97A0-8FEB711AFFC7}" type="pres">
      <dgm:prSet presAssocID="{E4A73D7C-4684-8E4C-BEC5-136AD8190ED7}" presName="hierRoot2" presStyleCnt="0"/>
      <dgm:spPr/>
    </dgm:pt>
    <dgm:pt modelId="{B037119E-3417-434C-893F-3570DFC75C75}" type="pres">
      <dgm:prSet presAssocID="{E4A73D7C-4684-8E4C-BEC5-136AD8190ED7}" presName="composite2" presStyleCnt="0"/>
      <dgm:spPr/>
    </dgm:pt>
    <dgm:pt modelId="{BEFE4CFC-F2D3-B546-BB67-9B6EF94E59DB}" type="pres">
      <dgm:prSet presAssocID="{E4A73D7C-4684-8E4C-BEC5-136AD8190ED7}" presName="background2" presStyleLbl="node2" presStyleIdx="0" presStyleCnt="2"/>
      <dgm:spPr/>
    </dgm:pt>
    <dgm:pt modelId="{58D989F3-9EBD-064B-8FC9-15CD2E678A25}" type="pres">
      <dgm:prSet presAssocID="{E4A73D7C-4684-8E4C-BEC5-136AD8190ED7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2C26FA-0264-944B-BD31-A7029A31B9F7}" type="pres">
      <dgm:prSet presAssocID="{E4A73D7C-4684-8E4C-BEC5-136AD8190ED7}" presName="hierChild3" presStyleCnt="0"/>
      <dgm:spPr/>
    </dgm:pt>
    <dgm:pt modelId="{6D8B16EA-3D05-AD45-99E3-3714CF659F83}" type="pres">
      <dgm:prSet presAssocID="{59995C6F-1D86-B641-A244-B0005D8B3C91}" presName="Name17" presStyleLbl="parChTrans1D3" presStyleIdx="0" presStyleCnt="2"/>
      <dgm:spPr/>
      <dgm:t>
        <a:bodyPr/>
        <a:lstStyle/>
        <a:p>
          <a:endParaRPr lang="en-US"/>
        </a:p>
      </dgm:t>
    </dgm:pt>
    <dgm:pt modelId="{A7CEBCE7-BD80-694E-B704-B66FE404CCD7}" type="pres">
      <dgm:prSet presAssocID="{38BCB89A-73DA-E540-903C-DB6A1FE2D44F}" presName="hierRoot3" presStyleCnt="0"/>
      <dgm:spPr/>
    </dgm:pt>
    <dgm:pt modelId="{F90B9357-978C-9544-AFE4-ACC14FC0F7F0}" type="pres">
      <dgm:prSet presAssocID="{38BCB89A-73DA-E540-903C-DB6A1FE2D44F}" presName="composite3" presStyleCnt="0"/>
      <dgm:spPr/>
    </dgm:pt>
    <dgm:pt modelId="{CF7767DF-BB38-CF43-AB3B-EDCE50ADEB12}" type="pres">
      <dgm:prSet presAssocID="{38BCB89A-73DA-E540-903C-DB6A1FE2D44F}" presName="background3" presStyleLbl="node3" presStyleIdx="0" presStyleCnt="2"/>
      <dgm:spPr/>
    </dgm:pt>
    <dgm:pt modelId="{63697E30-CCCF-814C-A2EB-1B5961FADA1E}" type="pres">
      <dgm:prSet presAssocID="{38BCB89A-73DA-E540-903C-DB6A1FE2D44F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A3400B-DB71-8B47-A531-8B88812B1DAA}" type="pres">
      <dgm:prSet presAssocID="{38BCB89A-73DA-E540-903C-DB6A1FE2D44F}" presName="hierChild4" presStyleCnt="0"/>
      <dgm:spPr/>
    </dgm:pt>
    <dgm:pt modelId="{05F0135E-CF22-C447-BB33-59BF89039DE4}" type="pres">
      <dgm:prSet presAssocID="{E1D460C8-376C-7D48-AE59-0295A5671BC0}" presName="Name10" presStyleLbl="parChTrans1D2" presStyleIdx="1" presStyleCnt="2"/>
      <dgm:spPr/>
      <dgm:t>
        <a:bodyPr/>
        <a:lstStyle/>
        <a:p>
          <a:endParaRPr lang="en-US"/>
        </a:p>
      </dgm:t>
    </dgm:pt>
    <dgm:pt modelId="{C1F17342-236F-1D4F-BFA8-0DC02F7C16DC}" type="pres">
      <dgm:prSet presAssocID="{AA29822D-1B64-DD4A-9E0D-6006E069714B}" presName="hierRoot2" presStyleCnt="0"/>
      <dgm:spPr/>
    </dgm:pt>
    <dgm:pt modelId="{D173375F-0650-E94B-AB15-C032AD6F14E8}" type="pres">
      <dgm:prSet presAssocID="{AA29822D-1B64-DD4A-9E0D-6006E069714B}" presName="composite2" presStyleCnt="0"/>
      <dgm:spPr/>
    </dgm:pt>
    <dgm:pt modelId="{338F2FBD-7AAC-6347-B338-F81ADB6ADD73}" type="pres">
      <dgm:prSet presAssocID="{AA29822D-1B64-DD4A-9E0D-6006E069714B}" presName="background2" presStyleLbl="node2" presStyleIdx="1" presStyleCnt="2"/>
      <dgm:spPr/>
    </dgm:pt>
    <dgm:pt modelId="{B03CFD3F-A0AB-4A47-AAFD-066DF9B4A0AB}" type="pres">
      <dgm:prSet presAssocID="{AA29822D-1B64-DD4A-9E0D-6006E069714B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FAB6AE-6D14-4947-8776-D782DBB7A51D}" type="pres">
      <dgm:prSet presAssocID="{AA29822D-1B64-DD4A-9E0D-6006E069714B}" presName="hierChild3" presStyleCnt="0"/>
      <dgm:spPr/>
    </dgm:pt>
    <dgm:pt modelId="{82CCA579-9F1B-6544-ACCE-6D98D48DCB08}" type="pres">
      <dgm:prSet presAssocID="{92270106-D45D-5940-A6B7-668D35E47E78}" presName="Name17" presStyleLbl="parChTrans1D3" presStyleIdx="1" presStyleCnt="2"/>
      <dgm:spPr/>
      <dgm:t>
        <a:bodyPr/>
        <a:lstStyle/>
        <a:p>
          <a:endParaRPr lang="en-US"/>
        </a:p>
      </dgm:t>
    </dgm:pt>
    <dgm:pt modelId="{F464A1E7-7CF3-7347-AA31-06A698C00ACD}" type="pres">
      <dgm:prSet presAssocID="{EA155576-E94C-E040-AE21-0E0D6F072FC2}" presName="hierRoot3" presStyleCnt="0"/>
      <dgm:spPr/>
    </dgm:pt>
    <dgm:pt modelId="{6EC1C6D0-71EA-6D4B-B30D-02B1B11B6FF0}" type="pres">
      <dgm:prSet presAssocID="{EA155576-E94C-E040-AE21-0E0D6F072FC2}" presName="composite3" presStyleCnt="0"/>
      <dgm:spPr/>
    </dgm:pt>
    <dgm:pt modelId="{99591922-2316-AE4B-9ECA-B0FB61A3C425}" type="pres">
      <dgm:prSet presAssocID="{EA155576-E94C-E040-AE21-0E0D6F072FC2}" presName="background3" presStyleLbl="node3" presStyleIdx="1" presStyleCnt="2"/>
      <dgm:spPr/>
    </dgm:pt>
    <dgm:pt modelId="{E1D9653B-9E5C-1547-B1B2-5DF4781641B5}" type="pres">
      <dgm:prSet presAssocID="{EA155576-E94C-E040-AE21-0E0D6F072FC2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FB5270-9133-A141-99F9-6EEDE0167803}" type="pres">
      <dgm:prSet presAssocID="{EA155576-E94C-E040-AE21-0E0D6F072FC2}" presName="hierChild4" presStyleCnt="0"/>
      <dgm:spPr/>
    </dgm:pt>
  </dgm:ptLst>
  <dgm:cxnLst>
    <dgm:cxn modelId="{CB1B3CAE-4C31-3C45-8846-6E52E1AAEF14}" srcId="{B7B08D1D-D0AD-C74D-8647-2B2194E108E0}" destId="{AA29822D-1B64-DD4A-9E0D-6006E069714B}" srcOrd="1" destOrd="0" parTransId="{E1D460C8-376C-7D48-AE59-0295A5671BC0}" sibTransId="{A8E564CE-CA41-4E4C-9A11-7639F78C4282}"/>
    <dgm:cxn modelId="{3AD17CB3-D673-224E-8F7D-6E6602442E76}" type="presOf" srcId="{E4A73D7C-4684-8E4C-BEC5-136AD8190ED7}" destId="{58D989F3-9EBD-064B-8FC9-15CD2E678A25}" srcOrd="0" destOrd="0" presId="urn:microsoft.com/office/officeart/2005/8/layout/hierarchy1"/>
    <dgm:cxn modelId="{06A94576-4EB9-B149-9FCA-68786A7A5CD3}" type="presOf" srcId="{59995C6F-1D86-B641-A244-B0005D8B3C91}" destId="{6D8B16EA-3D05-AD45-99E3-3714CF659F83}" srcOrd="0" destOrd="0" presId="urn:microsoft.com/office/officeart/2005/8/layout/hierarchy1"/>
    <dgm:cxn modelId="{D6F4E963-3018-D544-B62D-8D93DE0222BB}" srcId="{AA29822D-1B64-DD4A-9E0D-6006E069714B}" destId="{EA155576-E94C-E040-AE21-0E0D6F072FC2}" srcOrd="0" destOrd="0" parTransId="{92270106-D45D-5940-A6B7-668D35E47E78}" sibTransId="{165BB73F-156C-3943-874F-FBE3BE5B22C8}"/>
    <dgm:cxn modelId="{6CE8EA21-09D9-514E-B213-8A64BE93558A}" type="presOf" srcId="{B7B08D1D-D0AD-C74D-8647-2B2194E108E0}" destId="{527818AE-41D0-A841-A62F-90FFEB344129}" srcOrd="0" destOrd="0" presId="urn:microsoft.com/office/officeart/2005/8/layout/hierarchy1"/>
    <dgm:cxn modelId="{95E52110-475E-924A-8579-4D496B48077D}" type="presOf" srcId="{92270106-D45D-5940-A6B7-668D35E47E78}" destId="{82CCA579-9F1B-6544-ACCE-6D98D48DCB08}" srcOrd="0" destOrd="0" presId="urn:microsoft.com/office/officeart/2005/8/layout/hierarchy1"/>
    <dgm:cxn modelId="{99E64218-D72E-1445-A448-6BE809985A50}" type="presOf" srcId="{AA29822D-1B64-DD4A-9E0D-6006E069714B}" destId="{B03CFD3F-A0AB-4A47-AAFD-066DF9B4A0AB}" srcOrd="0" destOrd="0" presId="urn:microsoft.com/office/officeart/2005/8/layout/hierarchy1"/>
    <dgm:cxn modelId="{6501F3ED-A381-2945-995D-35EC8E1AE64E}" srcId="{E4A73D7C-4684-8E4C-BEC5-136AD8190ED7}" destId="{38BCB89A-73DA-E540-903C-DB6A1FE2D44F}" srcOrd="0" destOrd="0" parTransId="{59995C6F-1D86-B641-A244-B0005D8B3C91}" sibTransId="{E764142C-D44E-3A40-BB1B-62A846E40336}"/>
    <dgm:cxn modelId="{018D64E4-2E9E-0A4C-98A6-0C9B2819F2A1}" type="presOf" srcId="{EA155576-E94C-E040-AE21-0E0D6F072FC2}" destId="{E1D9653B-9E5C-1547-B1B2-5DF4781641B5}" srcOrd="0" destOrd="0" presId="urn:microsoft.com/office/officeart/2005/8/layout/hierarchy1"/>
    <dgm:cxn modelId="{FA5AEB48-ABD1-7846-B015-B0104E5DCAB4}" type="presOf" srcId="{E1D460C8-376C-7D48-AE59-0295A5671BC0}" destId="{05F0135E-CF22-C447-BB33-59BF89039DE4}" srcOrd="0" destOrd="0" presId="urn:microsoft.com/office/officeart/2005/8/layout/hierarchy1"/>
    <dgm:cxn modelId="{47124134-1AFD-FF48-8164-5C51F581F79B}" type="presOf" srcId="{6943691C-94E0-AE4C-86C4-9456BAE64690}" destId="{17A5CB0B-5C5C-C04B-B035-26002510D286}" srcOrd="0" destOrd="0" presId="urn:microsoft.com/office/officeart/2005/8/layout/hierarchy1"/>
    <dgm:cxn modelId="{E01B5F90-0C58-A543-B49B-9E4995AD1542}" type="presOf" srcId="{38BCB89A-73DA-E540-903C-DB6A1FE2D44F}" destId="{63697E30-CCCF-814C-A2EB-1B5961FADA1E}" srcOrd="0" destOrd="0" presId="urn:microsoft.com/office/officeart/2005/8/layout/hierarchy1"/>
    <dgm:cxn modelId="{C51326EC-1F47-CB4F-B136-32BE17606F00}" srcId="{B7B08D1D-D0AD-C74D-8647-2B2194E108E0}" destId="{E4A73D7C-4684-8E4C-BEC5-136AD8190ED7}" srcOrd="0" destOrd="0" parTransId="{6B10042B-6C90-554A-9CF1-B3DFFC966D9A}" sibTransId="{D414B2B1-9C7E-264E-9F39-659CE24BE3EC}"/>
    <dgm:cxn modelId="{D4746EF3-D3DB-4945-AF53-AB2AC2FD0679}" type="presOf" srcId="{6B10042B-6C90-554A-9CF1-B3DFFC966D9A}" destId="{3014D7C2-18BE-0849-AE88-FFC19F33E75C}" srcOrd="0" destOrd="0" presId="urn:microsoft.com/office/officeart/2005/8/layout/hierarchy1"/>
    <dgm:cxn modelId="{2AB8D315-E422-2045-AEF3-49B0F8B80265}" srcId="{6943691C-94E0-AE4C-86C4-9456BAE64690}" destId="{B7B08D1D-D0AD-C74D-8647-2B2194E108E0}" srcOrd="0" destOrd="0" parTransId="{624F12B3-92AB-A144-ABC2-71BAF3AAD499}" sibTransId="{17C2B399-0A33-BB4D-8952-56E71260B1C8}"/>
    <dgm:cxn modelId="{50E25D3F-0F8F-E24C-BFB1-41C46C1B92DF}" type="presParOf" srcId="{17A5CB0B-5C5C-C04B-B035-26002510D286}" destId="{B0C1BA7F-DCB2-8044-B6EB-2CB3ECDAA117}" srcOrd="0" destOrd="0" presId="urn:microsoft.com/office/officeart/2005/8/layout/hierarchy1"/>
    <dgm:cxn modelId="{75F05425-0FC8-894C-A76B-C0DDEFB8B512}" type="presParOf" srcId="{B0C1BA7F-DCB2-8044-B6EB-2CB3ECDAA117}" destId="{F5FEF058-07EF-594E-AACC-EFA6632B6F8C}" srcOrd="0" destOrd="0" presId="urn:microsoft.com/office/officeart/2005/8/layout/hierarchy1"/>
    <dgm:cxn modelId="{FBD19596-75D1-5349-A4AE-2ADE1DA2540B}" type="presParOf" srcId="{F5FEF058-07EF-594E-AACC-EFA6632B6F8C}" destId="{745FC18E-D8E5-DB4A-B603-570139D868F5}" srcOrd="0" destOrd="0" presId="urn:microsoft.com/office/officeart/2005/8/layout/hierarchy1"/>
    <dgm:cxn modelId="{F5E059BC-D109-C74D-A02C-C7323AE3CAB0}" type="presParOf" srcId="{F5FEF058-07EF-594E-AACC-EFA6632B6F8C}" destId="{527818AE-41D0-A841-A62F-90FFEB344129}" srcOrd="1" destOrd="0" presId="urn:microsoft.com/office/officeart/2005/8/layout/hierarchy1"/>
    <dgm:cxn modelId="{D1018582-ED9D-434D-8C90-62934A4B9595}" type="presParOf" srcId="{B0C1BA7F-DCB2-8044-B6EB-2CB3ECDAA117}" destId="{C68B0B22-B8B8-D149-801F-42A3A8F83083}" srcOrd="1" destOrd="0" presId="urn:microsoft.com/office/officeart/2005/8/layout/hierarchy1"/>
    <dgm:cxn modelId="{74FE619E-BE4C-8E49-8B98-6E4DA12A4A88}" type="presParOf" srcId="{C68B0B22-B8B8-D149-801F-42A3A8F83083}" destId="{3014D7C2-18BE-0849-AE88-FFC19F33E75C}" srcOrd="0" destOrd="0" presId="urn:microsoft.com/office/officeart/2005/8/layout/hierarchy1"/>
    <dgm:cxn modelId="{F0B8BF82-CCD4-2043-A9A7-72ABEBCA4B67}" type="presParOf" srcId="{C68B0B22-B8B8-D149-801F-42A3A8F83083}" destId="{BF250095-1130-1244-97A0-8FEB711AFFC7}" srcOrd="1" destOrd="0" presId="urn:microsoft.com/office/officeart/2005/8/layout/hierarchy1"/>
    <dgm:cxn modelId="{899F144A-3FA3-1641-8AAB-E5DE38B2F769}" type="presParOf" srcId="{BF250095-1130-1244-97A0-8FEB711AFFC7}" destId="{B037119E-3417-434C-893F-3570DFC75C75}" srcOrd="0" destOrd="0" presId="urn:microsoft.com/office/officeart/2005/8/layout/hierarchy1"/>
    <dgm:cxn modelId="{C3DA1D20-1EA1-F348-815E-BC5D4BCDCE0E}" type="presParOf" srcId="{B037119E-3417-434C-893F-3570DFC75C75}" destId="{BEFE4CFC-F2D3-B546-BB67-9B6EF94E59DB}" srcOrd="0" destOrd="0" presId="urn:microsoft.com/office/officeart/2005/8/layout/hierarchy1"/>
    <dgm:cxn modelId="{ED019804-1436-D54E-B4C7-EB50CB3BAC5B}" type="presParOf" srcId="{B037119E-3417-434C-893F-3570DFC75C75}" destId="{58D989F3-9EBD-064B-8FC9-15CD2E678A25}" srcOrd="1" destOrd="0" presId="urn:microsoft.com/office/officeart/2005/8/layout/hierarchy1"/>
    <dgm:cxn modelId="{9D41371A-0622-7646-A88B-3FD4ECC5F747}" type="presParOf" srcId="{BF250095-1130-1244-97A0-8FEB711AFFC7}" destId="{FF2C26FA-0264-944B-BD31-A7029A31B9F7}" srcOrd="1" destOrd="0" presId="urn:microsoft.com/office/officeart/2005/8/layout/hierarchy1"/>
    <dgm:cxn modelId="{3ABD36F0-099B-A04F-861A-8188FB2A12CA}" type="presParOf" srcId="{FF2C26FA-0264-944B-BD31-A7029A31B9F7}" destId="{6D8B16EA-3D05-AD45-99E3-3714CF659F83}" srcOrd="0" destOrd="0" presId="urn:microsoft.com/office/officeart/2005/8/layout/hierarchy1"/>
    <dgm:cxn modelId="{1BE97ECD-1076-2E4C-9A17-6E9F2564E97B}" type="presParOf" srcId="{FF2C26FA-0264-944B-BD31-A7029A31B9F7}" destId="{A7CEBCE7-BD80-694E-B704-B66FE404CCD7}" srcOrd="1" destOrd="0" presId="urn:microsoft.com/office/officeart/2005/8/layout/hierarchy1"/>
    <dgm:cxn modelId="{CD44A9AE-081B-224C-A8E2-EE4F9F2C93C0}" type="presParOf" srcId="{A7CEBCE7-BD80-694E-B704-B66FE404CCD7}" destId="{F90B9357-978C-9544-AFE4-ACC14FC0F7F0}" srcOrd="0" destOrd="0" presId="urn:microsoft.com/office/officeart/2005/8/layout/hierarchy1"/>
    <dgm:cxn modelId="{EF1E15A7-CC4F-EA4A-8A48-2384CCE254C5}" type="presParOf" srcId="{F90B9357-978C-9544-AFE4-ACC14FC0F7F0}" destId="{CF7767DF-BB38-CF43-AB3B-EDCE50ADEB12}" srcOrd="0" destOrd="0" presId="urn:microsoft.com/office/officeart/2005/8/layout/hierarchy1"/>
    <dgm:cxn modelId="{41F14691-BEC5-C041-BE38-A528315BB68E}" type="presParOf" srcId="{F90B9357-978C-9544-AFE4-ACC14FC0F7F0}" destId="{63697E30-CCCF-814C-A2EB-1B5961FADA1E}" srcOrd="1" destOrd="0" presId="urn:microsoft.com/office/officeart/2005/8/layout/hierarchy1"/>
    <dgm:cxn modelId="{62378081-DC21-DC42-95D5-15B4D6C6985A}" type="presParOf" srcId="{A7CEBCE7-BD80-694E-B704-B66FE404CCD7}" destId="{C0A3400B-DB71-8B47-A531-8B88812B1DAA}" srcOrd="1" destOrd="0" presId="urn:microsoft.com/office/officeart/2005/8/layout/hierarchy1"/>
    <dgm:cxn modelId="{BABFAB23-C33A-2842-8CF6-9CBCF1A99E6C}" type="presParOf" srcId="{C68B0B22-B8B8-D149-801F-42A3A8F83083}" destId="{05F0135E-CF22-C447-BB33-59BF89039DE4}" srcOrd="2" destOrd="0" presId="urn:microsoft.com/office/officeart/2005/8/layout/hierarchy1"/>
    <dgm:cxn modelId="{EDD4A871-BBD9-0C48-BD8B-BC007CB0E69D}" type="presParOf" srcId="{C68B0B22-B8B8-D149-801F-42A3A8F83083}" destId="{C1F17342-236F-1D4F-BFA8-0DC02F7C16DC}" srcOrd="3" destOrd="0" presId="urn:microsoft.com/office/officeart/2005/8/layout/hierarchy1"/>
    <dgm:cxn modelId="{2023CD2B-2E6C-0B4C-B6EB-F584C44DDFB0}" type="presParOf" srcId="{C1F17342-236F-1D4F-BFA8-0DC02F7C16DC}" destId="{D173375F-0650-E94B-AB15-C032AD6F14E8}" srcOrd="0" destOrd="0" presId="urn:microsoft.com/office/officeart/2005/8/layout/hierarchy1"/>
    <dgm:cxn modelId="{7C6128C7-BA3E-BF4A-8201-5AC3AABFF8F4}" type="presParOf" srcId="{D173375F-0650-E94B-AB15-C032AD6F14E8}" destId="{338F2FBD-7AAC-6347-B338-F81ADB6ADD73}" srcOrd="0" destOrd="0" presId="urn:microsoft.com/office/officeart/2005/8/layout/hierarchy1"/>
    <dgm:cxn modelId="{013A95A9-50DF-9844-A68A-1739BDFD891F}" type="presParOf" srcId="{D173375F-0650-E94B-AB15-C032AD6F14E8}" destId="{B03CFD3F-A0AB-4A47-AAFD-066DF9B4A0AB}" srcOrd="1" destOrd="0" presId="urn:microsoft.com/office/officeart/2005/8/layout/hierarchy1"/>
    <dgm:cxn modelId="{EB2BF459-A4A5-B741-9F68-BCBEF9F5E8F1}" type="presParOf" srcId="{C1F17342-236F-1D4F-BFA8-0DC02F7C16DC}" destId="{E6FAB6AE-6D14-4947-8776-D782DBB7A51D}" srcOrd="1" destOrd="0" presId="urn:microsoft.com/office/officeart/2005/8/layout/hierarchy1"/>
    <dgm:cxn modelId="{E8B1F521-4863-DA40-B57D-56E0CF7E9D38}" type="presParOf" srcId="{E6FAB6AE-6D14-4947-8776-D782DBB7A51D}" destId="{82CCA579-9F1B-6544-ACCE-6D98D48DCB08}" srcOrd="0" destOrd="0" presId="urn:microsoft.com/office/officeart/2005/8/layout/hierarchy1"/>
    <dgm:cxn modelId="{9EE0624C-7B03-654D-8EAF-5934C09D474C}" type="presParOf" srcId="{E6FAB6AE-6D14-4947-8776-D782DBB7A51D}" destId="{F464A1E7-7CF3-7347-AA31-06A698C00ACD}" srcOrd="1" destOrd="0" presId="urn:microsoft.com/office/officeart/2005/8/layout/hierarchy1"/>
    <dgm:cxn modelId="{E00DBB9C-432B-8446-B375-3343829B82FC}" type="presParOf" srcId="{F464A1E7-7CF3-7347-AA31-06A698C00ACD}" destId="{6EC1C6D0-71EA-6D4B-B30D-02B1B11B6FF0}" srcOrd="0" destOrd="0" presId="urn:microsoft.com/office/officeart/2005/8/layout/hierarchy1"/>
    <dgm:cxn modelId="{476E2670-88FA-974D-A656-C0D248D93239}" type="presParOf" srcId="{6EC1C6D0-71EA-6D4B-B30D-02B1B11B6FF0}" destId="{99591922-2316-AE4B-9ECA-B0FB61A3C425}" srcOrd="0" destOrd="0" presId="urn:microsoft.com/office/officeart/2005/8/layout/hierarchy1"/>
    <dgm:cxn modelId="{6AFCD01C-2699-8B4F-9036-584135A9D33F}" type="presParOf" srcId="{6EC1C6D0-71EA-6D4B-B30D-02B1B11B6FF0}" destId="{E1D9653B-9E5C-1547-B1B2-5DF4781641B5}" srcOrd="1" destOrd="0" presId="urn:microsoft.com/office/officeart/2005/8/layout/hierarchy1"/>
    <dgm:cxn modelId="{FDCE6E54-D179-3745-9865-77D94EFFF59A}" type="presParOf" srcId="{F464A1E7-7CF3-7347-AA31-06A698C00ACD}" destId="{AEFB5270-9133-A141-99F9-6EEDE016780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96B42A-715E-A147-84D2-D62A134AD80F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0CF8A7CD-4346-6F48-8382-BCE2C50239DF}">
      <dgm:prSet phldrT="[Text]"/>
      <dgm:spPr/>
      <dgm:t>
        <a:bodyPr/>
        <a:lstStyle/>
        <a:p>
          <a:r>
            <a:rPr lang="en-US" dirty="0" smtClean="0"/>
            <a:t>Class 1 (Door)</a:t>
          </a:r>
          <a:endParaRPr lang="en-US" dirty="0"/>
        </a:p>
      </dgm:t>
    </dgm:pt>
    <dgm:pt modelId="{51868F6B-C267-5941-8459-A6BA84E9CEF6}" type="parTrans" cxnId="{879D5CA8-A967-D54F-9117-59B97B90DE62}">
      <dgm:prSet/>
      <dgm:spPr/>
      <dgm:t>
        <a:bodyPr/>
        <a:lstStyle/>
        <a:p>
          <a:endParaRPr lang="en-US"/>
        </a:p>
      </dgm:t>
    </dgm:pt>
    <dgm:pt modelId="{1EBCDAB6-3E1F-0647-AE01-4DFCFF2374D6}" type="sibTrans" cxnId="{879D5CA8-A967-D54F-9117-59B97B90DE62}">
      <dgm:prSet/>
      <dgm:spPr/>
      <dgm:t>
        <a:bodyPr/>
        <a:lstStyle/>
        <a:p>
          <a:endParaRPr lang="en-US"/>
        </a:p>
      </dgm:t>
    </dgm:pt>
    <dgm:pt modelId="{0C9640CC-F33E-8F4E-B7CD-D6754373311A}">
      <dgm:prSet phldrT="[Text]"/>
      <dgm:spPr/>
      <dgm:t>
        <a:bodyPr/>
        <a:lstStyle/>
        <a:p>
          <a:r>
            <a:rPr lang="en-US" dirty="0" smtClean="0"/>
            <a:t>Class 2 (</a:t>
          </a:r>
          <a:r>
            <a:rPr lang="en-US" dirty="0" err="1" smtClean="0"/>
            <a:t>SecurityDoor</a:t>
          </a:r>
          <a:r>
            <a:rPr lang="en-US" dirty="0" smtClean="0"/>
            <a:t>)</a:t>
          </a:r>
          <a:endParaRPr lang="en-US" dirty="0"/>
        </a:p>
      </dgm:t>
    </dgm:pt>
    <dgm:pt modelId="{3F6DD442-93BA-E740-8966-F6A8BD59B138}" type="parTrans" cxnId="{2B2727BD-467D-5844-9BD1-61F935A9F5FC}">
      <dgm:prSet/>
      <dgm:spPr/>
      <dgm:t>
        <a:bodyPr/>
        <a:lstStyle/>
        <a:p>
          <a:endParaRPr lang="en-US"/>
        </a:p>
      </dgm:t>
    </dgm:pt>
    <dgm:pt modelId="{84F072DE-6888-A94D-9148-7868D5E641CD}" type="sibTrans" cxnId="{2B2727BD-467D-5844-9BD1-61F935A9F5FC}">
      <dgm:prSet/>
      <dgm:spPr/>
      <dgm:t>
        <a:bodyPr/>
        <a:lstStyle/>
        <a:p>
          <a:endParaRPr lang="en-US"/>
        </a:p>
      </dgm:t>
    </dgm:pt>
    <dgm:pt modelId="{5092C95A-156A-DC43-A7F4-CD8B41F8D63D}" type="pres">
      <dgm:prSet presAssocID="{6396B42A-715E-A147-84D2-D62A134AD80F}" presName="linearFlow" presStyleCnt="0">
        <dgm:presLayoutVars>
          <dgm:resizeHandles val="exact"/>
        </dgm:presLayoutVars>
      </dgm:prSet>
      <dgm:spPr/>
    </dgm:pt>
    <dgm:pt modelId="{FE5278D2-F1BC-F543-ADAD-E62A2C881242}" type="pres">
      <dgm:prSet presAssocID="{0CF8A7CD-4346-6F48-8382-BCE2C50239DF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F1775F-1DF6-E541-B80C-0E803CF9D9FA}" type="pres">
      <dgm:prSet presAssocID="{1EBCDAB6-3E1F-0647-AE01-4DFCFF2374D6}" presName="sibTrans" presStyleLbl="sibTrans2D1" presStyleIdx="0" presStyleCnt="1"/>
      <dgm:spPr/>
      <dgm:t>
        <a:bodyPr/>
        <a:lstStyle/>
        <a:p>
          <a:endParaRPr lang="en-US"/>
        </a:p>
      </dgm:t>
    </dgm:pt>
    <dgm:pt modelId="{AF17DCED-A5C6-A04F-B55B-0859B89C3B47}" type="pres">
      <dgm:prSet presAssocID="{1EBCDAB6-3E1F-0647-AE01-4DFCFF2374D6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2B43385F-384D-5641-85F4-62B6E6469413}" type="pres">
      <dgm:prSet presAssocID="{0C9640CC-F33E-8F4E-B7CD-D6754373311A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AA9A46-FF94-B749-B4B5-E09819D92193}" type="presOf" srcId="{6396B42A-715E-A147-84D2-D62A134AD80F}" destId="{5092C95A-156A-DC43-A7F4-CD8B41F8D63D}" srcOrd="0" destOrd="0" presId="urn:microsoft.com/office/officeart/2005/8/layout/process2"/>
    <dgm:cxn modelId="{ED0E828F-358D-F740-9943-0CDABFCAC526}" type="presOf" srcId="{0C9640CC-F33E-8F4E-B7CD-D6754373311A}" destId="{2B43385F-384D-5641-85F4-62B6E6469413}" srcOrd="0" destOrd="0" presId="urn:microsoft.com/office/officeart/2005/8/layout/process2"/>
    <dgm:cxn modelId="{2B2727BD-467D-5844-9BD1-61F935A9F5FC}" srcId="{6396B42A-715E-A147-84D2-D62A134AD80F}" destId="{0C9640CC-F33E-8F4E-B7CD-D6754373311A}" srcOrd="1" destOrd="0" parTransId="{3F6DD442-93BA-E740-8966-F6A8BD59B138}" sibTransId="{84F072DE-6888-A94D-9148-7868D5E641CD}"/>
    <dgm:cxn modelId="{DB9E616A-E5EF-A546-8B22-EA571F0103B1}" type="presOf" srcId="{1EBCDAB6-3E1F-0647-AE01-4DFCFF2374D6}" destId="{AF17DCED-A5C6-A04F-B55B-0859B89C3B47}" srcOrd="1" destOrd="0" presId="urn:microsoft.com/office/officeart/2005/8/layout/process2"/>
    <dgm:cxn modelId="{879D5CA8-A967-D54F-9117-59B97B90DE62}" srcId="{6396B42A-715E-A147-84D2-D62A134AD80F}" destId="{0CF8A7CD-4346-6F48-8382-BCE2C50239DF}" srcOrd="0" destOrd="0" parTransId="{51868F6B-C267-5941-8459-A6BA84E9CEF6}" sibTransId="{1EBCDAB6-3E1F-0647-AE01-4DFCFF2374D6}"/>
    <dgm:cxn modelId="{0DF28624-17A1-E04B-BFE0-ABF8F12F6F2C}" type="presOf" srcId="{0CF8A7CD-4346-6F48-8382-BCE2C50239DF}" destId="{FE5278D2-F1BC-F543-ADAD-E62A2C881242}" srcOrd="0" destOrd="0" presId="urn:microsoft.com/office/officeart/2005/8/layout/process2"/>
    <dgm:cxn modelId="{D86B3159-A6AC-6540-93E8-B47DC2934BE9}" type="presOf" srcId="{1EBCDAB6-3E1F-0647-AE01-4DFCFF2374D6}" destId="{E2F1775F-1DF6-E541-B80C-0E803CF9D9FA}" srcOrd="0" destOrd="0" presId="urn:microsoft.com/office/officeart/2005/8/layout/process2"/>
    <dgm:cxn modelId="{723E16ED-E38E-7C4E-B972-71C83C172D07}" type="presParOf" srcId="{5092C95A-156A-DC43-A7F4-CD8B41F8D63D}" destId="{FE5278D2-F1BC-F543-ADAD-E62A2C881242}" srcOrd="0" destOrd="0" presId="urn:microsoft.com/office/officeart/2005/8/layout/process2"/>
    <dgm:cxn modelId="{9B7F53A2-4AB5-0F4D-BFD0-ABC855FF8D30}" type="presParOf" srcId="{5092C95A-156A-DC43-A7F4-CD8B41F8D63D}" destId="{E2F1775F-1DF6-E541-B80C-0E803CF9D9FA}" srcOrd="1" destOrd="0" presId="urn:microsoft.com/office/officeart/2005/8/layout/process2"/>
    <dgm:cxn modelId="{465A07DB-53A7-2A4B-8737-B274B707093D}" type="presParOf" srcId="{E2F1775F-1DF6-E541-B80C-0E803CF9D9FA}" destId="{AF17DCED-A5C6-A04F-B55B-0859B89C3B47}" srcOrd="0" destOrd="0" presId="urn:microsoft.com/office/officeart/2005/8/layout/process2"/>
    <dgm:cxn modelId="{27B7710F-9373-6F40-8876-7E23D255DE5E}" type="presParOf" srcId="{5092C95A-156A-DC43-A7F4-CD8B41F8D63D}" destId="{2B43385F-384D-5641-85F4-62B6E6469413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7FC124-8987-5546-BD46-417904A12B10}">
      <dsp:nvSpPr>
        <dsp:cNvPr id="0" name=""/>
        <dsp:cNvSpPr/>
      </dsp:nvSpPr>
      <dsp:spPr>
        <a:xfrm>
          <a:off x="3048780" y="1541694"/>
          <a:ext cx="289148" cy="1726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6537"/>
              </a:lnTo>
              <a:lnTo>
                <a:pt x="289148" y="17265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885BB-F026-A449-A40A-9EB40962E042}">
      <dsp:nvSpPr>
        <dsp:cNvPr id="0" name=""/>
        <dsp:cNvSpPr/>
      </dsp:nvSpPr>
      <dsp:spPr>
        <a:xfrm>
          <a:off x="2810945" y="1541694"/>
          <a:ext cx="237835" cy="1742787"/>
        </a:xfrm>
        <a:custGeom>
          <a:avLst/>
          <a:gdLst/>
          <a:ahLst/>
          <a:cxnLst/>
          <a:rect l="0" t="0" r="0" b="0"/>
          <a:pathLst>
            <a:path>
              <a:moveTo>
                <a:pt x="237835" y="0"/>
              </a:moveTo>
              <a:lnTo>
                <a:pt x="237835" y="1742787"/>
              </a:lnTo>
              <a:lnTo>
                <a:pt x="0" y="174278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813958-1C45-E84F-9531-E200E523DD98}">
      <dsp:nvSpPr>
        <dsp:cNvPr id="0" name=""/>
        <dsp:cNvSpPr/>
      </dsp:nvSpPr>
      <dsp:spPr>
        <a:xfrm>
          <a:off x="1919801" y="372624"/>
          <a:ext cx="2257957" cy="116907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64969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Door</a:t>
          </a:r>
          <a:endParaRPr lang="en-US" sz="3200" kern="1200" dirty="0"/>
        </a:p>
      </dsp:txBody>
      <dsp:txXfrm>
        <a:off x="1919801" y="372624"/>
        <a:ext cx="2257957" cy="1169070"/>
      </dsp:txXfrm>
    </dsp:sp>
    <dsp:sp modelId="{FE426FEA-C44C-5E4D-8B4A-8ADD6DF31048}">
      <dsp:nvSpPr>
        <dsp:cNvPr id="0" name=""/>
        <dsp:cNvSpPr/>
      </dsp:nvSpPr>
      <dsp:spPr>
        <a:xfrm>
          <a:off x="3687979" y="657939"/>
          <a:ext cx="1646030" cy="13227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door1.number = 10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door1.status = “open”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door2.number = 11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door2.status = “closed”</a:t>
          </a:r>
          <a:endParaRPr lang="en-US" sz="1200" kern="1200" dirty="0"/>
        </a:p>
      </dsp:txBody>
      <dsp:txXfrm>
        <a:off x="3687979" y="657939"/>
        <a:ext cx="1646030" cy="1322768"/>
      </dsp:txXfrm>
    </dsp:sp>
    <dsp:sp modelId="{D50C7B99-9E03-C746-9A10-181475A04AAA}">
      <dsp:nvSpPr>
        <dsp:cNvPr id="0" name=""/>
        <dsp:cNvSpPr/>
      </dsp:nvSpPr>
      <dsp:spPr>
        <a:xfrm>
          <a:off x="84460" y="2699946"/>
          <a:ext cx="2726484" cy="116907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64969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Normal Door</a:t>
          </a:r>
          <a:endParaRPr lang="en-US" sz="3200" kern="1200" dirty="0"/>
        </a:p>
      </dsp:txBody>
      <dsp:txXfrm>
        <a:off x="84460" y="2699946"/>
        <a:ext cx="2726484" cy="1169070"/>
      </dsp:txXfrm>
    </dsp:sp>
    <dsp:sp modelId="{C77CFD8C-8E3B-7042-BAD5-71410232C338}">
      <dsp:nvSpPr>
        <dsp:cNvPr id="0" name=""/>
        <dsp:cNvSpPr/>
      </dsp:nvSpPr>
      <dsp:spPr>
        <a:xfrm>
          <a:off x="1066799" y="3632818"/>
          <a:ext cx="2032162" cy="110745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door1.doubleHandle = “big”</a:t>
          </a:r>
          <a:endParaRPr lang="en-US" sz="1200" kern="1200" dirty="0"/>
        </a:p>
      </dsp:txBody>
      <dsp:txXfrm>
        <a:off x="1066799" y="3632818"/>
        <a:ext cx="2032162" cy="1107456"/>
      </dsp:txXfrm>
    </dsp:sp>
    <dsp:sp modelId="{205BEC66-FB04-474C-A441-A247F00E7D88}">
      <dsp:nvSpPr>
        <dsp:cNvPr id="0" name=""/>
        <dsp:cNvSpPr/>
      </dsp:nvSpPr>
      <dsp:spPr>
        <a:xfrm>
          <a:off x="3337928" y="2683696"/>
          <a:ext cx="2831704" cy="116907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64969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Security Door</a:t>
          </a:r>
          <a:endParaRPr lang="en-US" sz="3200" kern="1200" dirty="0"/>
        </a:p>
      </dsp:txBody>
      <dsp:txXfrm>
        <a:off x="3337928" y="2683696"/>
        <a:ext cx="2831704" cy="1169070"/>
      </dsp:txXfrm>
    </dsp:sp>
    <dsp:sp modelId="{ECA9871E-8FC2-9547-BA2E-A74FEFBDC341}">
      <dsp:nvSpPr>
        <dsp:cNvPr id="0" name=""/>
        <dsp:cNvSpPr/>
      </dsp:nvSpPr>
      <dsp:spPr>
        <a:xfrm>
          <a:off x="3992104" y="3580611"/>
          <a:ext cx="2332495" cy="11596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door2.locked = True</a:t>
          </a:r>
          <a:endParaRPr lang="en-US" sz="1200" kern="1200" dirty="0"/>
        </a:p>
      </dsp:txBody>
      <dsp:txXfrm>
        <a:off x="3992104" y="3580611"/>
        <a:ext cx="2332495" cy="11596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CA579-9F1B-6544-ACCE-6D98D48DCB08}">
      <dsp:nvSpPr>
        <dsp:cNvPr id="0" name=""/>
        <dsp:cNvSpPr/>
      </dsp:nvSpPr>
      <dsp:spPr>
        <a:xfrm>
          <a:off x="5614101" y="3397618"/>
          <a:ext cx="91440" cy="6326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263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0135E-CF22-C447-BB33-59BF89039DE4}">
      <dsp:nvSpPr>
        <dsp:cNvPr id="0" name=""/>
        <dsp:cNvSpPr/>
      </dsp:nvSpPr>
      <dsp:spPr>
        <a:xfrm>
          <a:off x="4330502" y="1383699"/>
          <a:ext cx="1329319" cy="632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1122"/>
              </a:lnTo>
              <a:lnTo>
                <a:pt x="1329319" y="431122"/>
              </a:lnTo>
              <a:lnTo>
                <a:pt x="1329319" y="63263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8B16EA-3D05-AD45-99E3-3714CF659F83}">
      <dsp:nvSpPr>
        <dsp:cNvPr id="0" name=""/>
        <dsp:cNvSpPr/>
      </dsp:nvSpPr>
      <dsp:spPr>
        <a:xfrm>
          <a:off x="2955463" y="3397618"/>
          <a:ext cx="91440" cy="6326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263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4D7C2-18BE-0849-AE88-FFC19F33E75C}">
      <dsp:nvSpPr>
        <dsp:cNvPr id="0" name=""/>
        <dsp:cNvSpPr/>
      </dsp:nvSpPr>
      <dsp:spPr>
        <a:xfrm>
          <a:off x="3001183" y="1383699"/>
          <a:ext cx="1329319" cy="632635"/>
        </a:xfrm>
        <a:custGeom>
          <a:avLst/>
          <a:gdLst/>
          <a:ahLst/>
          <a:cxnLst/>
          <a:rect l="0" t="0" r="0" b="0"/>
          <a:pathLst>
            <a:path>
              <a:moveTo>
                <a:pt x="1329319" y="0"/>
              </a:moveTo>
              <a:lnTo>
                <a:pt x="1329319" y="431122"/>
              </a:lnTo>
              <a:lnTo>
                <a:pt x="0" y="431122"/>
              </a:lnTo>
              <a:lnTo>
                <a:pt x="0" y="63263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5FC18E-D8E5-DB4A-B603-570139D868F5}">
      <dsp:nvSpPr>
        <dsp:cNvPr id="0" name=""/>
        <dsp:cNvSpPr/>
      </dsp:nvSpPr>
      <dsp:spPr>
        <a:xfrm>
          <a:off x="3242878" y="2416"/>
          <a:ext cx="2175249" cy="1381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7818AE-41D0-A841-A62F-90FFEB344129}">
      <dsp:nvSpPr>
        <dsp:cNvPr id="0" name=""/>
        <dsp:cNvSpPr/>
      </dsp:nvSpPr>
      <dsp:spPr>
        <a:xfrm>
          <a:off x="3484572" y="232026"/>
          <a:ext cx="2175249" cy="13812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Class</a:t>
          </a:r>
          <a:endParaRPr lang="en-US" sz="2100" kern="1200" dirty="0"/>
        </a:p>
      </dsp:txBody>
      <dsp:txXfrm>
        <a:off x="3525028" y="272482"/>
        <a:ext cx="2094337" cy="1300371"/>
      </dsp:txXfrm>
    </dsp:sp>
    <dsp:sp modelId="{BEFE4CFC-F2D3-B546-BB67-9B6EF94E59DB}">
      <dsp:nvSpPr>
        <dsp:cNvPr id="0" name=""/>
        <dsp:cNvSpPr/>
      </dsp:nvSpPr>
      <dsp:spPr>
        <a:xfrm>
          <a:off x="1913558" y="2016334"/>
          <a:ext cx="2175249" cy="1381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D989F3-9EBD-064B-8FC9-15CD2E678A25}">
      <dsp:nvSpPr>
        <dsp:cNvPr id="0" name=""/>
        <dsp:cNvSpPr/>
      </dsp:nvSpPr>
      <dsp:spPr>
        <a:xfrm>
          <a:off x="2155253" y="2245944"/>
          <a:ext cx="2175249" cy="13812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Objects (instances of the class)</a:t>
          </a:r>
          <a:endParaRPr lang="en-US" sz="2100" kern="1200" dirty="0"/>
        </a:p>
      </dsp:txBody>
      <dsp:txXfrm>
        <a:off x="2195709" y="2286400"/>
        <a:ext cx="2094337" cy="1300371"/>
      </dsp:txXfrm>
    </dsp:sp>
    <dsp:sp modelId="{CF7767DF-BB38-CF43-AB3B-EDCE50ADEB12}">
      <dsp:nvSpPr>
        <dsp:cNvPr id="0" name=""/>
        <dsp:cNvSpPr/>
      </dsp:nvSpPr>
      <dsp:spPr>
        <a:xfrm>
          <a:off x="1913558" y="4030253"/>
          <a:ext cx="2175249" cy="1381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697E30-CCCF-814C-A2EB-1B5961FADA1E}">
      <dsp:nvSpPr>
        <dsp:cNvPr id="0" name=""/>
        <dsp:cNvSpPr/>
      </dsp:nvSpPr>
      <dsp:spPr>
        <a:xfrm>
          <a:off x="2155253" y="4259863"/>
          <a:ext cx="2175249" cy="13812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Instance Variables (belong to the object)</a:t>
          </a:r>
          <a:endParaRPr lang="en-US" sz="2100" kern="1200" dirty="0"/>
        </a:p>
      </dsp:txBody>
      <dsp:txXfrm>
        <a:off x="2195709" y="4300319"/>
        <a:ext cx="2094337" cy="1300371"/>
      </dsp:txXfrm>
    </dsp:sp>
    <dsp:sp modelId="{338F2FBD-7AAC-6347-B338-F81ADB6ADD73}">
      <dsp:nvSpPr>
        <dsp:cNvPr id="0" name=""/>
        <dsp:cNvSpPr/>
      </dsp:nvSpPr>
      <dsp:spPr>
        <a:xfrm>
          <a:off x="4572197" y="2016334"/>
          <a:ext cx="2175249" cy="1381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3CFD3F-A0AB-4A47-AAFD-066DF9B4A0AB}">
      <dsp:nvSpPr>
        <dsp:cNvPr id="0" name=""/>
        <dsp:cNvSpPr/>
      </dsp:nvSpPr>
      <dsp:spPr>
        <a:xfrm>
          <a:off x="4813891" y="2245944"/>
          <a:ext cx="2175249" cy="13812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Class Variables (belong to the class)</a:t>
          </a:r>
          <a:endParaRPr lang="en-US" sz="2100" kern="1200" dirty="0"/>
        </a:p>
      </dsp:txBody>
      <dsp:txXfrm>
        <a:off x="4854347" y="2286400"/>
        <a:ext cx="2094337" cy="1300371"/>
      </dsp:txXfrm>
    </dsp:sp>
    <dsp:sp modelId="{99591922-2316-AE4B-9ECA-B0FB61A3C425}">
      <dsp:nvSpPr>
        <dsp:cNvPr id="0" name=""/>
        <dsp:cNvSpPr/>
      </dsp:nvSpPr>
      <dsp:spPr>
        <a:xfrm>
          <a:off x="4572197" y="4030253"/>
          <a:ext cx="2175249" cy="1381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D9653B-9E5C-1547-B1B2-5DF4781641B5}">
      <dsp:nvSpPr>
        <dsp:cNvPr id="0" name=""/>
        <dsp:cNvSpPr/>
      </dsp:nvSpPr>
      <dsp:spPr>
        <a:xfrm>
          <a:off x="4813891" y="4259863"/>
          <a:ext cx="2175249" cy="13812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Methods (functions of class)</a:t>
          </a:r>
          <a:endParaRPr lang="en-US" sz="2100" kern="1200" dirty="0"/>
        </a:p>
      </dsp:txBody>
      <dsp:txXfrm>
        <a:off x="4854347" y="4300319"/>
        <a:ext cx="2094337" cy="13003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5278D2-F1BC-F543-ADAD-E62A2C881242}">
      <dsp:nvSpPr>
        <dsp:cNvPr id="0" name=""/>
        <dsp:cNvSpPr/>
      </dsp:nvSpPr>
      <dsp:spPr>
        <a:xfrm>
          <a:off x="0" y="244"/>
          <a:ext cx="1371600" cy="8021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Class 1 (Door)</a:t>
          </a:r>
          <a:endParaRPr lang="en-US" sz="1400" kern="1200" dirty="0"/>
        </a:p>
      </dsp:txBody>
      <dsp:txXfrm>
        <a:off x="23495" y="23739"/>
        <a:ext cx="1324610" cy="755184"/>
      </dsp:txXfrm>
    </dsp:sp>
    <dsp:sp modelId="{E2F1775F-1DF6-E541-B80C-0E803CF9D9FA}">
      <dsp:nvSpPr>
        <dsp:cNvPr id="0" name=""/>
        <dsp:cNvSpPr/>
      </dsp:nvSpPr>
      <dsp:spPr>
        <a:xfrm rot="5400000">
          <a:off x="535392" y="822474"/>
          <a:ext cx="300815" cy="360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577507" y="852555"/>
        <a:ext cx="216586" cy="210571"/>
      </dsp:txXfrm>
    </dsp:sp>
    <dsp:sp modelId="{2B43385F-384D-5641-85F4-62B6E6469413}">
      <dsp:nvSpPr>
        <dsp:cNvPr id="0" name=""/>
        <dsp:cNvSpPr/>
      </dsp:nvSpPr>
      <dsp:spPr>
        <a:xfrm>
          <a:off x="0" y="1203507"/>
          <a:ext cx="1371600" cy="8021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Class 2 (</a:t>
          </a:r>
          <a:r>
            <a:rPr lang="en-US" sz="1400" kern="1200" dirty="0" err="1" smtClean="0"/>
            <a:t>SecurityDoor</a:t>
          </a:r>
          <a:r>
            <a:rPr lang="en-US" sz="1400" kern="1200" dirty="0" smtClean="0"/>
            <a:t>)</a:t>
          </a:r>
          <a:endParaRPr lang="en-US" sz="1400" kern="1200" dirty="0"/>
        </a:p>
      </dsp:txBody>
      <dsp:txXfrm>
        <a:off x="23495" y="1227002"/>
        <a:ext cx="1324610" cy="755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4813" y="473075"/>
            <a:ext cx="6492875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68275" indent="-168275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Char char="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452438" indent="-169863" algn="l" rtl="0" eaLnBrk="0" fontAlgn="base" hangingPunct="0">
      <a:spcBef>
        <a:spcPct val="30000"/>
      </a:spcBef>
      <a:spcAft>
        <a:spcPct val="0"/>
      </a:spcAft>
      <a:buChar char="–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2530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68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473075"/>
            <a:ext cx="6492875" cy="4751388"/>
          </a:xfrm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374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7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6967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9682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1482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8275" marR="0" lvl="1" indent="-16827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65000"/>
              <a:buFont typeface="Wingdings" pitchFamily="2" charset="2"/>
              <a:buChar char=""/>
              <a:tabLst/>
              <a:defRPr/>
            </a:pPr>
            <a:r>
              <a:rPr lang="en-US" dirty="0" smtClean="0"/>
              <a:t>Protected members are renamed “behind the scenes” so a class knows the difference between an inherited member and a local member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438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055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87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44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0" y="-1488"/>
            <a:ext cx="2498725" cy="686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5" y="4119563"/>
            <a:ext cx="6335713" cy="457200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2667000"/>
            <a:ext cx="8121650" cy="1214438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822325"/>
            <a:ext cx="4375150" cy="2744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3719513"/>
            <a:ext cx="4375150" cy="2746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822325"/>
            <a:ext cx="8902700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6580188"/>
            <a:ext cx="546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6638918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0"/>
            <a:ext cx="70485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0"/>
            <a:ext cx="8667750" cy="690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comments" Target="../comments/comment2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comments" Target="../comments/comment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comments" Target="../comments/commen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comments" Target="../comments/comment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comments" Target="../comments/comment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>
                <a:ea typeface="ＭＳ Ｐゴシック"/>
                <a:cs typeface="ＭＳ Ｐゴシック"/>
              </a:rPr>
              <a:t>Python OOP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BC26FDFF-A881-B54A-89AC-EC94B69A8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155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Classes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Modules/Packages</a:t>
            </a:r>
          </a:p>
        </p:txBody>
      </p:sp>
    </p:spTree>
    <p:extLst>
      <p:ext uri="{BB962C8B-B14F-4D97-AF65-F5344CB8AC3E}">
        <p14:creationId xmlns:p14="http://schemas.microsoft.com/office/powerpoint/2010/main" val="1777919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FB760B-EAD1-F04A-A90C-076E12C0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6E3FD8-6222-E942-AFF5-105C0127D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allows Classes to be defined</a:t>
            </a:r>
          </a:p>
          <a:p>
            <a:r>
              <a:rPr lang="en-US" dirty="0"/>
              <a:t>Classes are instantiated as objects.</a:t>
            </a:r>
          </a:p>
          <a:p>
            <a:r>
              <a:rPr lang="en-US" dirty="0"/>
              <a:t>Methods are defined inside the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7234BDA-9FD9-4749-B669-72542CB2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F7DEDD0-B9B9-2745-99C0-0B5C2351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="" xmlns:a16="http://schemas.microsoft.com/office/drawing/2014/main" id="{57DB6985-BAA0-D340-B4F7-12255D738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2619713"/>
            <a:ext cx="8763000" cy="286232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class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Door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:  # Note Class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Names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are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usually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CamelCase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__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init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__(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number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status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   #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Constructor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method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self.number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=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number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self.status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=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status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open(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self.status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= 'open'</a:t>
            </a:r>
          </a:p>
          <a:p>
            <a:pPr defTabSz="288925"/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close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self.status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= '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closed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987028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FB760B-EAD1-F04A-A90C-076E12C0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Class, Object, Instance Variable,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6E3FD8-6222-E942-AFF5-105C0127D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allows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Classes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to be defined</a:t>
            </a:r>
          </a:p>
          <a:p>
            <a:r>
              <a:rPr lang="en-US" dirty="0"/>
              <a:t>Classes are instantiated as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Objects</a:t>
            </a:r>
          </a:p>
          <a:p>
            <a:r>
              <a:rPr lang="en-US" dirty="0" smtClean="0"/>
              <a:t>Each object can have </a:t>
            </a:r>
            <a:r>
              <a:rPr lang="en-US" b="1" dirty="0" smtClean="0">
                <a:solidFill>
                  <a:srgbClr val="FFC000"/>
                </a:solidFill>
              </a:rPr>
              <a:t>Instance Variables</a:t>
            </a:r>
            <a:endParaRPr lang="en-US" b="1" dirty="0">
              <a:solidFill>
                <a:srgbClr val="FFC000"/>
              </a:solidFill>
            </a:endParaRPr>
          </a:p>
          <a:p>
            <a:r>
              <a:rPr lang="en-US" b="1" dirty="0"/>
              <a:t>Methods</a:t>
            </a:r>
            <a:r>
              <a:rPr lang="en-US" dirty="0"/>
              <a:t> are defined inside the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Class names are usually </a:t>
            </a:r>
            <a:r>
              <a:rPr lang="en-US" dirty="0" err="1" smtClean="0"/>
              <a:t>CamelCase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7234BDA-9FD9-4749-B669-72542CB2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F7DEDD0-B9B9-2745-99C0-0B5C2351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="" xmlns:a16="http://schemas.microsoft.com/office/drawing/2014/main" id="{57DB6985-BAA0-D340-B4F7-12255D738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124200"/>
            <a:ext cx="8763000" cy="255454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class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Door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:</a:t>
            </a:r>
            <a:endParaRPr lang="de-DE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def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__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init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__(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, 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number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, 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status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self.number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=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number</a:t>
            </a:r>
            <a:endParaRPr lang="de-DE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self.status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=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status</a:t>
            </a:r>
            <a:endParaRPr lang="de-DE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def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open(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self.status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= “open“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def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close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(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self.status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= “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closed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“</a:t>
            </a:r>
            <a:endParaRPr lang="de-DE" sz="2000" b="1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="" xmlns:a16="http://schemas.microsoft.com/office/drawing/2014/main" id="{57DB6985-BAA0-D340-B4F7-12255D738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890014"/>
            <a:ext cx="8763000" cy="40011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door1 =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Door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(10, “open“)</a:t>
            </a:r>
            <a:endParaRPr lang="de-DE" sz="2000" b="1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067299" y="990600"/>
            <a:ext cx="3505201" cy="5263361"/>
            <a:chOff x="5067299" y="990600"/>
            <a:chExt cx="3505201" cy="5263361"/>
          </a:xfrm>
        </p:grpSpPr>
        <p:grpSp>
          <p:nvGrpSpPr>
            <p:cNvPr id="30" name="Group 29"/>
            <p:cNvGrpSpPr/>
            <p:nvPr/>
          </p:nvGrpSpPr>
          <p:grpSpPr>
            <a:xfrm>
              <a:off x="5829299" y="1899404"/>
              <a:ext cx="1295401" cy="2520197"/>
              <a:chOff x="5829299" y="1899404"/>
              <a:chExt cx="1295401" cy="2520197"/>
            </a:xfrm>
          </p:grpSpPr>
          <p:sp>
            <p:nvSpPr>
              <p:cNvPr id="21" name="U-Turn Arrow 20"/>
              <p:cNvSpPr/>
              <p:nvPr/>
            </p:nvSpPr>
            <p:spPr bwMode="auto">
              <a:xfrm rot="5400000">
                <a:off x="5559801" y="2702303"/>
                <a:ext cx="2367797" cy="762000"/>
              </a:xfrm>
              <a:prstGeom prst="uturnArrow">
                <a:avLst>
                  <a:gd name="adj1" fmla="val 9136"/>
                  <a:gd name="adj2" fmla="val 20965"/>
                  <a:gd name="adj3" fmla="val 29803"/>
                  <a:gd name="adj4" fmla="val 26298"/>
                  <a:gd name="adj5" fmla="val 100000"/>
                </a:avLst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-110" charset="0"/>
                </a:endParaRPr>
              </a:p>
            </p:txBody>
          </p:sp>
          <p:sp>
            <p:nvSpPr>
              <p:cNvPr id="24" name="Right Brace 23"/>
              <p:cNvSpPr/>
              <p:nvPr/>
            </p:nvSpPr>
            <p:spPr bwMode="auto">
              <a:xfrm>
                <a:off x="5829299" y="3810001"/>
                <a:ext cx="533400" cy="609600"/>
              </a:xfrm>
              <a:prstGeom prst="rightBrace">
                <a:avLst/>
              </a:prstGeom>
              <a:noFill/>
              <a:ln w="222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Garamond" pitchFamily="-110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5196839" y="2322192"/>
              <a:ext cx="2766060" cy="3282197"/>
              <a:chOff x="5196839" y="2322192"/>
              <a:chExt cx="2766060" cy="3282197"/>
            </a:xfrm>
          </p:grpSpPr>
          <p:sp>
            <p:nvSpPr>
              <p:cNvPr id="22" name="U-Turn Arrow 21"/>
              <p:cNvSpPr/>
              <p:nvPr/>
            </p:nvSpPr>
            <p:spPr bwMode="auto">
              <a:xfrm rot="5400000">
                <a:off x="5414732" y="2633434"/>
                <a:ext cx="2859409" cy="2236925"/>
              </a:xfrm>
              <a:prstGeom prst="uturnArrow">
                <a:avLst>
                  <a:gd name="adj1" fmla="val 3152"/>
                  <a:gd name="adj2" fmla="val 6883"/>
                  <a:gd name="adj3" fmla="val 11190"/>
                  <a:gd name="adj4" fmla="val 26298"/>
                  <a:gd name="adj5" fmla="val 100000"/>
                </a:avLst>
              </a:prstGeom>
              <a:solidFill>
                <a:srgbClr val="1A1A1A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-110" charset="0"/>
                </a:endParaRPr>
              </a:p>
            </p:txBody>
          </p:sp>
          <p:sp>
            <p:nvSpPr>
              <p:cNvPr id="25" name="Right Brace 24"/>
              <p:cNvSpPr/>
              <p:nvPr/>
            </p:nvSpPr>
            <p:spPr bwMode="auto">
              <a:xfrm>
                <a:off x="5196839" y="4461390"/>
                <a:ext cx="533400" cy="1142999"/>
              </a:xfrm>
              <a:prstGeom prst="rightBrace">
                <a:avLst/>
              </a:prstGeom>
              <a:noFill/>
              <a:ln w="222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-110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143500" y="990600"/>
              <a:ext cx="2400300" cy="2509066"/>
              <a:chOff x="5143500" y="990600"/>
              <a:chExt cx="2400300" cy="2509066"/>
            </a:xfrm>
          </p:grpSpPr>
          <p:sp>
            <p:nvSpPr>
              <p:cNvPr id="19" name="U-Turn Arrow 18"/>
              <p:cNvSpPr/>
              <p:nvPr/>
            </p:nvSpPr>
            <p:spPr bwMode="auto">
              <a:xfrm rot="5400000">
                <a:off x="5384392" y="1283108"/>
                <a:ext cx="2451916" cy="1866900"/>
              </a:xfrm>
              <a:prstGeom prst="uturnArrow">
                <a:avLst>
                  <a:gd name="adj1" fmla="val 3736"/>
                  <a:gd name="adj2" fmla="val 6883"/>
                  <a:gd name="adj3" fmla="val 11190"/>
                  <a:gd name="adj4" fmla="val 26298"/>
                  <a:gd name="adj5" fmla="val 10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-110" charset="0"/>
                </a:endParaRPr>
              </a:p>
            </p:txBody>
          </p:sp>
          <p:sp>
            <p:nvSpPr>
              <p:cNvPr id="26" name="Right Brace 25"/>
              <p:cNvSpPr/>
              <p:nvPr/>
            </p:nvSpPr>
            <p:spPr bwMode="auto">
              <a:xfrm>
                <a:off x="5143500" y="3171881"/>
                <a:ext cx="533400" cy="327785"/>
              </a:xfrm>
              <a:prstGeom prst="rightBrace">
                <a:avLst/>
              </a:prstGeom>
              <a:noFill/>
              <a:ln w="22225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-110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067299" y="1447801"/>
              <a:ext cx="3505201" cy="4806160"/>
              <a:chOff x="5067299" y="1447801"/>
              <a:chExt cx="3505201" cy="4806160"/>
            </a:xfrm>
          </p:grpSpPr>
          <p:sp>
            <p:nvSpPr>
              <p:cNvPr id="20" name="U-Turn Arrow 19"/>
              <p:cNvSpPr/>
              <p:nvPr/>
            </p:nvSpPr>
            <p:spPr bwMode="auto">
              <a:xfrm rot="5400000">
                <a:off x="4686299" y="2362202"/>
                <a:ext cx="4800601" cy="2971800"/>
              </a:xfrm>
              <a:prstGeom prst="uturnArrow">
                <a:avLst>
                  <a:gd name="adj1" fmla="val 2414"/>
                  <a:gd name="adj2" fmla="val 4905"/>
                  <a:gd name="adj3" fmla="val 7673"/>
                  <a:gd name="adj4" fmla="val 21715"/>
                  <a:gd name="adj5" fmla="val 10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-110" charset="0"/>
                </a:endParaRPr>
              </a:p>
            </p:txBody>
          </p:sp>
          <p:sp>
            <p:nvSpPr>
              <p:cNvPr id="27" name="Right Brace 26"/>
              <p:cNvSpPr/>
              <p:nvPr/>
            </p:nvSpPr>
            <p:spPr bwMode="auto">
              <a:xfrm>
                <a:off x="5067299" y="5926176"/>
                <a:ext cx="533400" cy="327785"/>
              </a:xfrm>
              <a:prstGeom prst="rightBrace">
                <a:avLst/>
              </a:prstGeom>
              <a:noFill/>
              <a:ln w="22225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-11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82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FB760B-EAD1-F04A-A90C-076E12C0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</a:t>
            </a:r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6E3FD8-6222-E942-AFF5-105C0127D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allows </a:t>
            </a:r>
            <a:r>
              <a:rPr lang="en-US" b="1" dirty="0" smtClean="0"/>
              <a:t>Class </a:t>
            </a:r>
            <a:r>
              <a:rPr lang="en-US" b="1" dirty="0"/>
              <a:t>V</a:t>
            </a:r>
            <a:r>
              <a:rPr lang="en-US" b="1" dirty="0" smtClean="0"/>
              <a:t>ariables</a:t>
            </a:r>
            <a:r>
              <a:rPr lang="en-US" dirty="0" smtClean="0"/>
              <a:t> </a:t>
            </a:r>
            <a:r>
              <a:rPr lang="en-US" dirty="0"/>
              <a:t>to be defined</a:t>
            </a:r>
          </a:p>
          <a:p>
            <a:r>
              <a:rPr lang="en-US" dirty="0" smtClean="0"/>
              <a:t>These variables are common to any object / instance of the class</a:t>
            </a:r>
          </a:p>
          <a:p>
            <a:r>
              <a:rPr lang="en-US" dirty="0" smtClean="0"/>
              <a:t>Changing the class variable or class attribute will change the value of the variable for all instances of the class.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7234BDA-9FD9-4749-B669-72542CB2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F7DEDD0-B9B9-2745-99C0-0B5C2351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="" xmlns:a16="http://schemas.microsoft.com/office/drawing/2014/main" id="{57DB6985-BAA0-D340-B4F7-12255D738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895600"/>
            <a:ext cx="8763000" cy="286232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class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Door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:</a:t>
            </a:r>
          </a:p>
          <a:p>
            <a:pPr defTabSz="288925"/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color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= “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brown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“</a:t>
            </a:r>
            <a:endParaRPr lang="de-DE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def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__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init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__(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, 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number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, 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status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self.number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=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number</a:t>
            </a:r>
            <a:endParaRPr lang="de-DE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self.status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=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status</a:t>
            </a:r>
            <a:endParaRPr lang="de-DE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def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open(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self.status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= “open“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def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close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(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self.status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= “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closed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“</a:t>
            </a:r>
            <a:endParaRPr lang="de-DE" sz="2000" b="1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="" xmlns:a16="http://schemas.microsoft.com/office/drawing/2014/main" id="{57DB6985-BAA0-D340-B4F7-12255D738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5986522"/>
            <a:ext cx="8763000" cy="40011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door1 =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Door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(10, “open“)</a:t>
            </a:r>
            <a:endParaRPr lang="de-DE" sz="2000" b="1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  <p:sp>
        <p:nvSpPr>
          <p:cNvPr id="8" name="Right Brace 7"/>
          <p:cNvSpPr/>
          <p:nvPr/>
        </p:nvSpPr>
        <p:spPr bwMode="auto">
          <a:xfrm>
            <a:off x="6362700" y="3177415"/>
            <a:ext cx="533400" cy="327785"/>
          </a:xfrm>
          <a:prstGeom prst="rightBrace">
            <a:avLst/>
          </a:prstGeom>
          <a:noFill/>
          <a:ln w="222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  <p:sp>
        <p:nvSpPr>
          <p:cNvPr id="9" name="U-Turn Arrow 8"/>
          <p:cNvSpPr/>
          <p:nvPr/>
        </p:nvSpPr>
        <p:spPr bwMode="auto">
          <a:xfrm rot="5400000">
            <a:off x="6738287" y="1240021"/>
            <a:ext cx="2387313" cy="2043112"/>
          </a:xfrm>
          <a:prstGeom prst="uturnArrow">
            <a:avLst>
              <a:gd name="adj1" fmla="val 3736"/>
              <a:gd name="adj2" fmla="val 6883"/>
              <a:gd name="adj3" fmla="val 11190"/>
              <a:gd name="adj4" fmla="val 26298"/>
              <a:gd name="adj5" fmla="val 100000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450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AB0275-23FA-EF42-8CB6-420E631EF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D4CF32-0D89-1E43-97D7-AE8879C5B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methods are known as </a:t>
            </a:r>
            <a:r>
              <a:rPr lang="en-US" b="1" dirty="0" smtClean="0"/>
              <a:t>Class Methods</a:t>
            </a:r>
            <a:endParaRPr lang="en-US" b="1" dirty="0"/>
          </a:p>
          <a:p>
            <a:r>
              <a:rPr lang="en-US" dirty="0" smtClean="0"/>
              <a:t>The decorator </a:t>
            </a:r>
            <a:r>
              <a:rPr lang="en-US" dirty="0"/>
              <a:t>@</a:t>
            </a:r>
            <a:r>
              <a:rPr lang="en-US" dirty="0" err="1" smtClean="0"/>
              <a:t>classmethod</a:t>
            </a:r>
            <a:r>
              <a:rPr lang="en-US" dirty="0" smtClean="0"/>
              <a:t> is used to denote a static method that is common to all instances of the class</a:t>
            </a:r>
            <a:endParaRPr lang="en-US" dirty="0"/>
          </a:p>
          <a:p>
            <a:r>
              <a:rPr lang="en-US" dirty="0"/>
              <a:t>This will give us a reference to the static class (not the object)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3FBE81A-66BB-374D-A83F-8D5CD4F0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D0A56B7-A993-3A41-89A8-EA42721D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8" name="Text Box 4">
            <a:extLst>
              <a:ext uri="{FF2B5EF4-FFF2-40B4-BE49-F238E27FC236}">
                <a16:creationId xmlns="" xmlns:a16="http://schemas.microsoft.com/office/drawing/2014/main" id="{57DB6985-BAA0-D340-B4F7-12255D738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16984"/>
            <a:ext cx="8763000" cy="224676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class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A: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def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__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init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__(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, x,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y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)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: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self.x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= x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self.y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=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y</a:t>
            </a:r>
            <a:endParaRPr lang="de-DE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@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classmethod</a:t>
            </a:r>
            <a:endParaRPr lang="de-DE" sz="2000" b="1" dirty="0" smtClean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def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cMethod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():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print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(“This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is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a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class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method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“)</a:t>
            </a:r>
          </a:p>
        </p:txBody>
      </p:sp>
    </p:spTree>
    <p:extLst>
      <p:ext uri="{BB962C8B-B14F-4D97-AF65-F5344CB8AC3E}">
        <p14:creationId xmlns:p14="http://schemas.microsoft.com/office/powerpoint/2010/main" val="101940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B79435-219F-5747-85CF-E26474F3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</a:t>
            </a:r>
            <a:r>
              <a:rPr lang="en-US" dirty="0"/>
              <a:t>and </a:t>
            </a:r>
            <a:r>
              <a:rPr lang="en-US" dirty="0" smtClean="0"/>
              <a:t>Destructor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905F660-5F7A-BD4E-9318-218416C31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can define </a:t>
            </a:r>
            <a:r>
              <a:rPr lang="en-US" dirty="0" smtClean="0"/>
              <a:t>constructors </a:t>
            </a:r>
            <a:r>
              <a:rPr lang="en-US" dirty="0"/>
              <a:t>and </a:t>
            </a:r>
            <a:r>
              <a:rPr lang="en-US" dirty="0" smtClean="0"/>
              <a:t>destructors</a:t>
            </a:r>
            <a:endParaRPr lang="en-US" dirty="0"/>
          </a:p>
          <a:p>
            <a:pPr lvl="1"/>
            <a:r>
              <a:rPr lang="en-US" dirty="0" smtClean="0"/>
              <a:t>Constructors </a:t>
            </a:r>
            <a:r>
              <a:rPr lang="en-US" dirty="0"/>
              <a:t>are called after </a:t>
            </a:r>
            <a:r>
              <a:rPr lang="en-US" dirty="0" smtClean="0"/>
              <a:t>a class </a:t>
            </a:r>
            <a:r>
              <a:rPr lang="en-US" dirty="0"/>
              <a:t>is </a:t>
            </a:r>
            <a:r>
              <a:rPr lang="en-US" dirty="0" smtClean="0"/>
              <a:t>instantiated with an object, and should ideally initialize all class </a:t>
            </a:r>
            <a:r>
              <a:rPr lang="en-US" dirty="0" err="1" smtClean="0"/>
              <a:t>menbers</a:t>
            </a:r>
            <a:endParaRPr lang="en-US" dirty="0"/>
          </a:p>
          <a:p>
            <a:pPr lvl="1"/>
            <a:r>
              <a:rPr lang="en-US" dirty="0" smtClean="0"/>
              <a:t>Constructor is defined by __</a:t>
            </a:r>
            <a:r>
              <a:rPr lang="en-US" dirty="0" err="1"/>
              <a:t>init</a:t>
            </a:r>
            <a:r>
              <a:rPr lang="en-US" dirty="0" smtClean="0"/>
              <a:t>__()</a:t>
            </a:r>
            <a:endParaRPr lang="en-US" dirty="0"/>
          </a:p>
          <a:p>
            <a:pPr lvl="1"/>
            <a:r>
              <a:rPr lang="en-US" dirty="0"/>
              <a:t>Constructors should completely initialize all class members</a:t>
            </a:r>
          </a:p>
          <a:p>
            <a:pPr lvl="1"/>
            <a:r>
              <a:rPr lang="en-US" dirty="0" smtClean="0"/>
              <a:t>Destructors are called </a:t>
            </a:r>
            <a:r>
              <a:rPr lang="en-US" dirty="0"/>
              <a:t>at GC </a:t>
            </a:r>
            <a:r>
              <a:rPr lang="en-US" dirty="0" smtClean="0"/>
              <a:t>time (Garbage Collection for auto-memory-allocation)</a:t>
            </a:r>
            <a:endParaRPr lang="en-US" dirty="0"/>
          </a:p>
          <a:p>
            <a:pPr lvl="1"/>
            <a:r>
              <a:rPr lang="en-US" dirty="0" smtClean="0"/>
              <a:t>Destructor is defined by __</a:t>
            </a:r>
            <a:r>
              <a:rPr lang="en-US" dirty="0"/>
              <a:t>del__()</a:t>
            </a:r>
          </a:p>
          <a:p>
            <a:pPr marL="404813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4C391EB-75BB-8848-8252-85CBE28F4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BC3D95D-864D-8140-B4C1-978AAA36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62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B79435-219F-5747-85CF-E26474F3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</a:t>
            </a:r>
            <a:r>
              <a:rPr lang="en-US" dirty="0"/>
              <a:t>and </a:t>
            </a:r>
            <a:r>
              <a:rPr lang="en-US" dirty="0" smtClean="0"/>
              <a:t>Destructor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905F660-5F7A-BD4E-9318-218416C31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4C391EB-75BB-8848-8252-85CBE28F4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BC3D95D-864D-8140-B4C1-978AAA36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="" xmlns:a16="http://schemas.microsoft.com/office/drawing/2014/main" id="{57DB6985-BAA0-D340-B4F7-12255D738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295400"/>
            <a:ext cx="8763000" cy="378565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class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Door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:</a:t>
            </a:r>
          </a:p>
          <a:p>
            <a:pPr defTabSz="288925"/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color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= “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brown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“</a:t>
            </a:r>
            <a:endParaRPr lang="de-DE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def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__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init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__(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, 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number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, 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status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print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(“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Constructor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Running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!“)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self.number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=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number</a:t>
            </a:r>
            <a:endParaRPr lang="de-DE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self.status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=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status</a:t>
            </a:r>
            <a:endParaRPr lang="de-DE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def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open(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self.status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= “open“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def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close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(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self.status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= “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closed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“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def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__del__(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print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(“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Destructor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Running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!“)</a:t>
            </a:r>
            <a:endParaRPr lang="de-DE" sz="2000" b="1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="" xmlns:a16="http://schemas.microsoft.com/office/drawing/2014/main" id="{57DB6985-BAA0-D340-B4F7-12255D738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5181600"/>
            <a:ext cx="8763000" cy="40011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door1 =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Door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(10, “open“)</a:t>
            </a:r>
            <a:endParaRPr lang="de-DE" sz="2000" b="1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36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6B1673-2E85-BB42-A20E-6E08D292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3203C4-5539-5D49-9DD5-634A35AAD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A5434D9-4761-854A-874E-C8D9DAF79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781BD29-59FF-1448-B746-D4768AE6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0" name="Text Box 4">
            <a:extLst>
              <a:ext uri="{FF2B5EF4-FFF2-40B4-BE49-F238E27FC236}">
                <a16:creationId xmlns="" xmlns:a16="http://schemas.microsoft.com/office/drawing/2014/main" id="{57DB6985-BAA0-D340-B4F7-12255D738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838200"/>
            <a:ext cx="8763000" cy="3785652"/>
          </a:xfrm>
          <a:prstGeom prst="rect">
            <a:avLst/>
          </a:prstGeom>
          <a:solidFill>
            <a:schemeClr val="tx1"/>
          </a:solidFill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class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Door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:</a:t>
            </a:r>
          </a:p>
          <a:p>
            <a:pPr defTabSz="288925"/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color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= “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brown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“</a:t>
            </a:r>
            <a:endParaRPr lang="de-DE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def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__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init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__(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, 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number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, 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status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print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(“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Constructor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Running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!“)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self.number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=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number</a:t>
            </a:r>
            <a:endParaRPr lang="de-DE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self.status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=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status</a:t>
            </a:r>
            <a:endParaRPr lang="de-DE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def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open(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self.status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= “open“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def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close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(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self.status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= “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closed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“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def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__del__(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print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(“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Destructor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Running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!“)</a:t>
            </a:r>
            <a:endParaRPr lang="de-DE" sz="2000" b="1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="" xmlns:a16="http://schemas.microsoft.com/office/drawing/2014/main" id="{57DB6985-BAA0-D340-B4F7-12255D738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4724400"/>
            <a:ext cx="8763000" cy="1015663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door1 =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Door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(10, “open“)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d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oor1.status = “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closed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“ # will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close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the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door</a:t>
            </a:r>
            <a:endParaRPr lang="de-DE" sz="2000" b="1" dirty="0" smtClean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door1.open() # will open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the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door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again</a:t>
            </a:r>
            <a:endParaRPr lang="de-DE" sz="2000" b="1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984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E6FD27-8A3E-294A-A66C-982BBDED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62AD9E-17D8-A246-B5D9-D19BB65C9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can have attributes called class attributes</a:t>
            </a:r>
          </a:p>
          <a:p>
            <a:pPr lvl="1"/>
            <a:r>
              <a:rPr lang="en-US" dirty="0"/>
              <a:t>These are static to the class (not to the object)</a:t>
            </a:r>
          </a:p>
          <a:p>
            <a:pPr lvl="1"/>
            <a:r>
              <a:rPr lang="en-US" dirty="0"/>
              <a:t>Changing one instance attribute will change it on entire class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1AB59DD-204B-904D-853E-A3D5E509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B8A5CE1-E216-3C4C-962B-025283EC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="" xmlns:a16="http://schemas.microsoft.com/office/drawing/2014/main" id="{7A038804-28DE-CE48-A2C4-9B6746C6D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2619713"/>
            <a:ext cx="8763000" cy="3139321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class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Door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:  # Note Class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Names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are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usually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CamelCase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accent2"/>
                </a:solidFill>
                <a:latin typeface="Lucida Sans Typewriter" pitchFamily="49" charset="0"/>
              </a:rPr>
              <a:t>color</a:t>
            </a:r>
            <a:r>
              <a:rPr lang="de-DE" sz="1800" dirty="0">
                <a:solidFill>
                  <a:schemeClr val="accent2"/>
                </a:solidFill>
                <a:latin typeface="Lucida Sans Typewriter" pitchFamily="49" charset="0"/>
              </a:rPr>
              <a:t> = '</a:t>
            </a:r>
            <a:r>
              <a:rPr lang="de-DE" sz="1800" dirty="0" err="1">
                <a:solidFill>
                  <a:schemeClr val="accent2"/>
                </a:solidFill>
                <a:latin typeface="Lucida Sans Typewriter" pitchFamily="49" charset="0"/>
              </a:rPr>
              <a:t>brown</a:t>
            </a:r>
            <a:r>
              <a:rPr lang="de-DE" sz="1800" dirty="0">
                <a:solidFill>
                  <a:schemeClr val="accent2"/>
                </a:solidFill>
                <a:latin typeface="Lucida Sans Typewriter" pitchFamily="49" charset="0"/>
              </a:rPr>
              <a:t>'  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#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static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: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common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to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all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instantiations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__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init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__(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number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status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   #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Constructor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method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self.number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=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number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self.status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=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status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open(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self.status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= 'open'</a:t>
            </a:r>
          </a:p>
          <a:p>
            <a:pPr defTabSz="288925"/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close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self.status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= '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closed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434769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6B1673-2E85-BB42-A20E-6E08D292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3203C4-5539-5D49-9DD5-634A35AAD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Member variables are referred to by with reference to </a:t>
            </a:r>
            <a:r>
              <a:rPr lang="en-US" dirty="0">
                <a:solidFill>
                  <a:schemeClr val="accent2"/>
                </a:solidFill>
              </a:rPr>
              <a:t>self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A5434D9-4761-854A-874E-C8D9DAF79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781BD29-59FF-1448-B746-D4768AE6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="" xmlns:a16="http://schemas.microsoft.com/office/drawing/2014/main" id="{3E96B9F3-735E-0D41-8789-774EC0A6C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1524000"/>
            <a:ext cx="8763000" cy="3139321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class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Door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:  # Note Class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Names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are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usually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CamelCase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color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= '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brown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'  #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static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: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common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to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all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instantiations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__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init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__(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number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status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   #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Constructor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method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accent2"/>
                </a:solidFill>
                <a:latin typeface="Lucida Sans Typewriter" pitchFamily="49" charset="0"/>
              </a:rPr>
              <a:t>self.number</a:t>
            </a:r>
            <a:r>
              <a:rPr lang="de-DE" sz="1800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=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number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accent2"/>
                </a:solidFill>
                <a:latin typeface="Lucida Sans Typewriter" pitchFamily="49" charset="0"/>
              </a:rPr>
              <a:t>self.status</a:t>
            </a:r>
            <a:r>
              <a:rPr lang="de-DE" sz="1800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=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status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open(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accent2"/>
                </a:solidFill>
                <a:latin typeface="Lucida Sans Typewriter" pitchFamily="49" charset="0"/>
              </a:rPr>
              <a:t>self.status</a:t>
            </a:r>
            <a:r>
              <a:rPr lang="de-DE" sz="1800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= 'open'</a:t>
            </a:r>
          </a:p>
          <a:p>
            <a:pPr defTabSz="288925"/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close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accent2"/>
                </a:solidFill>
                <a:latin typeface="Lucida Sans Typewriter" pitchFamily="49" charset="0"/>
              </a:rPr>
              <a:t>self.status</a:t>
            </a:r>
            <a:r>
              <a:rPr lang="de-DE" sz="1800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= '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closed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'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="" xmlns:a16="http://schemas.microsoft.com/office/drawing/2014/main" id="{44EBD2C0-DA7B-244F-BB66-C1519F1A3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4976614"/>
            <a:ext cx="8763000" cy="36933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door1.status = “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closed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“  #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setting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member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140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B8A677-3182-A64F-8279-5E105EC2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D81B774-5FC1-9549-A570-5437CD44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Unlike in C++/Java/C#, </a:t>
            </a:r>
            <a:r>
              <a:rPr lang="en-US" dirty="0" smtClean="0"/>
              <a:t>access </a:t>
            </a:r>
            <a:r>
              <a:rPr lang="en-US" dirty="0"/>
              <a:t>is not strictly </a:t>
            </a:r>
            <a:r>
              <a:rPr lang="en-US" dirty="0" smtClean="0"/>
              <a:t>enforced</a:t>
            </a:r>
          </a:p>
          <a:p>
            <a:r>
              <a:rPr lang="en-US" dirty="0" smtClean="0"/>
              <a:t>Convention:</a:t>
            </a:r>
            <a:endParaRPr lang="en-US" dirty="0"/>
          </a:p>
          <a:p>
            <a:pPr lvl="1"/>
            <a:r>
              <a:rPr lang="en-US" dirty="0"/>
              <a:t>public: </a:t>
            </a:r>
            <a:r>
              <a:rPr lang="en-US" dirty="0" smtClean="0"/>
              <a:t>       </a:t>
            </a:r>
            <a:r>
              <a:rPr lang="en-US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MyClass.my_member</a:t>
            </a:r>
            <a:r>
              <a:rPr lang="en-US" dirty="0" smtClean="0"/>
              <a:t>             #</a:t>
            </a:r>
            <a:r>
              <a:rPr lang="en-US" dirty="0"/>
              <a:t>public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rotected:  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MyClass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._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my_member</a:t>
            </a:r>
            <a:r>
              <a:rPr lang="en-US" dirty="0"/>
              <a:t> </a:t>
            </a:r>
            <a:r>
              <a:rPr lang="en-US" dirty="0" smtClean="0"/>
              <a:t>         # </a:t>
            </a:r>
            <a:r>
              <a:rPr lang="en-US" dirty="0"/>
              <a:t>protected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rivate</a:t>
            </a:r>
            <a:r>
              <a:rPr lang="en-US" dirty="0"/>
              <a:t>: </a:t>
            </a:r>
            <a:r>
              <a:rPr lang="en-US" dirty="0" smtClean="0"/>
              <a:t>     </a:t>
            </a:r>
            <a:r>
              <a:rPr lang="en-US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MyClass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.__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my_member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dirty="0" smtClean="0"/>
              <a:t>      #</a:t>
            </a:r>
            <a:r>
              <a:rPr lang="en-US" dirty="0"/>
              <a:t>private</a:t>
            </a:r>
          </a:p>
          <a:p>
            <a:r>
              <a:rPr lang="en-US" dirty="0" smtClean="0"/>
              <a:t>Protected members can be accessed from within class or sub-classes</a:t>
            </a:r>
            <a:endParaRPr lang="en-US" dirty="0"/>
          </a:p>
          <a:p>
            <a:r>
              <a:rPr lang="en-US" dirty="0" smtClean="0"/>
              <a:t>Private members accessible only within class</a:t>
            </a:r>
            <a:endParaRPr lang="en-US" dirty="0"/>
          </a:p>
          <a:p>
            <a:r>
              <a:rPr lang="en-US" dirty="0"/>
              <a:t>Protected and Private members are not shown in metadata to outside </a:t>
            </a:r>
            <a:r>
              <a:rPr lang="en-US" dirty="0" smtClean="0"/>
              <a:t>users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xception </a:t>
            </a:r>
            <a:r>
              <a:rPr lang="en-US" dirty="0"/>
              <a:t>is </a:t>
            </a:r>
            <a:r>
              <a:rPr lang="en-US" dirty="0" smtClean="0"/>
              <a:t>thrown if </a:t>
            </a:r>
            <a:r>
              <a:rPr lang="en-US" dirty="0"/>
              <a:t>users attempt to use </a:t>
            </a:r>
            <a:r>
              <a:rPr lang="en-US" dirty="0" smtClean="0"/>
              <a:t>them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0431AAB-A28F-A046-9A16-3F66C0AD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F25CAC5-E780-EA49-ABB5-5E5A88DF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35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ea typeface="ＭＳ Ｐゴシック"/>
                <a:cs typeface="ＭＳ Ｐゴシック"/>
              </a:rPr>
              <a:t>Object Oriented Programming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BC26FDFF-A881-B54A-89AC-EC94B69A8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3810000"/>
            <a:ext cx="6472238" cy="2986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000" kern="0" dirty="0" smtClean="0">
                <a:solidFill>
                  <a:schemeClr val="bg2"/>
                </a:solidFill>
                <a:ea typeface="ＭＳ Ｐゴシック"/>
              </a:rPr>
              <a:t>Operators</a:t>
            </a:r>
          </a:p>
          <a:p>
            <a:pPr marL="404813" lvl="1" indent="0" algn="r">
              <a:buFontTx/>
              <a:buNone/>
            </a:pPr>
            <a:r>
              <a:rPr lang="en-US" sz="2000" kern="0" dirty="0" smtClean="0">
                <a:solidFill>
                  <a:schemeClr val="bg2"/>
                </a:solidFill>
                <a:ea typeface="ＭＳ Ｐゴシック"/>
              </a:rPr>
              <a:t>Data </a:t>
            </a:r>
            <a:r>
              <a:rPr lang="en-US" sz="2000" kern="0" dirty="0">
                <a:solidFill>
                  <a:schemeClr val="bg2"/>
                </a:solidFill>
                <a:ea typeface="ＭＳ Ｐゴシック"/>
              </a:rPr>
              <a:t>Types </a:t>
            </a:r>
          </a:p>
          <a:p>
            <a:pPr marL="404813" lvl="1" indent="0" algn="r">
              <a:buFontTx/>
              <a:buNone/>
            </a:pPr>
            <a:r>
              <a:rPr lang="en-US" sz="2000" kern="0" dirty="0" smtClean="0">
                <a:solidFill>
                  <a:schemeClr val="bg2"/>
                </a:solidFill>
                <a:ea typeface="ＭＳ Ｐゴシック"/>
              </a:rPr>
              <a:t>Control Flow and Comprehensions</a:t>
            </a:r>
          </a:p>
          <a:p>
            <a:pPr marL="404813" lvl="1" indent="0" algn="r">
              <a:buFontTx/>
              <a:buNone/>
            </a:pPr>
            <a:r>
              <a:rPr lang="en-US" sz="2000" kern="0" dirty="0" smtClean="0">
                <a:solidFill>
                  <a:schemeClr val="bg2"/>
                </a:solidFill>
                <a:ea typeface="ＭＳ Ｐゴシック"/>
              </a:rPr>
              <a:t>Functions</a:t>
            </a:r>
            <a:endParaRPr lang="en-US" sz="2000" kern="0" dirty="0">
              <a:solidFill>
                <a:schemeClr val="bg2"/>
              </a:solidFill>
              <a:ea typeface="ＭＳ Ｐゴシック"/>
            </a:endParaRPr>
          </a:p>
          <a:p>
            <a:pPr marL="404813" lvl="1" indent="0" algn="r">
              <a:buFontTx/>
              <a:buNone/>
            </a:pPr>
            <a:r>
              <a:rPr lang="en-US" sz="2000" kern="0" dirty="0" smtClean="0">
                <a:solidFill>
                  <a:schemeClr val="bg2"/>
                </a:solidFill>
              </a:rPr>
              <a:t>Strings</a:t>
            </a:r>
            <a:endParaRPr lang="en-US" sz="2000" kern="0" dirty="0">
              <a:solidFill>
                <a:schemeClr val="bg2"/>
              </a:solidFill>
            </a:endParaRPr>
          </a:p>
          <a:p>
            <a:pPr marL="404813" lvl="1" indent="0" algn="r">
              <a:buFontTx/>
              <a:buNone/>
            </a:pPr>
            <a:r>
              <a:rPr lang="en-US" sz="2000" kern="0" dirty="0" smtClean="0">
                <a:solidFill>
                  <a:schemeClr val="bg2"/>
                </a:solidFill>
                <a:ea typeface="ＭＳ Ｐゴシック"/>
              </a:rPr>
              <a:t>Files and Exception Handling</a:t>
            </a:r>
          </a:p>
          <a:p>
            <a:pPr marL="404813" lvl="1" indent="0" algn="r">
              <a:buFontTx/>
              <a:buNone/>
            </a:pPr>
            <a:r>
              <a:rPr lang="en-US" sz="2000" kern="0" dirty="0" smtClean="0">
                <a:solidFill>
                  <a:schemeClr val="bg2"/>
                </a:solidFill>
                <a:ea typeface="ＭＳ Ｐゴシック"/>
              </a:rPr>
              <a:t>Multithreaded Programming</a:t>
            </a:r>
          </a:p>
          <a:p>
            <a:pPr marL="404813" lvl="1" indent="0" algn="r">
              <a:buFontTx/>
              <a:buNone/>
            </a:pPr>
            <a:r>
              <a:rPr lang="en-US" sz="2000" b="1" kern="0" dirty="0">
                <a:solidFill>
                  <a:schemeClr val="accent2"/>
                </a:solidFill>
                <a:ea typeface="ＭＳ Ｐゴシック"/>
              </a:rPr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714006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B79435-219F-5747-85CF-E26474F3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and Destructors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905F660-5F7A-BD4E-9318-218416C31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can define a constructor and destructor</a:t>
            </a:r>
          </a:p>
          <a:p>
            <a:pPr lvl="1"/>
            <a:r>
              <a:rPr lang="en-US" dirty="0"/>
              <a:t>Strictly speaking, constructors are called after and not before the class is instantiated.</a:t>
            </a:r>
          </a:p>
          <a:p>
            <a:r>
              <a:rPr lang="en-US" dirty="0"/>
              <a:t>Constructor</a:t>
            </a:r>
          </a:p>
          <a:p>
            <a:pPr lvl="1"/>
            <a:r>
              <a:rPr lang="en-US" dirty="0"/>
              <a:t>Name is __</a:t>
            </a:r>
            <a:r>
              <a:rPr lang="en-US" dirty="0" err="1"/>
              <a:t>init</a:t>
            </a:r>
            <a:r>
              <a:rPr lang="en-US" dirty="0"/>
              <a:t>__()  </a:t>
            </a:r>
          </a:p>
          <a:p>
            <a:pPr lvl="1"/>
            <a:r>
              <a:rPr lang="en-US" dirty="0"/>
              <a:t>Constructors should completely initialize all class members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Called at GC time</a:t>
            </a:r>
          </a:p>
          <a:p>
            <a:pPr lvl="1"/>
            <a:r>
              <a:rPr lang="en-US" dirty="0"/>
              <a:t>Name is __del__()</a:t>
            </a:r>
          </a:p>
          <a:p>
            <a:pPr marL="404813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4C391EB-75BB-8848-8252-85CBE28F4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BC3D95D-864D-8140-B4C1-978AAA36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="" xmlns:a16="http://schemas.microsoft.com/office/drawing/2014/main" id="{F238C3BC-D43A-6943-A8A8-3A624CF5B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711562"/>
            <a:ext cx="8763000" cy="175432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class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Door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__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init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__(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number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status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   #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Constructor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method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accent2"/>
                </a:solidFill>
                <a:latin typeface="Lucida Sans Typewriter" pitchFamily="49" charset="0"/>
              </a:rPr>
              <a:t>self.number</a:t>
            </a:r>
            <a:r>
              <a:rPr lang="de-DE" sz="1800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=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number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accent2"/>
                </a:solidFill>
                <a:latin typeface="Lucida Sans Typewriter" pitchFamily="49" charset="0"/>
              </a:rPr>
              <a:t>self.status</a:t>
            </a:r>
            <a:r>
              <a:rPr lang="de-DE" sz="1800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=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status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__del__(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 </a:t>
            </a:r>
            <a:r>
              <a:rPr lang="de-DE" sz="1800" dirty="0" smtClean="0">
                <a:solidFill>
                  <a:schemeClr val="bg2"/>
                </a:solidFill>
                <a:latin typeface="Lucida Sans Typewriter" pitchFamily="49" charset="0"/>
              </a:rPr>
              <a:t>                   #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Destructor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method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 smtClean="0">
                <a:solidFill>
                  <a:schemeClr val="bg2"/>
                </a:solidFill>
                <a:latin typeface="Lucida Sans Typewriter" pitchFamily="49" charset="0"/>
              </a:rPr>
              <a:t>print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</a:t>
            </a:r>
            <a:r>
              <a:rPr lang="de-DE" sz="1800" dirty="0" smtClean="0">
                <a:solidFill>
                  <a:schemeClr val="bg2"/>
                </a:solidFill>
                <a:latin typeface="Lucida Sans Typewriter" pitchFamily="49" charset="0"/>
              </a:rPr>
              <a:t>“Bye!“)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979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280642-1A84-D344-BDED-6038669D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595D76-C15C-3541-B90E-776175FE4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defined in class are methods</a:t>
            </a:r>
          </a:p>
          <a:p>
            <a:r>
              <a:rPr lang="en-US" dirty="0"/>
              <a:t>Methods have the same access modifier conventions as members</a:t>
            </a:r>
          </a:p>
          <a:p>
            <a:pPr lvl="1"/>
            <a:r>
              <a:rPr lang="en-US" dirty="0"/>
              <a:t>public: </a:t>
            </a:r>
            <a:r>
              <a:rPr lang="en-US" dirty="0" err="1"/>
              <a:t>MyClass.my_method</a:t>
            </a:r>
            <a:r>
              <a:rPr lang="en-US" dirty="0"/>
              <a:t>(self, ..)  #public</a:t>
            </a:r>
          </a:p>
          <a:p>
            <a:pPr lvl="1"/>
            <a:r>
              <a:rPr lang="en-US" dirty="0"/>
              <a:t>Protected </a:t>
            </a:r>
            <a:r>
              <a:rPr lang="en-US" dirty="0" err="1"/>
              <a:t>MyClass</a:t>
            </a:r>
            <a:r>
              <a:rPr lang="en-US" dirty="0"/>
              <a:t>._</a:t>
            </a:r>
            <a:r>
              <a:rPr lang="en-US" dirty="0" err="1"/>
              <a:t>my_method</a:t>
            </a:r>
            <a:r>
              <a:rPr lang="en-US" dirty="0"/>
              <a:t>(self …) # protected</a:t>
            </a:r>
          </a:p>
          <a:p>
            <a:pPr lvl="1"/>
            <a:r>
              <a:rPr lang="en-US" dirty="0"/>
              <a:t>Private: </a:t>
            </a:r>
            <a:r>
              <a:rPr lang="en-US" dirty="0" err="1"/>
              <a:t>MyClass</a:t>
            </a:r>
            <a:r>
              <a:rPr lang="en-US" dirty="0"/>
              <a:t>.__</a:t>
            </a:r>
            <a:r>
              <a:rPr lang="en-US" dirty="0" err="1"/>
              <a:t>my_method</a:t>
            </a:r>
            <a:r>
              <a:rPr lang="en-US" dirty="0"/>
              <a:t>(self, …) #private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D618EE6-7F91-5C43-AA3C-1C0F2A3E1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86429F6-A44A-EF41-8EE5-74F9C855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="" xmlns:a16="http://schemas.microsoft.com/office/drawing/2014/main" id="{602C69A7-42B9-8E40-8FBB-9180CE730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80565"/>
            <a:ext cx="8763000" cy="2585323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class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Door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open(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  #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Method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Call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self.status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= 'open‘</a:t>
            </a:r>
          </a:p>
          <a:p>
            <a:pPr defTabSz="288925"/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close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 #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Method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Call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self.status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= '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closed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‘</a:t>
            </a:r>
          </a:p>
          <a:p>
            <a:pPr defTabSz="288925"/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__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rekey_lock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  # Private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method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call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print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(“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rekeying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lock“)</a:t>
            </a:r>
          </a:p>
        </p:txBody>
      </p:sp>
    </p:spTree>
    <p:extLst>
      <p:ext uri="{BB962C8B-B14F-4D97-AF65-F5344CB8AC3E}">
        <p14:creationId xmlns:p14="http://schemas.microsoft.com/office/powerpoint/2010/main" val="1884786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AB0275-23FA-EF42-8CB6-420E631EF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D4CF32-0D89-1E43-97D7-AE8879C5B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methods are known as class methods</a:t>
            </a:r>
          </a:p>
          <a:p>
            <a:r>
              <a:rPr lang="en-US" dirty="0"/>
              <a:t>We can use a decorator @</a:t>
            </a:r>
            <a:r>
              <a:rPr lang="en-US" dirty="0" err="1"/>
              <a:t>classmethod</a:t>
            </a:r>
            <a:endParaRPr lang="en-US" dirty="0"/>
          </a:p>
          <a:p>
            <a:r>
              <a:rPr lang="en-US" dirty="0"/>
              <a:t>This will give us a reference to the static class (not the object)</a:t>
            </a:r>
          </a:p>
          <a:p>
            <a:r>
              <a:rPr lang="en-US" dirty="0"/>
              <a:t>Example usage: Factory Method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3FBE81A-66BB-374D-A83F-8D5CD4F0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D0A56B7-A993-3A41-89A8-EA42721D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="" xmlns:a16="http://schemas.microsoft.com/office/drawing/2014/main" id="{E2A15CC4-5ECF-3740-8D9F-3D212A3FB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" y="2978725"/>
            <a:ext cx="8763000" cy="1477328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class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Door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@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classmethod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fromSourceData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srcData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…</a:t>
            </a:r>
          </a:p>
          <a:p>
            <a:pPr defTabSz="288925"/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278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E295FB-E75A-EE4D-94DE-EDE66D07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8CAFBB-0CAE-B840-A137-B28897F90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catch exceptions using try/except/raise/else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8C04497-B4F6-A24A-A3A5-9E0D393D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68698AD-12B4-9F4E-9A2F-8EF0A986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="" xmlns:a16="http://schemas.microsoft.com/office/drawing/2014/main" id="{5D63002A-A374-DE42-9CE4-DF47FE445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785065"/>
            <a:ext cx="8763000" cy="3139321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for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arg in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sys.argv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[1:]: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try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f = open(arg, '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')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except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OSError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:  #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Exception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print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('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cannot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open', arg)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except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print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(“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Unexpected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error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:“,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sys.exc_info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()[0])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raise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else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:  # </a:t>
            </a:r>
            <a:r>
              <a:rPr lang="de-DE" sz="1800" dirty="0" smtClean="0">
                <a:solidFill>
                  <a:schemeClr val="bg2"/>
                </a:solidFill>
                <a:latin typeface="Lucida Sans Typewriter" pitchFamily="49" charset="0"/>
              </a:rPr>
              <a:t>like </a:t>
            </a:r>
            <a:r>
              <a:rPr lang="de-DE" sz="1800" dirty="0" err="1" smtClean="0">
                <a:solidFill>
                  <a:schemeClr val="bg2"/>
                </a:solidFill>
                <a:latin typeface="Lucida Sans Typewriter" pitchFamily="49" charset="0"/>
              </a:rPr>
              <a:t>finally</a:t>
            </a:r>
            <a:r>
              <a:rPr lang="de-DE" sz="1800" dirty="0" smtClean="0">
                <a:solidFill>
                  <a:schemeClr val="bg2"/>
                </a:solidFill>
                <a:latin typeface="Lucida Sans Typewriter" pitchFamily="49" charset="0"/>
              </a:rPr>
              <a:t> in Java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print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(arg, '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has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',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len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f.readlines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()), '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lines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')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f.close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25304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3546E-0D09-A24B-8CF4-1C3D593A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CAABBB-AB39-F24B-9C73-F00FBE237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allows us to inherit from base classes</a:t>
            </a:r>
          </a:p>
          <a:p>
            <a:r>
              <a:rPr lang="en-US" dirty="0"/>
              <a:t>Super() refers to the superclass (or </a:t>
            </a:r>
            <a:r>
              <a:rPr lang="en-US" dirty="0" err="1"/>
              <a:t>superclasses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A49851-D7A8-E44F-9CEE-CFC77251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D30B020-8394-4D47-9FBE-1450FE50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="" xmlns:a16="http://schemas.microsoft.com/office/drawing/2014/main" id="{552DFA74-F136-124D-A7F8-9F4FF2B73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276600"/>
            <a:ext cx="8763000" cy="1477328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class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SecurityDoor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Door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open(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if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self.locked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return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super().open()</a:t>
            </a:r>
          </a:p>
        </p:txBody>
      </p:sp>
    </p:spTree>
    <p:extLst>
      <p:ext uri="{BB962C8B-B14F-4D97-AF65-F5344CB8AC3E}">
        <p14:creationId xmlns:p14="http://schemas.microsoft.com/office/powerpoint/2010/main" val="3605505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3546E-0D09-A24B-8CF4-1C3D593A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CAABBB-AB39-F24B-9C73-F00FBE237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allows us to inherit </a:t>
            </a:r>
            <a:r>
              <a:rPr lang="en-US" dirty="0" smtClean="0"/>
              <a:t>attributes from one or more base classes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A49851-D7A8-E44F-9CEE-CFC77251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D30B020-8394-4D47-9FBE-1450FE50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8" name="Text Box 4">
            <a:extLst>
              <a:ext uri="{FF2B5EF4-FFF2-40B4-BE49-F238E27FC236}">
                <a16:creationId xmlns="" xmlns:a16="http://schemas.microsoft.com/office/drawing/2014/main" id="{57DB6985-BAA0-D340-B4F7-12255D738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91" y="1657756"/>
            <a:ext cx="8763000" cy="70788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class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SubClassName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(ParentClass1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[, ParentClass2, 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...]):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&lt;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class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body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="" xmlns:a16="http://schemas.microsoft.com/office/drawing/2014/main" id="{57DB6985-BAA0-D340-B4F7-12255D738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91" y="3083997"/>
            <a:ext cx="8763000" cy="224676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class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SecurityDoor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(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Door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def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__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init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__(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,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locked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self.locked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=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locked</a:t>
            </a:r>
            <a:endParaRPr lang="de-DE" sz="2000" b="1" dirty="0" smtClean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def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lock(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self.locked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= “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locked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“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def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unlock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(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	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self.locked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= “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unlocked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“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="" xmlns:a16="http://schemas.microsoft.com/office/drawing/2014/main" id="{57DB6985-BAA0-D340-B4F7-12255D738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91" y="5503796"/>
            <a:ext cx="8763000" cy="40011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2000" b="1" smtClean="0">
                <a:solidFill>
                  <a:schemeClr val="accent2"/>
                </a:solidFill>
                <a:latin typeface="Lucida Sans Typewriter" pitchFamily="49" charset="0"/>
              </a:rPr>
              <a:t>door2 = 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SecurityDoor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()</a:t>
            </a:r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7048500" y="3201072"/>
          <a:ext cx="1371600" cy="2005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1494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B2512C-B344-474A-84C5-FB9E1BF9C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723A6A-B5AE-354D-9880-74B97999C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multiple inheritance</a:t>
            </a:r>
          </a:p>
          <a:p>
            <a:r>
              <a:rPr lang="en-US" dirty="0"/>
              <a:t>Therefore, does not need interface contracts</a:t>
            </a:r>
          </a:p>
          <a:p>
            <a:r>
              <a:rPr lang="en-US" dirty="0"/>
              <a:t>What about the ”diamond problem”?</a:t>
            </a:r>
          </a:p>
          <a:p>
            <a:pPr lvl="1"/>
            <a:r>
              <a:rPr lang="en-US" dirty="0"/>
              <a:t>Use name resolution:</a:t>
            </a:r>
          </a:p>
          <a:p>
            <a:pPr lvl="2"/>
            <a:r>
              <a:rPr lang="en-US" dirty="0"/>
              <a:t>Specify the base class by name instead of super()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B3EA125-AE31-E947-A72D-DCF0EDB6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260D9DC-BAF6-E343-B37F-EB4CD772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="" xmlns:a16="http://schemas.microsoft.com/office/drawing/2014/main" id="{93E03C48-AF17-684D-B873-27284184A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4277681"/>
            <a:ext cx="8763000" cy="1477328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class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SecurityDoor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Door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Lockable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open(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if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self.locked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return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super().open()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="" xmlns:a16="http://schemas.microsoft.com/office/drawing/2014/main" id="{923C26E9-964E-594E-907B-36DF016E2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105137"/>
            <a:ext cx="8763000" cy="92333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class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Lockable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Door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Lockable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__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init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__(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locked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self.locked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=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locked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982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B2512C-B344-474A-84C5-FB9E1BF9C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723A6A-B5AE-354D-9880-74B97999C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multiple </a:t>
            </a:r>
            <a:r>
              <a:rPr lang="en-US" dirty="0" smtClean="0"/>
              <a:t>inheritance (can inherit from multiple parent classes)</a:t>
            </a:r>
            <a:endParaRPr lang="en-US" dirty="0"/>
          </a:p>
          <a:p>
            <a:r>
              <a:rPr lang="en-US" dirty="0" smtClean="0"/>
              <a:t>Example of the ”diamond </a:t>
            </a:r>
            <a:r>
              <a:rPr lang="en-US" dirty="0"/>
              <a:t>problem</a:t>
            </a:r>
            <a:r>
              <a:rPr lang="en-US" dirty="0" smtClean="0"/>
              <a:t>”: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B3EA125-AE31-E947-A72D-DCF0EDB6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260D9DC-BAF6-E343-B37F-EB4CD772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8" name="Text Box 4">
            <a:extLst>
              <a:ext uri="{FF2B5EF4-FFF2-40B4-BE49-F238E27FC236}">
                <a16:creationId xmlns="" xmlns:a16="http://schemas.microsoft.com/office/drawing/2014/main" id="{57DB6985-BAA0-D340-B4F7-12255D738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91" y="2111514"/>
            <a:ext cx="8763000" cy="34778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class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A:</a:t>
            </a:r>
          </a:p>
          <a:p>
            <a:pPr defTabSz="288925"/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def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m(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       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print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("m 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of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 A 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called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")</a:t>
            </a:r>
          </a:p>
          <a:p>
            <a:pPr defTabSz="288925"/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class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B(A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   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def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 m(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       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print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("m 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of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 B 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called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")</a:t>
            </a:r>
          </a:p>
          <a:p>
            <a:pPr defTabSz="288925"/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class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C(A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   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def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 m(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       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print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("m 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of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 C </a:t>
            </a:r>
            <a:r>
              <a:rPr lang="de-DE" sz="2000" b="1" dirty="0" err="1">
                <a:solidFill>
                  <a:schemeClr val="accent2"/>
                </a:solidFill>
                <a:latin typeface="Lucida Sans Typewriter" pitchFamily="49" charset="0"/>
              </a:rPr>
              <a:t>called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")</a:t>
            </a:r>
          </a:p>
          <a:p>
            <a:pPr defTabSz="288925"/>
            <a:r>
              <a:rPr lang="de-DE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class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D(B,C</a:t>
            </a:r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   </a:t>
            </a:r>
            <a:r>
              <a:rPr lang="de-DE" sz="2000" b="1" dirty="0">
                <a:solidFill>
                  <a:schemeClr val="accent2"/>
                </a:solidFill>
                <a:latin typeface="Lucida Sans Typewriter" pitchFamily="49" charset="0"/>
              </a:rPr>
              <a:t>pass</a:t>
            </a:r>
            <a:endParaRPr lang="de-DE" sz="2000" b="1" dirty="0" smtClean="0">
              <a:solidFill>
                <a:schemeClr val="accent2"/>
              </a:solidFill>
              <a:latin typeface="Lucida Sans Typewriter" pitchFamily="49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2349898"/>
            <a:ext cx="3340100" cy="300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29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B2512C-B344-474A-84C5-FB9E1BF9C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smtClean="0"/>
              <a:t>Inheritance </a:t>
            </a:r>
            <a:r>
              <a:rPr lang="mr-IN" dirty="0" smtClean="0"/>
              <a:t>–</a:t>
            </a:r>
            <a:r>
              <a:rPr lang="en-US" dirty="0" smtClean="0"/>
              <a:t> super()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723A6A-B5AE-354D-9880-74B97999C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usage of super()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B3EA125-AE31-E947-A72D-DCF0EDB6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260D9DC-BAF6-E343-B37F-EB4CD772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8" name="Text Box 4">
            <a:extLst>
              <a:ext uri="{FF2B5EF4-FFF2-40B4-BE49-F238E27FC236}">
                <a16:creationId xmlns="" xmlns:a16="http://schemas.microsoft.com/office/drawing/2014/main" id="{57DB6985-BAA0-D340-B4F7-12255D738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539419"/>
            <a:ext cx="4724400" cy="4708981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class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	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def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self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			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("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of 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called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")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class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B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	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def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self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):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			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("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of 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B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called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")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			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super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().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class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C(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):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	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def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self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):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			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("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of C 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called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")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			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super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().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class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D(B,C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):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	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def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self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):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			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("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of D 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called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")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			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super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().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="" xmlns:a16="http://schemas.microsoft.com/office/drawing/2014/main" id="{57DB6985-BAA0-D340-B4F7-12255D738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0" y="2971800"/>
            <a:ext cx="3875088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x = D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x.m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of D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called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of B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called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of C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called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of A called</a:t>
            </a:r>
            <a:endParaRPr lang="mr-IN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086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B8A677-3182-A64F-8279-5E105EC2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D81B774-5FC1-9549-A570-5437CD44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Encapsulation is the idea of wrapping data and operations that are performed on that data into one entity</a:t>
            </a:r>
          </a:p>
          <a:p>
            <a:r>
              <a:rPr lang="en-US" dirty="0" smtClean="0"/>
              <a:t>This allows more secured access of data</a:t>
            </a:r>
          </a:p>
          <a:p>
            <a:r>
              <a:rPr lang="en-US" dirty="0" smtClean="0"/>
              <a:t>The idea of writing &lt;class object&gt;.&lt;instance variable&gt; is itself encapsulation</a:t>
            </a:r>
          </a:p>
          <a:p>
            <a:r>
              <a:rPr lang="en-US" dirty="0" smtClean="0"/>
              <a:t>Data Abstraction has a subtle difference from encapsulation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0431AAB-A28F-A046-9A16-3F66C0AD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F25CAC5-E780-EA49-ABB5-5E5A88DF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156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  <a:cs typeface="ＭＳ Ｐゴシック"/>
              </a:rPr>
              <a:t>Lesson Objectives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838200"/>
            <a:ext cx="8718550" cy="5627688"/>
          </a:xfrm>
        </p:spPr>
        <p:txBody>
          <a:bodyPr/>
          <a:lstStyle/>
          <a:p>
            <a:pPr indent="-365760">
              <a:spcBef>
                <a:spcPts val="0"/>
              </a:spcBef>
            </a:pPr>
            <a:r>
              <a:rPr lang="en-US" dirty="0">
                <a:ea typeface="ＭＳ Ｐゴシック"/>
                <a:cs typeface="ＭＳ Ｐゴシック"/>
              </a:rPr>
              <a:t> Learn Python language OOP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09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B8A677-3182-A64F-8279-5E105EC2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 and Access Modifiers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D81B774-5FC1-9549-A570-5437CD44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Abstraction is the process of separation of presentation details from implementation details</a:t>
            </a:r>
          </a:p>
          <a:p>
            <a:r>
              <a:rPr lang="en-US" dirty="0" smtClean="0"/>
              <a:t>Unlike </a:t>
            </a:r>
            <a:r>
              <a:rPr lang="en-US" dirty="0"/>
              <a:t>in C++/Java/C#, </a:t>
            </a:r>
            <a:r>
              <a:rPr lang="en-US" dirty="0" smtClean="0"/>
              <a:t>access </a:t>
            </a:r>
            <a:r>
              <a:rPr lang="en-US" dirty="0"/>
              <a:t>is not strictly </a:t>
            </a:r>
            <a:r>
              <a:rPr lang="en-US" dirty="0" smtClean="0"/>
              <a:t>enforced and there are well defined access modifiers</a:t>
            </a:r>
          </a:p>
          <a:p>
            <a:r>
              <a:rPr lang="en-US" dirty="0"/>
              <a:t>Members are by default Public, and can be accessed from anywhere</a:t>
            </a:r>
          </a:p>
          <a:p>
            <a:r>
              <a:rPr lang="en-US" dirty="0"/>
              <a:t>Protected members can be accessed from within class or </a:t>
            </a:r>
            <a:r>
              <a:rPr lang="en-US" dirty="0" smtClean="0"/>
              <a:t>sub-classes (Preceded by single underscore)</a:t>
            </a:r>
            <a:endParaRPr lang="en-US" dirty="0"/>
          </a:p>
          <a:p>
            <a:r>
              <a:rPr lang="en-US" dirty="0"/>
              <a:t>Private members accessible only within </a:t>
            </a:r>
            <a:r>
              <a:rPr lang="en-US" dirty="0" smtClean="0"/>
              <a:t>class </a:t>
            </a:r>
            <a:r>
              <a:rPr lang="en-US" dirty="0"/>
              <a:t>(Preceded by </a:t>
            </a:r>
            <a:r>
              <a:rPr lang="en-US" dirty="0" smtClean="0"/>
              <a:t>double underscore)</a:t>
            </a:r>
            <a:endParaRPr lang="en-US" dirty="0"/>
          </a:p>
          <a:p>
            <a:r>
              <a:rPr lang="en-US" dirty="0"/>
              <a:t>Protected and Private members are not shown in metadata to outside users</a:t>
            </a:r>
          </a:p>
          <a:p>
            <a:pPr lvl="1"/>
            <a:r>
              <a:rPr lang="en-US" dirty="0"/>
              <a:t>An exception is thrown if users attempt to use </a:t>
            </a:r>
            <a:r>
              <a:rPr lang="en-US" dirty="0" smtClean="0"/>
              <a:t>them</a:t>
            </a:r>
          </a:p>
          <a:p>
            <a:r>
              <a:rPr lang="en-US" dirty="0" smtClean="0"/>
              <a:t>Methods have the same access modifier conventions as members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0431AAB-A28F-A046-9A16-3F66C0AD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F25CAC5-E780-EA49-ABB5-5E5A88DF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616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B8A677-3182-A64F-8279-5E105EC2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 and Access Modifiers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D81B774-5FC1-9549-A570-5437CD44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0431AAB-A28F-A046-9A16-3F66C0AD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F25CAC5-E780-EA49-ABB5-5E5A88DF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="" xmlns:a16="http://schemas.microsoft.com/office/drawing/2014/main" id="{57DB6985-BAA0-D340-B4F7-12255D738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8763000" cy="452431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class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TeslaModelS</a:t>
            </a:r>
            <a:r>
              <a:rPr lang="de-DE" sz="1800" b="1" dirty="0" smtClean="0">
                <a:solidFill>
                  <a:schemeClr val="accent2"/>
                </a:solidFill>
                <a:latin typeface="Lucida Sans Typewriter" pitchFamily="49" charset="0"/>
              </a:rPr>
              <a:t>:</a:t>
            </a:r>
          </a:p>
          <a:p>
            <a:pPr defTabSz="288925"/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def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 __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init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__(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, 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updateVersion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, 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keyFobModule</a:t>
            </a:r>
            <a:r>
              <a:rPr lang="de-DE" sz="18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		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print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("Parent Class 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Constructor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Running</a:t>
            </a:r>
            <a:r>
              <a:rPr lang="de-DE" sz="1800" b="1" dirty="0" smtClean="0">
                <a:solidFill>
                  <a:schemeClr val="accent2"/>
                </a:solidFill>
                <a:latin typeface="Lucida Sans Typewriter" pitchFamily="49" charset="0"/>
              </a:rPr>
              <a:t>!")</a:t>
            </a:r>
          </a:p>
          <a:p>
            <a:pPr defTabSz="288925"/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		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._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updateVersion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 = </a:t>
            </a:r>
            <a:r>
              <a:rPr lang="de-DE" sz="18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updateVersion</a:t>
            </a:r>
            <a:endParaRPr lang="de-DE" sz="1800" b="1" dirty="0" smtClean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		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.__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keyFobModule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 = 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keyFobModule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endParaRPr lang="de-DE" sz="1800" b="1" dirty="0" smtClean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b="1" dirty="0" smtClean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18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def</a:t>
            </a:r>
            <a:r>
              <a:rPr lang="de-DE" sz="18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checkModule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(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18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		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return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.__</a:t>
            </a:r>
            <a:r>
              <a:rPr lang="de-DE" sz="18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keyFobModule</a:t>
            </a:r>
            <a:endParaRPr lang="de-DE" sz="1800" b="1" dirty="0" smtClean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endParaRPr lang="de-DE" sz="1800" b="1" dirty="0" smtClean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class</a:t>
            </a:r>
            <a:r>
              <a:rPr lang="de-DE" sz="1800" b="1" dirty="0" smtClean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MyTesla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(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TeslaModelS</a:t>
            </a:r>
            <a:r>
              <a:rPr lang="de-DE" sz="18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def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 __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init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__(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, 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updateVersion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, 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keyFobModule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, 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color</a:t>
            </a:r>
            <a:r>
              <a:rPr lang="de-DE" sz="18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		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print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("Child Class 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Constructor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Running</a:t>
            </a:r>
            <a:r>
              <a:rPr lang="de-DE" sz="1800" b="1" dirty="0" smtClean="0">
                <a:solidFill>
                  <a:schemeClr val="accent2"/>
                </a:solidFill>
                <a:latin typeface="Lucida Sans Typewriter" pitchFamily="49" charset="0"/>
              </a:rPr>
              <a:t>!")</a:t>
            </a:r>
          </a:p>
          <a:p>
            <a:pPr defTabSz="288925"/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		super().__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init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__(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updateVersion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, 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keyFobModule</a:t>
            </a:r>
            <a:r>
              <a:rPr lang="de-DE" sz="1800" b="1" dirty="0" smtClean="0">
                <a:solidFill>
                  <a:schemeClr val="accent2"/>
                </a:solidFill>
                <a:latin typeface="Lucida Sans Typewriter" pitchFamily="49" charset="0"/>
              </a:rPr>
              <a:t>)</a:t>
            </a:r>
          </a:p>
          <a:p>
            <a:pPr defTabSz="288925"/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		# 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TeslaModelS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.__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init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__(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, 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updateVersion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, 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keyFobModule</a:t>
            </a:r>
            <a:r>
              <a:rPr lang="de-DE" sz="1800" b="1" dirty="0" smtClean="0">
                <a:solidFill>
                  <a:schemeClr val="accent2"/>
                </a:solidFill>
                <a:latin typeface="Lucida Sans Typewriter" pitchFamily="49" charset="0"/>
              </a:rPr>
              <a:t>)</a:t>
            </a:r>
          </a:p>
          <a:p>
            <a:pPr defTabSz="288925"/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		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self.color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 = </a:t>
            </a:r>
            <a:r>
              <a:rPr lang="de-DE" sz="18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color</a:t>
            </a:r>
            <a:endParaRPr lang="de-DE" sz="1800" b="1" dirty="0" smtClean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	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def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checkVersion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(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1800" b="1" dirty="0" smtClean="0">
                <a:solidFill>
                  <a:schemeClr val="accent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		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return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self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._</a:t>
            </a:r>
            <a:r>
              <a:rPr lang="de-DE" sz="18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updateVersion</a:t>
            </a:r>
            <a:endParaRPr lang="de-DE" sz="1800" b="1" dirty="0" smtClean="0">
              <a:solidFill>
                <a:schemeClr val="accent2"/>
              </a:solidFill>
              <a:latin typeface="Lucida Sans Typewriter" pitchFamily="49" charset="0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="" xmlns:a16="http://schemas.microsoft.com/office/drawing/2014/main" id="{57DB6985-BAA0-D340-B4F7-12255D738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5352074"/>
            <a:ext cx="8763000" cy="120032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myCar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 = 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MyTesla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("v8.1.4", "VXC3542", "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color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")</a:t>
            </a:r>
          </a:p>
          <a:p>
            <a:pPr defTabSz="288925"/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print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(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myCar.color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)</a:t>
            </a:r>
          </a:p>
          <a:p>
            <a:pPr defTabSz="288925"/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print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(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myCar.checkVersion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())</a:t>
            </a:r>
          </a:p>
          <a:p>
            <a:pPr defTabSz="288925"/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print</a:t>
            </a:r>
            <a:r>
              <a:rPr lang="de-DE" sz="1800" b="1" dirty="0">
                <a:solidFill>
                  <a:schemeClr val="accent2"/>
                </a:solidFill>
                <a:latin typeface="Lucida Sans Typewriter" pitchFamily="49" charset="0"/>
              </a:rPr>
              <a:t>(</a:t>
            </a:r>
            <a:r>
              <a:rPr lang="de-DE" sz="1800" b="1" dirty="0" err="1">
                <a:solidFill>
                  <a:schemeClr val="accent2"/>
                </a:solidFill>
                <a:latin typeface="Lucida Sans Typewriter" pitchFamily="49" charset="0"/>
              </a:rPr>
              <a:t>myCar.checkModule</a:t>
            </a:r>
            <a:r>
              <a:rPr lang="de-DE" sz="1800" b="1" dirty="0" smtClean="0">
                <a:solidFill>
                  <a:schemeClr val="accent2"/>
                </a:solidFill>
                <a:latin typeface="Lucida Sans Typewriter" pitchFamily="49" charset="0"/>
              </a:rPr>
              <a:t>())</a:t>
            </a:r>
            <a:endParaRPr lang="de-DE" sz="1800" b="1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79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185FBE-2677-DD4E-99C0-8684D23B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0414CA-ADCC-EB4C-A3C1-F131DCF96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includes a module for Abstract Base Classes (ABC)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076E98C-14E8-604E-8522-B83310A8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EC00956-E16D-8F4D-B670-3C025019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="" xmlns:a16="http://schemas.microsoft.com/office/drawing/2014/main" id="{1E2D0CDE-D964-2D49-AF76-EEEB514C7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00200"/>
            <a:ext cx="8763000" cy="286232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from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abc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import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ABC</a:t>
            </a:r>
          </a:p>
          <a:p>
            <a:pPr defTabSz="288925"/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class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Portal(ABC):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@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abstractmethod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open():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 pass</a:t>
            </a:r>
          </a:p>
          <a:p>
            <a:pPr defTabSz="288925"/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@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staticmethod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@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abstractmethod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</a:p>
          <a:p>
            <a:pPr defTabSz="288925"/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Lab: </a:t>
            </a:r>
            <a:r>
              <a:rPr lang="en-US" dirty="0" smtClean="0">
                <a:ea typeface="ＭＳ Ｐゴシック"/>
                <a:cs typeface="ＭＳ Ｐゴシック"/>
              </a:rPr>
              <a:t>OOP</a:t>
            </a: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750889"/>
            <a:ext cx="8718550" cy="5715000"/>
          </a:xfrm>
        </p:spPr>
        <p:txBody>
          <a:bodyPr/>
          <a:lstStyle/>
          <a:p>
            <a:pPr indent="-36578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 smtClean="0">
                <a:ea typeface="ＭＳ Ｐゴシック"/>
                <a:cs typeface="ＭＳ Ｐゴシック"/>
              </a:rPr>
              <a:t>:</a:t>
            </a:r>
            <a:r>
              <a:rPr lang="en-US" dirty="0">
                <a:ea typeface="ＭＳ Ｐゴシック"/>
                <a:cs typeface="ＭＳ Ｐゴシック"/>
              </a:rPr>
              <a:t/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 smtClean="0">
                <a:ea typeface="ＭＳ Ｐゴシック"/>
                <a:cs typeface="ＭＳ Ｐゴシック"/>
              </a:rPr>
              <a:t>Learn Object Oriented Programming in Python</a:t>
            </a:r>
            <a:endParaRPr lang="en-US" dirty="0">
              <a:ea typeface="ＭＳ Ｐゴシック"/>
              <a:cs typeface="ＭＳ Ｐゴシック"/>
            </a:endParaRPr>
          </a:p>
          <a:p>
            <a:pPr indent="-36578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8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 smtClean="0">
                <a:ea typeface="ＭＳ Ｐゴシック"/>
                <a:cs typeface="ＭＳ Ｐゴシック"/>
              </a:rPr>
              <a:t>:</a:t>
            </a:r>
            <a:r>
              <a:rPr lang="en-US" dirty="0">
                <a:ea typeface="ＭＳ Ｐゴシック"/>
                <a:cs typeface="ＭＳ Ｐゴシック"/>
              </a:rPr>
              <a:t/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10 </a:t>
            </a:r>
            <a:r>
              <a:rPr lang="en-US" dirty="0" smtClean="0">
                <a:ea typeface="ＭＳ Ｐゴシック"/>
                <a:cs typeface="ＭＳ Ｐゴシック"/>
              </a:rPr>
              <a:t>mins</a:t>
            </a:r>
          </a:p>
          <a:p>
            <a:pPr indent="-36578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80">
              <a:spcBef>
                <a:spcPts val="0"/>
              </a:spcBef>
            </a:pPr>
            <a:r>
              <a:rPr lang="en-US" b="1" dirty="0" smtClean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Instructions:</a:t>
            </a: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b="1" dirty="0" smtClean="0">
                <a:ea typeface="ＭＳ Ｐゴシック"/>
                <a:cs typeface="ＭＳ Ｐゴシック"/>
              </a:rPr>
              <a:t>03__pythonLanguageBasics </a:t>
            </a:r>
            <a:r>
              <a:rPr lang="en-US" b="1" dirty="0">
                <a:ea typeface="ＭＳ Ｐゴシック"/>
                <a:cs typeface="ＭＳ Ｐゴシック"/>
              </a:rPr>
              <a:t>| </a:t>
            </a:r>
            <a:r>
              <a:rPr lang="en-US" b="1" dirty="0" smtClean="0">
                <a:ea typeface="ＭＳ Ｐゴシック"/>
                <a:cs typeface="ＭＳ Ｐゴシック"/>
              </a:rPr>
              <a:t>3.7-oop.ipynb</a:t>
            </a:r>
            <a:endParaRPr lang="en-US" b="1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95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C3D85E-7C8F-6E46-B90D-246CCA922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9024F30-BDEC-A540-9893-1E3028DE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ECFB90F-1D1E-294A-B524-D244BD16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" y="1140222"/>
            <a:ext cx="8902700" cy="5007768"/>
          </a:xfrm>
        </p:spPr>
      </p:pic>
    </p:spTree>
    <p:extLst>
      <p:ext uri="{BB962C8B-B14F-4D97-AF65-F5344CB8AC3E}">
        <p14:creationId xmlns:p14="http://schemas.microsoft.com/office/powerpoint/2010/main" val="97567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>
                <a:ea typeface="ＭＳ Ｐゴシック"/>
                <a:cs typeface="ＭＳ Ｐゴシック"/>
              </a:rPr>
              <a:t>OOP Intro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2498725" y="4119563"/>
            <a:ext cx="6335713" cy="40068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229C27AE-E2F4-5B4A-8E82-2D0AF6A65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523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b="1" kern="0" dirty="0">
                <a:solidFill>
                  <a:schemeClr val="accent2"/>
                </a:solidFill>
                <a:ea typeface="ＭＳ Ｐゴシック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26404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501FA0-4543-134D-8BC9-13BA282B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F9F80C-2B71-2841-9447-C320FC6A2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languages today follow the principles of Object-Oriented Programming</a:t>
            </a:r>
          </a:p>
          <a:p>
            <a:r>
              <a:rPr lang="en-US" dirty="0"/>
              <a:t>What are the Principles of OOP?</a:t>
            </a:r>
          </a:p>
          <a:p>
            <a:pPr lvl="1"/>
            <a:r>
              <a:rPr lang="en-US" dirty="0"/>
              <a:t>Classes vs. Objects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Polymorphism</a:t>
            </a:r>
          </a:p>
          <a:p>
            <a:pPr lvl="1"/>
            <a:r>
              <a:rPr lang="en-US" dirty="0"/>
              <a:t>Exception Handling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C34F563-DF76-5F41-B66A-F81178511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574CEB8-FF41-A941-AD98-D1B8C455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18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501FA0-4543-134D-8BC9-13BA282B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F9F80C-2B71-2841-9447-C320FC6A2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languages today follow the principles of Object-Oriented Programming</a:t>
            </a:r>
          </a:p>
          <a:p>
            <a:r>
              <a:rPr lang="en-US" dirty="0"/>
              <a:t>What are the Principles of OOP?</a:t>
            </a:r>
          </a:p>
          <a:p>
            <a:pPr lvl="1"/>
            <a:r>
              <a:rPr lang="en-US" dirty="0"/>
              <a:t>Classes vs. </a:t>
            </a:r>
            <a:r>
              <a:rPr lang="en-US" dirty="0" smtClean="0"/>
              <a:t>Objects</a:t>
            </a:r>
            <a:endParaRPr lang="en-US" dirty="0"/>
          </a:p>
          <a:p>
            <a:pPr lvl="1"/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Encapsulation</a:t>
            </a:r>
          </a:p>
          <a:p>
            <a:pPr lvl="1"/>
            <a:r>
              <a:rPr lang="en-US" dirty="0" smtClean="0"/>
              <a:t>Data Abstraction and Access Modifiers</a:t>
            </a:r>
            <a:endParaRPr lang="en-US" dirty="0"/>
          </a:p>
          <a:p>
            <a:pPr lvl="1"/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C34F563-DF76-5F41-B66A-F81178511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574CEB8-FF41-A941-AD98-D1B8C455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3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>
                <a:ea typeface="ＭＳ Ｐゴシック"/>
                <a:cs typeface="ＭＳ Ｐゴシック"/>
              </a:rPr>
              <a:t>Classes/Objects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2498725" y="4119563"/>
            <a:ext cx="6335713" cy="40068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229C27AE-E2F4-5B4A-8E82-2D0AF6A65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155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2800" b="1" kern="0" dirty="0">
                <a:solidFill>
                  <a:schemeClr val="accent2"/>
                </a:solidFill>
                <a:ea typeface="ＭＳ Ｐゴシック"/>
              </a:rPr>
              <a:t>Classes/Objects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Modules/Package</a:t>
            </a:r>
          </a:p>
        </p:txBody>
      </p:sp>
    </p:spTree>
    <p:extLst>
      <p:ext uri="{BB962C8B-B14F-4D97-AF65-F5344CB8AC3E}">
        <p14:creationId xmlns:p14="http://schemas.microsoft.com/office/powerpoint/2010/main" val="1511850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501FA0-4543-134D-8BC9-13BA282B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The Door Class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2400300" y="1355725"/>
          <a:ext cx="6324600" cy="4740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C34F563-DF76-5F41-B66A-F81178511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574CEB8-FF41-A941-AD98-D1B8C455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68958" y="1201836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+mn-lt"/>
              </a:rPr>
              <a:t>Color = “brown”</a:t>
            </a:r>
            <a:endParaRPr lang="en-US" sz="14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4950" y="914400"/>
            <a:ext cx="3079750" cy="2677656"/>
          </a:xfrm>
          <a:prstGeom prst="rect">
            <a:avLst/>
          </a:prstGeom>
          <a:noFill/>
          <a:ln w="2222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solidFill>
                  <a:schemeClr val="bg2"/>
                </a:solidFill>
                <a:latin typeface="+mn-lt"/>
              </a:rPr>
              <a:t>CONSTRAINTS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 smtClean="0">
              <a:solidFill>
                <a:schemeClr val="bg2"/>
              </a:solidFill>
              <a:latin typeface="+mn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All Doors are brown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 smtClean="0">
              <a:solidFill>
                <a:schemeClr val="bg2"/>
              </a:solidFill>
              <a:latin typeface="+mn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All Doors have unique number and a status (“open”/”closed”)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 smtClean="0">
              <a:solidFill>
                <a:schemeClr val="bg2"/>
              </a:solidFill>
              <a:latin typeface="+mn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Normal Doors have double handles and can be “big”/”small”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 smtClean="0">
              <a:solidFill>
                <a:schemeClr val="bg2"/>
              </a:solidFill>
              <a:latin typeface="+mn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Security Doors have a locked variable (True/False)</a:t>
            </a:r>
            <a:endParaRPr lang="en-US" sz="14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8562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in Python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279400" y="822325"/>
          <a:ext cx="8902700" cy="564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77964" y="3501317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+mn-lt"/>
              </a:rPr>
              <a:t>Color = “brown”</a:t>
            </a:r>
            <a:endParaRPr lang="en-US" sz="14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" y="3501316"/>
            <a:ext cx="1351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+mn-lt"/>
              </a:rPr>
              <a:t>door1 = Door()</a:t>
            </a:r>
          </a:p>
          <a:p>
            <a:r>
              <a:rPr lang="en-US" sz="1400" dirty="0" smtClean="0">
                <a:solidFill>
                  <a:schemeClr val="bg2"/>
                </a:solidFill>
                <a:latin typeface="+mn-lt"/>
              </a:rPr>
              <a:t>door2 = Door()</a:t>
            </a:r>
            <a:endParaRPr lang="en-US" sz="14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0" y="5334000"/>
            <a:ext cx="1351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+mn-lt"/>
              </a:rPr>
              <a:t>door1 = Door()</a:t>
            </a:r>
          </a:p>
          <a:p>
            <a:r>
              <a:rPr lang="en-US" sz="1400" dirty="0" smtClean="0">
                <a:solidFill>
                  <a:schemeClr val="bg2"/>
                </a:solidFill>
                <a:latin typeface="+mn-lt"/>
              </a:rPr>
              <a:t>door2 = Door()</a:t>
            </a:r>
            <a:endParaRPr lang="en-US" sz="14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77964" y="5334000"/>
            <a:ext cx="1351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+mn-lt"/>
              </a:rPr>
              <a:t>door1 = Door()</a:t>
            </a:r>
          </a:p>
          <a:p>
            <a:r>
              <a:rPr lang="en-US" sz="1400" dirty="0" smtClean="0">
                <a:solidFill>
                  <a:schemeClr val="bg2"/>
                </a:solidFill>
                <a:latin typeface="+mn-lt"/>
              </a:rPr>
              <a:t>door2 = Door()</a:t>
            </a:r>
            <a:endParaRPr lang="en-US" sz="14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1701374"/>
      </p:ext>
    </p:extLst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385197</TotalTime>
  <Words>1944</Words>
  <Application>Microsoft Macintosh PowerPoint</Application>
  <PresentationFormat>Custom</PresentationFormat>
  <Paragraphs>463</Paragraphs>
  <Slides>34</Slides>
  <Notes>11</Notes>
  <HiddenSlides>16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 Bold</vt:lpstr>
      <vt:lpstr>Garamond</vt:lpstr>
      <vt:lpstr>Lucida Sans Typewriter</vt:lpstr>
      <vt:lpstr>Monotype Sorts</vt:lpstr>
      <vt:lpstr>ＭＳ Ｐゴシック</vt:lpstr>
      <vt:lpstr>Times New Roman</vt:lpstr>
      <vt:lpstr>Verdana</vt:lpstr>
      <vt:lpstr>Wingdings</vt:lpstr>
      <vt:lpstr>Arial</vt:lpstr>
      <vt:lpstr>LPc_New</vt:lpstr>
      <vt:lpstr>Python OOP</vt:lpstr>
      <vt:lpstr>Object Oriented Programming</vt:lpstr>
      <vt:lpstr>Lesson Objectives</vt:lpstr>
      <vt:lpstr>OOP Intro</vt:lpstr>
      <vt:lpstr>What is OOP?</vt:lpstr>
      <vt:lpstr>What is OOP?</vt:lpstr>
      <vt:lpstr>Classes/Objects</vt:lpstr>
      <vt:lpstr>Example: The Door Class</vt:lpstr>
      <vt:lpstr>OOP in Python</vt:lpstr>
      <vt:lpstr>Classes and Objects</vt:lpstr>
      <vt:lpstr>Class, Object, Instance Variable, Method</vt:lpstr>
      <vt:lpstr>Classes Variable</vt:lpstr>
      <vt:lpstr>Class Methods</vt:lpstr>
      <vt:lpstr>Constructor and Destructor</vt:lpstr>
      <vt:lpstr>Constructor and Destructor</vt:lpstr>
      <vt:lpstr>Accessing Attributes</vt:lpstr>
      <vt:lpstr>Attributes</vt:lpstr>
      <vt:lpstr>Members</vt:lpstr>
      <vt:lpstr>Access Modifiers</vt:lpstr>
      <vt:lpstr>Constructors and Destructors</vt:lpstr>
      <vt:lpstr>Methods</vt:lpstr>
      <vt:lpstr>Class Methods</vt:lpstr>
      <vt:lpstr>Exception Handling</vt:lpstr>
      <vt:lpstr>Inheritance</vt:lpstr>
      <vt:lpstr>Inheritance</vt:lpstr>
      <vt:lpstr>Multiple Inheritance</vt:lpstr>
      <vt:lpstr>Multiple Inheritance</vt:lpstr>
      <vt:lpstr>Multiple Inheritance – super()</vt:lpstr>
      <vt:lpstr>Encapsulation</vt:lpstr>
      <vt:lpstr>Data Abstraction and Access Modifiers</vt:lpstr>
      <vt:lpstr>Data Abstraction and Access Modifiers</vt:lpstr>
      <vt:lpstr>Abstract classes</vt:lpstr>
      <vt:lpstr>Lab: OOP</vt:lpstr>
      <vt:lpstr>Review</vt:lpstr>
    </vt:vector>
  </TitlesOfParts>
  <Company>Elephant Scale LLC &amp; LearningPatterns Inc.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Abishek</cp:lastModifiedBy>
  <cp:revision>4436</cp:revision>
  <cp:lastPrinted>2018-04-16T20:22:06Z</cp:lastPrinted>
  <dcterms:created xsi:type="dcterms:W3CDTF">2010-07-13T15:22:01Z</dcterms:created>
  <dcterms:modified xsi:type="dcterms:W3CDTF">2018-08-08T04:13:50Z</dcterms:modified>
</cp:coreProperties>
</file>