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s/comment3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5.xml" ContentType="application/vnd.openxmlformats-officedocument.presentationml.comments+xml"/>
  <Override PartName="/ppt/comments/comment3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1084" r:id="rId2"/>
    <p:sldId id="1208" r:id="rId3"/>
    <p:sldId id="1209" r:id="rId4"/>
    <p:sldId id="1210" r:id="rId5"/>
    <p:sldId id="1149" r:id="rId6"/>
    <p:sldId id="1150" r:id="rId7"/>
    <p:sldId id="1211" r:id="rId8"/>
    <p:sldId id="1207" r:id="rId9"/>
    <p:sldId id="1212" r:id="rId10"/>
    <p:sldId id="1151" r:id="rId11"/>
    <p:sldId id="1213" r:id="rId12"/>
    <p:sldId id="1152" r:id="rId13"/>
    <p:sldId id="1214" r:id="rId14"/>
    <p:sldId id="1153" r:id="rId15"/>
    <p:sldId id="1215" r:id="rId16"/>
    <p:sldId id="1154" r:id="rId17"/>
    <p:sldId id="1216" r:id="rId18"/>
    <p:sldId id="1217" r:id="rId19"/>
    <p:sldId id="1155" r:id="rId20"/>
    <p:sldId id="1218" r:id="rId21"/>
    <p:sldId id="1156" r:id="rId22"/>
    <p:sldId id="1157" r:id="rId23"/>
    <p:sldId id="1219" r:id="rId24"/>
    <p:sldId id="1158" r:id="rId25"/>
    <p:sldId id="1220" r:id="rId26"/>
    <p:sldId id="1159" r:id="rId27"/>
    <p:sldId id="1221" r:id="rId28"/>
    <p:sldId id="1222" r:id="rId29"/>
    <p:sldId id="1160" r:id="rId30"/>
    <p:sldId id="1223" r:id="rId31"/>
    <p:sldId id="1161" r:id="rId32"/>
    <p:sldId id="1224" r:id="rId33"/>
    <p:sldId id="1225" r:id="rId34"/>
    <p:sldId id="1085" r:id="rId35"/>
    <p:sldId id="1087" r:id="rId36"/>
    <p:sldId id="1088" r:id="rId37"/>
    <p:sldId id="1227" r:id="rId38"/>
    <p:sldId id="1090" r:id="rId39"/>
    <p:sldId id="1228" r:id="rId40"/>
    <p:sldId id="1226" r:id="rId41"/>
    <p:sldId id="1091" r:id="rId42"/>
    <p:sldId id="1229" r:id="rId43"/>
    <p:sldId id="1230" r:id="rId44"/>
    <p:sldId id="1094" r:id="rId45"/>
    <p:sldId id="1233" r:id="rId46"/>
    <p:sldId id="1162" r:id="rId47"/>
    <p:sldId id="1234" r:id="rId48"/>
    <p:sldId id="1235" r:id="rId49"/>
    <p:sldId id="1163" r:id="rId50"/>
    <p:sldId id="1236" r:id="rId51"/>
    <p:sldId id="1172" r:id="rId52"/>
    <p:sldId id="1173" r:id="rId53"/>
    <p:sldId id="1165" r:id="rId54"/>
    <p:sldId id="1231" r:id="rId55"/>
    <p:sldId id="1232" r:id="rId56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3" name="Abishek" initials="AR [38]" lastIdx="1" clrIdx="42">
    <p:extLst/>
  </p:cmAuthor>
  <p:cmAuthor id="1" name="Mary Conlee" initials="MC" lastIdx="1" clrIdx="0"/>
  <p:cmAuthor id="44" name="Abishek" initials="AR [39]" lastIdx="1" clrIdx="43">
    <p:extLst/>
  </p:cmAuthor>
  <p:cmAuthor id="2" name="Mark Kerzner" initials="MK" lastIdx="6" clrIdx="1"/>
  <p:cmAuthor id="45" name="Abishek" initials="AR [40]" lastIdx="1" clrIdx="44">
    <p:extLst/>
  </p:cmAuthor>
  <p:cmAuthor id="3" name="Mary Beth Conlee" initials="MBC" lastIdx="7" clrIdx="2"/>
  <p:cmAuthor id="46" name="Abishek" initials="AR [41]" lastIdx="1" clrIdx="45">
    <p:extLst/>
  </p:cmAuthor>
  <p:cmAuthor id="4" name="Michelle" initials="M" lastIdx="5" clrIdx="3"/>
  <p:cmAuthor id="47" name="Abishek" initials="AR [42]" lastIdx="1" clrIdx="46">
    <p:extLst/>
  </p:cmAuthor>
  <p:cmAuthor id="5" name="Tricia Murphy" initials="TM" lastIdx="4" clrIdx="4">
    <p:extLst/>
  </p:cmAuthor>
  <p:cmAuthor id="48" name="Abishek" initials="AR [43]" lastIdx="1" clrIdx="47">
    <p:extLst/>
  </p:cmAuthor>
  <p:cmAuthor id="6" name="Abishek" initials="AR" lastIdx="1" clrIdx="5">
    <p:extLst/>
  </p:cmAuthor>
  <p:cmAuthor id="49" name="Abishek" initials="AR [44]" lastIdx="1" clrIdx="48">
    <p:extLst/>
  </p:cmAuthor>
  <p:cmAuthor id="7" name="Abishek" initials="AR [2]" lastIdx="1" clrIdx="6">
    <p:extLst/>
  </p:cmAuthor>
  <p:cmAuthor id="50" name="Abishek" initials="AR [45]" lastIdx="1" clrIdx="49">
    <p:extLst/>
  </p:cmAuthor>
  <p:cmAuthor id="8" name="Abishek" initials="AR [3]" lastIdx="1" clrIdx="7">
    <p:extLst/>
  </p:cmAuthor>
  <p:cmAuthor id="51" name="Abishek" initials="AR [46]" lastIdx="1" clrIdx="50">
    <p:extLst/>
  </p:cmAuthor>
  <p:cmAuthor id="9" name="Abishek" initials="AR [4]" lastIdx="1" clrIdx="8">
    <p:extLst/>
  </p:cmAuthor>
  <p:cmAuthor id="52" name="Abishek" initials="AR [47]" lastIdx="1" clrIdx="51">
    <p:extLst/>
  </p:cmAuthor>
  <p:cmAuthor id="10" name="Abishek" initials="AR [5]" lastIdx="1" clrIdx="9">
    <p:extLst/>
  </p:cmAuthor>
  <p:cmAuthor id="53" name="Abishek" initials="AR [48]" lastIdx="1" clrIdx="52">
    <p:extLst/>
  </p:cmAuthor>
  <p:cmAuthor id="11" name="Abishek" initials="AR [6]" lastIdx="1" clrIdx="10">
    <p:extLst/>
  </p:cmAuthor>
  <p:cmAuthor id="54" name="Abishek" initials="AR [49]" lastIdx="1" clrIdx="53">
    <p:extLst/>
  </p:cmAuthor>
  <p:cmAuthor id="12" name="Abishek" initials="AR [7]" lastIdx="1" clrIdx="11">
    <p:extLst/>
  </p:cmAuthor>
  <p:cmAuthor id="55" name="Abishek" initials="AR [50]" lastIdx="1" clrIdx="54">
    <p:extLst/>
  </p:cmAuthor>
  <p:cmAuthor id="13" name="Abishek" initials="AR [8]" lastIdx="1" clrIdx="12">
    <p:extLst/>
  </p:cmAuthor>
  <p:cmAuthor id="14" name="Abishek" initials="AR [9]" lastIdx="1" clrIdx="13">
    <p:extLst/>
  </p:cmAuthor>
  <p:cmAuthor id="15" name="Abishek" initials="AR [10]" lastIdx="1" clrIdx="14">
    <p:extLst/>
  </p:cmAuthor>
  <p:cmAuthor id="16" name="Abishek" initials="AR [11]" lastIdx="1" clrIdx="15">
    <p:extLst/>
  </p:cmAuthor>
  <p:cmAuthor id="17" name="Abishek" initials="AR [12]" lastIdx="1" clrIdx="16">
    <p:extLst/>
  </p:cmAuthor>
  <p:cmAuthor id="18" name="Abishek" initials="AR [13]" lastIdx="1" clrIdx="17">
    <p:extLst/>
  </p:cmAuthor>
  <p:cmAuthor id="19" name="Abishek" initials="AR [14]" lastIdx="1" clrIdx="18">
    <p:extLst/>
  </p:cmAuthor>
  <p:cmAuthor id="20" name="Abishek" initials="AR [15]" lastIdx="1" clrIdx="19">
    <p:extLst/>
  </p:cmAuthor>
  <p:cmAuthor id="21" name="Abishek" initials="AR [16]" lastIdx="1" clrIdx="20">
    <p:extLst/>
  </p:cmAuthor>
  <p:cmAuthor id="22" name="Abishek" initials="AR [17]" lastIdx="1" clrIdx="21">
    <p:extLst/>
  </p:cmAuthor>
  <p:cmAuthor id="23" name="Abishek" initials="AR [18]" lastIdx="1" clrIdx="22">
    <p:extLst/>
  </p:cmAuthor>
  <p:cmAuthor id="24" name="Abishek" initials="AR [19]" lastIdx="1" clrIdx="23">
    <p:extLst/>
  </p:cmAuthor>
  <p:cmAuthor id="25" name="Abishek" initials="AR [20]" lastIdx="1" clrIdx="24">
    <p:extLst/>
  </p:cmAuthor>
  <p:cmAuthor id="26" name="Abishek" initials="AR [21]" lastIdx="1" clrIdx="25">
    <p:extLst/>
  </p:cmAuthor>
  <p:cmAuthor id="27" name="Abishek" initials="AR [22]" lastIdx="1" clrIdx="26">
    <p:extLst/>
  </p:cmAuthor>
  <p:cmAuthor id="28" name="Abishek" initials="AR [23]" lastIdx="1" clrIdx="27">
    <p:extLst/>
  </p:cmAuthor>
  <p:cmAuthor id="29" name="Abishek" initials="AR [24]" lastIdx="1" clrIdx="28">
    <p:extLst/>
  </p:cmAuthor>
  <p:cmAuthor id="30" name="Abishek" initials="AR [25]" lastIdx="1" clrIdx="29">
    <p:extLst/>
  </p:cmAuthor>
  <p:cmAuthor id="31" name="Abishek" initials="AR [26]" lastIdx="1" clrIdx="30">
    <p:extLst/>
  </p:cmAuthor>
  <p:cmAuthor id="32" name="Abishek" initials="AR [27]" lastIdx="1" clrIdx="31">
    <p:extLst/>
  </p:cmAuthor>
  <p:cmAuthor id="33" name="Abishek" initials="AR [28]" lastIdx="1" clrIdx="32">
    <p:extLst/>
  </p:cmAuthor>
  <p:cmAuthor id="34" name="Abishek" initials="AR [29]" lastIdx="1" clrIdx="33">
    <p:extLst/>
  </p:cmAuthor>
  <p:cmAuthor id="35" name="Abishek" initials="AR [30]" lastIdx="1" clrIdx="34">
    <p:extLst/>
  </p:cmAuthor>
  <p:cmAuthor id="36" name="Abishek" initials="AR [31]" lastIdx="1" clrIdx="35">
    <p:extLst/>
  </p:cmAuthor>
  <p:cmAuthor id="37" name="Abishek" initials="AR [32]" lastIdx="1" clrIdx="36">
    <p:extLst/>
  </p:cmAuthor>
  <p:cmAuthor id="38" name="Abishek" initials="AR [33]" lastIdx="1" clrIdx="37">
    <p:extLst/>
  </p:cmAuthor>
  <p:cmAuthor id="39" name="Abishek" initials="AR [34]" lastIdx="1" clrIdx="38">
    <p:extLst/>
  </p:cmAuthor>
  <p:cmAuthor id="40" name="Abishek" initials="AR [35]" lastIdx="1" clrIdx="39">
    <p:extLst/>
  </p:cmAuthor>
  <p:cmAuthor id="41" name="Abishek" initials="AR [36]" lastIdx="1" clrIdx="40">
    <p:extLst/>
  </p:cmAuthor>
  <p:cmAuthor id="42" name="Abishek" initials="AR [37]" lastIdx="1" clrIdx="4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6" autoAdjust="0"/>
    <p:restoredTop sz="85992" autoAdjust="0"/>
  </p:normalViewPr>
  <p:slideViewPr>
    <p:cSldViewPr>
      <p:cViewPr varScale="1">
        <p:scale>
          <a:sx n="57" d="100"/>
          <a:sy n="57" d="100"/>
        </p:scale>
        <p:origin x="160" y="1504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commentAuthors" Target="commentAuthor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7:24:02.235" idx="1">
    <p:pos x="10" y="10"/>
    <p:text>Slide addition at this location - Corrected headers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6" dt="2018-08-07T17:35:25" idx="1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18-08-07T17:36:30.528" idx="1">
    <p:pos x="10" y="10"/>
    <p:text>Minor edits - formatting changes, more examples with verified outputs from python 3. There are many ways to create arrays. More are on the next slide</p:text>
    <p:extLst>
      <p:ext uri="{C676402C-5697-4E1C-873F-D02D1690AC5C}">
        <p15:threadingInfo xmlns:p15="http://schemas.microsoft.com/office/powerpoint/2012/main" timeZoneBias="420"/>
      </p:ext>
    </p:extLst>
  </p:cm>
  <p:cm authorId="18" dt="2018-08-07T17:37:28.096" idx="1">
    <p:pos x="106" y="106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9" dt="2018-08-07T17:37:49.387" idx="1">
    <p:pos x="10" y="10"/>
    <p:text>Slide addition at this location - Code for numpy zeros, ones, arange, linespace (All for Creating Arrays) and hence under the Creating Arrays subset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8-08-07T17:39:42.164" idx="1">
    <p:pos x="10" y="10"/>
    <p:text>Defining new functions like reshape and shape. Previous version talks about arange when the students haven't been introduced to the syntax of arange </p:text>
    <p:extLst>
      <p:ext uri="{C676402C-5697-4E1C-873F-D02D1690AC5C}">
        <p15:threadingInfo xmlns:p15="http://schemas.microsoft.com/office/powerpoint/2012/main" timeZoneBias="420"/>
      </p:ext>
    </p:extLst>
  </p:cm>
  <p:cm authorId="21" dt="2018-08-07T17:40:52.850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2" dt="2018-08-07T17:41:40.146" idx="1">
    <p:pos x="10" y="10"/>
    <p:text>Slide removal from this location - slide has been added previously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3" dt="2018-08-07T17:42:26.775" idx="1">
    <p:pos x="10" y="10"/>
    <p:text>Minor edits - formatting changes, more examples with verified outputs from python 3</p:text>
    <p:extLst>
      <p:ext uri="{C676402C-5697-4E1C-873F-D02D1690AC5C}">
        <p15:threadingInfo xmlns:p15="http://schemas.microsoft.com/office/powerpoint/2012/main" timeZoneBias="420"/>
      </p:ext>
    </p:extLst>
  </p:cm>
  <p:cm authorId="24" dt="2018-08-07T17:42:42.297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5" dt="2018-08-07T17:47:23.619" idx="1">
    <p:pos x="10" y="10"/>
    <p:text>Minor edits - more examples of Upcasting with verified outputs from python 3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6" dt="2018-08-07T17:48:22.819" idx="1">
    <p:pos x="10" y="10"/>
    <p:text>Edits - Essential scenarios for broadcasting explained in a more lucid manner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7" dt="2018-08-07T17:48:29.660" idx="1">
    <p:pos x="10" y="10"/>
    <p:text>Minor edits - more examples of Broadcasting with verified outputs from python 3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8" dt="2018-08-07T17:49:42.426" idx="1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8-07T17:24:45.756" idx="1">
    <p:pos x="10" y="10"/>
    <p:text>Slide addition at this location - no lesson objectives were present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9" dt="2018-08-07T17:50:08.154" idx="1">
    <p:pos x="10" y="10"/>
    <p:text>Improved clarity in code</p:text>
    <p:extLst>
      <p:ext uri="{C676402C-5697-4E1C-873F-D02D1690AC5C}">
        <p15:threadingInfo xmlns:p15="http://schemas.microsoft.com/office/powerpoint/2012/main" timeZoneBias="420"/>
      </p:ext>
    </p:extLst>
  </p:cm>
  <p:cm authorId="30" dt="2018-08-07T17:50:19.743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1" dt="2018-08-07T17:51:16.459" idx="1">
    <p:pos x="10" y="10"/>
    <p:text>Slide addition at this location - Header for more advanced statistical operations, appending, deleting, filtering elements etc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3" dt="2018-08-07T17:52:45.859" idx="1">
    <p:pos x="10" y="10"/>
    <p:text>Slide removal from this location - slide has been added previously / kind of redundant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2" dt="2018-08-07T17:52:17.236" idx="1">
    <p:pos x="10" y="10"/>
    <p:text>Slide removal from this location - slide has been added previously / kind of redundant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9" dt="2018-08-07T18:04:38.850" idx="1">
    <p:pos x="10" y="10"/>
    <p:text>Edits - formatting changes, more examples with verified outputs from python 3</p:text>
    <p:extLst>
      <p:ext uri="{C676402C-5697-4E1C-873F-D02D1690AC5C}">
        <p15:threadingInfo xmlns:p15="http://schemas.microsoft.com/office/powerpoint/2012/main" timeZoneBias="420"/>
      </p:ext>
    </p:extLst>
  </p:cm>
  <p:cm authorId="46" dt="2018-08-07T18:06:38.302" idx="1">
    <p:pos x="106" y="106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0" dt="2018-08-07T18:05:13.088" idx="1">
    <p:pos x="10" y="10"/>
    <p:text>Edits - formatting changes, more examples with verified outputs from python 3</p:text>
    <p:extLst>
      <p:ext uri="{C676402C-5697-4E1C-873F-D02D1690AC5C}">
        <p15:threadingInfo xmlns:p15="http://schemas.microsoft.com/office/powerpoint/2012/main" timeZoneBias="420"/>
      </p:ext>
    </p:extLst>
  </p:cm>
  <p:cm authorId="41" dt="2018-08-07T18:05:17.215" idx="1">
    <p:pos x="106" y="106"/>
    <p:text>Reversing and Sorting compiled onto one slide. Appending and Deleting compiled onto adjacent slide</p:text>
    <p:extLst>
      <p:ext uri="{C676402C-5697-4E1C-873F-D02D1690AC5C}">
        <p15:threadingInfo xmlns:p15="http://schemas.microsoft.com/office/powerpoint/2012/main" timeZoneBias="420"/>
      </p:ext>
    </p:extLst>
  </p:cm>
  <p:cm authorId="45" dt="2018-08-07T18:06:35.247" idx="1">
    <p:pos x="202" y="202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2" dt="2018-08-07T18:05:51.817" idx="1">
    <p:pos x="10" y="10"/>
    <p:text>Edits - formatting changes, more examples with verified outputs from python 3</p:text>
    <p:extLst>
      <p:ext uri="{C676402C-5697-4E1C-873F-D02D1690AC5C}">
        <p15:threadingInfo xmlns:p15="http://schemas.microsoft.com/office/powerpoint/2012/main" timeZoneBias="420"/>
      </p:ext>
    </p:extLst>
  </p:cm>
  <p:cm authorId="43" dt="2018-08-07T18:06:00.918" idx="1">
    <p:pos x="106" y="106"/>
    <p:text>Reversing and Sorting compiled onto one slide. Appending and Deleting compiled onto adjacent slide</p:text>
    <p:extLst>
      <p:ext uri="{C676402C-5697-4E1C-873F-D02D1690AC5C}">
        <p15:threadingInfo xmlns:p15="http://schemas.microsoft.com/office/powerpoint/2012/main" timeZoneBias="420"/>
      </p:ext>
    </p:extLst>
  </p:cm>
  <p:cm authorId="44" dt="2018-08-07T18:06:32.043" idx="1">
    <p:pos x="202" y="202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7" dt="2018-08-07T18:07:22.459" idx="1">
    <p:pos x="10" y="10"/>
    <p:text>Edits - Key operations np.any() and np.all() were not explained with filter. Have been added with verified examples in python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4" dt="2018-08-07T17:59:57.311" idx="1">
    <p:pos x="10" y="10"/>
    <p:text>Slide addition at this location - Matrices are different from arrays - need new header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8" dt="2018-08-07T18:09:41.615" idx="1">
    <p:pos x="10" y="10"/>
    <p:text>Minor edits - Just chose a consistent 1,2,3,4 example and formatted</p:text>
    <p:extLst>
      <p:ext uri="{C676402C-5697-4E1C-873F-D02D1690AC5C}">
        <p15:threadingInfo xmlns:p15="http://schemas.microsoft.com/office/powerpoint/2012/main" timeZoneBias="420"/>
      </p:ext>
    </p:extLst>
  </p:cm>
  <p:cm authorId="49" dt="2018-08-07T18:10:01.995" idx="1">
    <p:pos x="106" y="106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8-07T17:25:16.952" idx="1">
    <p:pos x="10" y="10"/>
    <p:text>Slide addition at this location - Now, a new header is needed for introduction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0" dt="2018-08-07T18:11:22.056" idx="1">
    <p:pos x="10" y="10"/>
    <p:text>Edits - Removed stuff not relevant to python 3.* and added more examples with verified outputs in python 3</p:text>
    <p:extLst>
      <p:ext uri="{C676402C-5697-4E1C-873F-D02D1690AC5C}">
        <p15:threadingInfo xmlns:p15="http://schemas.microsoft.com/office/powerpoint/2012/main" timeZoneBias="420"/>
      </p:ext>
    </p:extLst>
  </p:cm>
  <p:cm authorId="54" dt="2018-08-07T18:13:29.458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2" dt="2018-08-07T18:12:40.873" idx="1">
    <p:pos x="10" y="10"/>
    <p:text>Slide addition at this location - Basics like determinant, inverse were not present. Added</p:text>
    <p:extLst>
      <p:ext uri="{C676402C-5697-4E1C-873F-D02D1690AC5C}">
        <p15:threadingInfo xmlns:p15="http://schemas.microsoft.com/office/powerpoint/2012/main" timeZoneBias="420"/>
      </p:ext>
    </p:extLst>
  </p:cm>
  <p:cm authorId="53" dt="2018-08-07T18:13:17.943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5" dt="2018-08-07T18:14:05.203" idx="1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5" dt="2018-08-07T18:00:54.868" idx="1">
    <p:pos x="10" y="10"/>
    <p:text>Slide removal from this location - slide will be included in Scipy. It is a part of Scipy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6" dt="2018-08-07T18:01:38.617" idx="1">
    <p:pos x="10" y="10"/>
    <p:text>Slide removal from this location - slide will be included in Scipy. It is a part of Scipy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7" dt="2018-08-07T18:01:59.161" idx="1">
    <p:pos x="10" y="10"/>
    <p:text>Lab numbers were not at all matching with slides - This is a different convention now, but it can be easily modified to your previous convention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8" dt="2018-08-07T18:02:07.892" idx="1">
    <p:pos x="10" y="10"/>
    <p:text>Slide addition at this location - Review Questions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8-08-07T17:26:13.920" idx="1">
    <p:pos x="10" y="10"/>
    <p:text>Slide removal permanently - kind of redundant with the Python slides. We are talking about Numpy here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8-08-07T17:26:54.903" idx="1">
    <p:pos x="10" y="10"/>
    <p:text>Minor edits - adding the numpy website link etc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8-07T17:27:27.354" idx="1">
    <p:pos x="10" y="10"/>
    <p:text>Slide removal permanently - Will talk about spicy in the Scipy deck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8-08-07T17:28:26.643" idx="1">
    <p:pos x="10" y="10"/>
    <p:text>Slide addition at this location - Need a header slide for Numpy ndArrays - Its not part of the introductions to Numpy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8-08-07T17:29:59.650" idx="1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7:33:36.311" idx="1">
    <p:pos x="10" y="10"/>
    <p:text>Minor edits - Intro to importing numpy added, formatting</p:text>
    <p:extLst>
      <p:ext uri="{C676402C-5697-4E1C-873F-D02D1690AC5C}">
        <p15:threadingInfo xmlns:p15="http://schemas.microsoft.com/office/powerpoint/2012/main" timeZoneBias="420"/>
      </p:ext>
    </p:extLst>
  </p:cm>
  <p:cm authorId="15" dt="2018-08-07T17:33:58.464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17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7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749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6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7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9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37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34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5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comments" Target="../comments/comment2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comments" Target="../comments/comment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comments" Target="../comments/commen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comments" Target="../comments/commen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mpy.org/" TargetMode="External"/><Relationship Id="rId3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comments" Target="../comments/comment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NumPy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 err="1">
                <a:solidFill>
                  <a:schemeClr val="accent2"/>
                </a:solidFill>
                <a:ea typeface="ＭＳ Ｐゴシック"/>
              </a:rPr>
              <a:t>NumPy</a:t>
            </a:r>
            <a:endParaRPr lang="en-US" sz="2800" b="1" kern="0" dirty="0">
              <a:solidFill>
                <a:schemeClr val="accent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1697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native type of sequence: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Good for storing small data</a:t>
            </a:r>
          </a:p>
          <a:p>
            <a:pPr lvl="1"/>
            <a:r>
              <a:rPr lang="en-US" dirty="0"/>
              <a:t>Not good for multi-dimensional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Very slow ”at scale”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3557" y="28956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 Simple 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print(a[1:3])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[2,3]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Concatenating Lists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[5,6,7,8]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[1, 2, 3, 4, 5, 6, 7,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8]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0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native type of sequence: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Good for storing small data</a:t>
            </a:r>
          </a:p>
          <a:p>
            <a:pPr lvl="1"/>
            <a:r>
              <a:rPr lang="en-US" dirty="0"/>
              <a:t>Not good for multi-dimensional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Very </a:t>
            </a:r>
            <a:r>
              <a:rPr lang="en-US" dirty="0" smtClean="0"/>
              <a:t>slow ”at scale”</a:t>
            </a:r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A simple list: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Concatenating Lists: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6700" y="29718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print(a[2:3])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[3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" y="4696361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b = [5,6,7,8]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[1, 2, 3, 4, 5, 6, 7, 8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5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 fast:</a:t>
            </a:r>
          </a:p>
          <a:p>
            <a:pPr lvl="1"/>
            <a:r>
              <a:rPr lang="en-US" dirty="0"/>
              <a:t>Native </a:t>
            </a:r>
            <a:r>
              <a:rPr lang="en-US" dirty="0" smtClean="0"/>
              <a:t>code </a:t>
            </a:r>
            <a:r>
              <a:rPr lang="en-US" dirty="0"/>
              <a:t>(C++)</a:t>
            </a:r>
          </a:p>
          <a:p>
            <a:pPr lvl="1"/>
            <a:r>
              <a:rPr lang="en-US" dirty="0" smtClean="0"/>
              <a:t>N-dimensional arrays</a:t>
            </a:r>
            <a:endParaRPr lang="en-US" dirty="0"/>
          </a:p>
          <a:p>
            <a:r>
              <a:rPr lang="en-US" dirty="0"/>
              <a:t>Homogenously typed (usually numeric types: int64, float64, </a:t>
            </a:r>
            <a:r>
              <a:rPr lang="en-US" dirty="0" smtClean="0"/>
              <a:t>etc.)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3352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ndarray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#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Arrays are fast:</a:t>
            </a:r>
          </a:p>
          <a:p>
            <a:pPr lvl="1"/>
            <a:r>
              <a:rPr lang="en-US" dirty="0"/>
              <a:t>Native </a:t>
            </a:r>
            <a:r>
              <a:rPr lang="en-US" dirty="0" smtClean="0"/>
              <a:t>code </a:t>
            </a:r>
            <a:r>
              <a:rPr lang="en-US" dirty="0"/>
              <a:t>(C++)</a:t>
            </a:r>
          </a:p>
          <a:p>
            <a:pPr lvl="1"/>
            <a:r>
              <a:rPr lang="en-US" dirty="0" smtClean="0"/>
              <a:t>N-dimensional arrays</a:t>
            </a:r>
            <a:endParaRPr lang="en-US" dirty="0"/>
          </a:p>
          <a:p>
            <a:r>
              <a:rPr lang="en-US" dirty="0"/>
              <a:t>Homogenously typed (usually numeric types: int64, float64, </a:t>
            </a:r>
            <a:r>
              <a:rPr lang="en-US" dirty="0" smtClean="0"/>
              <a:t>etc.)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needs to be imported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to initialize a </a:t>
            </a:r>
            <a:r>
              <a:rPr lang="en-US" dirty="0" err="1" smtClean="0"/>
              <a:t>numpy</a:t>
            </a:r>
            <a:r>
              <a:rPr lang="en-US" dirty="0" smtClean="0"/>
              <a:t> array and check its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42672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array[1, 2, 3, 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(‘int64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33528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numpy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as np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1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types: (np.int64, np.float64, </a:t>
            </a:r>
            <a:r>
              <a:rPr lang="en-US" dirty="0" err="1"/>
              <a:t>np.complex</a:t>
            </a:r>
            <a:r>
              <a:rPr lang="en-US" dirty="0"/>
              <a:t>, </a:t>
            </a:r>
            <a:r>
              <a:rPr lang="en-US" dirty="0" smtClean="0"/>
              <a:t>etc.)</a:t>
            </a:r>
            <a:endParaRPr lang="en-US" dirty="0"/>
          </a:p>
          <a:p>
            <a:r>
              <a:rPr lang="en-US" dirty="0"/>
              <a:t>Types can be inferred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can also be specified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9050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ndarray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090" y="43434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ndarray of floats (explicit)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=np.float64)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array[1., 2., 3.,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4.]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(‘float64’)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have types: (np.int64, np.float64, </a:t>
            </a:r>
            <a:r>
              <a:rPr lang="en-US" dirty="0" err="1" smtClean="0"/>
              <a:t>np.complex</a:t>
            </a:r>
            <a:r>
              <a:rPr lang="en-US" dirty="0" smtClean="0"/>
              <a:t> etc.)</a:t>
            </a:r>
            <a:endParaRPr lang="en-US" dirty="0"/>
          </a:p>
          <a:p>
            <a:r>
              <a:rPr lang="en-US" dirty="0"/>
              <a:t>Types can be </a:t>
            </a:r>
            <a:r>
              <a:rPr lang="en-US" dirty="0" smtClean="0"/>
              <a:t>inferred implicitly. For Example, </a:t>
            </a:r>
            <a:r>
              <a:rPr lang="en-US" dirty="0" err="1" smtClean="0"/>
              <a:t>numpy</a:t>
            </a:r>
            <a:r>
              <a:rPr lang="en-US" dirty="0" smtClean="0"/>
              <a:t> infers the following as np.int64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/>
              <a:t>can also be </a:t>
            </a:r>
            <a:r>
              <a:rPr lang="en-US" dirty="0" smtClean="0"/>
              <a:t>specified explicitly. For Example: </a:t>
            </a:r>
            <a:r>
              <a:rPr lang="en-US" dirty="0" err="1" smtClean="0"/>
              <a:t>numpy</a:t>
            </a:r>
            <a:r>
              <a:rPr lang="en-US" dirty="0" smtClean="0"/>
              <a:t> may infer the following as  np.int64, but we explicitly set the data type to be np.float64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0574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 smtClean="0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(‘int64’)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49530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=np.float64)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array[1., 2., 3.,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4.]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 smtClean="0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(‘float64’)</a:t>
            </a:r>
          </a:p>
        </p:txBody>
      </p:sp>
    </p:spTree>
    <p:extLst>
      <p:ext uri="{BB962C8B-B14F-4D97-AF65-F5344CB8AC3E}">
        <p14:creationId xmlns:p14="http://schemas.microsoft.com/office/powerpoint/2010/main" val="151908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to 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plain Python </a:t>
            </a:r>
            <a:r>
              <a:rPr lang="en-US" dirty="0" smtClean="0"/>
              <a:t>list </a:t>
            </a:r>
            <a:r>
              <a:rPr lang="en-US" dirty="0"/>
              <a:t>to ndarray:</a:t>
            </a:r>
          </a:p>
          <a:p>
            <a:pPr lvl="1"/>
            <a:r>
              <a:rPr lang="en-US" dirty="0"/>
              <a:t>Result will be possibly nested (if </a:t>
            </a:r>
            <a:r>
              <a:rPr lang="en-US" dirty="0" smtClean="0"/>
              <a:t>multi-dimensional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Single dimensional </a:t>
            </a:r>
            <a:r>
              <a:rPr lang="en-US" dirty="0" smtClean="0"/>
              <a:t>ndarray </a:t>
            </a:r>
            <a:r>
              <a:rPr lang="en-US" dirty="0"/>
              <a:t>(vectors) will be </a:t>
            </a:r>
            <a:r>
              <a:rPr lang="en-US" dirty="0" smtClean="0"/>
              <a:t>non-nested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31242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 #List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(a)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#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Convert to ndarray 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a_array.tolist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() # Back to list again</a:t>
            </a:r>
          </a:p>
        </p:txBody>
      </p:sp>
    </p:spTree>
    <p:extLst>
      <p:ext uri="{BB962C8B-B14F-4D97-AF65-F5344CB8AC3E}">
        <p14:creationId xmlns:p14="http://schemas.microsoft.com/office/powerpoint/2010/main" val="303259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- List </a:t>
            </a:r>
            <a:r>
              <a:rPr lang="en-US" dirty="0"/>
              <a:t>to 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plain Python </a:t>
            </a:r>
            <a:r>
              <a:rPr lang="en-US" dirty="0" smtClean="0"/>
              <a:t>list </a:t>
            </a:r>
            <a:r>
              <a:rPr lang="en-US" dirty="0"/>
              <a:t>to ndarray:</a:t>
            </a:r>
          </a:p>
          <a:p>
            <a:pPr lvl="1"/>
            <a:r>
              <a:rPr lang="en-US" dirty="0"/>
              <a:t>Result will be possibly nested (if </a:t>
            </a:r>
            <a:r>
              <a:rPr lang="en-US" dirty="0" smtClean="0"/>
              <a:t>multi-dimensional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Single dimensional </a:t>
            </a:r>
            <a:r>
              <a:rPr lang="en-US" dirty="0" smtClean="0"/>
              <a:t>ndarray </a:t>
            </a:r>
            <a:r>
              <a:rPr lang="en-US" dirty="0"/>
              <a:t>(vectors) will be </a:t>
            </a:r>
            <a:r>
              <a:rPr lang="en-US" dirty="0" smtClean="0"/>
              <a:t>non-nested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184737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[1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, 2, 3, 4]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[1, 2, 3, 4]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(a)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2, 3, 4])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a_array.tolist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[1, 2, 3, 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6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zeros,ones,arange,linspace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Pre-initialized </a:t>
            </a:r>
            <a:r>
              <a:rPr lang="en-US" dirty="0"/>
              <a:t>with </a:t>
            </a:r>
            <a:r>
              <a:rPr lang="en-US" b="1" dirty="0" err="1" smtClean="0"/>
              <a:t>np.zeros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default type is float64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Pre-initialized with </a:t>
            </a:r>
            <a:r>
              <a:rPr lang="en-US" b="1" dirty="0" err="1" smtClean="0"/>
              <a:t>np.ones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default type is float64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 smtClean="0"/>
              <a:t>np.arange</a:t>
            </a:r>
            <a:r>
              <a:rPr lang="en-US" b="1" dirty="0" smtClean="0"/>
              <a:t>(a, b, n) </a:t>
            </a:r>
            <a:r>
              <a:rPr lang="mr-IN" dirty="0" smtClean="0"/>
              <a:t>–</a:t>
            </a:r>
            <a:r>
              <a:rPr lang="en-US" dirty="0" smtClean="0"/>
              <a:t> values spaced out by n, from a to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 smtClean="0"/>
              <a:t>np.linspace</a:t>
            </a:r>
            <a:r>
              <a:rPr lang="en-US" b="1" dirty="0" smtClean="0"/>
              <a:t>(a, b, n) </a:t>
            </a:r>
            <a:r>
              <a:rPr lang="mr-IN" dirty="0" smtClean="0"/>
              <a:t>–</a:t>
            </a:r>
            <a:r>
              <a:rPr lang="en-US" dirty="0" smtClean="0"/>
              <a:t> n values, from </a:t>
            </a:r>
            <a:r>
              <a:rPr lang="en-US" dirty="0"/>
              <a:t>a to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93674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np.zeros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(5)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([0., 0., 0., 0., 0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.])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4650" y="3995639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(0, 2, .25)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([ 0</a:t>
            </a:r>
            <a:r>
              <a:rPr lang="mr-IN" sz="18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0.25, </a:t>
            </a:r>
            <a:r>
              <a:rPr lang="mr-IN" sz="18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0.5, 0.75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18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 ,  1.25,  1.5 ,  1.75]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4650" y="5334000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np.linspace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(0, 2, 9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array([0., 0.25, 0.5, 0.75, 1., 1.25, 1.5, 1.75, 2.])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74650" y="2667000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np.ones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(5,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np.int64)</a:t>
            </a:r>
          </a:p>
          <a:p>
            <a:pPr defTabSz="288925"/>
            <a:r>
              <a:rPr lang="mr-IN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</a:t>
            </a:r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</a:t>
            </a:r>
            <a:r>
              <a:rPr lang="en-US" dirty="0" smtClean="0"/>
              <a:t>multi-dimensional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3050" y="13716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a.shape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Shows shape of array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(3,5)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a.ndim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Number of Dimensions (Rank)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581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NumPy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Arrays</a:t>
            </a:r>
            <a:endParaRPr lang="en-US" sz="28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/>
              <a:t>Advanced Array Operations</a:t>
            </a:r>
            <a:endParaRPr lang="en-US" sz="2800" kern="0" dirty="0"/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0324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</a:t>
            </a:r>
            <a:r>
              <a:rPr lang="en-US" dirty="0" smtClean="0"/>
              <a:t> Arrays </a:t>
            </a:r>
            <a:r>
              <a:rPr lang="mr-IN" dirty="0" smtClean="0"/>
              <a:t>–</a:t>
            </a:r>
            <a:r>
              <a:rPr lang="en-US" dirty="0" smtClean="0"/>
              <a:t> shape, reshape, </a:t>
            </a:r>
            <a:r>
              <a:rPr lang="en-US" dirty="0" err="1" smtClean="0"/>
              <a:t>ndim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</a:t>
            </a:r>
            <a:r>
              <a:rPr lang="en-US" dirty="0" smtClean="0"/>
              <a:t>multidimensional</a:t>
            </a:r>
          </a:p>
          <a:p>
            <a:r>
              <a:rPr lang="en-US" dirty="0" smtClean="0"/>
              <a:t>Example of a 2D array: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&gt;.reshape </a:t>
            </a:r>
            <a:r>
              <a:rPr lang="mr-IN" dirty="0" smtClean="0"/>
              <a:t>–</a:t>
            </a:r>
            <a:r>
              <a:rPr lang="en-US" dirty="0" smtClean="0"/>
              <a:t> Reshapes array into desired dimensions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&gt;.shape </a:t>
            </a:r>
            <a:r>
              <a:rPr lang="mr-IN" dirty="0" smtClean="0"/>
              <a:t>–</a:t>
            </a:r>
            <a:r>
              <a:rPr lang="en-US" dirty="0" smtClean="0"/>
              <a:t> Returns shape of the array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</a:t>
            </a:r>
            <a:r>
              <a:rPr lang="en-US" dirty="0" err="1" smtClean="0"/>
              <a:t>ndim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Returns rank or number of dimensions in array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9718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a.shape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(3,5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a.ndim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2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94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create arrays:</a:t>
            </a:r>
          </a:p>
          <a:p>
            <a:r>
              <a:rPr lang="en-US" dirty="0"/>
              <a:t>Convert from list: 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Pre-initialized with </a:t>
            </a:r>
            <a:r>
              <a:rPr lang="en-US" dirty="0" err="1"/>
              <a:t>np.zeroes</a:t>
            </a:r>
            <a:r>
              <a:rPr lang="en-US" dirty="0"/>
              <a:t> or </a:t>
            </a:r>
            <a:r>
              <a:rPr lang="en-US" dirty="0" err="1"/>
              <a:t>np.ones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type float64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 with </a:t>
            </a:r>
            <a:r>
              <a:rPr lang="en-US" dirty="0" err="1"/>
              <a:t>np.arange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Linspace</a:t>
            </a:r>
            <a:r>
              <a:rPr lang="en-US" dirty="0"/>
              <a:t> (n </a:t>
            </a:r>
            <a:r>
              <a:rPr lang="en-US" dirty="0" smtClean="0"/>
              <a:t>values from </a:t>
            </a:r>
            <a:r>
              <a:rPr lang="en-US" dirty="0"/>
              <a:t>a to 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085973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pitchFamily="49" charset="0"/>
              </a:rPr>
              <a:t>np.zeroes</a:t>
            </a:r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((3,2)) #float64 by default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array([[0., 0., 0.]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       [0., 0., 0.]]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pitchFamily="49" charset="0"/>
              </a:rPr>
              <a:t>np.ones</a:t>
            </a:r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((3,2))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array([[1., 1., 1.]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       [1., 1., 1.]]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8264" y="4495284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(0, 2, .25)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b="1" dirty="0" err="1">
                <a:solidFill>
                  <a:schemeClr val="accent2"/>
                </a:solidFill>
                <a:latin typeface="Lucida Sans Typewriter" pitchFamily="49" charset="0"/>
              </a:rPr>
              <a:t>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([ 0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0.25, 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0.5, 0.75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 ,  1.25,  1.5 ,  1.75]</a:t>
            </a:r>
            <a:r>
              <a:rPr lang="mr-IN" sz="2000" b="1" dirty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742762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np.linspace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(0, 2, 9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array([0., 0.25, 0.5, 0.75, 1., 1.25, 1.5, 1.75, 2.])</a:t>
            </a:r>
          </a:p>
        </p:txBody>
      </p:sp>
    </p:spTree>
    <p:extLst>
      <p:ext uri="{BB962C8B-B14F-4D97-AF65-F5344CB8AC3E}">
        <p14:creationId xmlns:p14="http://schemas.microsoft.com/office/powerpoint/2010/main" val="325484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</a:t>
            </a:r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(+,-,* / ) is performed </a:t>
            </a:r>
            <a:r>
              <a:rPr lang="en-US" dirty="0" smtClean="0"/>
              <a:t>element-wise </a:t>
            </a:r>
            <a:r>
              <a:rPr lang="en-US" dirty="0"/>
              <a:t>(on arrays)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3299" y="2209800"/>
            <a:ext cx="8253989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Element-wise 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operation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np.array([5,6,7,8])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rray([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6, 8, 10, 12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9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</a:t>
            </a:r>
            <a:r>
              <a:rPr lang="en-US" dirty="0" smtClean="0"/>
              <a:t>(+,-,*, /, //, ** </a:t>
            </a:r>
            <a:r>
              <a:rPr lang="en-US" dirty="0"/>
              <a:t>) is performed </a:t>
            </a:r>
            <a:r>
              <a:rPr lang="en-US" dirty="0" smtClean="0"/>
              <a:t>element-wise </a:t>
            </a:r>
            <a:r>
              <a:rPr lang="en-US" dirty="0"/>
              <a:t>(on arrays)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44012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5,6,7,8])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+ b)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([ 6,  8, 10, 12])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- b)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([-4, -4, -4, -4])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* b)</a:t>
            </a:r>
          </a:p>
          <a:p>
            <a:pPr defTabSz="288925"/>
            <a:r>
              <a:rPr lang="pt-BR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pt-B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([ 5, 12, 21, 32])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/ b)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0.2,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0.33333333, 0.42857143,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// b)</a:t>
            </a:r>
          </a:p>
          <a:p>
            <a:pPr defTabSz="288925"/>
            <a:r>
              <a:rPr lang="pt-BR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pt-B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</a:t>
            </a:r>
            <a:r>
              <a:rPr lang="pt-BR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0, 0, 0])</a:t>
            </a:r>
          </a:p>
          <a:p>
            <a:pPr defTabSz="288925"/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pt-BR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 ** </a:t>
            </a:r>
            <a:r>
              <a:rPr lang="pt-BR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64,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2187,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65536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mixing types on arrays, results are  “</a:t>
            </a:r>
            <a:r>
              <a:rPr lang="en-US" dirty="0" err="1"/>
              <a:t>upcasted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Example </a:t>
            </a:r>
            <a:r>
              <a:rPr lang="en-US" dirty="0" err="1"/>
              <a:t>int</a:t>
            </a:r>
            <a:r>
              <a:rPr lang="en-US" dirty="0"/>
              <a:t> -&gt; float -&gt; complex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9100" y="2520721"/>
            <a:ext cx="810895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ndarray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* 2.5 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  #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result is floating point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array[2.5, 5., 7.5, 10.]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9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mixing types on arrays, results are  </a:t>
            </a:r>
            <a:r>
              <a:rPr lang="en-US" dirty="0" smtClean="0"/>
              <a:t>always “</a:t>
            </a:r>
            <a:r>
              <a:rPr lang="en-US" dirty="0" err="1"/>
              <a:t>U</a:t>
            </a:r>
            <a:r>
              <a:rPr lang="en-US" dirty="0" err="1" smtClean="0"/>
              <a:t>pcasted</a:t>
            </a:r>
            <a:r>
              <a:rPr lang="en-US" dirty="0"/>
              <a:t>”</a:t>
            </a:r>
          </a:p>
          <a:p>
            <a:pPr lvl="1"/>
            <a:r>
              <a:rPr lang="en-US" dirty="0" err="1" smtClean="0"/>
              <a:t>Upcasting</a:t>
            </a:r>
            <a:r>
              <a:rPr lang="en-US" dirty="0" smtClean="0"/>
              <a:t> order: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-&gt; float -&gt; </a:t>
            </a:r>
            <a:r>
              <a:rPr lang="en-US" dirty="0" smtClean="0"/>
              <a:t>complex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mr-IN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('int64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a * 2.5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5.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7.5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10.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(’float64')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 = b * (2 + 3j)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([ 5. +7.5j, 10.+15.j , 15.+22.5j, 20.+30.j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(’complex128')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3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arrays have different shapes?</a:t>
            </a:r>
          </a:p>
          <a:p>
            <a:r>
              <a:rPr lang="en-US" b="1" dirty="0"/>
              <a:t>Broadcasting</a:t>
            </a:r>
            <a:r>
              <a:rPr lang="en-US" dirty="0"/>
              <a:t> allows arrays to be extended for </a:t>
            </a:r>
            <a:r>
              <a:rPr lang="en-US" dirty="0" smtClean="0"/>
              <a:t>element-wise </a:t>
            </a:r>
            <a:r>
              <a:rPr lang="en-US" dirty="0"/>
              <a:t>operation </a:t>
            </a:r>
            <a:r>
              <a:rPr lang="en-US" b="1" dirty="0"/>
              <a:t>in some cases</a:t>
            </a:r>
          </a:p>
          <a:p>
            <a:r>
              <a:rPr lang="en-US" dirty="0"/>
              <a:t>Compatibility </a:t>
            </a:r>
            <a:r>
              <a:rPr lang="en-US" dirty="0" smtClean="0"/>
              <a:t>scenarios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 Arrays exactly same shape: perform </a:t>
            </a:r>
            <a:r>
              <a:rPr lang="en-US" dirty="0" smtClean="0"/>
              <a:t>element-wise operation</a:t>
            </a:r>
            <a:endParaRPr lang="en-US" dirty="0"/>
          </a:p>
          <a:p>
            <a:pPr lvl="1"/>
            <a:r>
              <a:rPr lang="en-US" dirty="0"/>
              <a:t>Array operated on </a:t>
            </a:r>
            <a:r>
              <a:rPr lang="en-US" dirty="0" smtClean="0"/>
              <a:t>by scalar value: perform element-wise operation using scalar</a:t>
            </a:r>
            <a:endParaRPr lang="en-US" dirty="0"/>
          </a:p>
          <a:p>
            <a:pPr lvl="1"/>
            <a:r>
              <a:rPr lang="en-US" dirty="0"/>
              <a:t>Arrays with same number of elements OR single element in matching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4495800"/>
            <a:ext cx="4805362" cy="2031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([[1,2,3,4],[5,6,7,8]])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([[1],[2]])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+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([[ 2,  3,  4,  5],</a:t>
            </a:r>
          </a:p>
          <a:p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[ 7,  8,  9, 10]])</a:t>
            </a:r>
          </a:p>
          <a:p>
            <a:pPr marL="404813" lvl="1" indent="0">
              <a:buNone/>
            </a:pP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26063" y="4488873"/>
            <a:ext cx="3451225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endParaRPr lang="mr-IN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3, 4],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[5, 6, 7, 8]])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endParaRPr lang="mr-IN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([[1],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[2]])</a:t>
            </a:r>
          </a:p>
        </p:txBody>
      </p:sp>
    </p:spTree>
    <p:extLst>
      <p:ext uri="{BB962C8B-B14F-4D97-AF65-F5344CB8AC3E}">
        <p14:creationId xmlns:p14="http://schemas.microsoft.com/office/powerpoint/2010/main" val="6044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arrays have different shapes</a:t>
            </a:r>
            <a:r>
              <a:rPr lang="en-US" dirty="0" smtClean="0"/>
              <a:t>? How do operations on these arrays work?</a:t>
            </a:r>
            <a:endParaRPr lang="en-US" dirty="0"/>
          </a:p>
          <a:p>
            <a:r>
              <a:rPr lang="en-US" b="1" dirty="0"/>
              <a:t>Broadcasting</a:t>
            </a:r>
            <a:r>
              <a:rPr lang="en-US" dirty="0"/>
              <a:t> allows arrays to be extended for </a:t>
            </a:r>
            <a:r>
              <a:rPr lang="en-US" dirty="0" smtClean="0"/>
              <a:t>element-wise </a:t>
            </a:r>
            <a:r>
              <a:rPr lang="en-US" dirty="0"/>
              <a:t>operation </a:t>
            </a:r>
            <a:r>
              <a:rPr lang="en-US" b="1" dirty="0"/>
              <a:t>in some cases</a:t>
            </a:r>
          </a:p>
          <a:p>
            <a:r>
              <a:rPr lang="en-US" dirty="0"/>
              <a:t>Compatibility </a:t>
            </a:r>
            <a:r>
              <a:rPr lang="en-US" dirty="0" smtClean="0"/>
              <a:t>scenarios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Arrays have exactly the same </a:t>
            </a:r>
            <a:r>
              <a:rPr lang="en-US" dirty="0"/>
              <a:t>shape: perform </a:t>
            </a:r>
            <a:r>
              <a:rPr lang="en-US" dirty="0" smtClean="0"/>
              <a:t>element-wise operation (Example </a:t>
            </a:r>
            <a:r>
              <a:rPr lang="mr-IN" dirty="0" smtClean="0"/>
              <a:t>–</a:t>
            </a:r>
            <a:r>
              <a:rPr lang="en-US" dirty="0" smtClean="0"/>
              <a:t> a(3,5) * b(3,5))</a:t>
            </a:r>
            <a:endParaRPr lang="en-US" dirty="0"/>
          </a:p>
          <a:p>
            <a:pPr lvl="1"/>
            <a:r>
              <a:rPr lang="en-US" dirty="0"/>
              <a:t>Array operated on </a:t>
            </a:r>
            <a:r>
              <a:rPr lang="en-US" dirty="0" smtClean="0"/>
              <a:t>by scalar value: perform element-wise operation using scalar (Example </a:t>
            </a:r>
            <a:r>
              <a:rPr lang="mr-IN" dirty="0" smtClean="0"/>
              <a:t>–</a:t>
            </a:r>
            <a:r>
              <a:rPr lang="en-US" dirty="0" smtClean="0"/>
              <a:t> a(3,5) * 2.5)</a:t>
            </a:r>
          </a:p>
          <a:p>
            <a:pPr lvl="1"/>
            <a:r>
              <a:rPr lang="en-US" dirty="0"/>
              <a:t>Arrays </a:t>
            </a:r>
            <a:r>
              <a:rPr lang="en-US" dirty="0" smtClean="0"/>
              <a:t>with the </a:t>
            </a:r>
            <a:r>
              <a:rPr lang="en-US" dirty="0"/>
              <a:t>same number of dimensions </a:t>
            </a:r>
            <a:r>
              <a:rPr lang="en-US" dirty="0" smtClean="0"/>
              <a:t>(like either 1D/2D/3D and so on) and </a:t>
            </a:r>
            <a:r>
              <a:rPr lang="en-US" dirty="0"/>
              <a:t>the length of each dimension is either a common length or </a:t>
            </a:r>
            <a:r>
              <a:rPr lang="en-US" dirty="0" smtClean="0"/>
              <a:t>1 (Example </a:t>
            </a:r>
            <a:r>
              <a:rPr lang="mr-IN" dirty="0" smtClean="0"/>
              <a:t>–</a:t>
            </a:r>
            <a:r>
              <a:rPr lang="en-US" dirty="0" smtClean="0"/>
              <a:t> a(3,5) * b(1,5))</a:t>
            </a:r>
            <a:endParaRPr lang="en-US" dirty="0"/>
          </a:p>
          <a:p>
            <a:pPr lvl="1"/>
            <a:r>
              <a:rPr lang="en-US" dirty="0"/>
              <a:t>Arrays with </a:t>
            </a:r>
            <a:r>
              <a:rPr lang="en-US" dirty="0" smtClean="0"/>
              <a:t>too few dimensions is broadcasted up (Example </a:t>
            </a:r>
            <a:r>
              <a:rPr lang="mr-IN" dirty="0" smtClean="0"/>
              <a:t>–</a:t>
            </a:r>
            <a:r>
              <a:rPr lang="en-US" dirty="0" smtClean="0"/>
              <a:t> a(3,5,2) * b(5) becomes a(3,5,2) * b(1,5))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04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for broadcasting in 2D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2900" y="14478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 = 3 *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(5,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np.int64)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([ 0,  3,  6,  9, 12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* b)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 0,   3,  12,  27,  48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 0,  18,  42,  72, 108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 0,  33,  72, 117, 168]])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41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Dimensions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Dimensions: use array[m</a:t>
            </a:r>
            <a:r>
              <a:rPr lang="en-US" dirty="0" smtClean="0"/>
              <a:t>, n</a:t>
            </a:r>
            <a:r>
              <a:rPr lang="en-US" dirty="0"/>
              <a:t>] syntax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3033" y="3119775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a[1][0] # DON’T DO THIS!! -- Slow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a[1,0]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# 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This is faster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2719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Introduction to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r>
              <a:rPr lang="en-US" dirty="0" smtClean="0">
                <a:ea typeface="ＭＳ Ｐゴシック"/>
                <a:cs typeface="ＭＳ Ｐゴシック"/>
              </a:rPr>
              <a:t> and why its needed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Creating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r>
              <a:rPr lang="en-US" dirty="0" smtClean="0">
                <a:ea typeface="ＭＳ Ｐゴシック"/>
                <a:cs typeface="ＭＳ Ｐゴシック"/>
              </a:rPr>
              <a:t> arrays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Multidimensional Arrays</a:t>
            </a:r>
          </a:p>
          <a:p>
            <a:pPr indent="-365780">
              <a:spcBef>
                <a:spcPts val="0"/>
              </a:spcBef>
            </a:pPr>
            <a:r>
              <a:rPr lang="en-US" dirty="0" err="1" smtClean="0">
                <a:ea typeface="ＭＳ Ｐゴシック"/>
                <a:cs typeface="ＭＳ Ｐゴシック"/>
              </a:rPr>
              <a:t>Upcasting</a:t>
            </a:r>
            <a:r>
              <a:rPr lang="en-US" dirty="0" smtClean="0">
                <a:ea typeface="ＭＳ Ｐゴシック"/>
                <a:cs typeface="ＭＳ Ｐゴシック"/>
              </a:rPr>
              <a:t> and Broadcasting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Indexing and Slicing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Advanced Array Operations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Matrices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Sparse 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</a:t>
            </a:r>
            <a:r>
              <a:rPr lang="en-US" dirty="0" smtClean="0"/>
              <a:t>2018 </a:t>
            </a:r>
            <a:r>
              <a:rPr lang="en-US" dirty="0"/>
              <a:t>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mr-IN" dirty="0" smtClean="0"/>
              <a:t>–</a:t>
            </a:r>
            <a:r>
              <a:rPr lang="en-US" dirty="0" smtClean="0"/>
              <a:t> Single Dimensions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Syntax </a:t>
            </a:r>
            <a:r>
              <a:rPr lang="mr-IN" dirty="0" smtClean="0"/>
              <a:t>–</a:t>
            </a:r>
            <a:r>
              <a:rPr lang="en-US" dirty="0" smtClean="0"/>
              <a:t> Multiple Dimensions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3716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a[0] #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ndices start from 0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1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a[1]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3033" y="35814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a[1][0] # DON’T DO THIS!! -- Slow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a[1,0]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# This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is faster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28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by array[</a:t>
            </a:r>
            <a:r>
              <a:rPr lang="en-US" i="1" dirty="0" err="1"/>
              <a:t>start:stop:step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Multi-dimensional </a:t>
            </a:r>
            <a:r>
              <a:rPr lang="en-US" dirty="0"/>
              <a:t>array: (separate slices by commas)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a[2:3]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rray([3])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a[0:3:2]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#incrementing index by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rray([1, 3])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7338" y="352080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Array([[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[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[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10, 11, 12, 13, 14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]])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a[0:1,1:2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]          # Row 0, Column 1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rray([[1]])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0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- </a:t>
            </a:r>
            <a:r>
              <a:rPr lang="en-US" b="1" dirty="0" smtClean="0"/>
              <a:t>&lt;</a:t>
            </a:r>
            <a:r>
              <a:rPr lang="en-US" b="1" dirty="0" err="1" smtClean="0"/>
              <a:t>npArray</a:t>
            </a:r>
            <a:r>
              <a:rPr lang="en-US" b="1" dirty="0" smtClean="0"/>
              <a:t>&gt;[m : n : 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slices the array from index “</a:t>
            </a:r>
            <a:r>
              <a:rPr lang="en-US" b="1" dirty="0" smtClean="0"/>
              <a:t>m</a:t>
            </a:r>
            <a:r>
              <a:rPr lang="en-US" dirty="0" smtClean="0"/>
              <a:t>” to index “</a:t>
            </a:r>
            <a:r>
              <a:rPr lang="en-US" b="1" dirty="0" smtClean="0"/>
              <a:t>n-1</a:t>
            </a:r>
            <a:r>
              <a:rPr lang="en-US" dirty="0" smtClean="0"/>
              <a:t>” while incrementing the index by “</a:t>
            </a:r>
            <a:r>
              <a:rPr lang="en-US" b="1" dirty="0" err="1" smtClean="0"/>
              <a:t>i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Multi-dimensional </a:t>
            </a:r>
            <a:r>
              <a:rPr lang="en-US" dirty="0"/>
              <a:t>array: (separate slices by commas)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7526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1,2,3,4,5])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a[2:4]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rray([3, 4])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a[0:4:2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# incrementing index by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rray([1, 3])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399865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rray([[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[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10, 11, 12, 13, 14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a[1:3, 1:3] # Row 1 to 2, Column 1 to 2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([[ 6,  7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[11, 12]])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94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Advanced Array Operations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solidFill>
                  <a:schemeClr val="bg2"/>
                </a:solidFill>
                <a:ea typeface="ＭＳ Ｐゴシック"/>
              </a:rPr>
              <a:t>Arrays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b="1" kern="0" dirty="0" smtClean="0">
                <a:solidFill>
                  <a:schemeClr val="accent2"/>
                </a:solidFill>
              </a:rPr>
              <a:t>Advanced Array Operations</a:t>
            </a:r>
            <a:endParaRPr lang="en-US" sz="2800" b="1" kern="0" dirty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78424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  <a:p>
            <a:r>
              <a:rPr lang="en-US" dirty="0"/>
              <a:t>Holds ordered collection of objects</a:t>
            </a:r>
          </a:p>
          <a:p>
            <a:pPr lvl="1"/>
            <a:r>
              <a:rPr lang="en-US" dirty="0"/>
              <a:t>Objects all have to be of the SAME TYPE  (no mix-match)</a:t>
            </a:r>
          </a:p>
          <a:p>
            <a:r>
              <a:rPr lang="en-US" dirty="0"/>
              <a:t>Arrays are created using np.array() function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 = np.array([1,2,3,4,5])</a:t>
            </a:r>
          </a:p>
          <a:p>
            <a:r>
              <a:rPr lang="en-US" dirty="0"/>
              <a:t>Access elements from Array using indexes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v1[3</a:t>
            </a:r>
            <a:r>
              <a:rPr lang="en-US" b="1" dirty="0">
                <a:solidFill>
                  <a:schemeClr val="accent2"/>
                </a:solidFill>
              </a:rPr>
              <a:t>] =&gt; </a:t>
            </a:r>
            <a:r>
              <a:rPr lang="en-US" b="1" dirty="0" smtClean="0">
                <a:solidFill>
                  <a:schemeClr val="accent2"/>
                </a:solidFill>
              </a:rPr>
              <a:t>4			  # Pick one element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v1[np.array([1,3])] =&gt;  </a:t>
            </a:r>
            <a:r>
              <a:rPr lang="en-US" b="1" dirty="0" smtClean="0">
                <a:solidFill>
                  <a:schemeClr val="accent2"/>
                </a:solidFill>
              </a:rPr>
              <a:t>2,4          # Pick specific elements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v1[2:4] =&gt; </a:t>
            </a:r>
            <a:r>
              <a:rPr lang="en-US" b="1" dirty="0" smtClean="0">
                <a:solidFill>
                  <a:schemeClr val="accent2"/>
                </a:solidFill>
              </a:rPr>
              <a:t>3,4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006475"/>
          </a:xfrm>
        </p:spPr>
        <p:txBody>
          <a:bodyPr/>
          <a:lstStyle/>
          <a:p>
            <a:r>
              <a:rPr lang="en-US" dirty="0"/>
              <a:t>Arrays can be operated on just like first class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763000" cy="489364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np.array([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10,20,30,40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+ v2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11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44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v2 - v1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18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27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* 3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0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np.array([1,2,3,4,5)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Length: size of Array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length(x)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5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Statistics: min, max,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avg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mean, median, standard deviation, variance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np.median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np.std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1.58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np.var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2.5</a:t>
            </a:r>
          </a:p>
        </p:txBody>
      </p:sp>
    </p:spTree>
    <p:extLst>
      <p:ext uri="{BB962C8B-B14F-4D97-AF65-F5344CB8AC3E}">
        <p14:creationId xmlns:p14="http://schemas.microsoft.com/office/powerpoint/2010/main" val="50427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calculates </a:t>
            </a:r>
            <a:r>
              <a:rPr lang="en-US" b="1" dirty="0" smtClean="0"/>
              <a:t>max</a:t>
            </a:r>
            <a:r>
              <a:rPr lang="en-US" dirty="0" smtClean="0"/>
              <a:t>, </a:t>
            </a:r>
            <a:r>
              <a:rPr lang="en-US" b="1" dirty="0" smtClean="0"/>
              <a:t>min</a:t>
            </a:r>
            <a:r>
              <a:rPr lang="en-US" dirty="0" smtClean="0"/>
              <a:t>, </a:t>
            </a:r>
            <a:r>
              <a:rPr lang="en-US" b="1" dirty="0" smtClean="0"/>
              <a:t>mean</a:t>
            </a:r>
            <a:r>
              <a:rPr lang="en-US" dirty="0" smtClean="0"/>
              <a:t>, </a:t>
            </a:r>
            <a:r>
              <a:rPr lang="en-US" b="1" dirty="0" smtClean="0"/>
              <a:t>median</a:t>
            </a:r>
            <a:r>
              <a:rPr lang="en-US" dirty="0" smtClean="0"/>
              <a:t>, </a:t>
            </a:r>
            <a:r>
              <a:rPr lang="en-US" b="1" dirty="0" smtClean="0"/>
              <a:t>standard</a:t>
            </a:r>
            <a:r>
              <a:rPr lang="en-US" dirty="0" smtClean="0"/>
              <a:t> </a:t>
            </a:r>
            <a:r>
              <a:rPr lang="en-US" b="1" dirty="0" smtClean="0"/>
              <a:t>deviation</a:t>
            </a:r>
            <a:r>
              <a:rPr lang="en-US" dirty="0" smtClean="0"/>
              <a:t> and </a:t>
            </a:r>
            <a:r>
              <a:rPr lang="en-US" b="1" dirty="0" smtClean="0"/>
              <a:t>variance</a:t>
            </a:r>
            <a:r>
              <a:rPr lang="en-US" dirty="0" smtClean="0"/>
              <a:t>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501675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(-3, 7).reshape(2,5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([[-3, -2, -1, 0, 1],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3, 4, 5, 6]])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np.min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(a))+“ at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”+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np.argmin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-3 at 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0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))+“ at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”+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np.argmax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 at 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9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np.mean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np.median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np.std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2.8722813232690143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np.var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8.25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95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63231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ing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1,3,5,4,2))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1, 2, 3, 4, 5</a:t>
            </a:r>
            <a:endParaRPr lang="en-US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Reverse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–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no sort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[::-1]</a:t>
            </a:r>
            <a:endParaRPr lang="en-US" sz="2000" i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2, 4, 5, 3, 1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Adding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 =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v1.append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5,6,7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Removing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.delete[2:4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</a:t>
            </a:r>
            <a:r>
              <a:rPr lang="mr-IN" sz="20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8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works with Python to </a:t>
            </a:r>
            <a:r>
              <a:rPr lang="en-US" b="1" dirty="0" smtClean="0"/>
              <a:t>reverse</a:t>
            </a:r>
            <a:r>
              <a:rPr lang="en-US" dirty="0" smtClean="0"/>
              <a:t> or </a:t>
            </a:r>
            <a:r>
              <a:rPr lang="en-US" b="1" dirty="0" smtClean="0"/>
              <a:t>sort</a:t>
            </a:r>
            <a:r>
              <a:rPr lang="en-US" dirty="0" smtClean="0"/>
              <a:t> elements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([1,3,5,4,2])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3, 5, 4, 2])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a[::-1]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array([2, 4, 5, 3, 1])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a.sort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array([1,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3, 4, 5])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a[::-1].sort()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([5, 4,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sorted(a) # Note that sorted outputs a python list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2,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4, 5]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(sorted(a, reverse = True))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array([5, 4,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Introduction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Arrays</a:t>
            </a:r>
            <a:endParaRPr lang="en-US" sz="28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/>
              <a:t>Advanced Array Operations</a:t>
            </a:r>
            <a:endParaRPr lang="en-US" sz="2800" kern="0" dirty="0"/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10663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works with Python to </a:t>
            </a:r>
            <a:r>
              <a:rPr lang="en-US" b="1" dirty="0" smtClean="0"/>
              <a:t>append</a:t>
            </a:r>
            <a:r>
              <a:rPr lang="en-US" dirty="0" smtClean="0"/>
              <a:t> or </a:t>
            </a:r>
            <a:r>
              <a:rPr lang="en-US" b="1" dirty="0" smtClean="0"/>
              <a:t>delete </a:t>
            </a:r>
            <a:r>
              <a:rPr lang="en-US" dirty="0" smtClean="0"/>
              <a:t>elements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([1,3,5,4,2])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3, 5, 4, 2])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[7,9,0,6])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5, </a:t>
            </a:r>
            <a:r>
              <a:rPr lang="en-US" sz="20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2, 7, 9, 0, 6])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np.delete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2) # to remove element with index=2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2, 7, 9, 0, 6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1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 Array Filtering  (*Important*)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26297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Filtering: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np.array([1,-2, 3, -4, 5, -1])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&gt; 0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array[TRUE, FALSE, TRUE, FALSE, TRUE, FALSE]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Used as subscript, only elements matching TRUE are retained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x&gt;0 ]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3, 5 ]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Multiple conditions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(x&gt;0) &amp; (x &lt; 5)]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3]</a:t>
            </a:r>
          </a:p>
          <a:p>
            <a:pPr defTabSz="288925"/>
            <a:endParaRPr lang="en-US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6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Operations -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is an important </a:t>
            </a:r>
            <a:r>
              <a:rPr lang="en-US" dirty="0" err="1" smtClean="0"/>
              <a:t>numpy</a:t>
            </a:r>
            <a:r>
              <a:rPr lang="en-US" dirty="0" smtClean="0"/>
              <a:t> operation</a:t>
            </a:r>
          </a:p>
          <a:p>
            <a:r>
              <a:rPr lang="en-US" b="1" dirty="0" err="1" smtClean="0"/>
              <a:t>np.any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np.all</a:t>
            </a:r>
            <a:r>
              <a:rPr lang="en-US" b="1" dirty="0" smtClean="0"/>
              <a:t>() </a:t>
            </a:r>
            <a:r>
              <a:rPr lang="en-US" dirty="0" smtClean="0"/>
              <a:t>help in ’or’ and ‘and’ operations</a:t>
            </a:r>
          </a:p>
          <a:p>
            <a:r>
              <a:rPr lang="en-US" dirty="0" smtClean="0"/>
              <a:t>It helps in selecting a portion or subset of the original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select only the negative odd number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2169855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([1,3,5,-1,-4,4,2,-3,0])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0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array([False, False, False,  True,  True, False, False,  True, False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a[a &lt; 0]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array([-1, -4, -3])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4876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np.all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&lt;0, a%2!=0],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axis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0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array([False, False, False,  True, False, False, False,  True, False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np.all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&lt;0, a%2!=0],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axis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0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)]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array([-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-3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95192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Matrices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solidFill>
                  <a:schemeClr val="bg2"/>
                </a:solidFill>
                <a:ea typeface="ＭＳ Ｐゴシック"/>
              </a:rPr>
              <a:t>Arrays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solidFill>
                  <a:schemeClr val="bg2"/>
                </a:solidFill>
              </a:rPr>
              <a:t>Advanced Array Operations</a:t>
            </a:r>
            <a:endParaRPr lang="en-US" sz="2800" kern="0" dirty="0">
              <a:solidFill>
                <a:schemeClr val="bg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800" b="1" kern="0" dirty="0" smtClean="0">
                <a:solidFill>
                  <a:schemeClr val="accent2"/>
                </a:solidFill>
                <a:ea typeface="ＭＳ Ｐゴシック"/>
              </a:rPr>
              <a:t>Matrices</a:t>
            </a:r>
            <a:endParaRPr lang="en-US" sz="2000" b="1" kern="0" dirty="0">
              <a:solidFill>
                <a:schemeClr val="accent2"/>
              </a:solidFill>
              <a:ea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31013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9114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matrix is a 2-D </a:t>
            </a:r>
            <a:r>
              <a:rPr lang="en-US" dirty="0" smtClean="0"/>
              <a:t>array</a:t>
            </a:r>
            <a:endParaRPr lang="en-US" dirty="0"/>
          </a:p>
          <a:p>
            <a:r>
              <a:rPr lang="en-US" dirty="0"/>
              <a:t>Contains  elements of the SAME type.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([5,6,2,3])</a:t>
            </a:r>
          </a:p>
          <a:p>
            <a:pPr marL="0" indent="0">
              <a:buNone/>
            </a:pP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([[5, 6, 2, 3]])</a:t>
            </a:r>
          </a:p>
          <a:p>
            <a:pPr marL="0" indent="0">
              <a:buNone/>
            </a:pP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([5,6,2,3]).</a:t>
            </a: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reshape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(2,2)</a:t>
            </a:r>
          </a:p>
          <a:p>
            <a:pPr marL="0" indent="0">
              <a:buNone/>
            </a:pP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([[5, 6],</a:t>
            </a:r>
          </a:p>
          <a:p>
            <a:pPr marL="0" indent="0">
              <a:buNone/>
            </a:pP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       [2, 3]])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6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 in </a:t>
            </a:r>
            <a:r>
              <a:rPr lang="en-US" dirty="0" err="1" smtClean="0"/>
              <a:t>NumPy</a:t>
            </a:r>
            <a:r>
              <a:rPr lang="en-US" dirty="0" smtClean="0"/>
              <a:t> are basically 2-D arrays</a:t>
            </a:r>
            <a:endParaRPr lang="en-US" dirty="0"/>
          </a:p>
          <a:p>
            <a:r>
              <a:rPr lang="en-US" dirty="0" smtClean="0"/>
              <a:t>They contain elements </a:t>
            </a:r>
            <a:r>
              <a:rPr lang="en-US" dirty="0"/>
              <a:t>of the SAME 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794808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1,2,3,4,5,6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]).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reshape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(2,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[4, 5, 6]])</a:t>
            </a:r>
          </a:p>
        </p:txBody>
      </p:sp>
    </p:spTree>
    <p:extLst>
      <p:ext uri="{BB962C8B-B14F-4D97-AF65-F5344CB8AC3E}">
        <p14:creationId xmlns:p14="http://schemas.microsoft.com/office/powerpoint/2010/main" val="14561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can represent matrices 2 ways:</a:t>
            </a:r>
          </a:p>
          <a:p>
            <a:pPr lvl="1"/>
            <a:r>
              <a:rPr lang="en-US" dirty="0"/>
              <a:t>As 2-D </a:t>
            </a:r>
            <a:r>
              <a:rPr lang="en-US" dirty="0" err="1"/>
              <a:t>ndarrays</a:t>
            </a:r>
            <a:r>
              <a:rPr lang="en-US" dirty="0"/>
              <a:t> (</a:t>
            </a:r>
            <a:r>
              <a:rPr lang="en-US" b="1" dirty="0"/>
              <a:t>preferred for Python &gt; 3.5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np.mat</a:t>
            </a:r>
            <a:r>
              <a:rPr lang="en-US" dirty="0"/>
              <a:t> class (</a:t>
            </a:r>
            <a:r>
              <a:rPr lang="en-US" dirty="0" err="1"/>
              <a:t>subclassed</a:t>
            </a:r>
            <a:r>
              <a:rPr lang="en-US" dirty="0"/>
              <a:t> from ndarray) (Python 2.x)</a:t>
            </a:r>
          </a:p>
          <a:p>
            <a:r>
              <a:rPr lang="en-US" dirty="0"/>
              <a:t>Main difference is matrix multiply syntax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1790" y="4526896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Matrices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(‘4 3; 2 1’)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(‘1 2; 3 4’)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(a*b) # Matrix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Mutiply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1790" y="2458364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Arrays in Python &gt; 3.5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np.array([[4, 3], [2, 1]])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np.array([[1, 2], [3,4]])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a@b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) # Matrix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Mutiply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is ‘@’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or ‘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np.dot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)’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</p:spTree>
    <p:extLst>
      <p:ext uri="{BB962C8B-B14F-4D97-AF65-F5344CB8AC3E}">
        <p14:creationId xmlns:p14="http://schemas.microsoft.com/office/powerpoint/2010/main" val="126342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matrices </a:t>
            </a:r>
            <a:r>
              <a:rPr lang="en-US" dirty="0" smtClean="0"/>
              <a:t>as 2D </a:t>
            </a:r>
            <a:r>
              <a:rPr lang="en-US" dirty="0" err="1" smtClean="0"/>
              <a:t>ndarrays</a:t>
            </a:r>
            <a:r>
              <a:rPr lang="en-US" dirty="0" smtClean="0"/>
              <a:t> in Python &gt;3.5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219200"/>
            <a:ext cx="8763000" cy="532453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[1,2],[3,4]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[3, 4]])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([[4,3],[2,1]])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 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[2, 1]])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a@b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# dot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([[ 8,  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[20, 13]])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np.dot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# dot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([[ 8,  5],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[20, 13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np.multiply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# elementwise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 6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[6,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31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matrices </a:t>
            </a:r>
            <a:r>
              <a:rPr lang="en-US" dirty="0" smtClean="0"/>
              <a:t>as 2D </a:t>
            </a:r>
            <a:r>
              <a:rPr lang="en-US" dirty="0" err="1" smtClean="0"/>
              <a:t>ndarrays</a:t>
            </a:r>
            <a:r>
              <a:rPr lang="en-US" dirty="0" smtClean="0"/>
              <a:t> in Python &gt;3.5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4478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[1,2],[3,4]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np.linalg.det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 # determinant(a)</a:t>
            </a:r>
          </a:p>
          <a:p>
            <a:pPr marL="0" indent="0">
              <a:buNone/>
            </a:pPr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</a:t>
            </a:r>
            <a:r>
              <a:rPr lang="is-I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2.0000000000000004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np.inv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# inverse(a)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([[-2. ,  1.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[ 1.5, -0.5]])</a:t>
            </a:r>
          </a:p>
        </p:txBody>
      </p:sp>
    </p:spTree>
    <p:extLst>
      <p:ext uri="{BB962C8B-B14F-4D97-AF65-F5344CB8AC3E}">
        <p14:creationId xmlns:p14="http://schemas.microsoft.com/office/powerpoint/2010/main" val="16286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identity matrix with </a:t>
            </a:r>
            <a:r>
              <a:rPr lang="en-US" dirty="0" err="1"/>
              <a:t>np.identity</a:t>
            </a:r>
            <a:r>
              <a:rPr lang="en-US" dirty="0"/>
              <a:t>(rank)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custom diagonals with </a:t>
            </a:r>
            <a:r>
              <a:rPr lang="en-US" dirty="0" err="1"/>
              <a:t>np.eye</a:t>
            </a:r>
            <a:r>
              <a:rPr lang="en-US" dirty="0"/>
              <a:t>(n,  m, 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np.identity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1.]])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3956844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np.eye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(5, 8, 1) #Shifted right by 1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array([[0., 1., 0.,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0., 1., 0.]])</a:t>
            </a:r>
          </a:p>
          <a:p>
            <a:pPr defTabSz="288925"/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4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NumPy</a:t>
            </a:r>
            <a:r>
              <a:rPr lang="en-US" dirty="0"/>
              <a:t> and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rich language with </a:t>
            </a:r>
            <a:r>
              <a:rPr lang="en-US" dirty="0" smtClean="0"/>
              <a:t>vast ecosystem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Rich package ecosystem (lots of libraries)</a:t>
            </a:r>
          </a:p>
          <a:p>
            <a:endParaRPr lang="en-US" dirty="0"/>
          </a:p>
          <a:p>
            <a:r>
              <a:rPr lang="en-US" dirty="0"/>
              <a:t>Great for modeling, machine learning, ad-hoc analytics</a:t>
            </a:r>
          </a:p>
          <a:p>
            <a:endParaRPr lang="en-US" dirty="0"/>
          </a:p>
          <a:p>
            <a:r>
              <a:rPr lang="en-US" dirty="0"/>
              <a:t>Used by scientists, now very popular among data scientists / analysts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219200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5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identity matrix with </a:t>
            </a:r>
            <a:r>
              <a:rPr lang="en-US" dirty="0" err="1"/>
              <a:t>np.identity</a:t>
            </a:r>
            <a:r>
              <a:rPr lang="en-US" dirty="0"/>
              <a:t>(rank)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custom diagonals with </a:t>
            </a:r>
            <a:r>
              <a:rPr lang="en-US" dirty="0" err="1"/>
              <a:t>np.eye</a:t>
            </a:r>
            <a:r>
              <a:rPr lang="en-US" dirty="0"/>
              <a:t>(n,  m, 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np.identity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(4)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array([[1., 0.,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1.,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1.,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0., 1.]])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4114800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np.eye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(5, 8, 1)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# Shifted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right by 1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array([[0., 1., 0., 0., 0.,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1., 0., 0.,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0., 1., 0.,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0., 0., 1.,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0., 0., 0., 1., 0.]])</a:t>
            </a:r>
          </a:p>
          <a:p>
            <a:pPr defTabSz="288925"/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26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88738-148F-F142-8619-940A057A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90F898-0655-3E49-A389-835187DE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scipy.sparse</a:t>
            </a:r>
            <a:r>
              <a:rPr lang="en-US" dirty="0"/>
              <a:t> package has a sparse matrix</a:t>
            </a:r>
          </a:p>
          <a:p>
            <a:r>
              <a:rPr lang="en-US" dirty="0"/>
              <a:t>Great for times where we have a large matrix </a:t>
            </a:r>
          </a:p>
          <a:p>
            <a:pPr lvl="1"/>
            <a:r>
              <a:rPr lang="en-US" dirty="0"/>
              <a:t>With few items entered.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Sparse.csr_matrix</a:t>
            </a:r>
            <a:r>
              <a:rPr lang="en-US" dirty="0"/>
              <a:t>: row oriented matrix</a:t>
            </a:r>
          </a:p>
          <a:p>
            <a:r>
              <a:rPr lang="en-US" dirty="0" err="1"/>
              <a:t>Sparse.csc_matrix</a:t>
            </a:r>
            <a:r>
              <a:rPr lang="en-US" dirty="0"/>
              <a:t>: column oriented </a:t>
            </a:r>
            <a:r>
              <a:rPr lang="en-US" dirty="0" smtClean="0"/>
              <a:t>matrix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7BDF95-2508-014E-982B-14B17D1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F849AB-D74F-6D41-91F9-CF79359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77EB5487-8684-6443-8589-DE1DA4930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209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((3, 4),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=np.int8)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  # Output is a matrix, not 2-D array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Matrix([0,0,0,0],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:p14="http://schemas.microsoft.com/office/powerpoint/2010/main" val="184543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7EA58-D1F9-E847-BBE1-70DA982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values for CSR/CSC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F3BFC1-31A7-074B-B45D-F99475C3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we enter the values:</a:t>
            </a:r>
          </a:p>
          <a:p>
            <a:r>
              <a:rPr lang="en-US" dirty="0"/>
              <a:t>We pass in a tuple of the following:</a:t>
            </a:r>
          </a:p>
          <a:p>
            <a:pPr lvl="1"/>
            <a:r>
              <a:rPr lang="en-US" dirty="0"/>
              <a:t>The raw data</a:t>
            </a:r>
          </a:p>
          <a:p>
            <a:pPr lvl="1"/>
            <a:r>
              <a:rPr lang="en-US" dirty="0"/>
              <a:t>The indices in the matrix that are to be nonzero</a:t>
            </a:r>
          </a:p>
          <a:p>
            <a:pPr lvl="1"/>
            <a:r>
              <a:rPr lang="en-US" dirty="0"/>
              <a:t>The corresponding pointers to the raw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DDAF90-B377-074E-93C9-5D8304B0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017216-2CFD-CC4E-BE9F-13606D9B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DAE60EF9-2CDE-E743-867F-5A3A6C49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" y="32004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data = np.array([1,2,3])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rows = np.array([2,4,6])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np.array([2,0,1])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(data</a:t>
            </a:r>
            <a:r>
              <a:rPr lang="en-US" sz="2000" b="1" dirty="0" smtClean="0">
                <a:solidFill>
                  <a:schemeClr val="bg2"/>
                </a:solidFill>
                <a:latin typeface="Lucida Sans Typewriter" pitchFamily="49" charset="0"/>
              </a:rPr>
              <a:t>, rows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), shape=(3,4))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Matrix([0,0,3,0],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[1,0,2,0]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:p14="http://schemas.microsoft.com/office/powerpoint/2010/main" val="392266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Use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5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01-intro / 03-numpy.ipynb</a:t>
            </a:r>
            <a:b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</a:br>
            <a:endParaRPr lang="en-US" b="1" dirty="0">
              <a:solidFill>
                <a:schemeClr val="bg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Learning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04__pythonNumpy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4.1-numpy.ipynb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27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3D85E-7C8F-6E46-B90D-246CCA92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024F30-BDEC-A540-9893-1E3028D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CFB90F-1D1E-294A-B524-D244BD16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140222"/>
            <a:ext cx="8902700" cy="5007768"/>
          </a:xfrm>
        </p:spPr>
      </p:pic>
    </p:spTree>
    <p:extLst>
      <p:ext uri="{BB962C8B-B14F-4D97-AF65-F5344CB8AC3E}">
        <p14:creationId xmlns:p14="http://schemas.microsoft.com/office/powerpoint/2010/main" val="16111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does numeric computation in native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(Fast C++)</a:t>
            </a:r>
          </a:p>
          <a:p>
            <a:r>
              <a:rPr lang="en-US" dirty="0"/>
              <a:t>Full Featured</a:t>
            </a:r>
          </a:p>
          <a:p>
            <a:pPr lvl="1"/>
            <a:r>
              <a:rPr lang="en-US" dirty="0"/>
              <a:t>Does many types of linear </a:t>
            </a:r>
            <a:r>
              <a:rPr lang="en-US" dirty="0" smtClean="0"/>
              <a:t>algebra functions</a:t>
            </a:r>
            <a:endParaRPr lang="en-US" dirty="0"/>
          </a:p>
          <a:p>
            <a:pPr lvl="1"/>
            <a:r>
              <a:rPr lang="en-US" dirty="0"/>
              <a:t>Matrix Manipulation</a:t>
            </a:r>
          </a:p>
          <a:p>
            <a:r>
              <a:rPr lang="en-US" dirty="0"/>
              <a:t>Helps Support More Advanced Analytics</a:t>
            </a:r>
          </a:p>
          <a:p>
            <a:pPr lvl="1"/>
            <a:r>
              <a:rPr lang="en-US" dirty="0" smtClean="0"/>
              <a:t>Most Analytics </a:t>
            </a:r>
            <a:r>
              <a:rPr lang="en-US" dirty="0"/>
              <a:t>built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99" y="690563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8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adds </a:t>
            </a:r>
            <a:r>
              <a:rPr lang="en-US" dirty="0"/>
              <a:t>support for large, multi-dimensional arrays and </a:t>
            </a:r>
            <a:r>
              <a:rPr lang="en-US" dirty="0" smtClean="0"/>
              <a:t>matrices</a:t>
            </a:r>
            <a:endParaRPr lang="en-US" dirty="0"/>
          </a:p>
          <a:p>
            <a:r>
              <a:rPr lang="en-US" dirty="0" smtClean="0"/>
              <a:t>Fast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 does numeric computation in native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(Fast C++)</a:t>
            </a:r>
          </a:p>
          <a:p>
            <a:r>
              <a:rPr lang="en-US" dirty="0"/>
              <a:t>Full Featured</a:t>
            </a:r>
          </a:p>
          <a:p>
            <a:pPr lvl="1"/>
            <a:r>
              <a:rPr lang="en-US" dirty="0" smtClean="0"/>
              <a:t>Has a large </a:t>
            </a:r>
            <a:r>
              <a:rPr lang="en-US" dirty="0"/>
              <a:t>collection of high-level mathematical functions to operate on these </a:t>
            </a:r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many types of linear </a:t>
            </a:r>
            <a:r>
              <a:rPr lang="en-US" dirty="0" smtClean="0"/>
              <a:t>algebra functions</a:t>
            </a:r>
            <a:endParaRPr lang="en-US" dirty="0"/>
          </a:p>
          <a:p>
            <a:pPr lvl="1"/>
            <a:r>
              <a:rPr lang="en-US" dirty="0"/>
              <a:t>Matrix Manipulation</a:t>
            </a:r>
          </a:p>
          <a:p>
            <a:r>
              <a:rPr lang="en-US" dirty="0"/>
              <a:t>Helps Support More Advanced Analytics</a:t>
            </a:r>
          </a:p>
          <a:p>
            <a:pPr lvl="1"/>
            <a:r>
              <a:rPr lang="en-US" dirty="0" smtClean="0"/>
              <a:t>Most advanced analytics are built </a:t>
            </a:r>
            <a:r>
              <a:rPr lang="en-US" dirty="0"/>
              <a:t>on top of </a:t>
            </a:r>
            <a:r>
              <a:rPr lang="en-US" dirty="0" err="1" smtClean="0"/>
              <a:t>NumPy</a:t>
            </a:r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website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://www.numpy.org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5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64E7BD-32E1-0541-9A2F-7C6CFD09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D8EF3C-DE03-B04A-A8B1-733CDF56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is a companion package to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Designed for Scientific computing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smtClean="0"/>
              <a:t>Some features:</a:t>
            </a:r>
          </a:p>
          <a:p>
            <a:pPr lvl="1"/>
            <a:r>
              <a:rPr lang="en-US" dirty="0" smtClean="0"/>
              <a:t>Integrals, Differentiation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FFT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Many packages built using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www.scipy.org</a:t>
            </a:r>
            <a:r>
              <a:rPr lang="en-US" dirty="0"/>
              <a:t>/topical-</a:t>
            </a:r>
            <a:r>
              <a:rPr lang="en-US" dirty="0" err="1"/>
              <a:t>software.html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373D26-8D2A-5741-8E1A-DBC4C61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6BFD47-1B80-264A-A19C-2D6F977C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0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Arrays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 smtClean="0">
                <a:solidFill>
                  <a:schemeClr val="accent2"/>
                </a:solidFill>
                <a:ea typeface="ＭＳ Ｐゴシック"/>
              </a:rPr>
              <a:t>Arrays</a:t>
            </a:r>
            <a:endParaRPr lang="en-US" sz="2800" b="1" kern="0" dirty="0">
              <a:solidFill>
                <a:schemeClr val="accent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/>
              <a:t>Advanced Array Operations</a:t>
            </a:r>
            <a:endParaRPr lang="en-US" sz="2800" kern="0" dirty="0"/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49612225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385807</TotalTime>
  <Words>4791</Words>
  <Application>Microsoft Macintosh PowerPoint</Application>
  <PresentationFormat>Custom</PresentationFormat>
  <Paragraphs>837</Paragraphs>
  <Slides>55</Slides>
  <Notes>13</Notes>
  <HiddenSlides>26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 Bold</vt:lpstr>
      <vt:lpstr>Garamond</vt:lpstr>
      <vt:lpstr>Lucida Sans Typewriter</vt:lpstr>
      <vt:lpstr>Monotype Sorts</vt:lpstr>
      <vt:lpstr>ＭＳ Ｐゴシック</vt:lpstr>
      <vt:lpstr>Times New Roman</vt:lpstr>
      <vt:lpstr>Verdana</vt:lpstr>
      <vt:lpstr>Wingdings</vt:lpstr>
      <vt:lpstr>Arial</vt:lpstr>
      <vt:lpstr>LPc_New</vt:lpstr>
      <vt:lpstr>NumPy</vt:lpstr>
      <vt:lpstr>NumPy</vt:lpstr>
      <vt:lpstr>Lesson Objectives</vt:lpstr>
      <vt:lpstr>Introduction</vt:lpstr>
      <vt:lpstr>About NumPy and Python</vt:lpstr>
      <vt:lpstr>Why NumPy</vt:lpstr>
      <vt:lpstr>Why NumPy</vt:lpstr>
      <vt:lpstr>Numpy and SciPy</vt:lpstr>
      <vt:lpstr>Arrays</vt:lpstr>
      <vt:lpstr>Lists in Python</vt:lpstr>
      <vt:lpstr>Lists in Python</vt:lpstr>
      <vt:lpstr>Numpy Ndarray</vt:lpstr>
      <vt:lpstr>NumPy ndarray</vt:lpstr>
      <vt:lpstr>Array Types</vt:lpstr>
      <vt:lpstr>Array Types</vt:lpstr>
      <vt:lpstr>List to ndarray</vt:lpstr>
      <vt:lpstr>Creating Arrays - List to ndarray</vt:lpstr>
      <vt:lpstr>Creating Arrays – zeros,ones,arange,linspace</vt:lpstr>
      <vt:lpstr>Multi-dimensional Arrays</vt:lpstr>
      <vt:lpstr>MultiDim Arrays – shape, reshape, ndim</vt:lpstr>
      <vt:lpstr>Creating Arrays</vt:lpstr>
      <vt:lpstr>Element-wise operation</vt:lpstr>
      <vt:lpstr>Element-wise operations</vt:lpstr>
      <vt:lpstr>Upcasting</vt:lpstr>
      <vt:lpstr>Upcasting</vt:lpstr>
      <vt:lpstr>Broadcasting</vt:lpstr>
      <vt:lpstr>Broadcasting</vt:lpstr>
      <vt:lpstr>Broadcasting</vt:lpstr>
      <vt:lpstr>Indexing</vt:lpstr>
      <vt:lpstr>Indexing</vt:lpstr>
      <vt:lpstr>Slicing</vt:lpstr>
      <vt:lpstr>Slicing</vt:lpstr>
      <vt:lpstr>Advanced Array Operations</vt:lpstr>
      <vt:lpstr>Arrays</vt:lpstr>
      <vt:lpstr>Numpy Array Operations</vt:lpstr>
      <vt:lpstr>Numpy Array Operations</vt:lpstr>
      <vt:lpstr>Advanced Array Operations</vt:lpstr>
      <vt:lpstr>Numpy Operations</vt:lpstr>
      <vt:lpstr>Advanced Array Operations</vt:lpstr>
      <vt:lpstr>Advanced Array Operations</vt:lpstr>
      <vt:lpstr>Numpy  Array Filtering  (*Important*)</vt:lpstr>
      <vt:lpstr>Advanced Array Operations - Filtering</vt:lpstr>
      <vt:lpstr>Matrices</vt:lpstr>
      <vt:lpstr>Matrix</vt:lpstr>
      <vt:lpstr>Matrices</vt:lpstr>
      <vt:lpstr>Matrix Manipulation</vt:lpstr>
      <vt:lpstr>Matrix Manipulation</vt:lpstr>
      <vt:lpstr>Matrix Manipulation</vt:lpstr>
      <vt:lpstr>Identity Matrix</vt:lpstr>
      <vt:lpstr>Identity Matrix</vt:lpstr>
      <vt:lpstr>Sparse Matrices</vt:lpstr>
      <vt:lpstr>Entering values for CSR/CSC matrix</vt:lpstr>
      <vt:lpstr>Lab: Numpy</vt:lpstr>
      <vt:lpstr>Lab: NumPy</vt:lpstr>
      <vt:lpstr>Review</vt:lpstr>
    </vt:vector>
  </TitlesOfParts>
  <Company>Elephant Scale LLC &amp; LearningPatterns Inc.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Abishek</cp:lastModifiedBy>
  <cp:revision>4449</cp:revision>
  <cp:lastPrinted>2018-04-16T20:22:06Z</cp:lastPrinted>
  <dcterms:created xsi:type="dcterms:W3CDTF">2010-07-13T15:22:01Z</dcterms:created>
  <dcterms:modified xsi:type="dcterms:W3CDTF">2018-08-08T04:11:58Z</dcterms:modified>
</cp:coreProperties>
</file>