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notesSlides/notesSlide7.xml" ContentType="application/vnd.openxmlformats-officedocument.presentationml.notesSlide+xml"/>
  <Override PartName="/ppt/comments/comment11.xml" ContentType="application/vnd.openxmlformats-officedocument.presentationml.comments+xml"/>
  <Override PartName="/ppt/notesSlides/notesSlide8.xml" ContentType="application/vnd.openxmlformats-officedocument.presentationml.notesSlide+xml"/>
  <Override PartName="/ppt/comments/comment12.xml" ContentType="application/vnd.openxmlformats-officedocument.presentationml.comments+xml"/>
  <Override PartName="/ppt/notesSlides/notesSlide9.xml" ContentType="application/vnd.openxmlformats-officedocument.presentationml.notesSlide+xml"/>
  <Override PartName="/ppt/comments/comment13.xml" ContentType="application/vnd.openxmlformats-officedocument.presentationml.comments+xml"/>
  <Override PartName="/ppt/notesSlides/notesSlide10.xml" ContentType="application/vnd.openxmlformats-officedocument.presentationml.notesSlide+xml"/>
  <Override PartName="/ppt/comments/comment14.xml" ContentType="application/vnd.openxmlformats-officedocument.presentationml.comments+xml"/>
  <Override PartName="/ppt/notesSlides/notesSlide11.xml" ContentType="application/vnd.openxmlformats-officedocument.presentationml.notesSlide+xml"/>
  <Override PartName="/ppt/comments/comment15.xml" ContentType="application/vnd.openxmlformats-officedocument.presentationml.comments+xml"/>
  <Override PartName="/ppt/notesSlides/notesSlide12.xml" ContentType="application/vnd.openxmlformats-officedocument.presentationml.notesSlide+xml"/>
  <Override PartName="/ppt/comments/comment16.xml" ContentType="application/vnd.openxmlformats-officedocument.presentationml.comments+xml"/>
  <Override PartName="/ppt/notesSlides/notesSlide13.xml" ContentType="application/vnd.openxmlformats-officedocument.presentationml.notesSlide+xml"/>
  <Override PartName="/ppt/comments/comment17.xml" ContentType="application/vnd.openxmlformats-officedocument.presentationml.comments+xml"/>
  <Override PartName="/ppt/notesSlides/notesSlide14.xml" ContentType="application/vnd.openxmlformats-officedocument.presentationml.notesSlide+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notesSlides/notesSlide15.xml" ContentType="application/vnd.openxmlformats-officedocument.presentationml.notesSlide+xml"/>
  <Override PartName="/ppt/comments/comment21.xml" ContentType="application/vnd.openxmlformats-officedocument.presentationml.comments+xml"/>
  <Override PartName="/ppt/notesSlides/notesSlide16.xml" ContentType="application/vnd.openxmlformats-officedocument.presentationml.notesSlide+xml"/>
  <Override PartName="/ppt/comments/comment22.xml" ContentType="application/vnd.openxmlformats-officedocument.presentationml.comments+xml"/>
  <Override PartName="/ppt/notesSlides/notesSlide17.xml" ContentType="application/vnd.openxmlformats-officedocument.presentationml.notesSlide+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notesSlides/notesSlide18.xml" ContentType="application/vnd.openxmlformats-officedocument.presentationml.notesSlide+xml"/>
  <Override PartName="/ppt/comments/comment27.xml" ContentType="application/vnd.openxmlformats-officedocument.presentationml.comments+xml"/>
  <Override PartName="/ppt/notesSlides/notesSlide19.xml" ContentType="application/vnd.openxmlformats-officedocument.presentationml.notesSlide+xml"/>
  <Override PartName="/ppt/comments/comment28.xml" ContentType="application/vnd.openxmlformats-officedocument.presentationml.comments+xml"/>
  <Override PartName="/ppt/notesSlides/notesSlide20.xml" ContentType="application/vnd.openxmlformats-officedocument.presentationml.notesSlide+xml"/>
  <Override PartName="/ppt/comments/comment29.xml" ContentType="application/vnd.openxmlformats-officedocument.presentationml.comments+xml"/>
  <Override PartName="/ppt/notesSlides/notesSlide21.xml" ContentType="application/vnd.openxmlformats-officedocument.presentationml.notesSlide+xml"/>
  <Override PartName="/ppt/comments/comment30.xml" ContentType="application/vnd.openxmlformats-officedocument.presentationml.comments+xml"/>
  <Override PartName="/ppt/notesSlides/notesSlide22.xml" ContentType="application/vnd.openxmlformats-officedocument.presentationml.notesSlide+xml"/>
  <Override PartName="/ppt/comments/comment31.xml" ContentType="application/vnd.openxmlformats-officedocument.presentationml.comments+xml"/>
  <Override PartName="/ppt/notesSlides/notesSlide23.xml" ContentType="application/vnd.openxmlformats-officedocument.presentationml.notesSlide+xml"/>
  <Override PartName="/ppt/comments/comment32.xml" ContentType="application/vnd.openxmlformats-officedocument.presentationml.comments+xml"/>
  <Override PartName="/ppt/notesSlides/notesSlide24.xml" ContentType="application/vnd.openxmlformats-officedocument.presentationml.notesSlide+xml"/>
  <Override PartName="/ppt/comments/comment33.xml" ContentType="application/vnd.openxmlformats-officedocument.presentationml.comments+xml"/>
  <Override PartName="/ppt/notesSlides/notesSlide25.xml" ContentType="application/vnd.openxmlformats-officedocument.presentationml.notesSlide+xml"/>
  <Override PartName="/ppt/comments/comment34.xml" ContentType="application/vnd.openxmlformats-officedocument.presentationml.comments+xml"/>
  <Override PartName="/ppt/notesSlides/notesSlide26.xml" ContentType="application/vnd.openxmlformats-officedocument.presentationml.notesSlide+xml"/>
  <Override PartName="/ppt/comments/comment35.xml" ContentType="application/vnd.openxmlformats-officedocument.presentationml.comments+xml"/>
  <Override PartName="/ppt/notesSlides/notesSlide27.xml" ContentType="application/vnd.openxmlformats-officedocument.presentationml.notesSlide+xml"/>
  <Override PartName="/ppt/comments/comment36.xml" ContentType="application/vnd.openxmlformats-officedocument.presentationml.comments+xml"/>
  <Override PartName="/ppt/notesSlides/notesSlide28.xml" ContentType="application/vnd.openxmlformats-officedocument.presentationml.notesSlide+xml"/>
  <Override PartName="/ppt/comments/comment37.xml" ContentType="application/vnd.openxmlformats-officedocument.presentationml.comments+xml"/>
  <Override PartName="/ppt/notesSlides/notesSlide29.xml" ContentType="application/vnd.openxmlformats-officedocument.presentationml.notesSlide+xml"/>
  <Override PartName="/ppt/comments/comment38.xml" ContentType="application/vnd.openxmlformats-officedocument.presentationml.comments+xml"/>
  <Override PartName="/ppt/notesSlides/notesSlide30.xml" ContentType="application/vnd.openxmlformats-officedocument.presentationml.notesSlide+xml"/>
  <Override PartName="/ppt/comments/comment39.xml" ContentType="application/vnd.openxmlformats-officedocument.presentationml.comments+xml"/>
  <Override PartName="/ppt/notesSlides/notesSlide31.xml" ContentType="application/vnd.openxmlformats-officedocument.presentationml.notesSlide+xml"/>
  <Override PartName="/ppt/comments/comment40.xml" ContentType="application/vnd.openxmlformats-officedocument.presentationml.comments+xml"/>
  <Override PartName="/ppt/notesSlides/notesSlide32.xml" ContentType="application/vnd.openxmlformats-officedocument.presentationml.notesSlide+xml"/>
  <Override PartName="/ppt/comments/comment41.xml" ContentType="application/vnd.openxmlformats-officedocument.presentationml.comments+xml"/>
  <Override PartName="/ppt/comments/comment42.xml" ContentType="application/vnd.openxmlformats-officedocument.presentationml.comments+xml"/>
  <Override PartName="/ppt/notesSlides/notesSlide33.xml" ContentType="application/vnd.openxmlformats-officedocument.presentationml.notesSlide+xml"/>
  <Override PartName="/ppt/comments/comment43.xml" ContentType="application/vnd.openxmlformats-officedocument.presentationml.comments+xml"/>
  <Override PartName="/ppt/notesSlides/notesSlide34.xml" ContentType="application/vnd.openxmlformats-officedocument.presentationml.notesSlide+xml"/>
  <Override PartName="/ppt/comments/comment44.xml" ContentType="application/vnd.openxmlformats-officedocument.presentationml.comments+xml"/>
  <Override PartName="/ppt/notesSlides/notesSlide35.xml" ContentType="application/vnd.openxmlformats-officedocument.presentationml.notesSlide+xml"/>
  <Override PartName="/ppt/comments/comment45.xml" ContentType="application/vnd.openxmlformats-officedocument.presentationml.comments+xml"/>
  <Override PartName="/ppt/notesSlides/notesSlide36.xml" ContentType="application/vnd.openxmlformats-officedocument.presentationml.notesSlide+xml"/>
  <Override PartName="/ppt/comments/comment46.xml" ContentType="application/vnd.openxmlformats-officedocument.presentationml.comments+xml"/>
  <Override PartName="/ppt/comments/comment47.xml" ContentType="application/vnd.openxmlformats-officedocument.presentationml.comments+xml"/>
  <Override PartName="/ppt/comments/comment48.xml" ContentType="application/vnd.openxmlformats-officedocument.presentationml.comments+xml"/>
  <Override PartName="/ppt/comments/comment49.xml" ContentType="application/vnd.openxmlformats-officedocument.presentationml.comments+xml"/>
  <Override PartName="/ppt/comments/comment50.xml" ContentType="application/vnd.openxmlformats-officedocument.presentationml.comments+xml"/>
  <Override PartName="/ppt/notesSlides/notesSlide37.xml" ContentType="application/vnd.openxmlformats-officedocument.presentationml.notesSlide+xml"/>
  <Override PartName="/ppt/comments/comment51.xml" ContentType="application/vnd.openxmlformats-officedocument.presentationml.comments+xml"/>
  <Override PartName="/ppt/notesSlides/notesSlide38.xml" ContentType="application/vnd.openxmlformats-officedocument.presentationml.notesSlide+xml"/>
  <Override PartName="/ppt/comments/comment52.xml" ContentType="application/vnd.openxmlformats-officedocument.presentationml.comments+xml"/>
  <Override PartName="/ppt/notesSlides/notesSlide39.xml" ContentType="application/vnd.openxmlformats-officedocument.presentationml.notesSlide+xml"/>
  <Override PartName="/ppt/comments/comment53.xml" ContentType="application/vnd.openxmlformats-officedocument.presentationml.comments+xml"/>
  <Override PartName="/ppt/notesSlides/notesSlide40.xml" ContentType="application/vnd.openxmlformats-officedocument.presentationml.notesSlide+xml"/>
  <Override PartName="/ppt/comments/comment54.xml" ContentType="application/vnd.openxmlformats-officedocument.presentationml.comments+xml"/>
  <Override PartName="/ppt/notesSlides/notesSlide41.xml" ContentType="application/vnd.openxmlformats-officedocument.presentationml.notesSlide+xml"/>
  <Override PartName="/ppt/comments/comment55.xml" ContentType="application/vnd.openxmlformats-officedocument.presentationml.comments+xml"/>
  <Override PartName="/ppt/notesSlides/notesSlide42.xml" ContentType="application/vnd.openxmlformats-officedocument.presentationml.notesSlide+xml"/>
  <Override PartName="/ppt/comments/comment56.xml" ContentType="application/vnd.openxmlformats-officedocument.presentationml.comments+xml"/>
  <Override PartName="/ppt/notesSlides/notesSlide43.xml" ContentType="application/vnd.openxmlformats-officedocument.presentationml.notesSlide+xml"/>
  <Override PartName="/ppt/comments/comment57.xml" ContentType="application/vnd.openxmlformats-officedocument.presentationml.comments+xml"/>
  <Override PartName="/ppt/notesSlides/notesSlide44.xml" ContentType="application/vnd.openxmlformats-officedocument.presentationml.notesSlide+xml"/>
  <Override PartName="/ppt/comments/comment58.xml" ContentType="application/vnd.openxmlformats-officedocument.presentationml.comments+xml"/>
  <Override PartName="/ppt/notesSlides/notesSlide45.xml" ContentType="application/vnd.openxmlformats-officedocument.presentationml.notesSlide+xml"/>
  <Override PartName="/ppt/comments/comment59.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omments/comment60.xml" ContentType="application/vnd.openxmlformats-officedocument.presentationml.comments+xml"/>
  <Override PartName="/ppt/comments/comment61.xml" ContentType="application/vnd.openxmlformats-officedocument.presentationml.comments+xml"/>
  <Override PartName="/ppt/comments/comment62.xml" ContentType="application/vnd.openxmlformats-officedocument.presentationml.comments+xml"/>
  <Override PartName="/ppt/comments/comment63.xml" ContentType="application/vnd.openxmlformats-officedocument.presentationml.comments+xml"/>
  <Override PartName="/ppt/comments/comment64.xml" ContentType="application/vnd.openxmlformats-officedocument.presentationml.comments+xml"/>
  <Override PartName="/ppt/comments/comment65.xml" ContentType="application/vnd.openxmlformats-officedocument.presentationml.comments+xml"/>
  <Override PartName="/ppt/notesSlides/notesSlide48.xml" ContentType="application/vnd.openxmlformats-officedocument.presentationml.notesSlide+xml"/>
  <Override PartName="/ppt/comments/comment66.xml" ContentType="application/vnd.openxmlformats-officedocument.presentationml.comments+xml"/>
  <Override PartName="/ppt/comments/comment67.xml" ContentType="application/vnd.openxmlformats-officedocument.presentationml.comments+xml"/>
  <Override PartName="/ppt/comments/comment68.xml" ContentType="application/vnd.openxmlformats-officedocument.presentationml.comments+xml"/>
  <Override PartName="/ppt/comments/comment69.xml" ContentType="application/vnd.openxmlformats-officedocument.presentationml.comments+xml"/>
  <Override PartName="/ppt/comments/comment70.xml" ContentType="application/vnd.openxmlformats-officedocument.presentationml.comments+xml"/>
  <Override PartName="/ppt/comments/comment71.xml" ContentType="application/vnd.openxmlformats-officedocument.presentationml.comments+xml"/>
  <Override PartName="/ppt/comments/comment72.xml" ContentType="application/vnd.openxmlformats-officedocument.presentationml.comments+xml"/>
  <Override PartName="/ppt/comments/comment73.xml" ContentType="application/vnd.openxmlformats-officedocument.presentationml.comments+xml"/>
  <Override PartName="/ppt/comments/comment74.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omments/comment75.xml" ContentType="application/vnd.openxmlformats-officedocument.presentationml.comments+xml"/>
  <Override PartName="/ppt/comments/comment76.xml" ContentType="application/vnd.openxmlformats-officedocument.presentationml.comments+xml"/>
  <Override PartName="/ppt/comments/comment77.xml" ContentType="application/vnd.openxmlformats-officedocument.presentationml.comment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comment78.xml" ContentType="application/vnd.openxmlformats-officedocument.presentationml.comments+xml"/>
  <Override PartName="/ppt/notesSlides/notesSlide53.xml" ContentType="application/vnd.openxmlformats-officedocument.presentationml.notesSlide+xml"/>
  <Override PartName="/ppt/comments/comment79.xml" ContentType="application/vnd.openxmlformats-officedocument.presentationml.comments+xml"/>
  <Override PartName="/ppt/comments/comment80.xml" ContentType="application/vnd.openxmlformats-officedocument.presentationml.comments+xml"/>
  <Override PartName="/ppt/notesSlides/notesSlide54.xml" ContentType="application/vnd.openxmlformats-officedocument.presentationml.notesSlide+xml"/>
  <Override PartName="/ppt/comments/comment8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98"/>
  </p:notesMasterIdLst>
  <p:handoutMasterIdLst>
    <p:handoutMasterId r:id="rId99"/>
  </p:handoutMasterIdLst>
  <p:sldIdLst>
    <p:sldId id="1174" r:id="rId2"/>
    <p:sldId id="1224" r:id="rId3"/>
    <p:sldId id="1225" r:id="rId4"/>
    <p:sldId id="1226" r:id="rId5"/>
    <p:sldId id="1227" r:id="rId6"/>
    <p:sldId id="1228" r:id="rId7"/>
    <p:sldId id="1175" r:id="rId8"/>
    <p:sldId id="1229" r:id="rId9"/>
    <p:sldId id="1218" r:id="rId10"/>
    <p:sldId id="1230" r:id="rId11"/>
    <p:sldId id="1220" r:id="rId12"/>
    <p:sldId id="1231" r:id="rId13"/>
    <p:sldId id="1232" r:id="rId14"/>
    <p:sldId id="1233" r:id="rId15"/>
    <p:sldId id="1219" r:id="rId16"/>
    <p:sldId id="1234" r:id="rId17"/>
    <p:sldId id="1235" r:id="rId18"/>
    <p:sldId id="1176" r:id="rId19"/>
    <p:sldId id="1236" r:id="rId20"/>
    <p:sldId id="1177" r:id="rId21"/>
    <p:sldId id="1237" r:id="rId22"/>
    <p:sldId id="1238" r:id="rId23"/>
    <p:sldId id="1239" r:id="rId24"/>
    <p:sldId id="1240" r:id="rId25"/>
    <p:sldId id="1178" r:id="rId26"/>
    <p:sldId id="1179" r:id="rId27"/>
    <p:sldId id="1180" r:id="rId28"/>
    <p:sldId id="1181" r:id="rId29"/>
    <p:sldId id="1182" r:id="rId30"/>
    <p:sldId id="1183" r:id="rId31"/>
    <p:sldId id="1184" r:id="rId32"/>
    <p:sldId id="1223" r:id="rId33"/>
    <p:sldId id="1187" r:id="rId34"/>
    <p:sldId id="1241" r:id="rId35"/>
    <p:sldId id="1242" r:id="rId36"/>
    <p:sldId id="1243" r:id="rId37"/>
    <p:sldId id="1244" r:id="rId38"/>
    <p:sldId id="1245" r:id="rId39"/>
    <p:sldId id="1246" r:id="rId40"/>
    <p:sldId id="1247" r:id="rId41"/>
    <p:sldId id="1248" r:id="rId42"/>
    <p:sldId id="1249" r:id="rId43"/>
    <p:sldId id="1250" r:id="rId44"/>
    <p:sldId id="1251" r:id="rId45"/>
    <p:sldId id="1252" r:id="rId46"/>
    <p:sldId id="1253" r:id="rId47"/>
    <p:sldId id="1254" r:id="rId48"/>
    <p:sldId id="1255" r:id="rId49"/>
    <p:sldId id="1256" r:id="rId50"/>
    <p:sldId id="1257" r:id="rId51"/>
    <p:sldId id="1258" r:id="rId52"/>
    <p:sldId id="1259" r:id="rId53"/>
    <p:sldId id="1260" r:id="rId54"/>
    <p:sldId id="1261" r:id="rId55"/>
    <p:sldId id="1262" r:id="rId56"/>
    <p:sldId id="1263" r:id="rId57"/>
    <p:sldId id="1264" r:id="rId58"/>
    <p:sldId id="1265" r:id="rId59"/>
    <p:sldId id="1266" r:id="rId60"/>
    <p:sldId id="1267" r:id="rId61"/>
    <p:sldId id="1268" r:id="rId62"/>
    <p:sldId id="1269" r:id="rId63"/>
    <p:sldId id="1270" r:id="rId64"/>
    <p:sldId id="1271" r:id="rId65"/>
    <p:sldId id="1272" r:id="rId66"/>
    <p:sldId id="1188" r:id="rId67"/>
    <p:sldId id="1190" r:id="rId68"/>
    <p:sldId id="1273" r:id="rId69"/>
    <p:sldId id="1222" r:id="rId70"/>
    <p:sldId id="1274" r:id="rId71"/>
    <p:sldId id="1221" r:id="rId72"/>
    <p:sldId id="1275" r:id="rId73"/>
    <p:sldId id="1191" r:id="rId74"/>
    <p:sldId id="1276" r:id="rId75"/>
    <p:sldId id="1192" r:id="rId76"/>
    <p:sldId id="1277" r:id="rId77"/>
    <p:sldId id="1193" r:id="rId78"/>
    <p:sldId id="1278" r:id="rId79"/>
    <p:sldId id="1195" r:id="rId80"/>
    <p:sldId id="1196" r:id="rId81"/>
    <p:sldId id="1198" r:id="rId82"/>
    <p:sldId id="1199" r:id="rId83"/>
    <p:sldId id="1200" r:id="rId84"/>
    <p:sldId id="1201" r:id="rId85"/>
    <p:sldId id="1202" r:id="rId86"/>
    <p:sldId id="1203" r:id="rId87"/>
    <p:sldId id="1205" r:id="rId88"/>
    <p:sldId id="1208" r:id="rId89"/>
    <p:sldId id="1279" r:id="rId90"/>
    <p:sldId id="1210" r:id="rId91"/>
    <p:sldId id="1212" r:id="rId92"/>
    <p:sldId id="1211" r:id="rId93"/>
    <p:sldId id="1280" r:id="rId94"/>
    <p:sldId id="1209" r:id="rId95"/>
    <p:sldId id="1281" r:id="rId96"/>
    <p:sldId id="1065" r:id="rId97"/>
  </p:sldIdLst>
  <p:sldSz cx="9372600" cy="6858000"/>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952">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7" name="Abishek" initials="AR [102]" lastIdx="1" clrIdx="106">
    <p:extLst/>
  </p:cmAuthor>
  <p:cmAuthor id="1" name="Mary Conlee" initials="MC" lastIdx="1" clrIdx="0"/>
  <p:cmAuthor id="108" name="Abishek" initials="AR [103]" lastIdx="1" clrIdx="107">
    <p:extLst/>
  </p:cmAuthor>
  <p:cmAuthor id="2" name="Mark Kerzner" initials="MK" lastIdx="6" clrIdx="1"/>
  <p:cmAuthor id="109" name="Abishek" initials="AR [104]" lastIdx="1" clrIdx="108">
    <p:extLst/>
  </p:cmAuthor>
  <p:cmAuthor id="3" name="Mary Beth Conlee" initials="MBC" lastIdx="7" clrIdx="2"/>
  <p:cmAuthor id="110" name="Abishek" initials="AR [105]" lastIdx="1" clrIdx="109">
    <p:extLst/>
  </p:cmAuthor>
  <p:cmAuthor id="4" name="Michelle" initials="M" lastIdx="5" clrIdx="3"/>
  <p:cmAuthor id="111" name="Abishek" initials="AR [106]" lastIdx="1" clrIdx="110">
    <p:extLst/>
  </p:cmAuthor>
  <p:cmAuthor id="5" name="Tricia Murphy" initials="TM" lastIdx="4" clrIdx="4">
    <p:extLst/>
  </p:cmAuthor>
  <p:cmAuthor id="112" name="Abishek" initials="AR [107]" lastIdx="1" clrIdx="111">
    <p:extLst/>
  </p:cmAuthor>
  <p:cmAuthor id="6" name="Abishek" initials="AR" lastIdx="1" clrIdx="5">
    <p:extLst/>
  </p:cmAuthor>
  <p:cmAuthor id="113" name="Abishek" initials="AR [108]" lastIdx="1" clrIdx="112">
    <p:extLst/>
  </p:cmAuthor>
  <p:cmAuthor id="7" name="Abishek" initials="AR [2]" lastIdx="1" clrIdx="6">
    <p:extLst/>
  </p:cmAuthor>
  <p:cmAuthor id="114" name="Abishek" initials="AR [109]" lastIdx="1" clrIdx="113">
    <p:extLst/>
  </p:cmAuthor>
  <p:cmAuthor id="8" name="Abishek" initials="AR [3]" lastIdx="1" clrIdx="7">
    <p:extLst/>
  </p:cmAuthor>
  <p:cmAuthor id="115" name="Abishek" initials="AR [110]" lastIdx="1" clrIdx="114">
    <p:extLst/>
  </p:cmAuthor>
  <p:cmAuthor id="9" name="Abishek" initials="AR [4]" lastIdx="1" clrIdx="8">
    <p:extLst/>
  </p:cmAuthor>
  <p:cmAuthor id="116" name="Abishek" initials="AR [111]" lastIdx="1" clrIdx="115">
    <p:extLst/>
  </p:cmAuthor>
  <p:cmAuthor id="10" name="Abishek" initials="AR [5]" lastIdx="1" clrIdx="9">
    <p:extLst/>
  </p:cmAuthor>
  <p:cmAuthor id="117" name="Abishek" initials="AR [112]" lastIdx="1" clrIdx="116">
    <p:extLst/>
  </p:cmAuthor>
  <p:cmAuthor id="11" name="Abishek" initials="AR [6]" lastIdx="1" clrIdx="10">
    <p:extLst/>
  </p:cmAuthor>
  <p:cmAuthor id="118" name="Abishek" initials="AR [113]" lastIdx="1" clrIdx="117">
    <p:extLst/>
  </p:cmAuthor>
  <p:cmAuthor id="12" name="Abishek" initials="AR [7]" lastIdx="1" clrIdx="11">
    <p:extLst/>
  </p:cmAuthor>
  <p:cmAuthor id="119" name="Abishek" initials="AR [114]" lastIdx="1" clrIdx="118">
    <p:extLst/>
  </p:cmAuthor>
  <p:cmAuthor id="13" name="Abishek" initials="AR [8]" lastIdx="1" clrIdx="12">
    <p:extLst/>
  </p:cmAuthor>
  <p:cmAuthor id="120" name="Abishek" initials="AR [115]" lastIdx="1" clrIdx="119">
    <p:extLst/>
  </p:cmAuthor>
  <p:cmAuthor id="14" name="Abishek" initials="AR [9]" lastIdx="1" clrIdx="13">
    <p:extLst/>
  </p:cmAuthor>
  <p:cmAuthor id="121" name="Abishek" initials="AR [116]" lastIdx="1" clrIdx="120">
    <p:extLst/>
  </p:cmAuthor>
  <p:cmAuthor id="15" name="Abishek" initials="AR [10]" lastIdx="1" clrIdx="14">
    <p:extLst/>
  </p:cmAuthor>
  <p:cmAuthor id="122" name="Abishek" initials="AR [117]" lastIdx="1" clrIdx="121">
    <p:extLst/>
  </p:cmAuthor>
  <p:cmAuthor id="16" name="Abishek" initials="AR [11]" lastIdx="1" clrIdx="15">
    <p:extLst/>
  </p:cmAuthor>
  <p:cmAuthor id="17" name="Abishek" initials="AR [12]" lastIdx="1" clrIdx="16">
    <p:extLst/>
  </p:cmAuthor>
  <p:cmAuthor id="18" name="Abishek" initials="AR [13]" lastIdx="1" clrIdx="17">
    <p:extLst/>
  </p:cmAuthor>
  <p:cmAuthor id="19" name="Abishek" initials="AR [14]" lastIdx="1" clrIdx="18">
    <p:extLst/>
  </p:cmAuthor>
  <p:cmAuthor id="20" name="Abishek" initials="AR [15]" lastIdx="1" clrIdx="19">
    <p:extLst/>
  </p:cmAuthor>
  <p:cmAuthor id="21" name="Abishek" initials="AR [16]" lastIdx="1" clrIdx="20">
    <p:extLst/>
  </p:cmAuthor>
  <p:cmAuthor id="22" name="Abishek" initials="AR [17]" lastIdx="1" clrIdx="21">
    <p:extLst/>
  </p:cmAuthor>
  <p:cmAuthor id="23" name="Abishek" initials="AR [18]" lastIdx="1" clrIdx="22">
    <p:extLst/>
  </p:cmAuthor>
  <p:cmAuthor id="24" name="Abishek" initials="AR [19]" lastIdx="1" clrIdx="23">
    <p:extLst/>
  </p:cmAuthor>
  <p:cmAuthor id="25" name="Abishek" initials="AR [20]" lastIdx="1" clrIdx="24">
    <p:extLst/>
  </p:cmAuthor>
  <p:cmAuthor id="26" name="Abishek" initials="AR [21]" lastIdx="1" clrIdx="25">
    <p:extLst/>
  </p:cmAuthor>
  <p:cmAuthor id="27" name="Abishek" initials="AR [22]" lastIdx="1" clrIdx="26">
    <p:extLst/>
  </p:cmAuthor>
  <p:cmAuthor id="28" name="Abishek" initials="AR [23]" lastIdx="1" clrIdx="27">
    <p:extLst/>
  </p:cmAuthor>
  <p:cmAuthor id="29" name="Abishek" initials="AR [24]" lastIdx="1" clrIdx="28">
    <p:extLst/>
  </p:cmAuthor>
  <p:cmAuthor id="30" name="Abishek" initials="AR [25]" lastIdx="1" clrIdx="29">
    <p:extLst/>
  </p:cmAuthor>
  <p:cmAuthor id="31" name="Abishek" initials="AR [26]" lastIdx="1" clrIdx="30">
    <p:extLst/>
  </p:cmAuthor>
  <p:cmAuthor id="32" name="Abishek" initials="AR [27]" lastIdx="1" clrIdx="31">
    <p:extLst/>
  </p:cmAuthor>
  <p:cmAuthor id="33" name="Abishek" initials="AR [28]" lastIdx="1" clrIdx="32">
    <p:extLst/>
  </p:cmAuthor>
  <p:cmAuthor id="34" name="Abishek" initials="AR [29]" lastIdx="1" clrIdx="33">
    <p:extLst/>
  </p:cmAuthor>
  <p:cmAuthor id="35" name="Abishek" initials="AR [30]" lastIdx="1" clrIdx="34">
    <p:extLst/>
  </p:cmAuthor>
  <p:cmAuthor id="36" name="Abishek" initials="AR [31]" lastIdx="1" clrIdx="35">
    <p:extLst/>
  </p:cmAuthor>
  <p:cmAuthor id="37" name="Abishek" initials="AR [32]" lastIdx="1" clrIdx="36">
    <p:extLst/>
  </p:cmAuthor>
  <p:cmAuthor id="38" name="Abishek" initials="AR [33]" lastIdx="1" clrIdx="37">
    <p:extLst/>
  </p:cmAuthor>
  <p:cmAuthor id="39" name="Abishek" initials="AR [34]" lastIdx="1" clrIdx="38">
    <p:extLst/>
  </p:cmAuthor>
  <p:cmAuthor id="40" name="Abishek" initials="AR [35]" lastIdx="1" clrIdx="39">
    <p:extLst/>
  </p:cmAuthor>
  <p:cmAuthor id="41" name="Abishek" initials="AR [36]" lastIdx="1" clrIdx="40">
    <p:extLst/>
  </p:cmAuthor>
  <p:cmAuthor id="42" name="Abishek" initials="AR [37]" lastIdx="1" clrIdx="41">
    <p:extLst/>
  </p:cmAuthor>
  <p:cmAuthor id="43" name="Abishek" initials="AR [38]" lastIdx="1" clrIdx="42">
    <p:extLst/>
  </p:cmAuthor>
  <p:cmAuthor id="44" name="Abishek" initials="AR [39]" lastIdx="1" clrIdx="43">
    <p:extLst/>
  </p:cmAuthor>
  <p:cmAuthor id="45" name="Abishek" initials="AR [40]" lastIdx="1" clrIdx="44">
    <p:extLst/>
  </p:cmAuthor>
  <p:cmAuthor id="46" name="Abishek" initials="AR [41]" lastIdx="1" clrIdx="45">
    <p:extLst/>
  </p:cmAuthor>
  <p:cmAuthor id="47" name="Abishek" initials="AR [42]" lastIdx="1" clrIdx="46">
    <p:extLst/>
  </p:cmAuthor>
  <p:cmAuthor id="48" name="Abishek" initials="AR [43]" lastIdx="1" clrIdx="47">
    <p:extLst/>
  </p:cmAuthor>
  <p:cmAuthor id="49" name="Abishek" initials="AR [44]" lastIdx="1" clrIdx="48">
    <p:extLst/>
  </p:cmAuthor>
  <p:cmAuthor id="50" name="Abishek" initials="AR [45]" lastIdx="1" clrIdx="49">
    <p:extLst/>
  </p:cmAuthor>
  <p:cmAuthor id="51" name="Abishek" initials="AR [46]" lastIdx="1" clrIdx="50">
    <p:extLst/>
  </p:cmAuthor>
  <p:cmAuthor id="52" name="Abishek" initials="AR [47]" lastIdx="1" clrIdx="51">
    <p:extLst/>
  </p:cmAuthor>
  <p:cmAuthor id="53" name="Abishek" initials="AR [48]" lastIdx="1" clrIdx="52">
    <p:extLst/>
  </p:cmAuthor>
  <p:cmAuthor id="54" name="Abishek" initials="AR [49]" lastIdx="1" clrIdx="53">
    <p:extLst/>
  </p:cmAuthor>
  <p:cmAuthor id="55" name="Abishek" initials="AR [50]" lastIdx="1" clrIdx="54">
    <p:extLst/>
  </p:cmAuthor>
  <p:cmAuthor id="56" name="Abishek" initials="AR [51]" lastIdx="1" clrIdx="55">
    <p:extLst/>
  </p:cmAuthor>
  <p:cmAuthor id="57" name="Abishek" initials="AR [52]" lastIdx="1" clrIdx="56">
    <p:extLst/>
  </p:cmAuthor>
  <p:cmAuthor id="58" name="Abishek" initials="AR [53]" lastIdx="1" clrIdx="57">
    <p:extLst/>
  </p:cmAuthor>
  <p:cmAuthor id="59" name="Abishek" initials="AR [54]" lastIdx="1" clrIdx="58">
    <p:extLst/>
  </p:cmAuthor>
  <p:cmAuthor id="60" name="Abishek" initials="AR [55]" lastIdx="1" clrIdx="59">
    <p:extLst/>
  </p:cmAuthor>
  <p:cmAuthor id="61" name="Abishek" initials="AR [56]" lastIdx="1" clrIdx="60">
    <p:extLst/>
  </p:cmAuthor>
  <p:cmAuthor id="62" name="Abishek" initials="AR [57]" lastIdx="1" clrIdx="61">
    <p:extLst/>
  </p:cmAuthor>
  <p:cmAuthor id="63" name="Abishek" initials="AR [58]" lastIdx="1" clrIdx="62">
    <p:extLst/>
  </p:cmAuthor>
  <p:cmAuthor id="64" name="Abishek" initials="AR [59]" lastIdx="1" clrIdx="63">
    <p:extLst/>
  </p:cmAuthor>
  <p:cmAuthor id="65" name="Abishek" initials="AR [60]" lastIdx="1" clrIdx="64">
    <p:extLst/>
  </p:cmAuthor>
  <p:cmAuthor id="66" name="Abishek" initials="AR [61]" lastIdx="1" clrIdx="65">
    <p:extLst/>
  </p:cmAuthor>
  <p:cmAuthor id="67" name="Abishek" initials="AR [62]" lastIdx="1" clrIdx="66">
    <p:extLst/>
  </p:cmAuthor>
  <p:cmAuthor id="68" name="Abishek" initials="AR [63]" lastIdx="1" clrIdx="67">
    <p:extLst/>
  </p:cmAuthor>
  <p:cmAuthor id="69" name="Abishek" initials="AR [64]" lastIdx="1" clrIdx="68">
    <p:extLst/>
  </p:cmAuthor>
  <p:cmAuthor id="70" name="Abishek" initials="AR [65]" lastIdx="1" clrIdx="69">
    <p:extLst/>
  </p:cmAuthor>
  <p:cmAuthor id="71" name="Abishek" initials="AR [66]" lastIdx="1" clrIdx="70">
    <p:extLst/>
  </p:cmAuthor>
  <p:cmAuthor id="72" name="Abishek" initials="AR [67]" lastIdx="1" clrIdx="71">
    <p:extLst/>
  </p:cmAuthor>
  <p:cmAuthor id="73" name="Abishek" initials="AR [68]" lastIdx="1" clrIdx="72">
    <p:extLst/>
  </p:cmAuthor>
  <p:cmAuthor id="74" name="Abishek" initials="AR [69]" lastIdx="1" clrIdx="73">
    <p:extLst/>
  </p:cmAuthor>
  <p:cmAuthor id="75" name="Abishek" initials="AR [70]" lastIdx="1" clrIdx="74">
    <p:extLst/>
  </p:cmAuthor>
  <p:cmAuthor id="76" name="Abishek" initials="AR [71]" lastIdx="1" clrIdx="75">
    <p:extLst/>
  </p:cmAuthor>
  <p:cmAuthor id="77" name="Abishek" initials="AR [72]" lastIdx="1" clrIdx="76">
    <p:extLst/>
  </p:cmAuthor>
  <p:cmAuthor id="78" name="Abishek" initials="AR [73]" lastIdx="1" clrIdx="77">
    <p:extLst/>
  </p:cmAuthor>
  <p:cmAuthor id="79" name="Abishek" initials="AR [74]" lastIdx="1" clrIdx="78">
    <p:extLst/>
  </p:cmAuthor>
  <p:cmAuthor id="80" name="Abishek" initials="AR [75]" lastIdx="1" clrIdx="79">
    <p:extLst/>
  </p:cmAuthor>
  <p:cmAuthor id="81" name="Abishek" initials="AR [76]" lastIdx="1" clrIdx="80">
    <p:extLst/>
  </p:cmAuthor>
  <p:cmAuthor id="82" name="Abishek" initials="AR [77]" lastIdx="1" clrIdx="81">
    <p:extLst/>
  </p:cmAuthor>
  <p:cmAuthor id="83" name="Abishek" initials="AR [78]" lastIdx="1" clrIdx="82">
    <p:extLst/>
  </p:cmAuthor>
  <p:cmAuthor id="84" name="Abishek" initials="AR [79]" lastIdx="1" clrIdx="83">
    <p:extLst/>
  </p:cmAuthor>
  <p:cmAuthor id="85" name="Abishek" initials="AR [80]" lastIdx="1" clrIdx="84">
    <p:extLst/>
  </p:cmAuthor>
  <p:cmAuthor id="86" name="Abishek" initials="AR [81]" lastIdx="1" clrIdx="85">
    <p:extLst/>
  </p:cmAuthor>
  <p:cmAuthor id="87" name="Abishek" initials="AR [82]" lastIdx="1" clrIdx="86">
    <p:extLst/>
  </p:cmAuthor>
  <p:cmAuthor id="88" name="Abishek" initials="AR [83]" lastIdx="1" clrIdx="87">
    <p:extLst/>
  </p:cmAuthor>
  <p:cmAuthor id="89" name="Abishek" initials="AR [84]" lastIdx="1" clrIdx="88">
    <p:extLst/>
  </p:cmAuthor>
  <p:cmAuthor id="90" name="Abishek" initials="AR [85]" lastIdx="1" clrIdx="89">
    <p:extLst/>
  </p:cmAuthor>
  <p:cmAuthor id="91" name="Abishek" initials="AR [86]" lastIdx="1" clrIdx="90">
    <p:extLst/>
  </p:cmAuthor>
  <p:cmAuthor id="92" name="Abishek" initials="AR [87]" lastIdx="1" clrIdx="91">
    <p:extLst/>
  </p:cmAuthor>
  <p:cmAuthor id="93" name="Abishek" initials="AR [88]" lastIdx="1" clrIdx="92">
    <p:extLst/>
  </p:cmAuthor>
  <p:cmAuthor id="94" name="Abishek" initials="AR [89]" lastIdx="1" clrIdx="93">
    <p:extLst/>
  </p:cmAuthor>
  <p:cmAuthor id="95" name="Abishek" initials="AR [90]" lastIdx="1" clrIdx="94">
    <p:extLst/>
  </p:cmAuthor>
  <p:cmAuthor id="96" name="Abishek" initials="AR [91]" lastIdx="1" clrIdx="95">
    <p:extLst/>
  </p:cmAuthor>
  <p:cmAuthor id="97" name="Abishek" initials="AR [92]" lastIdx="1" clrIdx="96">
    <p:extLst/>
  </p:cmAuthor>
  <p:cmAuthor id="98" name="Abishek" initials="AR [93]" lastIdx="1" clrIdx="97">
    <p:extLst/>
  </p:cmAuthor>
  <p:cmAuthor id="99" name="Abishek" initials="AR [94]" lastIdx="1" clrIdx="98">
    <p:extLst/>
  </p:cmAuthor>
  <p:cmAuthor id="100" name="Abishek" initials="AR [95]" lastIdx="1" clrIdx="99">
    <p:extLst/>
  </p:cmAuthor>
  <p:cmAuthor id="101" name="Abishek" initials="AR [96]" lastIdx="1" clrIdx="100">
    <p:extLst/>
  </p:cmAuthor>
  <p:cmAuthor id="102" name="Abishek" initials="AR [97]" lastIdx="1" clrIdx="101">
    <p:extLst/>
  </p:cmAuthor>
  <p:cmAuthor id="103" name="Abishek" initials="AR [98]" lastIdx="1" clrIdx="102">
    <p:extLst/>
  </p:cmAuthor>
  <p:cmAuthor id="104" name="Abishek" initials="AR [99]" lastIdx="1" clrIdx="103">
    <p:extLst/>
  </p:cmAuthor>
  <p:cmAuthor id="105" name="Abishek" initials="AR [100]" lastIdx="1" clrIdx="104">
    <p:extLst/>
  </p:cmAuthor>
  <p:cmAuthor id="106" name="Abishek" initials="AR [101]" lastIdx="1" clrIdx="10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1" autoAdjust="0"/>
    <p:restoredTop sz="85992" autoAdjust="0"/>
  </p:normalViewPr>
  <p:slideViewPr>
    <p:cSldViewPr>
      <p:cViewPr varScale="1">
        <p:scale>
          <a:sx n="57" d="100"/>
          <a:sy n="57" d="100"/>
        </p:scale>
        <p:origin x="184" y="1504"/>
      </p:cViewPr>
      <p:guideLst>
        <p:guide orient="horz" pos="2160"/>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p:scale>
          <a:sx n="80" d="100"/>
          <a:sy n="80" d="100"/>
        </p:scale>
        <p:origin x="3296" y="144"/>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presProps" Target="presProps.xml"/><Relationship Id="rId102" Type="http://schemas.openxmlformats.org/officeDocument/2006/relationships/viewProps" Target="viewProps.xml"/><Relationship Id="rId103" Type="http://schemas.openxmlformats.org/officeDocument/2006/relationships/theme" Target="theme/theme1.xml"/><Relationship Id="rId10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notesMaster" Target="notesMasters/notesMaster1.xml"/><Relationship Id="rId99" Type="http://schemas.openxmlformats.org/officeDocument/2006/relationships/handoutMaster" Target="handoutMasters/handoutMaster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commentAuthors" Target="commentAuthor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omments/comment1.xml><?xml version="1.0" encoding="utf-8"?>
<p:cmLst xmlns:a="http://schemas.openxmlformats.org/drawingml/2006/main" xmlns:r="http://schemas.openxmlformats.org/officeDocument/2006/relationships" xmlns:p="http://schemas.openxmlformats.org/presentationml/2006/main">
  <p:cm authorId="6" dt="2018-08-07T18:17:43.791" idx="1">
    <p:pos x="10" y="10"/>
    <p:text>Slide addition at this location - Key topics under Pandas were Series, DataFrames (There are a variety of operations for DataFrames - can be classified as simple, statistical and advanced), Using pandas with Files</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7" dt="2018-08-07T18:32:10.554" idx="1">
    <p:pos x="10" y="10"/>
    <p:text>Slide addition at this location - There were no slides on retrieving data from series. Added. Different styles of retrieval with verified outputs in python 3</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8" dt="2018-08-07T18:32:45.341" idx="1">
    <p:pos x="10" y="10"/>
    <p:text>Minor edits</p:text>
    <p:extLst>
      <p:ext uri="{C676402C-5697-4E1C-873F-D02D1690AC5C}">
        <p15:threadingInfo xmlns:p15="http://schemas.microsoft.com/office/powerpoint/2012/main" timeZoneBias="4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9" dt="2018-08-07T18:34:52.061" idx="1">
    <p:pos x="10" y="10"/>
    <p:text>Slide addition at this location - Needed new header for DataFrame type, which is different from Series</p:text>
    <p:extLst>
      <p:ext uri="{C676402C-5697-4E1C-873F-D02D1690AC5C}">
        <p15:threadingInfo xmlns:p15="http://schemas.microsoft.com/office/powerpoint/2012/main"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20" dt="2018-08-07T18:35:58.065" idx="1">
    <p:pos x="10" y="10"/>
    <p:text>Minor edits</p:text>
    <p:extLst>
      <p:ext uri="{C676402C-5697-4E1C-873F-D02D1690AC5C}">
        <p15:threadingInfo xmlns:p15="http://schemas.microsoft.com/office/powerpoint/2012/main" timeZoneBias="420"/>
      </p:ext>
    </p:extLst>
  </p:cm>
  <p:cm authorId="21" dt="2018-08-07T18:36:12.191" idx="1">
    <p:pos x="106" y="106"/>
    <p:text>Code Snippet Consistency - (Input: Pink + Bold with arrows), (Output: Black + Non-Bold)</p:text>
    <p:extLst>
      <p:ext uri="{C676402C-5697-4E1C-873F-D02D1690AC5C}">
        <p15:threadingInfo xmlns:p15="http://schemas.microsoft.com/office/powerpoint/2012/main"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2" dt="2018-08-07T18:36:21.154" idx="1">
    <p:pos x="10" y="10"/>
    <p:text>Minor edits</p:text>
    <p:extLst>
      <p:ext uri="{C676402C-5697-4E1C-873F-D02D1690AC5C}">
        <p15:threadingInfo xmlns:p15="http://schemas.microsoft.com/office/powerpoint/2012/main" timeZoneBias="420"/>
      </p:ext>
    </p:extLst>
  </p:cm>
  <p:cm authorId="23" dt="2018-08-07T18:36:26.254" idx="1">
    <p:pos x="106" y="106"/>
    <p:text>Code Snippet Consistency - (Input: Pink + Bold with arrows), (Output: Black + Non-Bold)</p:text>
    <p:extLst>
      <p:ext uri="{C676402C-5697-4E1C-873F-D02D1690AC5C}">
        <p15:threadingInfo xmlns:p15="http://schemas.microsoft.com/office/powerpoint/2012/main"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4" dt="2018-08-07T18:40:02.252" idx="1">
    <p:pos x="10" y="10"/>
    <p:text>Slide addition at this location - Needed a header for various operations on a single data frame thats going to be created. It is going to be the city - population - rain example used in your slides previously.</p:text>
    <p:extLst>
      <p:ext uri="{C676402C-5697-4E1C-873F-D02D1690AC5C}">
        <p15:threadingInfo xmlns:p15="http://schemas.microsoft.com/office/powerpoint/2012/main"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25" dt="2018-08-07T18:43:52.492" idx="1">
    <p:pos x="10" y="10"/>
    <p:text>Slide addition at this location - To create a data frame that is going to be used for all operations henceforth</p:text>
    <p:extLst>
      <p:ext uri="{C676402C-5697-4E1C-873F-D02D1690AC5C}">
        <p15:threadingInfo xmlns:p15="http://schemas.microsoft.com/office/powerpoint/2012/main"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26" dt="2018-08-07T18:44:24.985" idx="1">
    <p:pos x="10" y="10"/>
    <p:text>Slide addition at this location - To check datatypes in the data frame (This will show them that city, population, rain etc are different datatypes)</p:text>
    <p:extLst>
      <p:ext uri="{C676402C-5697-4E1C-873F-D02D1690AC5C}">
        <p15:threadingInfo xmlns:p15="http://schemas.microsoft.com/office/powerpoint/2012/main"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27" dt="2018-08-07T18:46:22.435" idx="1">
    <p:pos x="10" y="10"/>
    <p:text>Slide removal permanently - REFORM - All slides with this specific "REFORM" comment have been removed. These are replaced by the set of NON-HIDDEN slides below, that again have the "REFORM" tag in the comment.</p:text>
    <p:extLst>
      <p:ext uri="{C676402C-5697-4E1C-873F-D02D1690AC5C}">
        <p15:threadingInfo xmlns:p15="http://schemas.microsoft.com/office/powerpoint/2012/main"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28" dt="2018-08-07T18:51:13.912" idx="1">
    <p:pos x="10" y="10"/>
    <p:text>Slide removal permanently - REFORM - All slides with this specific "REFORM" comment have been removed. These are replaced by the set of NON-HIDDEN slides below, that again have the "REFORM" tag in the comment.</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7" dt="2018-08-07T18:20:38.649" idx="1">
    <p:pos x="10" y="10"/>
    <p:text>Slide addition at this location - There were no lesson objectives. Added.</p:text>
    <p:extLst>
      <p:ext uri="{C676402C-5697-4E1C-873F-D02D1690AC5C}">
        <p15:threadingInfo xmlns:p15="http://schemas.microsoft.com/office/powerpoint/2012/main" timeZoneBias="4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29" dt="2018-08-07T18:51:18.685" idx="1">
    <p:pos x="10" y="10"/>
    <p:text>Slide removal permanently - REFORM - All slides with this specific "REFORM" comment have been removed. These are replaced by the set of NON-HIDDEN slides below, that again have the "REFORM" tag in the comment.</p:text>
    <p:extLst>
      <p:ext uri="{C676402C-5697-4E1C-873F-D02D1690AC5C}">
        <p15:threadingInfo xmlns:p15="http://schemas.microsoft.com/office/powerpoint/2012/main" timeZoneBias="42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30" dt="2018-08-07T18:51:23.304" idx="1">
    <p:pos x="10" y="10"/>
    <p:text>Slide removal permanently - REFORM - All slides with this specific "REFORM" comment have been removed. These are replaced by the set of NON-HIDDEN slides below, that again have the "REFORM" tag in the comment.</p:text>
    <p:extLst>
      <p:ext uri="{C676402C-5697-4E1C-873F-D02D1690AC5C}">
        <p15:threadingInfo xmlns:p15="http://schemas.microsoft.com/office/powerpoint/2012/main" timeZoneBias="4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31" dt="2018-08-07T18:51:30.604" idx="1">
    <p:pos x="10" y="10"/>
    <p:text>Slide removal permanently - REFORM - All slides with this specific "REFORM" comment have been removed. These are replaced by the set of NON-HIDDEN slides below, that again have the "REFORM" tag in the comment.</p:text>
    <p:extLst>
      <p:ext uri="{C676402C-5697-4E1C-873F-D02D1690AC5C}">
        <p15:threadingInfo xmlns:p15="http://schemas.microsoft.com/office/powerpoint/2012/main" timeZoneBias="4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32" dt="2018-08-07T18:51:34.256" idx="1">
    <p:pos x="10" y="10"/>
    <p:text>Slide removal permanently - REFORM - All slides with this specific "REFORM" comment have been removed. These are replaced by the set of NON-HIDDEN slides below, that again have the "REFORM" tag in the comment.</p:text>
    <p:extLst>
      <p:ext uri="{C676402C-5697-4E1C-873F-D02D1690AC5C}">
        <p15:threadingInfo xmlns:p15="http://schemas.microsoft.com/office/powerpoint/2012/main" timeZoneBias="4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33" dt="2018-08-07T18:51:38.834" idx="1">
    <p:pos x="10" y="10"/>
    <p:text>Slide removal permanently - REFORM - All slides with this specific "REFORM" comment have been removed. These are replaced by the set of NON-HIDDEN slides below, that again have the "REFORM" tag in the comment.</p:text>
    <p:extLst>
      <p:ext uri="{C676402C-5697-4E1C-873F-D02D1690AC5C}">
        <p15:threadingInfo xmlns:p15="http://schemas.microsoft.com/office/powerpoint/2012/main" timeZoneBias="4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34" dt="2018-08-07T18:51:43.189" idx="1">
    <p:pos x="10" y="10"/>
    <p:text>Slide removal permanently - REFORM - All slides with this specific "REFORM" comment have been removed. These are replaced by the set of NON-HIDDEN slides below, that again have the "REFORM" tag in the comment.</p:text>
    <p:extLst>
      <p:ext uri="{C676402C-5697-4E1C-873F-D02D1690AC5C}">
        <p15:threadingInfo xmlns:p15="http://schemas.microsoft.com/office/powerpoint/2012/main" timeZoneBias="42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35" dt="2018-08-07T18:51:48.570" idx="1">
    <p:pos x="10" y="10"/>
    <p:text>Slide removal permanently - REFORM - All slides with this specific "REFORM" comment have been removed. These are replaced by the set of NON-HIDDEN slides below, that again have the "REFORM" tag in the comment.</p:text>
    <p:extLst>
      <p:ext uri="{C676402C-5697-4E1C-873F-D02D1690AC5C}">
        <p15:threadingInfo xmlns:p15="http://schemas.microsoft.com/office/powerpoint/2012/main" timeZoneBias="42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37" dt="2018-08-07T18:55:35.738" idx="1">
    <p:pos x="106" y="106"/>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39" dt="2018-08-07T18:57:40.197" idx="1">
    <p:pos x="10" y="10"/>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40" dt="2018-08-07T19:01:17.790"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53" dt="2018-08-07T19:25:21.712"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41" dt="2018-08-07T19:01:21.139"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54" dt="2018-08-07T19:25:29.302"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8" dt="2018-08-07T18:21:29.496" idx="1">
    <p:pos x="10" y="10"/>
    <p:text>Slide addition at this location - Needed a header slide for a brief introduction to Pandas</p:text>
    <p:extLst>
      <p:ext uri="{C676402C-5697-4E1C-873F-D02D1690AC5C}">
        <p15:threadingInfo xmlns:p15="http://schemas.microsoft.com/office/powerpoint/2012/main" timeZoneBias="42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42" dt="2018-08-07T19:01:29.357"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55" dt="2018-08-07T19:25:33.519"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43" dt="2018-08-07T19:01:32.270"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56" dt="2018-08-07T19:25:38.633"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44" dt="2018-08-07T19:01:35.252"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57" dt="2018-08-07T19:25:41.637"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45" dt="2018-08-07T19:01:37.442"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58" dt="2018-08-07T19:25:45.709"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46" dt="2018-08-07T19:01:45.176"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59" dt="2018-08-07T19:25:49.067"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47" dt="2018-08-07T19:01:48.190"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60" dt="2018-08-07T19:25:52.555"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48" dt="2018-08-07T19:02:20.723"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61" dt="2018-08-07T19:25:55.577"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49" dt="2018-08-07T19:02:24.064"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62" dt="2018-08-07T19:25:58.484"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50" dt="2018-08-07T19:02:27.256"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63" dt="2018-08-07T19:26:02.186"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39.xml><?xml version="1.0" encoding="utf-8"?>
<p:cmLst xmlns:a="http://schemas.openxmlformats.org/drawingml/2006/main" xmlns:r="http://schemas.openxmlformats.org/officeDocument/2006/relationships" xmlns:p="http://schemas.openxmlformats.org/presentationml/2006/main">
  <p:cm authorId="51" dt="2018-08-07T19:24:53.283"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64" dt="2018-08-07T19:26:05.142"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18-08-07T18:22:34.083" idx="1">
    <p:pos x="10" y="10"/>
    <p:text>Slide addition at this location - Added a Why Pandas slide just like "Why Python" or "Why Numpy". Thought it needs to be consistent that way!</p:text>
    <p:extLst>
      <p:ext uri="{C676402C-5697-4E1C-873F-D02D1690AC5C}">
        <p15:threadingInfo xmlns:p15="http://schemas.microsoft.com/office/powerpoint/2012/main" timeZoneBias="420"/>
      </p:ext>
    </p:extLst>
  </p:cm>
</p:cmLst>
</file>

<file path=ppt/comments/comment40.xml><?xml version="1.0" encoding="utf-8"?>
<p:cmLst xmlns:a="http://schemas.openxmlformats.org/drawingml/2006/main" xmlns:r="http://schemas.openxmlformats.org/officeDocument/2006/relationships" xmlns:p="http://schemas.openxmlformats.org/presentationml/2006/main">
  <p:cm authorId="52" dt="2018-08-07T19:24:59.269" idx="1">
    <p:pos x="10" y="10"/>
    <p:text>"REFORM" - This is part of the set of 14 REFORMED newly added slides to format most of the content from the old slides and also  compensate for all the missing content in pandas!</p:text>
    <p:extLst>
      <p:ext uri="{C676402C-5697-4E1C-873F-D02D1690AC5C}">
        <p15:threadingInfo xmlns:p15="http://schemas.microsoft.com/office/powerpoint/2012/main" timeZoneBias="420"/>
      </p:ext>
    </p:extLst>
  </p:cm>
  <p:cm authorId="65" dt="2018-08-07T19:26:11.613" idx="1">
    <p:pos x="106" y="106"/>
    <p:text>(This 14 slide content is organized and will include - 1) Column (slicing, add-on, deletion), 2) Row (slicing, addition, deletion), 3) subsetting, 4) set_index, 5) reset_index, 6) loc[])</p:text>
    <p:extLst>
      <p:ext uri="{C676402C-5697-4E1C-873F-D02D1690AC5C}">
        <p15:threadingInfo xmlns:p15="http://schemas.microsoft.com/office/powerpoint/2012/main" timeZoneBias="420"/>
      </p:ext>
    </p:extLst>
  </p:cm>
</p:cmLst>
</file>

<file path=ppt/comments/comment41.xml><?xml version="1.0" encoding="utf-8"?>
<p:cmLst xmlns:a="http://schemas.openxmlformats.org/drawingml/2006/main" xmlns:r="http://schemas.openxmlformats.org/officeDocument/2006/relationships" xmlns:p="http://schemas.openxmlformats.org/presentationml/2006/main">
  <p:cm authorId="66" dt="2018-08-07T19:29:51.707" idx="1">
    <p:pos x="10" y="10"/>
    <p:text>Slide addition at this location - New slides for statistical operations</p:text>
    <p:extLst>
      <p:ext uri="{C676402C-5697-4E1C-873F-D02D1690AC5C}">
        <p15:threadingInfo xmlns:p15="http://schemas.microsoft.com/office/powerpoint/2012/main" timeZoneBias="420"/>
      </p:ext>
    </p:extLst>
  </p:cm>
</p:cmLst>
</file>

<file path=ppt/comments/comment42.xml><?xml version="1.0" encoding="utf-8"?>
<p:cmLst xmlns:a="http://schemas.openxmlformats.org/drawingml/2006/main" xmlns:r="http://schemas.openxmlformats.org/officeDocument/2006/relationships" xmlns:p="http://schemas.openxmlformats.org/presentationml/2006/main">
  <p:cm authorId="67" dt="2018-08-07T19:30:13.171" idx="1">
    <p:pos x="10" y="10"/>
    <p:text>Slide addition at this location - New slides for statistical operations</p:text>
    <p:extLst>
      <p:ext uri="{C676402C-5697-4E1C-873F-D02D1690AC5C}">
        <p15:threadingInfo xmlns:p15="http://schemas.microsoft.com/office/powerpoint/2012/main" timeZoneBias="420"/>
      </p:ext>
    </p:extLst>
  </p:cm>
</p:cmLst>
</file>

<file path=ppt/comments/comment43.xml><?xml version="1.0" encoding="utf-8"?>
<p:cmLst xmlns:a="http://schemas.openxmlformats.org/drawingml/2006/main" xmlns:r="http://schemas.openxmlformats.org/officeDocument/2006/relationships" xmlns:p="http://schemas.openxmlformats.org/presentationml/2006/main">
  <p:cm authorId="68" dt="2018-08-07T19:30:17.562" idx="1">
    <p:pos x="10" y="10"/>
    <p:text>Slide addition at this location - New slides for statistical operations</p:text>
    <p:extLst>
      <p:ext uri="{C676402C-5697-4E1C-873F-D02D1690AC5C}">
        <p15:threadingInfo xmlns:p15="http://schemas.microsoft.com/office/powerpoint/2012/main" timeZoneBias="420"/>
      </p:ext>
    </p:extLst>
  </p:cm>
</p:cmLst>
</file>

<file path=ppt/comments/comment44.xml><?xml version="1.0" encoding="utf-8"?>
<p:cmLst xmlns:a="http://schemas.openxmlformats.org/drawingml/2006/main" xmlns:r="http://schemas.openxmlformats.org/officeDocument/2006/relationships" xmlns:p="http://schemas.openxmlformats.org/presentationml/2006/main">
  <p:cm authorId="69" dt="2018-08-07T19:30:49.478" idx="1">
    <p:pos x="10" y="10"/>
    <p:text>Slide addition at this location - Needed header for more advanced operations like dealing with missing values, apply(), sort_index(), sort_values(), grouping data, concatenating, merging. Multiple new slides added.</p:text>
    <p:extLst>
      <p:ext uri="{C676402C-5697-4E1C-873F-D02D1690AC5C}">
        <p15:threadingInfo xmlns:p15="http://schemas.microsoft.com/office/powerpoint/2012/main" timeZoneBias="420"/>
      </p:ext>
    </p:extLst>
  </p:cm>
</p:cmLst>
</file>

<file path=ppt/comments/comment45.xml><?xml version="1.0" encoding="utf-8"?>
<p:cmLst xmlns:a="http://schemas.openxmlformats.org/drawingml/2006/main" xmlns:r="http://schemas.openxmlformats.org/officeDocument/2006/relationships" xmlns:p="http://schemas.openxmlformats.org/presentationml/2006/main">
  <p:cm authorId="70" dt="2018-08-07T19:36:26.868"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71" dt="2018-08-07T19:38:41.832"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46.xml><?xml version="1.0" encoding="utf-8"?>
<p:cmLst xmlns:a="http://schemas.openxmlformats.org/drawingml/2006/main" xmlns:r="http://schemas.openxmlformats.org/officeDocument/2006/relationships" xmlns:p="http://schemas.openxmlformats.org/presentationml/2006/main">
  <p:cm authorId="72" dt="2018-08-07T19:41:16.133"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84" dt="2018-08-07T19:43:08.410"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47.xml><?xml version="1.0" encoding="utf-8"?>
<p:cmLst xmlns:a="http://schemas.openxmlformats.org/drawingml/2006/main" xmlns:r="http://schemas.openxmlformats.org/officeDocument/2006/relationships" xmlns:p="http://schemas.openxmlformats.org/presentationml/2006/main">
  <p:cm authorId="73" dt="2018-08-07T19:42:18.377"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85" dt="2018-08-07T19:43:11.852"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48.xml><?xml version="1.0" encoding="utf-8"?>
<p:cmLst xmlns:a="http://schemas.openxmlformats.org/drawingml/2006/main" xmlns:r="http://schemas.openxmlformats.org/officeDocument/2006/relationships" xmlns:p="http://schemas.openxmlformats.org/presentationml/2006/main">
  <p:cm authorId="74" dt="2018-08-07T19:42:27.866"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86" dt="2018-08-07T19:43:14.516"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49.xml><?xml version="1.0" encoding="utf-8"?>
<p:cmLst xmlns:a="http://schemas.openxmlformats.org/drawingml/2006/main" xmlns:r="http://schemas.openxmlformats.org/officeDocument/2006/relationships" xmlns:p="http://schemas.openxmlformats.org/presentationml/2006/main">
  <p:cm authorId="75" dt="2018-08-07T19:42:30.922"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87" dt="2018-08-07T19:43:17.269"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0" dt="2018-08-07T18:23:33.372" idx="1">
    <p:pos x="10" y="10"/>
    <p:text>Slide addition at this location - Needed a header Slide for the Series data type</p:text>
    <p:extLst>
      <p:ext uri="{C676402C-5697-4E1C-873F-D02D1690AC5C}">
        <p15:threadingInfo xmlns:p15="http://schemas.microsoft.com/office/powerpoint/2012/main" timeZoneBias="420"/>
      </p:ext>
    </p:extLst>
  </p:cm>
</p:cmLst>
</file>

<file path=ppt/comments/comment50.xml><?xml version="1.0" encoding="utf-8"?>
<p:cmLst xmlns:a="http://schemas.openxmlformats.org/drawingml/2006/main" xmlns:r="http://schemas.openxmlformats.org/officeDocument/2006/relationships" xmlns:p="http://schemas.openxmlformats.org/presentationml/2006/main">
  <p:cm authorId="76" dt="2018-08-07T19:42:33.430"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88" dt="2018-08-07T19:43:20.027"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51.xml><?xml version="1.0" encoding="utf-8"?>
<p:cmLst xmlns:a="http://schemas.openxmlformats.org/drawingml/2006/main" xmlns:r="http://schemas.openxmlformats.org/officeDocument/2006/relationships" xmlns:p="http://schemas.openxmlformats.org/presentationml/2006/main">
  <p:cm authorId="77" dt="2018-08-07T19:42:35.831"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89" dt="2018-08-07T19:43:22.674"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52.xml><?xml version="1.0" encoding="utf-8"?>
<p:cmLst xmlns:a="http://schemas.openxmlformats.org/drawingml/2006/main" xmlns:r="http://schemas.openxmlformats.org/officeDocument/2006/relationships" xmlns:p="http://schemas.openxmlformats.org/presentationml/2006/main">
  <p:cm authorId="78" dt="2018-08-07T19:42:39.190"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90" dt="2018-08-07T19:43:25.371"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53.xml><?xml version="1.0" encoding="utf-8"?>
<p:cmLst xmlns:a="http://schemas.openxmlformats.org/drawingml/2006/main" xmlns:r="http://schemas.openxmlformats.org/officeDocument/2006/relationships" xmlns:p="http://schemas.openxmlformats.org/presentationml/2006/main">
  <p:cm authorId="79" dt="2018-08-07T19:42:41.820"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91" dt="2018-08-07T19:43:27.813"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54.xml><?xml version="1.0" encoding="utf-8"?>
<p:cmLst xmlns:a="http://schemas.openxmlformats.org/drawingml/2006/main" xmlns:r="http://schemas.openxmlformats.org/officeDocument/2006/relationships" xmlns:p="http://schemas.openxmlformats.org/presentationml/2006/main">
  <p:cm authorId="80" dt="2018-08-07T19:42:44.469"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92" dt="2018-08-07T19:43:30.303"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55.xml><?xml version="1.0" encoding="utf-8"?>
<p:cmLst xmlns:a="http://schemas.openxmlformats.org/drawingml/2006/main" xmlns:r="http://schemas.openxmlformats.org/officeDocument/2006/relationships" xmlns:p="http://schemas.openxmlformats.org/presentationml/2006/main">
  <p:cm authorId="81" dt="2018-08-07T19:42:47.336"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93" dt="2018-08-07T19:43:32.927"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56.xml><?xml version="1.0" encoding="utf-8"?>
<p:cmLst xmlns:a="http://schemas.openxmlformats.org/drawingml/2006/main" xmlns:r="http://schemas.openxmlformats.org/officeDocument/2006/relationships" xmlns:p="http://schemas.openxmlformats.org/presentationml/2006/main">
  <p:cm authorId="82" dt="2018-08-07T19:42:50.163"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94" dt="2018-08-07T19:43:35.328"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57.xml><?xml version="1.0" encoding="utf-8"?>
<p:cmLst xmlns:a="http://schemas.openxmlformats.org/drawingml/2006/main" xmlns:r="http://schemas.openxmlformats.org/officeDocument/2006/relationships" xmlns:p="http://schemas.openxmlformats.org/presentationml/2006/main">
  <p:cm authorId="83" dt="2018-08-07T19:42:53.385" idx="1">
    <p:pos x="10" y="10"/>
    <p:text>REFORM2 - Slide addition at this location - This next set of 13 slides with the "REFORM2" tag in the comment in each slide contains new content + edited old content presented in a better way in the right order.</p:text>
    <p:extLst>
      <p:ext uri="{C676402C-5697-4E1C-873F-D02D1690AC5C}">
        <p15:threadingInfo xmlns:p15="http://schemas.microsoft.com/office/powerpoint/2012/main" timeZoneBias="420"/>
      </p:ext>
    </p:extLst>
  </p:cm>
  <p:cm authorId="95" dt="2018-08-07T19:43:37.794" idx="1">
    <p:pos x="106" y="106"/>
    <p:text>Content includes: All appropriate input and output code in each slide. All have been verified in python3. Topics are: dealing with missing values, apply(), sort_index(), sort_values(), grouping data, concatenating, merging. </p:text>
    <p:extLst>
      <p:ext uri="{C676402C-5697-4E1C-873F-D02D1690AC5C}">
        <p15:threadingInfo xmlns:p15="http://schemas.microsoft.com/office/powerpoint/2012/main" timeZoneBias="420"/>
      </p:ext>
    </p:extLst>
  </p:cm>
</p:cmLst>
</file>

<file path=ppt/comments/comment58.xml><?xml version="1.0" encoding="utf-8"?>
<p:cmLst xmlns:a="http://schemas.openxmlformats.org/drawingml/2006/main" xmlns:r="http://schemas.openxmlformats.org/officeDocument/2006/relationships" xmlns:p="http://schemas.openxmlformats.org/presentationml/2006/main">
  <p:cm authorId="96" dt="2018-08-07T19:44:48.772" idx="1">
    <p:pos x="10" y="10"/>
    <p:text>Slide addition at this location - Pandas and Files is a new topic. Need a new header!</p:text>
    <p:extLst>
      <p:ext uri="{C676402C-5697-4E1C-873F-D02D1690AC5C}">
        <p15:threadingInfo xmlns:p15="http://schemas.microsoft.com/office/powerpoint/2012/main" timeZoneBias="420"/>
      </p:ext>
    </p:extLst>
  </p:cm>
</p:cmLst>
</file>

<file path=ppt/comments/comment59.xml><?xml version="1.0" encoding="utf-8"?>
<p:cmLst xmlns:a="http://schemas.openxmlformats.org/drawingml/2006/main" xmlns:r="http://schemas.openxmlformats.org/officeDocument/2006/relationships" xmlns:p="http://schemas.openxmlformats.org/presentationml/2006/main">
  <p:cm authorId="97" dt="2018-08-07T19:45:44.233" idx="1">
    <p:pos x="10" y="10"/>
    <p:text>Slide removal from this location - slide has been added a little later</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18-08-07T18:26:42.815" idx="1">
    <p:pos x="10" y="10"/>
    <p:text>Edits - Info additions, importing pandas</p:text>
    <p:extLst>
      <p:ext uri="{C676402C-5697-4E1C-873F-D02D1690AC5C}">
        <p15:threadingInfo xmlns:p15="http://schemas.microsoft.com/office/powerpoint/2012/main" timeZoneBias="420"/>
      </p:ext>
    </p:extLst>
  </p:cm>
  <p:cm authorId="12" dt="2018-08-07T18:27:55.279" idx="1">
    <p:pos x="106" y="106"/>
    <p:text>Code Snippet Consistency - (Input: Pink + Bold with arrows), (Output: Black + Non-Bold)</p:text>
    <p:extLst>
      <p:ext uri="{C676402C-5697-4E1C-873F-D02D1690AC5C}">
        <p15:threadingInfo xmlns:p15="http://schemas.microsoft.com/office/powerpoint/2012/main" timeZoneBias="420"/>
      </p:ext>
    </p:extLst>
  </p:cm>
</p:cmLst>
</file>

<file path=ppt/comments/comment60.xml><?xml version="1.0" encoding="utf-8"?>
<p:cmLst xmlns:a="http://schemas.openxmlformats.org/drawingml/2006/main" xmlns:r="http://schemas.openxmlformats.org/officeDocument/2006/relationships" xmlns:p="http://schemas.openxmlformats.org/presentationml/2006/main">
  <p:cm authorId="98" dt="2018-08-07T19:46:48.121" idx="1">
    <p:pos x="10" y="10"/>
    <p:text>Text formatting consistency</p:text>
    <p:extLst>
      <p:ext uri="{C676402C-5697-4E1C-873F-D02D1690AC5C}">
        <p15:threadingInfo xmlns:p15="http://schemas.microsoft.com/office/powerpoint/2012/main" timeZoneBias="420"/>
      </p:ext>
    </p:extLst>
  </p:cm>
  <p:cm authorId="99" dt="2018-08-07T19:47:02.922" idx="1">
    <p:pos x="106" y="106"/>
    <p:text>Code Snippet Consistency - (Input: Pink + Bold with arrows), (Output: Black + Non-Bold)</p:text>
    <p:extLst>
      <p:ext uri="{C676402C-5697-4E1C-873F-D02D1690AC5C}">
        <p15:threadingInfo xmlns:p15="http://schemas.microsoft.com/office/powerpoint/2012/main" timeZoneBias="420"/>
      </p:ext>
    </p:extLst>
  </p:cm>
</p:cmLst>
</file>

<file path=ppt/comments/comment61.xml><?xml version="1.0" encoding="utf-8"?>
<p:cmLst xmlns:a="http://schemas.openxmlformats.org/drawingml/2006/main" xmlns:r="http://schemas.openxmlformats.org/officeDocument/2006/relationships" xmlns:p="http://schemas.openxmlformats.org/presentationml/2006/main">
  <p:cm authorId="100" dt="2018-08-07T19:47:47.159" idx="1">
    <p:pos x="10" y="10"/>
    <p:text>Formatting consistency</p:text>
    <p:extLst>
      <p:ext uri="{C676402C-5697-4E1C-873F-D02D1690AC5C}">
        <p15:threadingInfo xmlns:p15="http://schemas.microsoft.com/office/powerpoint/2012/main" timeZoneBias="420"/>
      </p:ext>
    </p:extLst>
  </p:cm>
</p:cmLst>
</file>

<file path=ppt/comments/comment62.xml><?xml version="1.0" encoding="utf-8"?>
<p:cmLst xmlns:a="http://schemas.openxmlformats.org/drawingml/2006/main" xmlns:r="http://schemas.openxmlformats.org/officeDocument/2006/relationships" xmlns:p="http://schemas.openxmlformats.org/presentationml/2006/main">
  <p:cm authorId="101" dt="2018-08-07T19:48:46.278" idx="1">
    <p:pos x="10" y="10"/>
    <p:text>Formatting consistency</p:text>
    <p:extLst>
      <p:ext uri="{C676402C-5697-4E1C-873F-D02D1690AC5C}">
        <p15:threadingInfo xmlns:p15="http://schemas.microsoft.com/office/powerpoint/2012/main" timeZoneBias="420"/>
      </p:ext>
    </p:extLst>
  </p:cm>
</p:cmLst>
</file>

<file path=ppt/comments/comment63.xml><?xml version="1.0" encoding="utf-8"?>
<p:cmLst xmlns:a="http://schemas.openxmlformats.org/drawingml/2006/main" xmlns:r="http://schemas.openxmlformats.org/officeDocument/2006/relationships" xmlns:p="http://schemas.openxmlformats.org/presentationml/2006/main">
  <p:cm authorId="102" dt="2018-08-07T19:49:27.012" idx="1">
    <p:pos x="10" y="10"/>
    <p:text>Minor edits - formatting consistency</p:text>
    <p:extLst>
      <p:ext uri="{C676402C-5697-4E1C-873F-D02D1690AC5C}">
        <p15:threadingInfo xmlns:p15="http://schemas.microsoft.com/office/powerpoint/2012/main" timeZoneBias="420"/>
      </p:ext>
    </p:extLst>
  </p:cm>
</p:cmLst>
</file>

<file path=ppt/comments/comment64.xml><?xml version="1.0" encoding="utf-8"?>
<p:cmLst xmlns:a="http://schemas.openxmlformats.org/drawingml/2006/main" xmlns:r="http://schemas.openxmlformats.org/officeDocument/2006/relationships" xmlns:p="http://schemas.openxmlformats.org/presentationml/2006/main">
  <p:cm authorId="103" dt="2018-08-07T19:49:57.401" idx="1">
    <p:pos x="10" y="10"/>
    <p:text>Text formatting consistency</p:text>
    <p:extLst>
      <p:ext uri="{C676402C-5697-4E1C-873F-D02D1690AC5C}">
        <p15:threadingInfo xmlns:p15="http://schemas.microsoft.com/office/powerpoint/2012/main" timeZoneBias="420"/>
      </p:ext>
    </p:extLst>
  </p:cm>
  <p:cm authorId="104" dt="2018-08-07T19:50:06.291" idx="1">
    <p:pos x="106" y="106"/>
    <p:text>Code Snippet Consistency - (Input: Pink + Bold with arrows), (Output: Black + Non-Bold)</p:text>
    <p:extLst>
      <p:ext uri="{C676402C-5697-4E1C-873F-D02D1690AC5C}">
        <p15:threadingInfo xmlns:p15="http://schemas.microsoft.com/office/powerpoint/2012/main" timeZoneBias="420"/>
      </p:ext>
    </p:extLst>
  </p:cm>
</p:cmLst>
</file>

<file path=ppt/comments/comment65.xml><?xml version="1.0" encoding="utf-8"?>
<p:cmLst xmlns:a="http://schemas.openxmlformats.org/drawingml/2006/main" xmlns:r="http://schemas.openxmlformats.org/officeDocument/2006/relationships" xmlns:p="http://schemas.openxmlformats.org/presentationml/2006/main">
  <p:cm authorId="105" dt="2018-08-07T19:50:44.265" idx="1">
    <p:pos x="10" y="10"/>
    <p:text>Text formatting consistency</p:text>
    <p:extLst>
      <p:ext uri="{C676402C-5697-4E1C-873F-D02D1690AC5C}">
        <p15:threadingInfo xmlns:p15="http://schemas.microsoft.com/office/powerpoint/2012/main" timeZoneBias="420"/>
      </p:ext>
    </p:extLst>
  </p:cm>
  <p:cm authorId="106" dt="2018-08-07T19:50:54.093" idx="1">
    <p:pos x="106" y="106"/>
    <p:text>Code Snippet Consistency - (Input: Pink + Bold with arrows), (Output: Black + Non-Bold)</p:text>
    <p:extLst>
      <p:ext uri="{C676402C-5697-4E1C-873F-D02D1690AC5C}">
        <p15:threadingInfo xmlns:p15="http://schemas.microsoft.com/office/powerpoint/2012/main" timeZoneBias="420"/>
      </p:ext>
    </p:extLst>
  </p:cm>
</p:cmLst>
</file>

<file path=ppt/comments/comment66.xml><?xml version="1.0" encoding="utf-8"?>
<p:cmLst xmlns:a="http://schemas.openxmlformats.org/drawingml/2006/main" xmlns:r="http://schemas.openxmlformats.org/officeDocument/2006/relationships" xmlns:p="http://schemas.openxmlformats.org/presentationml/2006/main">
  <p:cm authorId="107" dt="2018-08-07T19:52:11.123" idx="1">
    <p:pos x="10" y="10"/>
    <p:text>Slide removal from this location - slide has been added previously</p:text>
    <p:extLst>
      <p:ext uri="{C676402C-5697-4E1C-873F-D02D1690AC5C}">
        <p15:threadingInfo xmlns:p15="http://schemas.microsoft.com/office/powerpoint/2012/main" timeZoneBias="420"/>
      </p:ext>
    </p:extLst>
  </p:cm>
</p:cmLst>
</file>

<file path=ppt/comments/comment67.xml><?xml version="1.0" encoding="utf-8"?>
<p:cmLst xmlns:a="http://schemas.openxmlformats.org/drawingml/2006/main" xmlns:r="http://schemas.openxmlformats.org/officeDocument/2006/relationships" xmlns:p="http://schemas.openxmlformats.org/presentationml/2006/main">
  <p:cm authorId="108" dt="2018-08-07T19:52:16.740" idx="1">
    <p:pos x="10" y="10"/>
    <p:text>Slide removal from this location - slide has been added previously</p:text>
    <p:extLst>
      <p:ext uri="{C676402C-5697-4E1C-873F-D02D1690AC5C}">
        <p15:threadingInfo xmlns:p15="http://schemas.microsoft.com/office/powerpoint/2012/main" timeZoneBias="420"/>
      </p:ext>
    </p:extLst>
  </p:cm>
</p:cmLst>
</file>

<file path=ppt/comments/comment68.xml><?xml version="1.0" encoding="utf-8"?>
<p:cmLst xmlns:a="http://schemas.openxmlformats.org/drawingml/2006/main" xmlns:r="http://schemas.openxmlformats.org/officeDocument/2006/relationships" xmlns:p="http://schemas.openxmlformats.org/presentationml/2006/main">
  <p:cm authorId="109" dt="2018-08-07T19:52:21.287" idx="1">
    <p:pos x="10" y="10"/>
    <p:text>Slide removal from this location - slide has been added previously. This slide doesn't have the syntax for concat, doesn't explain its difference from merge too</p:text>
    <p:extLst>
      <p:ext uri="{C676402C-5697-4E1C-873F-D02D1690AC5C}">
        <p15:threadingInfo xmlns:p15="http://schemas.microsoft.com/office/powerpoint/2012/main" timeZoneBias="420"/>
      </p:ext>
    </p:extLst>
  </p:cm>
</p:cmLst>
</file>

<file path=ppt/comments/comment69.xml><?xml version="1.0" encoding="utf-8"?>
<p:cmLst xmlns:a="http://schemas.openxmlformats.org/drawingml/2006/main" xmlns:r="http://schemas.openxmlformats.org/officeDocument/2006/relationships" xmlns:p="http://schemas.openxmlformats.org/presentationml/2006/main">
  <p:cm authorId="110" dt="2018-08-07T19:53:08.085" idx="1">
    <p:pos x="10" y="10"/>
    <p:text>Slide removal from this location - slide has been added previously. This slide doesn't have the syntax for merge, doesn't explain its difference from concat too</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3" dt="2018-08-07T18:29:58.524" idx="1">
    <p:pos x="10" y="10"/>
    <p:text>Edits - More lucid explanation</p:text>
    <p:extLst>
      <p:ext uri="{C676402C-5697-4E1C-873F-D02D1690AC5C}">
        <p15:threadingInfo xmlns:p15="http://schemas.microsoft.com/office/powerpoint/2012/main" timeZoneBias="420"/>
      </p:ext>
    </p:extLst>
  </p:cm>
</p:cmLst>
</file>

<file path=ppt/comments/comment70.xml><?xml version="1.0" encoding="utf-8"?>
<p:cmLst xmlns:a="http://schemas.openxmlformats.org/drawingml/2006/main" xmlns:r="http://schemas.openxmlformats.org/officeDocument/2006/relationships" xmlns:p="http://schemas.openxmlformats.org/presentationml/2006/main">
  <p:cm authorId="111" dt="2018-08-07T19:53:28.909" idx="1">
    <p:pos x="10" y="10"/>
    <p:text>Slide removal from this location - slide has been added previously</p:text>
    <p:extLst>
      <p:ext uri="{C676402C-5697-4E1C-873F-D02D1690AC5C}">
        <p15:threadingInfo xmlns:p15="http://schemas.microsoft.com/office/powerpoint/2012/main" timeZoneBias="420"/>
      </p:ext>
    </p:extLst>
  </p:cm>
</p:cmLst>
</file>

<file path=ppt/comments/comment71.xml><?xml version="1.0" encoding="utf-8"?>
<p:cmLst xmlns:a="http://schemas.openxmlformats.org/drawingml/2006/main" xmlns:r="http://schemas.openxmlformats.org/officeDocument/2006/relationships" xmlns:p="http://schemas.openxmlformats.org/presentationml/2006/main">
  <p:cm authorId="112" dt="2018-08-07T19:53:36.780" idx="1">
    <p:pos x="10" y="10"/>
    <p:text>Slide removal from this location - slide has been added previously</p:text>
    <p:extLst>
      <p:ext uri="{C676402C-5697-4E1C-873F-D02D1690AC5C}">
        <p15:threadingInfo xmlns:p15="http://schemas.microsoft.com/office/powerpoint/2012/main" timeZoneBias="420"/>
      </p:ext>
    </p:extLst>
  </p:cm>
</p:cmLst>
</file>

<file path=ppt/comments/comment72.xml><?xml version="1.0" encoding="utf-8"?>
<p:cmLst xmlns:a="http://schemas.openxmlformats.org/drawingml/2006/main" xmlns:r="http://schemas.openxmlformats.org/officeDocument/2006/relationships" xmlns:p="http://schemas.openxmlformats.org/presentationml/2006/main">
  <p:cm authorId="113" dt="2018-08-07T19:53:41.312" idx="1">
    <p:pos x="10" y="10"/>
    <p:text>Slide removal from this location - slide has been added previously</p:text>
    <p:extLst>
      <p:ext uri="{C676402C-5697-4E1C-873F-D02D1690AC5C}">
        <p15:threadingInfo xmlns:p15="http://schemas.microsoft.com/office/powerpoint/2012/main" timeZoneBias="420"/>
      </p:ext>
    </p:extLst>
  </p:cm>
</p:cmLst>
</file>

<file path=ppt/comments/comment73.xml><?xml version="1.0" encoding="utf-8"?>
<p:cmLst xmlns:a="http://schemas.openxmlformats.org/drawingml/2006/main" xmlns:r="http://schemas.openxmlformats.org/officeDocument/2006/relationships" xmlns:p="http://schemas.openxmlformats.org/presentationml/2006/main">
  <p:cm authorId="114" dt="2018-08-07T19:53:46.231" idx="1">
    <p:pos x="10" y="10"/>
    <p:text>Slide removal from this location - slide has been added previously</p:text>
    <p:extLst>
      <p:ext uri="{C676402C-5697-4E1C-873F-D02D1690AC5C}">
        <p15:threadingInfo xmlns:p15="http://schemas.microsoft.com/office/powerpoint/2012/main" timeZoneBias="420"/>
      </p:ext>
    </p:extLst>
  </p:cm>
</p:cmLst>
</file>

<file path=ppt/comments/comment74.xml><?xml version="1.0" encoding="utf-8"?>
<p:cmLst xmlns:a="http://schemas.openxmlformats.org/drawingml/2006/main" xmlns:r="http://schemas.openxmlformats.org/officeDocument/2006/relationships" xmlns:p="http://schemas.openxmlformats.org/presentationml/2006/main">
  <p:cm authorId="115" dt="2018-08-07T19:53:52.656" idx="1">
    <p:pos x="10" y="10"/>
    <p:text>Slide removal from this location - not too relevant</p:text>
    <p:extLst>
      <p:ext uri="{C676402C-5697-4E1C-873F-D02D1690AC5C}">
        <p15:threadingInfo xmlns:p15="http://schemas.microsoft.com/office/powerpoint/2012/main" timeZoneBias="420"/>
      </p:ext>
    </p:extLst>
  </p:cm>
</p:cmLst>
</file>

<file path=ppt/comments/comment75.xml><?xml version="1.0" encoding="utf-8"?>
<p:cmLst xmlns:a="http://schemas.openxmlformats.org/drawingml/2006/main" xmlns:r="http://schemas.openxmlformats.org/officeDocument/2006/relationships" xmlns:p="http://schemas.openxmlformats.org/presentationml/2006/main">
  <p:cm authorId="116" dt="2018-08-07T19:54:38.820" idx="1">
    <p:pos x="10" y="10"/>
    <p:text>Lab numbers were not at all matching with slides - This is a different convention now, but it can be easily modified to your previous convention</p:text>
    <p:extLst>
      <p:ext uri="{C676402C-5697-4E1C-873F-D02D1690AC5C}">
        <p15:threadingInfo xmlns:p15="http://schemas.microsoft.com/office/powerpoint/2012/main" timeZoneBias="420"/>
      </p:ext>
    </p:extLst>
  </p:cm>
</p:cmLst>
</file>

<file path=ppt/comments/comment76.xml><?xml version="1.0" encoding="utf-8"?>
<p:cmLst xmlns:a="http://schemas.openxmlformats.org/drawingml/2006/main" xmlns:r="http://schemas.openxmlformats.org/officeDocument/2006/relationships" xmlns:p="http://schemas.openxmlformats.org/presentationml/2006/main">
  <p:cm authorId="117" dt="2018-08-07T19:54:59.331" idx="1">
    <p:pos x="10" y="10"/>
    <p:text>Slide removal permanently - kind of redundant with the next LAB slide</p:text>
    <p:extLst>
      <p:ext uri="{C676402C-5697-4E1C-873F-D02D1690AC5C}">
        <p15:threadingInfo xmlns:p15="http://schemas.microsoft.com/office/powerpoint/2012/main" timeZoneBias="420"/>
      </p:ext>
    </p:extLst>
  </p:cm>
</p:cmLst>
</file>

<file path=ppt/comments/comment77.xml><?xml version="1.0" encoding="utf-8"?>
<p:cmLst xmlns:a="http://schemas.openxmlformats.org/drawingml/2006/main" xmlns:r="http://schemas.openxmlformats.org/officeDocument/2006/relationships" xmlns:p="http://schemas.openxmlformats.org/presentationml/2006/main">
  <p:cm authorId="118" dt="2018-08-07T19:55:16.773" idx="1">
    <p:pos x="10" y="10"/>
    <p:text>Slide removal permanently - kind of redundant with Visualization slides in the next deck</p:text>
    <p:extLst>
      <p:ext uri="{C676402C-5697-4E1C-873F-D02D1690AC5C}">
        <p15:threadingInfo xmlns:p15="http://schemas.microsoft.com/office/powerpoint/2012/main" timeZoneBias="420"/>
      </p:ext>
    </p:extLst>
  </p:cm>
</p:cmLst>
</file>

<file path=ppt/comments/comment78.xml><?xml version="1.0" encoding="utf-8"?>
<p:cmLst xmlns:a="http://schemas.openxmlformats.org/drawingml/2006/main" xmlns:r="http://schemas.openxmlformats.org/officeDocument/2006/relationships" xmlns:p="http://schemas.openxmlformats.org/presentationml/2006/main">
  <p:cm authorId="119" dt="2018-08-07T19:56:08.250" idx="1">
    <p:pos x="10" y="10"/>
    <p:text>Lab numbers were not at all matching with slides - This is a different convention now, but it can be easily modified to your previous convention</p:text>
    <p:extLst>
      <p:ext uri="{C676402C-5697-4E1C-873F-D02D1690AC5C}">
        <p15:threadingInfo xmlns:p15="http://schemas.microsoft.com/office/powerpoint/2012/main" timeZoneBias="420"/>
      </p:ext>
    </p:extLst>
  </p:cm>
</p:cmLst>
</file>

<file path=ppt/comments/comment79.xml><?xml version="1.0" encoding="utf-8"?>
<p:cmLst xmlns:a="http://schemas.openxmlformats.org/drawingml/2006/main" xmlns:r="http://schemas.openxmlformats.org/officeDocument/2006/relationships" xmlns:p="http://schemas.openxmlformats.org/presentationml/2006/main">
  <p:cm authorId="120" dt="2018-08-07T19:56:31.386" idx="1">
    <p:pos x="10" y="10"/>
    <p:text>Slide removal permanently - Not sure what this lab is!?</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4" dt="2018-08-07T18:30:19.651" idx="1">
    <p:pos x="10" y="10"/>
    <p:text>Minor edits - more lucid explanation</p:text>
    <p:extLst>
      <p:ext uri="{C676402C-5697-4E1C-873F-D02D1690AC5C}">
        <p15:threadingInfo xmlns:p15="http://schemas.microsoft.com/office/powerpoint/2012/main" timeZoneBias="420"/>
      </p:ext>
    </p:extLst>
  </p:cm>
  <p:cm authorId="15" dt="2018-08-07T18:30:29.984" idx="1">
    <p:pos x="106" y="106"/>
    <p:text>Code Snippet Consistency - (Input: Pink + Bold with arrows), (Output: Black + Non-Bold)
</p:text>
    <p:extLst>
      <p:ext uri="{C676402C-5697-4E1C-873F-D02D1690AC5C}">
        <p15:threadingInfo xmlns:p15="http://schemas.microsoft.com/office/powerpoint/2012/main" timeZoneBias="420"/>
      </p:ext>
    </p:extLst>
  </p:cm>
</p:cmLst>
</file>

<file path=ppt/comments/comment80.xml><?xml version="1.0" encoding="utf-8"?>
<p:cmLst xmlns:a="http://schemas.openxmlformats.org/drawingml/2006/main" xmlns:r="http://schemas.openxmlformats.org/officeDocument/2006/relationships" xmlns:p="http://schemas.openxmlformats.org/presentationml/2006/main">
  <p:cm authorId="121" dt="2018-08-07T19:57:00.732" idx="1">
    <p:pos x="10" y="10"/>
    <p:text>Slide addition at this location - Review Questions</p:text>
    <p:extLst>
      <p:ext uri="{C676402C-5697-4E1C-873F-D02D1690AC5C}">
        <p15:threadingInfo xmlns:p15="http://schemas.microsoft.com/office/powerpoint/2012/main" timeZoneBias="420"/>
      </p:ext>
    </p:extLst>
  </p:cm>
</p:cmLst>
</file>

<file path=ppt/comments/comment81.xml><?xml version="1.0" encoding="utf-8"?>
<p:cmLst xmlns:a="http://schemas.openxmlformats.org/drawingml/2006/main" xmlns:r="http://schemas.openxmlformats.org/officeDocument/2006/relationships" xmlns:p="http://schemas.openxmlformats.org/presentationml/2006/main">
  <p:cm authorId="122" dt="2018-08-07T19:57:33.746" idx="1">
    <p:pos x="10" y="10"/>
    <p:text>Slide removal permanently - Not needed</p:text>
    <p:extLst mod="1">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6" dt="2018-08-07T18:31:20.732" idx="1">
    <p:pos x="10" y="10"/>
    <p:text>Slide addition at this location - There were no slides on creating series. Added. Different styles with verified outputs in python 3</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404813" y="473075"/>
            <a:ext cx="6492875"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168275" indent="-168275" algn="l" rtl="0" eaLnBrk="0" fontAlgn="base" hangingPunct="0">
      <a:spcBef>
        <a:spcPct val="30000"/>
      </a:spcBef>
      <a:spcAft>
        <a:spcPct val="0"/>
      </a:spcAft>
      <a:buSzPct val="65000"/>
      <a:buFont typeface="Wingdings" pitchFamily="2" charset="2"/>
      <a:buChar char=""/>
      <a:defRPr sz="1200" kern="1200">
        <a:solidFill>
          <a:schemeClr val="tx1"/>
        </a:solidFill>
        <a:latin typeface="Times New Roman" pitchFamily="-110" charset="0"/>
        <a:ea typeface="ＭＳ Ｐゴシック" pitchFamily="-110" charset="-128"/>
        <a:cs typeface="ＭＳ Ｐゴシック" pitchFamily="-110" charset="-128"/>
      </a:defRPr>
    </a:lvl1pPr>
    <a:lvl2pPr marL="452438" indent="-169863"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1376633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1592308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val="52143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604629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2087939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231251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4080527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4094094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2475111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8780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1222923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val="1667698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683805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285534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1397858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55265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1320671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328276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250194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2101696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910357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190856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Rot="1" noChangeAspect="1" noChangeArrowheads="1" noTextEdit="1"/>
          </p:cNvSpPr>
          <p:nvPr>
            <p:ph type="sldImg"/>
          </p:nvPr>
        </p:nvSpPr>
        <p:spPr>
          <a:xfrm>
            <a:off x="404813" y="473075"/>
            <a:ext cx="6492875" cy="4751388"/>
          </a:xfrm>
          <a:ln/>
        </p:spPr>
      </p:sp>
      <p:sp>
        <p:nvSpPr>
          <p:cNvPr id="33798"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val="126817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239997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6889941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val="1338888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1780925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val="408138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91554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53</a:t>
            </a:fld>
            <a:endParaRPr lang="en-US" dirty="0"/>
          </a:p>
        </p:txBody>
      </p:sp>
    </p:spTree>
    <p:extLst>
      <p:ext uri="{BB962C8B-B14F-4D97-AF65-F5344CB8AC3E}">
        <p14:creationId xmlns:p14="http://schemas.microsoft.com/office/powerpoint/2010/main" val="1640012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58</a:t>
            </a:fld>
            <a:endParaRPr lang="en-US" dirty="0"/>
          </a:p>
        </p:txBody>
      </p:sp>
    </p:spTree>
    <p:extLst>
      <p:ext uri="{BB962C8B-B14F-4D97-AF65-F5344CB8AC3E}">
        <p14:creationId xmlns:p14="http://schemas.microsoft.com/office/powerpoint/2010/main" val="1041482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59</a:t>
            </a:fld>
            <a:endParaRPr lang="en-US" dirty="0"/>
          </a:p>
        </p:txBody>
      </p:sp>
    </p:spTree>
    <p:extLst>
      <p:ext uri="{BB962C8B-B14F-4D97-AF65-F5344CB8AC3E}">
        <p14:creationId xmlns:p14="http://schemas.microsoft.com/office/powerpoint/2010/main" val="17038540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60</a:t>
            </a:fld>
            <a:endParaRPr lang="en-US" dirty="0"/>
          </a:p>
        </p:txBody>
      </p:sp>
    </p:spTree>
    <p:extLst>
      <p:ext uri="{BB962C8B-B14F-4D97-AF65-F5344CB8AC3E}">
        <p14:creationId xmlns:p14="http://schemas.microsoft.com/office/powerpoint/2010/main" val="289934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val="851264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61</a:t>
            </a:fld>
            <a:endParaRPr lang="en-US" dirty="0"/>
          </a:p>
        </p:txBody>
      </p:sp>
    </p:spTree>
    <p:extLst>
      <p:ext uri="{BB962C8B-B14F-4D97-AF65-F5344CB8AC3E}">
        <p14:creationId xmlns:p14="http://schemas.microsoft.com/office/powerpoint/2010/main" val="12890322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62</a:t>
            </a:fld>
            <a:endParaRPr lang="en-US" dirty="0"/>
          </a:p>
        </p:txBody>
      </p:sp>
    </p:spTree>
    <p:extLst>
      <p:ext uri="{BB962C8B-B14F-4D97-AF65-F5344CB8AC3E}">
        <p14:creationId xmlns:p14="http://schemas.microsoft.com/office/powerpoint/2010/main" val="18835730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63</a:t>
            </a:fld>
            <a:endParaRPr lang="en-US" dirty="0"/>
          </a:p>
        </p:txBody>
      </p:sp>
    </p:spTree>
    <p:extLst>
      <p:ext uri="{BB962C8B-B14F-4D97-AF65-F5344CB8AC3E}">
        <p14:creationId xmlns:p14="http://schemas.microsoft.com/office/powerpoint/2010/main" val="1043968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64</a:t>
            </a:fld>
            <a:endParaRPr lang="en-US" dirty="0"/>
          </a:p>
        </p:txBody>
      </p:sp>
    </p:spTree>
    <p:extLst>
      <p:ext uri="{BB962C8B-B14F-4D97-AF65-F5344CB8AC3E}">
        <p14:creationId xmlns:p14="http://schemas.microsoft.com/office/powerpoint/2010/main" val="1529346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val="12940124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28120851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32187213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xfrm>
            <a:off x="404813" y="5462588"/>
            <a:ext cx="6524625" cy="3751262"/>
          </a:xfrm>
          <a:noFill/>
          <a:ln/>
        </p:spPr>
        <p:txBody>
          <a:bodyPr/>
          <a:lstStyle/>
          <a:p>
            <a:endParaRPr lang="en-US" dirty="0"/>
          </a:p>
        </p:txBody>
      </p:sp>
    </p:spTree>
    <p:extLst>
      <p:ext uri="{BB962C8B-B14F-4D97-AF65-F5344CB8AC3E}">
        <p14:creationId xmlns:p14="http://schemas.microsoft.com/office/powerpoint/2010/main" val="792446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16357605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3760476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val="11525619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xfrm>
            <a:off x="404813" y="473075"/>
            <a:ext cx="6492875" cy="4751388"/>
          </a:xfrm>
          <a:ln/>
        </p:spPr>
      </p:sp>
      <p:sp>
        <p:nvSpPr>
          <p:cNvPr id="245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0735758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13285445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xfrm>
            <a:off x="404813" y="473075"/>
            <a:ext cx="6492875" cy="4751388"/>
          </a:xfrm>
          <a:ln/>
        </p:spPr>
      </p:sp>
      <p:sp>
        <p:nvSpPr>
          <p:cNvPr id="2458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322377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p:spPr>
        <p:txBody>
          <a:bodyPr/>
          <a:lstStyle/>
          <a:p>
            <a:pPr marL="452438" marR="0" lvl="1" indent="-169863" algn="l" defTabSz="914400" rtl="0" eaLnBrk="1" fontAlgn="base" latinLnBrk="0" hangingPunct="1">
              <a:lnSpc>
                <a:spcPct val="100000"/>
              </a:lnSpc>
              <a:spcBef>
                <a:spcPct val="30000"/>
              </a:spcBef>
              <a:spcAft>
                <a:spcPct val="0"/>
              </a:spcAft>
              <a:buClrTx/>
              <a:buSzTx/>
              <a:buFontTx/>
              <a:buNone/>
              <a:tabLst/>
              <a:defRPr/>
            </a:pPr>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10507615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2"/>
          <p:cNvSpPr>
            <a:spLocks noGrp="1" noRot="1" noChangeAspect="1" noChangeArrowheads="1" noTextEdit="1"/>
          </p:cNvSpPr>
          <p:nvPr>
            <p:ph type="sldImg"/>
          </p:nvPr>
        </p:nvSpPr>
        <p:spPr>
          <a:ln/>
        </p:spPr>
      </p:sp>
      <p:sp>
        <p:nvSpPr>
          <p:cNvPr id="128006" name="Rectangle 3"/>
          <p:cNvSpPr>
            <a:spLocks noGrp="1" noChangeArrowheads="1"/>
          </p:cNvSpPr>
          <p:nvPr>
            <p:ph type="body" idx="1"/>
          </p:nvPr>
        </p:nvSpPr>
        <p:spPr>
          <a:noFill/>
          <a:ln/>
        </p:spPr>
        <p:txBody>
          <a:bodyPr/>
          <a:lstStyle/>
          <a:p>
            <a:pPr eaLnBrk="1" hangingPunct="1"/>
            <a:r>
              <a:rPr lang="en-US" dirty="0">
                <a:latin typeface="Times New Roman" pitchFamily="18" charset="0"/>
                <a:ea typeface="ＭＳ Ｐゴシック"/>
                <a:cs typeface="ＭＳ Ｐゴシック"/>
              </a:rPr>
              <a:t> </a:t>
            </a:r>
          </a:p>
        </p:txBody>
      </p:sp>
    </p:spTree>
    <p:extLst>
      <p:ext uri="{BB962C8B-B14F-4D97-AF65-F5344CB8AC3E}">
        <p14:creationId xmlns:p14="http://schemas.microsoft.com/office/powerpoint/2010/main" val="172707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8</a:t>
            </a:fld>
            <a:endParaRPr lang="en-US" dirty="0"/>
          </a:p>
        </p:txBody>
      </p:sp>
    </p:spTree>
    <p:extLst>
      <p:ext uri="{BB962C8B-B14F-4D97-AF65-F5344CB8AC3E}">
        <p14:creationId xmlns:p14="http://schemas.microsoft.com/office/powerpoint/2010/main" val="80836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16</a:t>
            </a:fld>
            <a:endParaRPr lang="en-US" dirty="0"/>
          </a:p>
        </p:txBody>
      </p:sp>
    </p:spTree>
    <p:extLst>
      <p:ext uri="{BB962C8B-B14F-4D97-AF65-F5344CB8AC3E}">
        <p14:creationId xmlns:p14="http://schemas.microsoft.com/office/powerpoint/2010/main" val="602194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322263" y="5462588"/>
            <a:ext cx="6575425" cy="3671887"/>
          </a:xfrm>
          <a:noFill/>
          <a:ln/>
        </p:spPr>
        <p:txBody>
          <a:bodyPr/>
          <a:lstStyle/>
          <a:p>
            <a:endParaRPr lang="en-US" dirty="0"/>
          </a:p>
        </p:txBody>
      </p:sp>
    </p:spTree>
    <p:extLst>
      <p:ext uri="{BB962C8B-B14F-4D97-AF65-F5344CB8AC3E}">
        <p14:creationId xmlns:p14="http://schemas.microsoft.com/office/powerpoint/2010/main" val="1211772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a:t>
            </a:r>
            <a:r>
              <a:rPr lang="en-US" baseline="0" dirty="0" err="1" smtClean="0"/>
              <a:t>dataframe</a:t>
            </a:r>
            <a:r>
              <a:rPr lang="en-US" baseline="0" dirty="0" smtClean="0"/>
              <a:t> can be created by passing a ‘</a:t>
            </a:r>
            <a:r>
              <a:rPr lang="en-US" baseline="0" dirty="0" err="1" smtClean="0"/>
              <a:t>dict</a:t>
            </a:r>
            <a:r>
              <a:rPr lang="en-US" baseline="0" dirty="0" smtClean="0"/>
              <a:t>’ where the ‘keys’ are the column names </a:t>
            </a:r>
          </a:p>
          <a:p>
            <a:endParaRPr lang="en-US" dirty="0"/>
          </a:p>
        </p:txBody>
      </p:sp>
      <p:sp>
        <p:nvSpPr>
          <p:cNvPr id="4" name="Footer Placeholder 3"/>
          <p:cNvSpPr>
            <a:spLocks noGrp="1"/>
          </p:cNvSpPr>
          <p:nvPr>
            <p:ph type="ftr" sz="quarter" idx="10"/>
          </p:nvPr>
        </p:nvSpPr>
        <p:spPr/>
        <p:txBody>
          <a:bodyPr/>
          <a:lstStyle/>
          <a:p>
            <a:pPr>
              <a:defRPr/>
            </a:pPr>
            <a:r>
              <a:rPr lang="en-US" smtClean="0"/>
              <a:t>Copyright © 2017 Elephant Scale. All rights reserved.</a:t>
            </a:r>
            <a:endParaRPr lang="en-US" dirty="0"/>
          </a:p>
        </p:txBody>
      </p:sp>
      <p:sp>
        <p:nvSpPr>
          <p:cNvPr id="5" name="Slide Number Placeholder 4"/>
          <p:cNvSpPr>
            <a:spLocks noGrp="1"/>
          </p:cNvSpPr>
          <p:nvPr>
            <p:ph type="sldNum" sz="quarter" idx="11"/>
          </p:nvPr>
        </p:nvSpPr>
        <p:spPr/>
        <p:txBody>
          <a:bodyPr/>
          <a:lstStyle/>
          <a:p>
            <a:pPr>
              <a:defRPr/>
            </a:pPr>
            <a:fld id="{EFAADD5D-AF76-45EE-AA5F-6DAC73BF167A}" type="slidenum">
              <a:rPr lang="en-US" smtClean="0"/>
              <a:pPr>
                <a:defRPr/>
              </a:pPr>
              <a:t>18</a:t>
            </a:fld>
            <a:endParaRPr lang="en-US" dirty="0"/>
          </a:p>
        </p:txBody>
      </p:sp>
    </p:spTree>
    <p:extLst>
      <p:ext uri="{BB962C8B-B14F-4D97-AF65-F5344CB8AC3E}">
        <p14:creationId xmlns:p14="http://schemas.microsoft.com/office/powerpoint/2010/main" val="76303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0" y="-1488"/>
            <a:ext cx="2498725" cy="6867144"/>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5" y="4119563"/>
            <a:ext cx="6335713" cy="457200"/>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2667000"/>
            <a:ext cx="8121650" cy="1214438"/>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0"/>
            <a:ext cx="8667750" cy="690563"/>
          </a:xfrm>
        </p:spPr>
        <p:txBody>
          <a:bodyPr/>
          <a:lstStyle/>
          <a:p>
            <a:r>
              <a:rPr lang="en-US"/>
              <a:t>Click to edit Master title style</a:t>
            </a:r>
          </a:p>
        </p:txBody>
      </p:sp>
      <p:sp>
        <p:nvSpPr>
          <p:cNvPr id="3" name="Text Placeholder 2"/>
          <p:cNvSpPr>
            <a:spLocks noGrp="1"/>
          </p:cNvSpPr>
          <p:nvPr>
            <p:ph type="body" sz="half" idx="1"/>
          </p:nvPr>
        </p:nvSpPr>
        <p:spPr>
          <a:xfrm>
            <a:off x="234950" y="822325"/>
            <a:ext cx="4375150" cy="564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822325"/>
            <a:ext cx="4375150" cy="2744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3719513"/>
            <a:ext cx="4375150" cy="2746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0"/>
            <a:ext cx="8667750" cy="690563"/>
          </a:xfrm>
        </p:spPr>
        <p:txBody>
          <a:bodyPr/>
          <a:lstStyle/>
          <a:p>
            <a:r>
              <a:rPr lang="en-US"/>
              <a:t>Click to edit Master title style</a:t>
            </a:r>
          </a:p>
        </p:txBody>
      </p:sp>
      <p:sp>
        <p:nvSpPr>
          <p:cNvPr id="3" name="Text Placeholder 2"/>
          <p:cNvSpPr>
            <a:spLocks noGrp="1"/>
          </p:cNvSpPr>
          <p:nvPr>
            <p:ph type="body" sz="half" idx="1"/>
          </p:nvPr>
        </p:nvSpPr>
        <p:spPr>
          <a:xfrm>
            <a:off x="234950" y="822325"/>
            <a:ext cx="4375150" cy="564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822325"/>
            <a:ext cx="4375150" cy="564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822325"/>
            <a:ext cx="8902700" cy="5643563"/>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6580188"/>
            <a:ext cx="546100" cy="2254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6638918"/>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0"/>
            <a:ext cx="704850" cy="690563"/>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0"/>
            <a:ext cx="8667750" cy="690563"/>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comments" Target="../comments/comment12.xml"/><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3.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comments" Target="../comments/comment15.xml"/><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omments" Target="../comments/commen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omments" Target="../comments/commen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omments" Target="../comments/commen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3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comments" Target="../comments/comment3.xml"/><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omments" Target="../comments/commen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omments" Target="../comments/commen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omments" Target="../comments/comment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omments" Target="../comments/commen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comments" Target="../comments/commen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omments" Target="../comments/comment40.xml"/></Relationships>
</file>

<file path=ppt/slides/_rels/slide48.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comments" Target="../comments/comment41.xml"/><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ndas.pydata.org/" TargetMode="External"/><Relationship Id="rId3" Type="http://schemas.openxmlformats.org/officeDocument/2006/relationships/comments" Target="../comments/commen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comments" Target="../comments/comment43.xml"/></Relationships>
</file>

<file path=ppt/slides/_rels/slide51.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comments" Target="../comments/comment44.xml"/><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omments" Target="../comments/comment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comments" Target="../comments/comment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comments" Target="../comments/comment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comments" Target="../comments/comment5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comments" Target="../comments/comment5.xml"/><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omments" Target="../comments/comment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comments" Target="../comments/comment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omments" Target="../comments/comment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omments" Target="../comments/comment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comments" Target="../comments/comment57.xml"/></Relationships>
</file>

<file path=ppt/slides/_rels/slide65.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comments" Target="../comments/comment58.xml"/><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comments" Target="../comments/comment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omedomain.com/data.csv"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comments" Target="../comments/comment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comments" Target="../comments/comment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6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comments" Target="../comments/comment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7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comments" Target="../comments/comment7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comments" Target="../comments/comment7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comments" Target="../comments/comment8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comments" Target="../comments/comment8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a:ea typeface="ＭＳ Ｐゴシック"/>
                <a:cs typeface="ＭＳ Ｐゴシック"/>
              </a:rPr>
              <a:t>Pandas</a:t>
            </a: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592054"/>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800" kern="0" dirty="0">
                <a:solidFill>
                  <a:schemeClr val="bg2"/>
                </a:solidFill>
                <a:ea typeface="ＭＳ Ｐゴシック"/>
              </a:rPr>
              <a:t>Introduction</a:t>
            </a:r>
          </a:p>
          <a:p>
            <a:pPr marL="404813" lvl="1" indent="0" algn="r">
              <a:buFontTx/>
              <a:buNone/>
            </a:pPr>
            <a:r>
              <a:rPr lang="en-US" sz="2800" kern="0" dirty="0">
                <a:ea typeface="ＭＳ Ｐゴシック"/>
              </a:rPr>
              <a:t>Data Types </a:t>
            </a:r>
          </a:p>
          <a:p>
            <a:pPr marL="404813" lvl="1" indent="0" algn="r">
              <a:buFontTx/>
              <a:buNone/>
            </a:pPr>
            <a:r>
              <a:rPr lang="en-US" sz="2800" kern="0" dirty="0" err="1">
                <a:solidFill>
                  <a:schemeClr val="bg2"/>
                </a:solidFill>
                <a:ea typeface="ＭＳ Ｐゴシック"/>
              </a:rPr>
              <a:t>NumPy</a:t>
            </a:r>
            <a:endParaRPr lang="en-US" sz="2800" kern="0" dirty="0">
              <a:solidFill>
                <a:schemeClr val="bg2"/>
              </a:solidFill>
              <a:ea typeface="ＭＳ Ｐゴシック"/>
            </a:endParaRPr>
          </a:p>
          <a:p>
            <a:pPr marL="404813" lvl="1" indent="0" algn="r">
              <a:buFontTx/>
              <a:buNone/>
            </a:pPr>
            <a:r>
              <a:rPr lang="en-US" sz="2800" kern="0" dirty="0"/>
              <a:t>Packages</a:t>
            </a:r>
          </a:p>
          <a:p>
            <a:pPr marL="404813" lvl="1" indent="0" algn="r">
              <a:buFontTx/>
              <a:buNone/>
            </a:pPr>
            <a:r>
              <a:rPr lang="en-US" sz="2800" b="1" kern="0" dirty="0">
                <a:solidFill>
                  <a:schemeClr val="accent2"/>
                </a:solidFill>
                <a:ea typeface="ＭＳ Ｐゴシック"/>
              </a:rPr>
              <a:t>Pandas</a:t>
            </a:r>
            <a:endParaRPr lang="en-US" sz="2000" b="1" kern="0" dirty="0">
              <a:solidFill>
                <a:schemeClr val="accent2"/>
              </a:solidFill>
              <a:ea typeface="ＭＳ Ｐゴシック"/>
            </a:endParaRPr>
          </a:p>
        </p:txBody>
      </p:sp>
    </p:spTree>
    <p:extLst>
      <p:ext uri="{BB962C8B-B14F-4D97-AF65-F5344CB8AC3E}">
        <p14:creationId xmlns:p14="http://schemas.microsoft.com/office/powerpoint/2010/main" val="2380967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4027F-3FF5-4549-BA70-BD5DC39B22A2}"/>
              </a:ext>
            </a:extLst>
          </p:cNvPr>
          <p:cNvSpPr>
            <a:spLocks noGrp="1"/>
          </p:cNvSpPr>
          <p:nvPr>
            <p:ph type="title"/>
          </p:nvPr>
        </p:nvSpPr>
        <p:spPr/>
        <p:txBody>
          <a:bodyPr/>
          <a:lstStyle/>
          <a:p>
            <a:r>
              <a:rPr lang="en-US" dirty="0" smtClean="0"/>
              <a:t>Series - Data types</a:t>
            </a:r>
            <a:endParaRPr lang="en-US" dirty="0"/>
          </a:p>
        </p:txBody>
      </p:sp>
      <p:sp>
        <p:nvSpPr>
          <p:cNvPr id="3" name="Content Placeholder 2">
            <a:extLst>
              <a:ext uri="{FF2B5EF4-FFF2-40B4-BE49-F238E27FC236}">
                <a16:creationId xmlns="" xmlns:a16="http://schemas.microsoft.com/office/drawing/2014/main" id="{C3C0F988-6F4F-9C4B-9868-24F76D73CA6F}"/>
              </a:ext>
            </a:extLst>
          </p:cNvPr>
          <p:cNvSpPr>
            <a:spLocks noGrp="1"/>
          </p:cNvSpPr>
          <p:nvPr>
            <p:ph idx="1"/>
          </p:nvPr>
        </p:nvSpPr>
        <p:spPr/>
        <p:txBody>
          <a:bodyPr/>
          <a:lstStyle/>
          <a:p>
            <a:r>
              <a:rPr lang="en-US" dirty="0"/>
              <a:t>Series in pandas have a </a:t>
            </a:r>
            <a:r>
              <a:rPr lang="en-US" dirty="0" smtClean="0"/>
              <a:t>single </a:t>
            </a:r>
            <a:r>
              <a:rPr lang="en-US" dirty="0" err="1" smtClean="0"/>
              <a:t>dtype</a:t>
            </a:r>
            <a:r>
              <a:rPr lang="en-US" dirty="0" smtClean="0"/>
              <a:t>. Multiple elements in a Pandas Series cannot have different </a:t>
            </a:r>
            <a:r>
              <a:rPr lang="en-US" dirty="0" err="1" smtClean="0"/>
              <a:t>dtypes</a:t>
            </a:r>
            <a:r>
              <a:rPr lang="en-US" dirty="0" smtClean="0"/>
              <a:t>.</a:t>
            </a:r>
          </a:p>
          <a:p>
            <a:r>
              <a:rPr lang="en-US" dirty="0" smtClean="0"/>
              <a:t>The </a:t>
            </a:r>
            <a:r>
              <a:rPr lang="en-US" dirty="0" err="1" smtClean="0"/>
              <a:t>dtypes</a:t>
            </a:r>
            <a:r>
              <a:rPr lang="en-US" dirty="0" smtClean="0"/>
              <a:t> can be:</a:t>
            </a:r>
            <a:endParaRPr lang="en-US" dirty="0"/>
          </a:p>
          <a:p>
            <a:pPr lvl="1"/>
            <a:r>
              <a:rPr lang="en-US" dirty="0"/>
              <a:t>types of </a:t>
            </a:r>
            <a:r>
              <a:rPr lang="en-US" dirty="0" err="1"/>
              <a:t>np.number</a:t>
            </a:r>
            <a:r>
              <a:rPr lang="en-US" dirty="0"/>
              <a:t> (float, </a:t>
            </a:r>
            <a:r>
              <a:rPr lang="en-US" dirty="0" err="1"/>
              <a:t>int</a:t>
            </a:r>
            <a:r>
              <a:rPr lang="en-US" dirty="0"/>
              <a:t>) of lengths 8,16,32,64 (e.g. float64, </a:t>
            </a:r>
            <a:r>
              <a:rPr lang="en-US" dirty="0" smtClean="0"/>
              <a:t>int8, int16 </a:t>
            </a:r>
            <a:r>
              <a:rPr lang="en-US" dirty="0" err="1" smtClean="0"/>
              <a:t>etc</a:t>
            </a:r>
            <a:r>
              <a:rPr lang="en-US" dirty="0" smtClean="0"/>
              <a:t>)</a:t>
            </a:r>
            <a:endParaRPr lang="en-US" dirty="0"/>
          </a:p>
          <a:p>
            <a:pPr lvl="1"/>
            <a:r>
              <a:rPr lang="en-US" dirty="0"/>
              <a:t>bool (Boolean)</a:t>
            </a:r>
          </a:p>
          <a:p>
            <a:pPr lvl="1"/>
            <a:r>
              <a:rPr lang="en-US" dirty="0"/>
              <a:t>datetime types (datetime64, timedelta64)</a:t>
            </a:r>
          </a:p>
          <a:p>
            <a:pPr lvl="1"/>
            <a:r>
              <a:rPr lang="en-US" dirty="0" smtClean="0"/>
              <a:t>A few more like Sn </a:t>
            </a:r>
            <a:r>
              <a:rPr lang="en-US" dirty="0"/>
              <a:t>(fixed </a:t>
            </a:r>
            <a:r>
              <a:rPr lang="en-US" dirty="0" err="1"/>
              <a:t>witdth</a:t>
            </a:r>
            <a:r>
              <a:rPr lang="en-US" dirty="0"/>
              <a:t> string) – not commonly </a:t>
            </a:r>
            <a:r>
              <a:rPr lang="en-US" dirty="0" smtClean="0"/>
              <a:t>used, </a:t>
            </a:r>
            <a:endParaRPr lang="en-US" dirty="0"/>
          </a:p>
          <a:p>
            <a:pPr lvl="1"/>
            <a:r>
              <a:rPr lang="en-US" dirty="0"/>
              <a:t>”category”: an </a:t>
            </a:r>
            <a:r>
              <a:rPr lang="en-US" dirty="0" err="1"/>
              <a:t>enum</a:t>
            </a:r>
            <a:r>
              <a:rPr lang="en-US" dirty="0"/>
              <a:t> or factor type variable.</a:t>
            </a:r>
          </a:p>
          <a:p>
            <a:pPr lvl="1"/>
            <a:r>
              <a:rPr lang="en-US" dirty="0"/>
              <a:t>object (a pointer to any object, including a string)</a:t>
            </a:r>
          </a:p>
          <a:p>
            <a:endParaRPr lang="en-US" dirty="0"/>
          </a:p>
          <a:p>
            <a:endParaRPr lang="en-US" dirty="0"/>
          </a:p>
        </p:txBody>
      </p:sp>
      <p:sp>
        <p:nvSpPr>
          <p:cNvPr id="4" name="Footer Placeholder 3">
            <a:extLst>
              <a:ext uri="{FF2B5EF4-FFF2-40B4-BE49-F238E27FC236}">
                <a16:creationId xmlns="" xmlns:a16="http://schemas.microsoft.com/office/drawing/2014/main" id="{440FCABD-B811-C943-BEC3-299ABD8B13A3}"/>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BC4E81A3-BB74-B746-964A-1252FFDC3CA8}"/>
              </a:ext>
            </a:extLst>
          </p:cNvPr>
          <p:cNvSpPr>
            <a:spLocks noGrp="1"/>
          </p:cNvSpPr>
          <p:nvPr>
            <p:ph type="sldNum" sz="quarter" idx="12"/>
          </p:nvPr>
        </p:nvSpPr>
        <p:spPr/>
        <p:txBody>
          <a:bodyPr/>
          <a:lstStyle/>
          <a:p>
            <a:pPr>
              <a:defRPr/>
            </a:pPr>
            <a:fld id="{77EF9825-4C23-4085-A4E3-B5565466BD91}" type="slidenum">
              <a:rPr lang="en-US" smtClean="0"/>
              <a:pPr>
                <a:defRPr/>
              </a:pPr>
              <a:t>10</a:t>
            </a:fld>
            <a:endParaRPr lang="en-US" dirty="0"/>
          </a:p>
        </p:txBody>
      </p:sp>
    </p:spTree>
    <p:extLst>
      <p:ext uri="{BB962C8B-B14F-4D97-AF65-F5344CB8AC3E}">
        <p14:creationId xmlns:p14="http://schemas.microsoft.com/office/powerpoint/2010/main" val="140649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93A0-30B3-A14B-B9D8-E3491BE137EA}"/>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 xmlns:a16="http://schemas.microsoft.com/office/drawing/2014/main" id="{381CC2F9-5542-524C-80C4-1BBBFA4FCA9D}"/>
              </a:ext>
            </a:extLst>
          </p:cNvPr>
          <p:cNvSpPr>
            <a:spLocks noGrp="1"/>
          </p:cNvSpPr>
          <p:nvPr>
            <p:ph idx="1"/>
          </p:nvPr>
        </p:nvSpPr>
        <p:spPr/>
        <p:txBody>
          <a:bodyPr/>
          <a:lstStyle/>
          <a:p>
            <a:r>
              <a:rPr lang="en-US" dirty="0"/>
              <a:t>Series always </a:t>
            </a:r>
            <a:r>
              <a:rPr lang="en-US" dirty="0" smtClean="0"/>
              <a:t>has an </a:t>
            </a:r>
            <a:r>
              <a:rPr lang="en-US" dirty="0"/>
              <a:t>index (like a virtual column)</a:t>
            </a:r>
          </a:p>
          <a:p>
            <a:r>
              <a:rPr lang="en-US" dirty="0"/>
              <a:t>Index can be of any type (</a:t>
            </a:r>
            <a:r>
              <a:rPr lang="en-US" dirty="0" err="1"/>
              <a:t>str</a:t>
            </a:r>
            <a:r>
              <a:rPr lang="en-US" dirty="0"/>
              <a:t>, </a:t>
            </a:r>
            <a:r>
              <a:rPr lang="en-US" dirty="0" err="1"/>
              <a:t>int</a:t>
            </a:r>
            <a:r>
              <a:rPr lang="en-US" dirty="0"/>
              <a:t>, float)</a:t>
            </a:r>
          </a:p>
          <a:p>
            <a:r>
              <a:rPr lang="en-US" dirty="0"/>
              <a:t>Default index is an </a:t>
            </a:r>
            <a:r>
              <a:rPr lang="en-US" dirty="0" err="1"/>
              <a:t>int</a:t>
            </a:r>
            <a:r>
              <a:rPr lang="en-US" dirty="0"/>
              <a:t> starting with zero (0</a:t>
            </a:r>
            <a:r>
              <a:rPr lang="en-US" dirty="0" smtClean="0"/>
              <a:t>, 1, 2</a:t>
            </a:r>
            <a:r>
              <a:rPr lang="en-US" dirty="0"/>
              <a:t>…)</a:t>
            </a:r>
          </a:p>
          <a:p>
            <a:pPr lvl="1"/>
            <a:r>
              <a:rPr lang="en-US" dirty="0"/>
              <a:t>New rows will have a new index</a:t>
            </a:r>
          </a:p>
          <a:p>
            <a:pPr lvl="1"/>
            <a:r>
              <a:rPr lang="en-US" dirty="0"/>
              <a:t>(similar to auto-incrementing primary key</a:t>
            </a:r>
            <a:r>
              <a:rPr lang="en-US" dirty="0" smtClean="0"/>
              <a:t>)</a:t>
            </a:r>
            <a:endParaRPr lang="en-US" dirty="0"/>
          </a:p>
          <a:p>
            <a:r>
              <a:rPr lang="en-US" dirty="0"/>
              <a:t>Example of custom index</a:t>
            </a:r>
            <a:r>
              <a:rPr lang="en-US" dirty="0" smtClean="0"/>
              <a:t>:</a:t>
            </a:r>
            <a:endParaRPr lang="en-US" dirty="0"/>
          </a:p>
        </p:txBody>
      </p:sp>
      <p:sp>
        <p:nvSpPr>
          <p:cNvPr id="4" name="Footer Placeholder 3">
            <a:extLst>
              <a:ext uri="{FF2B5EF4-FFF2-40B4-BE49-F238E27FC236}">
                <a16:creationId xmlns="" xmlns:a16="http://schemas.microsoft.com/office/drawing/2014/main" id="{BA091604-DBA9-6144-8659-640D2F88217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62174B9B-FF8F-4641-A740-DCEBB55A2BEE}"/>
              </a:ext>
            </a:extLst>
          </p:cNvPr>
          <p:cNvSpPr>
            <a:spLocks noGrp="1"/>
          </p:cNvSpPr>
          <p:nvPr>
            <p:ph type="sldNum" sz="quarter" idx="12"/>
          </p:nvPr>
        </p:nvSpPr>
        <p:spPr/>
        <p:txBody>
          <a:bodyPr/>
          <a:lstStyle/>
          <a:p>
            <a:pPr>
              <a:defRPr/>
            </a:pPr>
            <a:fld id="{77EF9825-4C23-4085-A4E3-B5565466BD91}" type="slidenum">
              <a:rPr lang="en-US" smtClean="0"/>
              <a:pPr>
                <a:defRPr/>
              </a:pPr>
              <a:t>11</a:t>
            </a:fld>
            <a:endParaRPr lang="en-US" dirty="0"/>
          </a:p>
        </p:txBody>
      </p:sp>
      <p:sp>
        <p:nvSpPr>
          <p:cNvPr id="6" name="Text Box 4">
            <a:extLst>
              <a:ext uri="{FF2B5EF4-FFF2-40B4-BE49-F238E27FC236}">
                <a16:creationId xmlns="" xmlns:a16="http://schemas.microsoft.com/office/drawing/2014/main" id="{AD2F2FF7-C997-3146-B2F5-6B66CEA50024}"/>
              </a:ext>
            </a:extLst>
          </p:cNvPr>
          <p:cNvSpPr txBox="1">
            <a:spLocks noChangeArrowheads="1"/>
          </p:cNvSpPr>
          <p:nvPr/>
        </p:nvSpPr>
        <p:spPr bwMode="auto">
          <a:xfrm>
            <a:off x="234950" y="3962400"/>
            <a:ext cx="8921307"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400" dirty="0">
                <a:solidFill>
                  <a:schemeClr val="bg2"/>
                </a:solidFill>
                <a:latin typeface="Lucida Sans Typewriter" pitchFamily="49" charset="0"/>
              </a:rPr>
              <a:t>s = </a:t>
            </a:r>
            <a:r>
              <a:rPr lang="en-US" sz="2400" dirty="0" err="1">
                <a:solidFill>
                  <a:schemeClr val="bg2"/>
                </a:solidFill>
                <a:latin typeface="Lucida Sans Typewriter" pitchFamily="49" charset="0"/>
              </a:rPr>
              <a:t>pd.Series</a:t>
            </a:r>
            <a:r>
              <a:rPr lang="en-US" sz="2400" dirty="0">
                <a:solidFill>
                  <a:schemeClr val="bg2"/>
                </a:solidFill>
                <a:latin typeface="Lucida Sans Typewriter" pitchFamily="49" charset="0"/>
              </a:rPr>
              <a:t>({‘Jan’: 1., ’Feb’: 2, ‘Mar’: 3})</a:t>
            </a:r>
          </a:p>
          <a:p>
            <a:pPr defTabSz="288925"/>
            <a:r>
              <a:rPr lang="en-US" sz="2400" dirty="0">
                <a:solidFill>
                  <a:schemeClr val="bg2"/>
                </a:solidFill>
                <a:latin typeface="Lucida Sans Typewriter" pitchFamily="49" charset="0"/>
              </a:rPr>
              <a:t>Jan	 1.0</a:t>
            </a:r>
          </a:p>
          <a:p>
            <a:pPr defTabSz="288925"/>
            <a:r>
              <a:rPr lang="en-US" sz="2400" dirty="0">
                <a:solidFill>
                  <a:schemeClr val="bg2"/>
                </a:solidFill>
                <a:latin typeface="Lucida Sans Typewriter" pitchFamily="49" charset="0"/>
              </a:rPr>
              <a:t>Feb 3.0</a:t>
            </a:r>
          </a:p>
          <a:p>
            <a:pPr defTabSz="288925"/>
            <a:r>
              <a:rPr lang="en-US" sz="2400" dirty="0">
                <a:solidFill>
                  <a:schemeClr val="bg2"/>
                </a:solidFill>
                <a:latin typeface="Lucida Sans Typewriter" pitchFamily="49" charset="0"/>
              </a:rPr>
              <a:t>Mar 5.0</a:t>
            </a:r>
          </a:p>
          <a:p>
            <a:pPr defTabSz="288925"/>
            <a:r>
              <a:rPr lang="en-US" sz="2400" dirty="0" err="1">
                <a:solidFill>
                  <a:schemeClr val="bg2"/>
                </a:solidFill>
                <a:latin typeface="Lucida Sans Typewriter" pitchFamily="49" charset="0"/>
              </a:rPr>
              <a:t>dtype</a:t>
            </a:r>
            <a:r>
              <a:rPr lang="en-US" sz="2400" dirty="0">
                <a:solidFill>
                  <a:schemeClr val="bg2"/>
                </a:solidFill>
                <a:latin typeface="Lucida Sans Typewriter" pitchFamily="49" charset="0"/>
              </a:rPr>
              <a:t>: float64</a:t>
            </a:r>
          </a:p>
        </p:txBody>
      </p:sp>
    </p:spTree>
    <p:extLst>
      <p:ext uri="{BB962C8B-B14F-4D97-AF65-F5344CB8AC3E}">
        <p14:creationId xmlns:p14="http://schemas.microsoft.com/office/powerpoint/2010/main" val="2185087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93A0-30B3-A14B-B9D8-E3491BE137EA}"/>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 xmlns:a16="http://schemas.microsoft.com/office/drawing/2014/main" id="{381CC2F9-5542-524C-80C4-1BBBFA4FCA9D}"/>
              </a:ext>
            </a:extLst>
          </p:cNvPr>
          <p:cNvSpPr>
            <a:spLocks noGrp="1"/>
          </p:cNvSpPr>
          <p:nvPr>
            <p:ph idx="1"/>
          </p:nvPr>
        </p:nvSpPr>
        <p:spPr/>
        <p:txBody>
          <a:bodyPr/>
          <a:lstStyle/>
          <a:p>
            <a:r>
              <a:rPr lang="en-US" dirty="0"/>
              <a:t>Series always have an index (like a virtual column)</a:t>
            </a:r>
          </a:p>
          <a:p>
            <a:r>
              <a:rPr lang="en-US" dirty="0" smtClean="0"/>
              <a:t>The “index” </a:t>
            </a:r>
            <a:r>
              <a:rPr lang="en-US" dirty="0"/>
              <a:t>can be of any type (</a:t>
            </a:r>
            <a:r>
              <a:rPr lang="en-US" dirty="0" err="1"/>
              <a:t>str</a:t>
            </a:r>
            <a:r>
              <a:rPr lang="en-US" dirty="0"/>
              <a:t>, </a:t>
            </a:r>
            <a:r>
              <a:rPr lang="en-US" dirty="0" err="1"/>
              <a:t>int</a:t>
            </a:r>
            <a:r>
              <a:rPr lang="en-US" dirty="0"/>
              <a:t>, float)</a:t>
            </a:r>
          </a:p>
          <a:p>
            <a:r>
              <a:rPr lang="en-US" dirty="0"/>
              <a:t>Default index is an </a:t>
            </a:r>
            <a:r>
              <a:rPr lang="en-US" dirty="0" err="1"/>
              <a:t>int</a:t>
            </a:r>
            <a:r>
              <a:rPr lang="en-US" dirty="0"/>
              <a:t> starting with zero (0,1,2…)</a:t>
            </a:r>
          </a:p>
          <a:p>
            <a:pPr lvl="1"/>
            <a:r>
              <a:rPr lang="en-US" dirty="0"/>
              <a:t>New rows will have a new index</a:t>
            </a:r>
          </a:p>
          <a:p>
            <a:pPr lvl="1"/>
            <a:r>
              <a:rPr lang="en-US" dirty="0"/>
              <a:t>(similar to auto-incrementing primary key)</a:t>
            </a:r>
          </a:p>
          <a:p>
            <a:r>
              <a:rPr lang="en-US" dirty="0"/>
              <a:t>Indexes do </a:t>
            </a:r>
            <a:r>
              <a:rPr lang="en-US" b="1" dirty="0"/>
              <a:t>NOT</a:t>
            </a:r>
            <a:r>
              <a:rPr lang="en-US" dirty="0"/>
              <a:t> have to be </a:t>
            </a:r>
            <a:r>
              <a:rPr lang="en-US" dirty="0" smtClean="0"/>
              <a:t>unique, but </a:t>
            </a:r>
            <a:r>
              <a:rPr lang="en-US" dirty="0"/>
              <a:t>it is usually better if they </a:t>
            </a:r>
            <a:r>
              <a:rPr lang="en-US" dirty="0" smtClean="0"/>
              <a:t>are</a:t>
            </a:r>
          </a:p>
          <a:p>
            <a:r>
              <a:rPr lang="en-US" dirty="0" smtClean="0"/>
              <a:t>Exception </a:t>
            </a:r>
            <a:r>
              <a:rPr lang="en-US" dirty="0"/>
              <a:t>will be raised at data access time if not unique</a:t>
            </a:r>
          </a:p>
          <a:p>
            <a:r>
              <a:rPr lang="en-US" dirty="0"/>
              <a:t>Example of custom index:</a:t>
            </a:r>
          </a:p>
          <a:p>
            <a:endParaRPr lang="en-US" dirty="0"/>
          </a:p>
        </p:txBody>
      </p:sp>
      <p:sp>
        <p:nvSpPr>
          <p:cNvPr id="4" name="Footer Placeholder 3">
            <a:extLst>
              <a:ext uri="{FF2B5EF4-FFF2-40B4-BE49-F238E27FC236}">
                <a16:creationId xmlns="" xmlns:a16="http://schemas.microsoft.com/office/drawing/2014/main" id="{BA091604-DBA9-6144-8659-640D2F882173}"/>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62174B9B-FF8F-4641-A740-DCEBB55A2BEE}"/>
              </a:ext>
            </a:extLst>
          </p:cNvPr>
          <p:cNvSpPr>
            <a:spLocks noGrp="1"/>
          </p:cNvSpPr>
          <p:nvPr>
            <p:ph type="sldNum" sz="quarter" idx="12"/>
          </p:nvPr>
        </p:nvSpPr>
        <p:spPr/>
        <p:txBody>
          <a:bodyPr/>
          <a:lstStyle/>
          <a:p>
            <a:pPr>
              <a:defRPr/>
            </a:pPr>
            <a:fld id="{77EF9825-4C23-4085-A4E3-B5565466BD91}" type="slidenum">
              <a:rPr lang="en-US" smtClean="0"/>
              <a:pPr>
                <a:defRPr/>
              </a:pPr>
              <a:t>12</a:t>
            </a:fld>
            <a:endParaRPr lang="en-US" dirty="0"/>
          </a:p>
        </p:txBody>
      </p:sp>
      <p:sp>
        <p:nvSpPr>
          <p:cNvPr id="7" name="Text Box 4"/>
          <p:cNvSpPr txBox="1">
            <a:spLocks noChangeArrowheads="1"/>
          </p:cNvSpPr>
          <p:nvPr/>
        </p:nvSpPr>
        <p:spPr bwMode="auto">
          <a:xfrm>
            <a:off x="342900" y="4648200"/>
            <a:ext cx="8763000"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s </a:t>
            </a:r>
            <a:r>
              <a:rPr lang="en-US" sz="2000" b="1" dirty="0">
                <a:solidFill>
                  <a:schemeClr val="accent2"/>
                </a:solidFill>
                <a:latin typeface="Lucida Sans Typewriter" charset="0"/>
                <a:ea typeface="Lucida Sans Typewriter" charset="0"/>
                <a:cs typeface="Lucida Sans Typewriter" charset="0"/>
              </a:rPr>
              <a:t>= </a:t>
            </a:r>
            <a:r>
              <a:rPr lang="mr-IN" sz="2000" b="1" dirty="0" err="1" smtClean="0">
                <a:solidFill>
                  <a:schemeClr val="accent2"/>
                </a:solidFill>
                <a:latin typeface="Lucida Sans Typewriter" charset="0"/>
                <a:ea typeface="Lucida Sans Typewriter" charset="0"/>
                <a:cs typeface="Lucida Sans Typewriter" charset="0"/>
              </a:rPr>
              <a:t>pd.Series</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Jan</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 1, </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Feb</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 </a:t>
            </a:r>
            <a:r>
              <a:rPr lang="mr-IN" sz="2000" b="1" dirty="0">
                <a:solidFill>
                  <a:schemeClr val="accent2"/>
                </a:solidFill>
                <a:latin typeface="Lucida Sans Typewriter" charset="0"/>
                <a:ea typeface="Lucida Sans Typewriter" charset="0"/>
                <a:cs typeface="Lucida Sans Typewriter" charset="0"/>
              </a:rPr>
              <a:t>2, </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Mar</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 </a:t>
            </a:r>
            <a:r>
              <a:rPr lang="mr-IN" sz="2000" b="1" dirty="0">
                <a:solidFill>
                  <a:schemeClr val="accent2"/>
                </a:solidFill>
                <a:latin typeface="Lucida Sans Typewriter" charset="0"/>
                <a:ea typeface="Lucida Sans Typewriter" charset="0"/>
                <a:cs typeface="Lucida Sans Typewriter" charset="0"/>
              </a:rPr>
              <a:t>3</a:t>
            </a:r>
            <a:r>
              <a:rPr lang="mr-IN" sz="2000" b="1" dirty="0" smtClean="0">
                <a:solidFill>
                  <a:schemeClr val="accent2"/>
                </a:solidFill>
                <a:latin typeface="Lucida Sans Typewriter" charset="0"/>
                <a:ea typeface="Lucida Sans Typewriter" charset="0"/>
                <a:cs typeface="Lucida Sans Typewriter" charset="0"/>
              </a:rPr>
              <a:t>})</a:t>
            </a:r>
            <a:endParaRPr lang="en-US" sz="2000" b="1" dirty="0" smtClean="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s</a:t>
            </a:r>
          </a:p>
          <a:p>
            <a:pPr defTabSz="288925"/>
            <a:r>
              <a:rPr lang="de-DE" sz="2000" dirty="0">
                <a:solidFill>
                  <a:schemeClr val="bg2"/>
                </a:solidFill>
                <a:latin typeface="Lucida Sans Typewriter" charset="0"/>
                <a:ea typeface="Lucida Sans Typewriter" charset="0"/>
                <a:cs typeface="Lucida Sans Typewriter" charset="0"/>
              </a:rPr>
              <a:t>Jan    </a:t>
            </a:r>
            <a:r>
              <a:rPr lang="de-DE" sz="2000" dirty="0" smtClean="0">
                <a:solidFill>
                  <a:schemeClr val="bg2"/>
                </a:solidFill>
                <a:latin typeface="Lucida Sans Typewriter" charset="0"/>
                <a:ea typeface="Lucida Sans Typewriter" charset="0"/>
                <a:cs typeface="Lucida Sans Typewriter" charset="0"/>
              </a:rPr>
              <a:t>1</a:t>
            </a:r>
          </a:p>
          <a:p>
            <a:pPr defTabSz="288925"/>
            <a:r>
              <a:rPr lang="de-DE" sz="2000" dirty="0" smtClean="0">
                <a:solidFill>
                  <a:schemeClr val="bg2"/>
                </a:solidFill>
                <a:latin typeface="Lucida Sans Typewriter" charset="0"/>
                <a:ea typeface="Lucida Sans Typewriter" charset="0"/>
                <a:cs typeface="Lucida Sans Typewriter" charset="0"/>
              </a:rPr>
              <a:t>Feb    2</a:t>
            </a:r>
          </a:p>
          <a:p>
            <a:pPr defTabSz="288925"/>
            <a:r>
              <a:rPr lang="de-DE" sz="2000" dirty="0" smtClean="0">
                <a:solidFill>
                  <a:schemeClr val="bg2"/>
                </a:solidFill>
                <a:latin typeface="Lucida Sans Typewriter" charset="0"/>
                <a:ea typeface="Lucida Sans Typewriter" charset="0"/>
                <a:cs typeface="Lucida Sans Typewriter" charset="0"/>
              </a:rPr>
              <a:t>Mar    3</a:t>
            </a:r>
          </a:p>
          <a:p>
            <a:pPr defTabSz="288925"/>
            <a:r>
              <a:rPr lang="de-DE" sz="2000" dirty="0" err="1" smtClean="0">
                <a:solidFill>
                  <a:schemeClr val="bg2"/>
                </a:solidFill>
                <a:latin typeface="Lucida Sans Typewriter" charset="0"/>
                <a:ea typeface="Lucida Sans Typewriter" charset="0"/>
                <a:cs typeface="Lucida Sans Typewriter" charset="0"/>
              </a:rPr>
              <a:t>dtype</a:t>
            </a:r>
            <a:r>
              <a:rPr lang="de-DE" sz="2000" dirty="0">
                <a:solidFill>
                  <a:schemeClr val="bg2"/>
                </a:solidFill>
                <a:latin typeface="Lucida Sans Typewriter" charset="0"/>
                <a:ea typeface="Lucida Sans Typewriter" charset="0"/>
                <a:cs typeface="Lucida Sans Typewriter" charset="0"/>
              </a:rPr>
              <a:t>: int64</a:t>
            </a:r>
            <a:endParaRPr lang="en-U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110711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93A0-30B3-A14B-B9D8-E3491BE137EA}"/>
              </a:ext>
            </a:extLst>
          </p:cNvPr>
          <p:cNvSpPr>
            <a:spLocks noGrp="1"/>
          </p:cNvSpPr>
          <p:nvPr>
            <p:ph type="title"/>
          </p:nvPr>
        </p:nvSpPr>
        <p:spPr/>
        <p:txBody>
          <a:bodyPr/>
          <a:lstStyle/>
          <a:p>
            <a:r>
              <a:rPr lang="en-US" dirty="0" smtClean="0"/>
              <a:t>Creating Series</a:t>
            </a:r>
            <a:endParaRPr lang="en-US" dirty="0"/>
          </a:p>
        </p:txBody>
      </p:sp>
      <p:sp>
        <p:nvSpPr>
          <p:cNvPr id="3" name="Content Placeholder 2">
            <a:extLst>
              <a:ext uri="{FF2B5EF4-FFF2-40B4-BE49-F238E27FC236}">
                <a16:creationId xmlns="" xmlns:a16="http://schemas.microsoft.com/office/drawing/2014/main" id="{381CC2F9-5542-524C-80C4-1BBBFA4FCA9D}"/>
              </a:ext>
            </a:extLst>
          </p:cNvPr>
          <p:cNvSpPr>
            <a:spLocks noGrp="1"/>
          </p:cNvSpPr>
          <p:nvPr>
            <p:ph idx="1"/>
          </p:nvPr>
        </p:nvSpPr>
        <p:spPr/>
        <p:txBody>
          <a:bodyPr/>
          <a:lstStyle/>
          <a:p>
            <a:r>
              <a:rPr lang="en-US" dirty="0" smtClean="0"/>
              <a:t>Here are more examples of creating Series</a:t>
            </a:r>
            <a:endParaRPr lang="en-US" dirty="0"/>
          </a:p>
        </p:txBody>
      </p:sp>
      <p:sp>
        <p:nvSpPr>
          <p:cNvPr id="4" name="Footer Placeholder 3">
            <a:extLst>
              <a:ext uri="{FF2B5EF4-FFF2-40B4-BE49-F238E27FC236}">
                <a16:creationId xmlns="" xmlns:a16="http://schemas.microsoft.com/office/drawing/2014/main" id="{BA091604-DBA9-6144-8659-640D2F882173}"/>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62174B9B-FF8F-4641-A740-DCEBB55A2BEE}"/>
              </a:ext>
            </a:extLst>
          </p:cNvPr>
          <p:cNvSpPr>
            <a:spLocks noGrp="1"/>
          </p:cNvSpPr>
          <p:nvPr>
            <p:ph type="sldNum" sz="quarter" idx="12"/>
          </p:nvPr>
        </p:nvSpPr>
        <p:spPr/>
        <p:txBody>
          <a:bodyPr/>
          <a:lstStyle/>
          <a:p>
            <a:pPr>
              <a:defRPr/>
            </a:pPr>
            <a:fld id="{77EF9825-4C23-4085-A4E3-B5565466BD91}" type="slidenum">
              <a:rPr lang="en-US" smtClean="0"/>
              <a:pPr>
                <a:defRPr/>
              </a:pPr>
              <a:t>13</a:t>
            </a:fld>
            <a:endParaRPr lang="en-US" dirty="0"/>
          </a:p>
        </p:txBody>
      </p:sp>
      <p:sp>
        <p:nvSpPr>
          <p:cNvPr id="7" name="Text Box 4"/>
          <p:cNvSpPr txBox="1">
            <a:spLocks noChangeArrowheads="1"/>
          </p:cNvSpPr>
          <p:nvPr/>
        </p:nvSpPr>
        <p:spPr bwMode="auto">
          <a:xfrm>
            <a:off x="369207" y="1295400"/>
            <a:ext cx="8763000" cy="2554545"/>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data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np.array</a:t>
            </a:r>
            <a:r>
              <a:rPr lang="en-US" sz="2000" b="1" dirty="0" smtClean="0">
                <a:solidFill>
                  <a:schemeClr val="accent2"/>
                </a:solidFill>
                <a:latin typeface="Lucida Sans Typewriter" charset="0"/>
                <a:ea typeface="Lucida Sans Typewriter" charset="0"/>
                <a:cs typeface="Lucida Sans Typewriter" charset="0"/>
              </a:rPr>
              <a:t>([“a”, “b”, “c”, “d”])</a:t>
            </a:r>
          </a:p>
          <a:p>
            <a:pPr defTabSz="288925"/>
            <a:r>
              <a:rPr lang="en-US" sz="2000" b="1" dirty="0" smtClean="0">
                <a:solidFill>
                  <a:schemeClr val="accent2"/>
                </a:solidFill>
                <a:latin typeface="Lucida Sans Typewriter" charset="0"/>
                <a:ea typeface="Lucida Sans Typewriter" charset="0"/>
                <a:cs typeface="Lucida Sans Typewriter" charset="0"/>
              </a:rPr>
              <a:t>&gt;&gt;&gt; s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pd.Series</a:t>
            </a:r>
            <a:r>
              <a:rPr lang="en-US" sz="2000" b="1" dirty="0">
                <a:solidFill>
                  <a:schemeClr val="accent2"/>
                </a:solidFill>
                <a:latin typeface="Lucida Sans Typewriter" charset="0"/>
                <a:ea typeface="Lucida Sans Typewriter" charset="0"/>
                <a:cs typeface="Lucida Sans Typewriter" charset="0"/>
              </a:rPr>
              <a:t>(data</a:t>
            </a:r>
            <a:r>
              <a:rPr lang="en-US" sz="2000" b="1" dirty="0" smtClean="0">
                <a:solidFill>
                  <a:schemeClr val="accent2"/>
                </a:solidFill>
                <a:latin typeface="Lucida Sans Typewriter" charset="0"/>
                <a:ea typeface="Lucida Sans Typewriter" charset="0"/>
                <a:cs typeface="Lucida Sans Typewriter" charset="0"/>
              </a:rPr>
              <a:t>)</a:t>
            </a:r>
          </a:p>
          <a:p>
            <a:pPr defTabSz="288925"/>
            <a:r>
              <a:rPr lang="en-US" sz="2000" b="1" dirty="0" smtClean="0">
                <a:solidFill>
                  <a:schemeClr val="accent2"/>
                </a:solidFill>
                <a:latin typeface="Lucida Sans Typewriter" charset="0"/>
                <a:ea typeface="Lucida Sans Typewriter" charset="0"/>
                <a:cs typeface="Lucida Sans Typewriter" charset="0"/>
              </a:rPr>
              <a:t>&gt;&gt;&gt; s</a:t>
            </a:r>
          </a:p>
          <a:p>
            <a:pPr defTabSz="288925"/>
            <a:r>
              <a:rPr lang="mr-IN" sz="2000" dirty="0">
                <a:solidFill>
                  <a:schemeClr val="bg2"/>
                </a:solidFill>
                <a:latin typeface="Lucida Sans Typewriter" charset="0"/>
                <a:ea typeface="Lucida Sans Typewriter" charset="0"/>
                <a:cs typeface="Lucida Sans Typewriter" charset="0"/>
              </a:rPr>
              <a:t>0    </a:t>
            </a:r>
            <a:r>
              <a:rPr lang="mr-IN" sz="2000" dirty="0" err="1" smtClean="0">
                <a:solidFill>
                  <a:schemeClr val="bg2"/>
                </a:solidFill>
                <a:latin typeface="Lucida Sans Typewriter" charset="0"/>
                <a:ea typeface="Lucida Sans Typewriter" charset="0"/>
                <a:cs typeface="Lucida Sans Typewriter" charset="0"/>
              </a:rPr>
              <a:t>a</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1    </a:t>
            </a:r>
            <a:r>
              <a:rPr lang="mr-IN" sz="2000" dirty="0" err="1" smtClean="0">
                <a:solidFill>
                  <a:schemeClr val="bg2"/>
                </a:solidFill>
                <a:latin typeface="Lucida Sans Typewriter" charset="0"/>
                <a:ea typeface="Lucida Sans Typewriter" charset="0"/>
                <a:cs typeface="Lucida Sans Typewriter" charset="0"/>
              </a:rPr>
              <a:t>b</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2    </a:t>
            </a:r>
            <a:r>
              <a:rPr lang="mr-IN" sz="2000" dirty="0" err="1" smtClean="0">
                <a:solidFill>
                  <a:schemeClr val="bg2"/>
                </a:solidFill>
                <a:latin typeface="Lucida Sans Typewriter" charset="0"/>
                <a:ea typeface="Lucida Sans Typewriter" charset="0"/>
                <a:cs typeface="Lucida Sans Typewriter" charset="0"/>
              </a:rPr>
              <a:t>c</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3    </a:t>
            </a:r>
            <a:r>
              <a:rPr lang="mr-IN" sz="2000" dirty="0" err="1" smtClean="0">
                <a:solidFill>
                  <a:schemeClr val="bg2"/>
                </a:solidFill>
                <a:latin typeface="Lucida Sans Typewriter" charset="0"/>
                <a:ea typeface="Lucida Sans Typewriter" charset="0"/>
                <a:cs typeface="Lucida Sans Typewriter" charset="0"/>
              </a:rPr>
              <a:t>d</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object</a:t>
            </a:r>
            <a:endParaRPr lang="en-US" sz="2000" dirty="0" smtClean="0">
              <a:solidFill>
                <a:schemeClr val="bg2"/>
              </a:solidFill>
              <a:latin typeface="Lucida Sans Typewriter" charset="0"/>
              <a:ea typeface="Lucida Sans Typewriter" charset="0"/>
              <a:cs typeface="Lucida Sans Typewriter" charset="0"/>
            </a:endParaRPr>
          </a:p>
        </p:txBody>
      </p:sp>
      <p:sp>
        <p:nvSpPr>
          <p:cNvPr id="8" name="Text Box 4"/>
          <p:cNvSpPr txBox="1">
            <a:spLocks noChangeArrowheads="1"/>
          </p:cNvSpPr>
          <p:nvPr/>
        </p:nvSpPr>
        <p:spPr bwMode="auto">
          <a:xfrm>
            <a:off x="369207" y="3928408"/>
            <a:ext cx="6298293"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pt-BR" sz="2000" b="1" dirty="0" err="1">
                <a:solidFill>
                  <a:schemeClr val="accent2"/>
                </a:solidFill>
                <a:latin typeface="Lucida Sans Typewriter" charset="0"/>
                <a:ea typeface="Lucida Sans Typewriter" charset="0"/>
                <a:cs typeface="Lucida Sans Typewriter" charset="0"/>
              </a:rPr>
              <a:t>s</a:t>
            </a:r>
            <a:r>
              <a:rPr lang="pt-BR" sz="2000" b="1" dirty="0">
                <a:solidFill>
                  <a:schemeClr val="accent2"/>
                </a:solidFill>
                <a:latin typeface="Lucida Sans Typewriter" charset="0"/>
                <a:ea typeface="Lucida Sans Typewriter" charset="0"/>
                <a:cs typeface="Lucida Sans Typewriter" charset="0"/>
              </a:rPr>
              <a:t> = </a:t>
            </a:r>
            <a:r>
              <a:rPr lang="pt-BR" sz="2000" b="1" dirty="0" err="1">
                <a:solidFill>
                  <a:schemeClr val="accent2"/>
                </a:solidFill>
                <a:latin typeface="Lucida Sans Typewriter" charset="0"/>
                <a:ea typeface="Lucida Sans Typewriter" charset="0"/>
                <a:cs typeface="Lucida Sans Typewriter" charset="0"/>
              </a:rPr>
              <a:t>pd.Series</a:t>
            </a:r>
            <a:r>
              <a:rPr lang="pt-BR" sz="2000" b="1" dirty="0">
                <a:solidFill>
                  <a:schemeClr val="accent2"/>
                </a:solidFill>
                <a:latin typeface="Lucida Sans Typewriter" charset="0"/>
                <a:ea typeface="Lucida Sans Typewriter" charset="0"/>
                <a:cs typeface="Lucida Sans Typewriter" charset="0"/>
              </a:rPr>
              <a:t>(5, index=[0, 1, </a:t>
            </a:r>
            <a:r>
              <a:rPr lang="pt-BR" sz="2000" b="1" dirty="0" smtClean="0">
                <a:solidFill>
                  <a:schemeClr val="accent2"/>
                </a:solidFill>
                <a:latin typeface="Lucida Sans Typewriter" charset="0"/>
                <a:ea typeface="Lucida Sans Typewriter" charset="0"/>
                <a:cs typeface="Lucida Sans Typewriter" charset="0"/>
              </a:rPr>
              <a:t>2])</a:t>
            </a:r>
          </a:p>
          <a:p>
            <a:pPr defTabSz="288925"/>
            <a:r>
              <a:rPr lang="pt-BR" sz="2000" b="1" dirty="0" smtClean="0">
                <a:solidFill>
                  <a:schemeClr val="accent2"/>
                </a:solidFill>
                <a:latin typeface="Lucida Sans Typewriter" charset="0"/>
                <a:ea typeface="Lucida Sans Typewriter" charset="0"/>
                <a:cs typeface="Lucida Sans Typewriter" charset="0"/>
              </a:rPr>
              <a:t>&gt;&gt;&gt; </a:t>
            </a:r>
            <a:r>
              <a:rPr lang="pt-BR" sz="2000" b="1" dirty="0" err="1" smtClean="0">
                <a:solidFill>
                  <a:schemeClr val="accent2"/>
                </a:solidFill>
                <a:latin typeface="Lucida Sans Typewriter" charset="0"/>
                <a:ea typeface="Lucida Sans Typewriter" charset="0"/>
                <a:cs typeface="Lucida Sans Typewriter" charset="0"/>
              </a:rPr>
              <a:t>print</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s</a:t>
            </a:r>
            <a:endParaRPr lang="pt-BR" sz="2000" b="1" dirty="0" smtClean="0">
              <a:solidFill>
                <a:schemeClr val="accent2"/>
              </a:solidFill>
              <a:latin typeface="Lucida Sans Typewriter" charset="0"/>
              <a:ea typeface="Lucida Sans Typewriter" charset="0"/>
              <a:cs typeface="Lucida Sans Typewriter" charset="0"/>
            </a:endParaRPr>
          </a:p>
          <a:p>
            <a:pPr defTabSz="288925"/>
            <a:r>
              <a:rPr lang="mr-IN" sz="2000" dirty="0">
                <a:solidFill>
                  <a:schemeClr val="bg2"/>
                </a:solidFill>
                <a:latin typeface="Lucida Sans Typewriter" charset="0"/>
                <a:ea typeface="Lucida Sans Typewriter" charset="0"/>
                <a:cs typeface="Lucida Sans Typewriter" charset="0"/>
              </a:rPr>
              <a:t>0    </a:t>
            </a:r>
            <a:r>
              <a:rPr lang="mr-IN" sz="2000" dirty="0" smtClean="0">
                <a:solidFill>
                  <a:schemeClr val="bg2"/>
                </a:solidFill>
                <a:latin typeface="Lucida Sans Typewriter" charset="0"/>
                <a:ea typeface="Lucida Sans Typewriter" charset="0"/>
                <a:cs typeface="Lucida Sans Typewriter" charset="0"/>
              </a:rPr>
              <a:t>5</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1    5</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smtClean="0">
                <a:solidFill>
                  <a:schemeClr val="bg2"/>
                </a:solidFill>
                <a:latin typeface="Lucida Sans Typewriter" charset="0"/>
                <a:ea typeface="Lucida Sans Typewriter" charset="0"/>
                <a:cs typeface="Lucida Sans Typewriter" charset="0"/>
              </a:rPr>
              <a:t>2    5</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int64</a:t>
            </a:r>
            <a:endParaRPr lang="en-US" sz="2000" dirty="0" smtClean="0">
              <a:solidFill>
                <a:schemeClr val="bg2"/>
              </a:solidFill>
              <a:latin typeface="Lucida Sans Typewriter" charset="0"/>
              <a:ea typeface="Lucida Sans Typewriter" charset="0"/>
              <a:cs typeface="Lucida Sans Typewriter" charset="0"/>
            </a:endParaRPr>
          </a:p>
        </p:txBody>
      </p:sp>
      <p:sp>
        <p:nvSpPr>
          <p:cNvPr id="10" name="Text Box 4"/>
          <p:cNvSpPr txBox="1">
            <a:spLocks noChangeArrowheads="1"/>
          </p:cNvSpPr>
          <p:nvPr/>
        </p:nvSpPr>
        <p:spPr bwMode="auto">
          <a:xfrm>
            <a:off x="2831419" y="4343400"/>
            <a:ext cx="6300788" cy="224676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pt-BR" sz="2000" b="1" dirty="0" err="1">
                <a:solidFill>
                  <a:schemeClr val="accent2"/>
                </a:solidFill>
                <a:latin typeface="Lucida Sans Typewriter" charset="0"/>
                <a:ea typeface="Lucida Sans Typewriter" charset="0"/>
                <a:cs typeface="Lucida Sans Typewriter" charset="0"/>
              </a:rPr>
              <a:t>s</a:t>
            </a:r>
            <a:r>
              <a:rPr lang="pt-BR" sz="2000" b="1" dirty="0">
                <a:solidFill>
                  <a:schemeClr val="accent2"/>
                </a:solidFill>
                <a:latin typeface="Lucida Sans Typewriter" charset="0"/>
                <a:ea typeface="Lucida Sans Typewriter" charset="0"/>
                <a:cs typeface="Lucida Sans Typewriter" charset="0"/>
              </a:rPr>
              <a:t> = </a:t>
            </a:r>
            <a:r>
              <a:rPr lang="pt-BR" sz="2000" b="1" dirty="0" err="1">
                <a:solidFill>
                  <a:schemeClr val="accent2"/>
                </a:solidFill>
                <a:latin typeface="Lucida Sans Typewriter" charset="0"/>
                <a:ea typeface="Lucida Sans Typewriter" charset="0"/>
                <a:cs typeface="Lucida Sans Typewriter" charset="0"/>
              </a:rPr>
              <a:t>pd.Series</a:t>
            </a:r>
            <a:r>
              <a:rPr lang="pt-BR" sz="2000" b="1" dirty="0">
                <a:solidFill>
                  <a:schemeClr val="accent2"/>
                </a:solidFill>
                <a:latin typeface="Lucida Sans Typewriter" charset="0"/>
                <a:ea typeface="Lucida Sans Typewriter" charset="0"/>
                <a:cs typeface="Lucida Sans Typewriter" charset="0"/>
              </a:rPr>
              <a:t>(5, index</a:t>
            </a:r>
            <a:r>
              <a:rPr lang="pt-BR" sz="2000" b="1" dirty="0" smtClean="0">
                <a:solidFill>
                  <a:schemeClr val="accent2"/>
                </a:solidFill>
                <a:latin typeface="Lucida Sans Typewriter" charset="0"/>
                <a:ea typeface="Lucida Sans Typewriter" charset="0"/>
                <a:cs typeface="Lucida Sans Typewriter" charset="0"/>
              </a:rPr>
              <a:t>=[“a”, “</a:t>
            </a:r>
            <a:r>
              <a:rPr lang="pt-BR" sz="2000" b="1" dirty="0" err="1" smtClean="0">
                <a:solidFill>
                  <a:schemeClr val="accent2"/>
                </a:solidFill>
                <a:latin typeface="Lucida Sans Typewriter" charset="0"/>
                <a:ea typeface="Lucida Sans Typewriter" charset="0"/>
                <a:cs typeface="Lucida Sans Typewriter" charset="0"/>
              </a:rPr>
              <a:t>b</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c</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dtype</a:t>
            </a:r>
            <a:r>
              <a:rPr lang="pt-BR" sz="2000" b="1" dirty="0" smtClean="0">
                <a:solidFill>
                  <a:schemeClr val="accent2"/>
                </a:solidFill>
                <a:latin typeface="Lucida Sans Typewriter" charset="0"/>
                <a:ea typeface="Lucida Sans Typewriter" charset="0"/>
                <a:cs typeface="Lucida Sans Typewriter" charset="0"/>
              </a:rPr>
              <a:t> = </a:t>
            </a:r>
            <a:r>
              <a:rPr lang="pt-BR" sz="2000" b="1" dirty="0" err="1" smtClean="0">
                <a:solidFill>
                  <a:schemeClr val="accent2"/>
                </a:solidFill>
                <a:latin typeface="Lucida Sans Typewriter" charset="0"/>
                <a:ea typeface="Lucida Sans Typewriter" charset="0"/>
                <a:cs typeface="Lucida Sans Typewriter" charset="0"/>
              </a:rPr>
              <a:t>np.complex</a:t>
            </a:r>
            <a:r>
              <a:rPr lang="pt-BR" sz="2000" b="1" dirty="0" smtClean="0">
                <a:solidFill>
                  <a:schemeClr val="accent2"/>
                </a:solidFill>
                <a:latin typeface="Lucida Sans Typewriter" charset="0"/>
                <a:ea typeface="Lucida Sans Typewriter" charset="0"/>
                <a:cs typeface="Lucida Sans Typewriter" charset="0"/>
              </a:rPr>
              <a:t>)</a:t>
            </a:r>
          </a:p>
          <a:p>
            <a:pPr defTabSz="288925"/>
            <a:r>
              <a:rPr lang="pt-BR" sz="2000" b="1" dirty="0" smtClean="0">
                <a:solidFill>
                  <a:schemeClr val="accent2"/>
                </a:solidFill>
                <a:latin typeface="Lucida Sans Typewriter" charset="0"/>
                <a:ea typeface="Lucida Sans Typewriter" charset="0"/>
                <a:cs typeface="Lucida Sans Typewriter" charset="0"/>
              </a:rPr>
              <a:t>&gt;&gt;&gt; </a:t>
            </a:r>
            <a:r>
              <a:rPr lang="pt-BR" sz="2000" b="1" dirty="0" err="1" smtClean="0">
                <a:solidFill>
                  <a:schemeClr val="accent2"/>
                </a:solidFill>
                <a:latin typeface="Lucida Sans Typewriter" charset="0"/>
                <a:ea typeface="Lucida Sans Typewriter" charset="0"/>
                <a:cs typeface="Lucida Sans Typewriter" charset="0"/>
              </a:rPr>
              <a:t>print</a:t>
            </a:r>
            <a:r>
              <a:rPr lang="pt-BR" sz="2000" b="1" dirty="0" smtClean="0">
                <a:solidFill>
                  <a:schemeClr val="accent2"/>
                </a:solidFill>
                <a:latin typeface="Lucida Sans Typewriter" charset="0"/>
                <a:ea typeface="Lucida Sans Typewriter" charset="0"/>
                <a:cs typeface="Lucida Sans Typewriter" charset="0"/>
              </a:rPr>
              <a:t> </a:t>
            </a:r>
            <a:r>
              <a:rPr lang="pt-BR" sz="2000" b="1" dirty="0" err="1" smtClean="0">
                <a:solidFill>
                  <a:schemeClr val="accent2"/>
                </a:solidFill>
                <a:latin typeface="Lucida Sans Typewriter" charset="0"/>
                <a:ea typeface="Lucida Sans Typewriter" charset="0"/>
                <a:cs typeface="Lucida Sans Typewriter" charset="0"/>
              </a:rPr>
              <a:t>s</a:t>
            </a:r>
            <a:endParaRPr lang="pt-BR" sz="2000" b="1" dirty="0" smtClean="0">
              <a:solidFill>
                <a:schemeClr val="accent2"/>
              </a:solidFill>
              <a:latin typeface="Lucida Sans Typewriter" charset="0"/>
              <a:ea typeface="Lucida Sans Typewriter" charset="0"/>
              <a:cs typeface="Lucida Sans Typewriter" charset="0"/>
            </a:endParaRPr>
          </a:p>
          <a:p>
            <a:pPr defTabSz="288925"/>
            <a:r>
              <a:rPr lang="en-US" sz="2000" dirty="0" smtClean="0">
                <a:solidFill>
                  <a:schemeClr val="bg2"/>
                </a:solidFill>
                <a:latin typeface="Lucida Sans Typewriter" charset="0"/>
                <a:ea typeface="Lucida Sans Typewriter" charset="0"/>
                <a:cs typeface="Lucida Sans Typewriter" charset="0"/>
              </a:rPr>
              <a:t>a</a:t>
            </a:r>
            <a:r>
              <a:rPr lang="mr-IN" sz="2000" dirty="0" smtClean="0">
                <a:solidFill>
                  <a:schemeClr val="bg2"/>
                </a:solidFill>
                <a:latin typeface="Lucida Sans Typewriter" charset="0"/>
                <a:ea typeface="Lucida Sans Typewriter" charset="0"/>
                <a:cs typeface="Lucida Sans Typewriter" charset="0"/>
              </a:rPr>
              <a:t>    </a:t>
            </a:r>
            <a:r>
              <a:rPr lang="en-US" sz="2000" dirty="0" smtClean="0">
                <a:solidFill>
                  <a:schemeClr val="bg2"/>
                </a:solidFill>
                <a:latin typeface="Lucida Sans Typewriter" charset="0"/>
                <a:ea typeface="Lucida Sans Typewriter" charset="0"/>
                <a:cs typeface="Lucida Sans Typewriter" charset="0"/>
              </a:rPr>
              <a:t>(</a:t>
            </a:r>
            <a:r>
              <a:rPr lang="mr-IN" sz="2000" dirty="0" smtClean="0">
                <a:solidFill>
                  <a:schemeClr val="bg2"/>
                </a:solidFill>
                <a:latin typeface="Lucida Sans Typewriter" charset="0"/>
                <a:ea typeface="Lucida Sans Typewriter" charset="0"/>
                <a:cs typeface="Lucida Sans Typewriter" charset="0"/>
              </a:rPr>
              <a:t>5</a:t>
            </a:r>
            <a:r>
              <a:rPr lang="en-US" sz="2000" dirty="0" smtClean="0">
                <a:solidFill>
                  <a:schemeClr val="bg2"/>
                </a:solidFill>
                <a:latin typeface="Lucida Sans Typewriter" charset="0"/>
                <a:ea typeface="Lucida Sans Typewriter" charset="0"/>
                <a:cs typeface="Lucida Sans Typewriter" charset="0"/>
              </a:rPr>
              <a:t>+0j)</a:t>
            </a:r>
          </a:p>
          <a:p>
            <a:pPr defTabSz="288925"/>
            <a:r>
              <a:rPr lang="en-US" sz="2000" dirty="0">
                <a:solidFill>
                  <a:schemeClr val="bg2"/>
                </a:solidFill>
                <a:latin typeface="Lucida Sans Typewriter" charset="0"/>
                <a:ea typeface="Lucida Sans Typewriter" charset="0"/>
                <a:cs typeface="Lucida Sans Typewriter" charset="0"/>
              </a:rPr>
              <a:t>b</a:t>
            </a:r>
            <a:r>
              <a:rPr lang="mr-IN" sz="2000" dirty="0" smtClean="0">
                <a:solidFill>
                  <a:schemeClr val="bg2"/>
                </a:solidFill>
                <a:latin typeface="Lucida Sans Typewriter" charset="0"/>
                <a:ea typeface="Lucida Sans Typewriter" charset="0"/>
                <a:cs typeface="Lucida Sans Typewriter" charset="0"/>
              </a:rPr>
              <a:t>    </a:t>
            </a:r>
            <a:r>
              <a:rPr lang="en-US" sz="2000" dirty="0" smtClean="0">
                <a:solidFill>
                  <a:schemeClr val="bg2"/>
                </a:solidFill>
                <a:latin typeface="Lucida Sans Typewriter" charset="0"/>
                <a:ea typeface="Lucida Sans Typewriter" charset="0"/>
                <a:cs typeface="Lucida Sans Typewriter" charset="0"/>
              </a:rPr>
              <a:t>(</a:t>
            </a:r>
            <a:r>
              <a:rPr lang="mr-IN" sz="2000" dirty="0" smtClean="0">
                <a:solidFill>
                  <a:schemeClr val="bg2"/>
                </a:solidFill>
                <a:latin typeface="Lucida Sans Typewriter" charset="0"/>
                <a:ea typeface="Lucida Sans Typewriter" charset="0"/>
                <a:cs typeface="Lucida Sans Typewriter" charset="0"/>
              </a:rPr>
              <a:t>5</a:t>
            </a:r>
            <a:r>
              <a:rPr lang="en-US" sz="2000" dirty="0" smtClean="0">
                <a:solidFill>
                  <a:schemeClr val="bg2"/>
                </a:solidFill>
                <a:latin typeface="Lucida Sans Typewriter" charset="0"/>
                <a:ea typeface="Lucida Sans Typewriter" charset="0"/>
                <a:cs typeface="Lucida Sans Typewriter" charset="0"/>
              </a:rPr>
              <a:t>+0j)</a:t>
            </a:r>
          </a:p>
          <a:p>
            <a:pPr defTabSz="288925"/>
            <a:r>
              <a:rPr lang="en-US" sz="2000" dirty="0" smtClean="0">
                <a:solidFill>
                  <a:schemeClr val="bg2"/>
                </a:solidFill>
                <a:latin typeface="Lucida Sans Typewriter" charset="0"/>
                <a:ea typeface="Lucida Sans Typewriter" charset="0"/>
                <a:cs typeface="Lucida Sans Typewriter" charset="0"/>
              </a:rPr>
              <a:t>c</a:t>
            </a:r>
            <a:r>
              <a:rPr lang="mr-IN" sz="2000" dirty="0" smtClean="0">
                <a:solidFill>
                  <a:schemeClr val="bg2"/>
                </a:solidFill>
                <a:latin typeface="Lucida Sans Typewriter" charset="0"/>
                <a:ea typeface="Lucida Sans Typewriter" charset="0"/>
                <a:cs typeface="Lucida Sans Typewriter" charset="0"/>
              </a:rPr>
              <a:t>    </a:t>
            </a:r>
            <a:r>
              <a:rPr lang="en-US" sz="2000" dirty="0" smtClean="0">
                <a:solidFill>
                  <a:schemeClr val="bg2"/>
                </a:solidFill>
                <a:latin typeface="Lucida Sans Typewriter" charset="0"/>
                <a:ea typeface="Lucida Sans Typewriter" charset="0"/>
                <a:cs typeface="Lucida Sans Typewriter" charset="0"/>
              </a:rPr>
              <a:t>(</a:t>
            </a:r>
            <a:r>
              <a:rPr lang="mr-IN" sz="2000" dirty="0" smtClean="0">
                <a:solidFill>
                  <a:schemeClr val="bg2"/>
                </a:solidFill>
                <a:latin typeface="Lucida Sans Typewriter" charset="0"/>
                <a:ea typeface="Lucida Sans Typewriter" charset="0"/>
                <a:cs typeface="Lucida Sans Typewriter" charset="0"/>
              </a:rPr>
              <a:t>5</a:t>
            </a:r>
            <a:r>
              <a:rPr lang="en-US" sz="2000" dirty="0" smtClean="0">
                <a:solidFill>
                  <a:schemeClr val="bg2"/>
                </a:solidFill>
                <a:latin typeface="Lucida Sans Typewriter" charset="0"/>
                <a:ea typeface="Lucida Sans Typewriter" charset="0"/>
                <a:cs typeface="Lucida Sans Typewriter" charset="0"/>
              </a:rPr>
              <a:t>+0j)</a:t>
            </a: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int64</a:t>
            </a:r>
            <a:endParaRPr lang="en-US" sz="2000" dirty="0" smtClean="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98396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093A0-30B3-A14B-B9D8-E3491BE137EA}"/>
              </a:ext>
            </a:extLst>
          </p:cNvPr>
          <p:cNvSpPr>
            <a:spLocks noGrp="1"/>
          </p:cNvSpPr>
          <p:nvPr>
            <p:ph type="title"/>
          </p:nvPr>
        </p:nvSpPr>
        <p:spPr/>
        <p:txBody>
          <a:bodyPr/>
          <a:lstStyle/>
          <a:p>
            <a:r>
              <a:rPr lang="en-US" dirty="0" smtClean="0"/>
              <a:t>Retrieving data from Series</a:t>
            </a:r>
            <a:endParaRPr lang="en-US" dirty="0"/>
          </a:p>
        </p:txBody>
      </p:sp>
      <p:sp>
        <p:nvSpPr>
          <p:cNvPr id="3" name="Content Placeholder 2">
            <a:extLst>
              <a:ext uri="{FF2B5EF4-FFF2-40B4-BE49-F238E27FC236}">
                <a16:creationId xmlns="" xmlns:a16="http://schemas.microsoft.com/office/drawing/2014/main" id="{381CC2F9-5542-524C-80C4-1BBBFA4FCA9D}"/>
              </a:ext>
            </a:extLst>
          </p:cNvPr>
          <p:cNvSpPr>
            <a:spLocks noGrp="1"/>
          </p:cNvSpPr>
          <p:nvPr>
            <p:ph idx="1"/>
          </p:nvPr>
        </p:nvSpPr>
        <p:spPr/>
        <p:txBody>
          <a:bodyPr/>
          <a:lstStyle/>
          <a:p>
            <a:r>
              <a:rPr lang="en-US" dirty="0" smtClean="0"/>
              <a:t>Here’s how we retrieve data</a:t>
            </a:r>
            <a:endParaRPr lang="en-US" dirty="0"/>
          </a:p>
        </p:txBody>
      </p:sp>
      <p:sp>
        <p:nvSpPr>
          <p:cNvPr id="4" name="Footer Placeholder 3">
            <a:extLst>
              <a:ext uri="{FF2B5EF4-FFF2-40B4-BE49-F238E27FC236}">
                <a16:creationId xmlns="" xmlns:a16="http://schemas.microsoft.com/office/drawing/2014/main" id="{BA091604-DBA9-6144-8659-640D2F882173}"/>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62174B9B-FF8F-4641-A740-DCEBB55A2BEE}"/>
              </a:ext>
            </a:extLst>
          </p:cNvPr>
          <p:cNvSpPr>
            <a:spLocks noGrp="1"/>
          </p:cNvSpPr>
          <p:nvPr>
            <p:ph type="sldNum" sz="quarter" idx="12"/>
          </p:nvPr>
        </p:nvSpPr>
        <p:spPr/>
        <p:txBody>
          <a:bodyPr/>
          <a:lstStyle/>
          <a:p>
            <a:pPr>
              <a:defRPr/>
            </a:pPr>
            <a:fld id="{77EF9825-4C23-4085-A4E3-B5565466BD91}" type="slidenum">
              <a:rPr lang="en-US" smtClean="0"/>
              <a:pPr>
                <a:defRPr/>
              </a:pPr>
              <a:t>14</a:t>
            </a:fld>
            <a:endParaRPr lang="en-US" dirty="0"/>
          </a:p>
        </p:txBody>
      </p:sp>
      <p:sp>
        <p:nvSpPr>
          <p:cNvPr id="7" name="Text Box 4"/>
          <p:cNvSpPr txBox="1">
            <a:spLocks noChangeArrowheads="1"/>
          </p:cNvSpPr>
          <p:nvPr/>
        </p:nvSpPr>
        <p:spPr bwMode="auto">
          <a:xfrm>
            <a:off x="369207" y="1295400"/>
            <a:ext cx="8763000" cy="378565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s = </a:t>
            </a:r>
            <a:r>
              <a:rPr lang="en-US" sz="2000" b="1" dirty="0" err="1" smtClean="0">
                <a:solidFill>
                  <a:schemeClr val="accent2"/>
                </a:solidFill>
                <a:latin typeface="Lucida Sans Typewriter" charset="0"/>
                <a:ea typeface="Lucida Sans Typewriter" charset="0"/>
                <a:cs typeface="Lucida Sans Typewriter" charset="0"/>
              </a:rPr>
              <a:t>pd.Series</a:t>
            </a:r>
            <a:r>
              <a:rPr lang="en-US" sz="2000" b="1" dirty="0" smtClean="0">
                <a:solidFill>
                  <a:schemeClr val="accent2"/>
                </a:solidFill>
                <a:latin typeface="Lucida Sans Typewriter" charset="0"/>
                <a:ea typeface="Lucida Sans Typewriter" charset="0"/>
                <a:cs typeface="Lucida Sans Typewriter" charset="0"/>
              </a:rPr>
              <a:t>([“a”, “b”, “c”], index = [1, 2, “favorite”])</a:t>
            </a:r>
          </a:p>
          <a:p>
            <a:pPr defTabSz="288925"/>
            <a:r>
              <a:rPr lang="en-US" sz="2000" b="1" dirty="0" smtClean="0">
                <a:solidFill>
                  <a:schemeClr val="accent2"/>
                </a:solidFill>
                <a:latin typeface="Lucida Sans Typewriter" charset="0"/>
                <a:ea typeface="Lucida Sans Typewriter" charset="0"/>
                <a:cs typeface="Lucida Sans Typewriter" charset="0"/>
              </a:rPr>
              <a:t>&gt;&gt;&gt; s </a:t>
            </a:r>
            <a:r>
              <a:rPr lang="en-US" sz="2000" b="1" dirty="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pd.Series</a:t>
            </a:r>
            <a:r>
              <a:rPr lang="en-US" sz="2000" b="1" dirty="0" smtClean="0">
                <a:solidFill>
                  <a:schemeClr val="accent2"/>
                </a:solidFill>
                <a:latin typeface="Lucida Sans Typewriter" charset="0"/>
                <a:ea typeface="Lucida Sans Typewriter" charset="0"/>
                <a:cs typeface="Lucida Sans Typewriter" charset="0"/>
              </a:rPr>
              <a:t>(s)</a:t>
            </a:r>
          </a:p>
          <a:p>
            <a:pPr defTabSz="288925"/>
            <a:r>
              <a:rPr lang="en-US" sz="2000" b="1" dirty="0" smtClean="0">
                <a:solidFill>
                  <a:schemeClr val="accent2"/>
                </a:solidFill>
                <a:latin typeface="Lucida Sans Typewriter" charset="0"/>
                <a:ea typeface="Lucida Sans Typewriter" charset="0"/>
                <a:cs typeface="Lucida Sans Typewriter" charset="0"/>
              </a:rPr>
              <a:t>&gt;&gt;&gt; s</a:t>
            </a:r>
          </a:p>
          <a:p>
            <a:pPr defTabSz="288925"/>
            <a:r>
              <a:rPr lang="en-US" sz="2000" dirty="0">
                <a:solidFill>
                  <a:schemeClr val="bg2"/>
                </a:solidFill>
                <a:latin typeface="Lucida Sans Typewriter" charset="0"/>
                <a:ea typeface="Lucida Sans Typewriter" charset="0"/>
                <a:cs typeface="Lucida Sans Typewriter" charset="0"/>
              </a:rPr>
              <a:t>1</a:t>
            </a:r>
            <a:r>
              <a:rPr lang="en-US" sz="2000" dirty="0" smtClean="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a</a:t>
            </a:r>
            <a:endParaRPr lang="en-US" sz="2000" dirty="0" smtClean="0">
              <a:solidFill>
                <a:schemeClr val="bg2"/>
              </a:solidFill>
              <a:latin typeface="Lucida Sans Typewriter" charset="0"/>
              <a:ea typeface="Lucida Sans Typewriter" charset="0"/>
              <a:cs typeface="Lucida Sans Typewriter" charset="0"/>
            </a:endParaRPr>
          </a:p>
          <a:p>
            <a:pPr defTabSz="288925"/>
            <a:r>
              <a:rPr lang="en-US" sz="2000" dirty="0">
                <a:solidFill>
                  <a:schemeClr val="bg2"/>
                </a:solidFill>
                <a:latin typeface="Lucida Sans Typewriter" charset="0"/>
                <a:ea typeface="Lucida Sans Typewriter" charset="0"/>
                <a:cs typeface="Lucida Sans Typewriter" charset="0"/>
              </a:rPr>
              <a:t>2</a:t>
            </a:r>
            <a:r>
              <a:rPr lang="en-US" sz="2000" dirty="0" smtClean="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b</a:t>
            </a:r>
            <a:endParaRPr lang="en-US" sz="2000" dirty="0" smtClean="0">
              <a:solidFill>
                <a:schemeClr val="bg2"/>
              </a:solidFill>
              <a:latin typeface="Lucida Sans Typewriter" charset="0"/>
              <a:ea typeface="Lucida Sans Typewriter" charset="0"/>
              <a:cs typeface="Lucida Sans Typewriter" charset="0"/>
            </a:endParaRPr>
          </a:p>
          <a:p>
            <a:pPr defTabSz="288925"/>
            <a:r>
              <a:rPr lang="en-US" sz="2000" dirty="0" smtClean="0">
                <a:solidFill>
                  <a:schemeClr val="bg2"/>
                </a:solidFill>
                <a:latin typeface="Lucida Sans Typewriter" charset="0"/>
                <a:ea typeface="Lucida Sans Typewriter" charset="0"/>
                <a:cs typeface="Lucida Sans Typewriter" charset="0"/>
              </a:rPr>
              <a:t>favorite		</a:t>
            </a:r>
            <a:r>
              <a:rPr lang="en-US" sz="2000" dirty="0">
                <a:solidFill>
                  <a:schemeClr val="bg2"/>
                </a:solidFill>
                <a:latin typeface="Lucida Sans Typewriter" charset="0"/>
                <a:ea typeface="Lucida Sans Typewriter" charset="0"/>
                <a:cs typeface="Lucida Sans Typewriter" charset="0"/>
              </a:rPr>
              <a:t>c</a:t>
            </a:r>
            <a:endParaRPr lang="en-US" sz="2000" dirty="0" smtClean="0">
              <a:solidFill>
                <a:schemeClr val="bg2"/>
              </a:solidFill>
              <a:latin typeface="Lucida Sans Typewriter" charset="0"/>
              <a:ea typeface="Lucida Sans Typewriter" charset="0"/>
              <a:cs typeface="Lucida Sans Typewriter" charset="0"/>
            </a:endParaRPr>
          </a:p>
          <a:p>
            <a:pPr defTabSz="288925"/>
            <a:r>
              <a:rPr lang="mr-IN" sz="2000" dirty="0" err="1" smtClean="0">
                <a:solidFill>
                  <a:schemeClr val="bg2"/>
                </a:solidFill>
                <a:latin typeface="Lucida Sans Typewriter" charset="0"/>
                <a:ea typeface="Lucida Sans Typewriter" charset="0"/>
                <a:cs typeface="Lucida Sans Typewriter" charset="0"/>
              </a:rPr>
              <a:t>dtype</a:t>
            </a:r>
            <a:r>
              <a:rPr lang="mr-IN" sz="2000" dirty="0">
                <a:solidFill>
                  <a:schemeClr val="bg2"/>
                </a:solidFill>
                <a:latin typeface="Lucida Sans Typewriter" charset="0"/>
                <a:ea typeface="Lucida Sans Typewriter" charset="0"/>
                <a:cs typeface="Lucida Sans Typewriter" charset="0"/>
              </a:rPr>
              <a:t>: </a:t>
            </a:r>
            <a:r>
              <a:rPr lang="mr-IN" sz="2000" dirty="0" err="1" smtClean="0">
                <a:solidFill>
                  <a:schemeClr val="bg2"/>
                </a:solidFill>
                <a:latin typeface="Lucida Sans Typewriter" charset="0"/>
                <a:ea typeface="Lucida Sans Typewriter" charset="0"/>
                <a:cs typeface="Lucida Sans Typewriter" charset="0"/>
              </a:rPr>
              <a:t>object</a:t>
            </a:r>
            <a:endParaRPr lang="en-US" sz="2000" dirty="0" smtClean="0">
              <a:solidFill>
                <a:schemeClr val="bg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s[1]</a:t>
            </a:r>
          </a:p>
          <a:p>
            <a:pPr defTabSz="288925"/>
            <a:r>
              <a:rPr lang="en-US" sz="2000" dirty="0" smtClean="0">
                <a:solidFill>
                  <a:schemeClr val="bg2"/>
                </a:solidFill>
                <a:latin typeface="Lucida Sans Typewriter" charset="0"/>
                <a:ea typeface="Lucida Sans Typewriter" charset="0"/>
                <a:cs typeface="Lucida Sans Typewriter" charset="0"/>
              </a:rPr>
              <a:t>‘a’</a:t>
            </a:r>
          </a:p>
          <a:p>
            <a:pPr defTabSz="288925"/>
            <a:r>
              <a:rPr lang="en-US" sz="2000" b="1" dirty="0" smtClean="0">
                <a:solidFill>
                  <a:schemeClr val="accent2"/>
                </a:solidFill>
                <a:latin typeface="Lucida Sans Typewriter" charset="0"/>
                <a:ea typeface="Lucida Sans Typewriter" charset="0"/>
                <a:cs typeface="Lucida Sans Typewriter" charset="0"/>
              </a:rPr>
              <a:t>&gt;&gt;&gt; s[“favorite”]</a:t>
            </a:r>
          </a:p>
          <a:p>
            <a:pPr defTabSz="288925"/>
            <a:r>
              <a:rPr lang="en-US" sz="2000" dirty="0" smtClean="0">
                <a:solidFill>
                  <a:schemeClr val="bg2"/>
                </a:solidFill>
                <a:latin typeface="Lucida Sans Typewriter" charset="0"/>
                <a:ea typeface="Lucida Sans Typewriter" charset="0"/>
                <a:cs typeface="Lucida Sans Typewriter" charset="0"/>
              </a:rPr>
              <a:t>‘c’</a:t>
            </a:r>
          </a:p>
        </p:txBody>
      </p:sp>
    </p:spTree>
    <p:extLst>
      <p:ext uri="{BB962C8B-B14F-4D97-AF65-F5344CB8AC3E}">
        <p14:creationId xmlns:p14="http://schemas.microsoft.com/office/powerpoint/2010/main" val="189631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47970E-BC4B-EB4A-B599-510F78BF73EB}"/>
              </a:ext>
            </a:extLst>
          </p:cNvPr>
          <p:cNvSpPr>
            <a:spLocks noGrp="1"/>
          </p:cNvSpPr>
          <p:nvPr>
            <p:ph type="title"/>
          </p:nvPr>
        </p:nvSpPr>
        <p:spPr/>
        <p:txBody>
          <a:bodyPr/>
          <a:lstStyle/>
          <a:p>
            <a:r>
              <a:rPr lang="en-US" dirty="0" err="1"/>
              <a:t>Numpy</a:t>
            </a:r>
            <a:r>
              <a:rPr lang="en-US" dirty="0"/>
              <a:t> Array versus Pandas Series</a:t>
            </a:r>
          </a:p>
        </p:txBody>
      </p:sp>
      <p:graphicFrame>
        <p:nvGraphicFramePr>
          <p:cNvPr id="7" name="Content Placeholder 6">
            <a:extLst>
              <a:ext uri="{FF2B5EF4-FFF2-40B4-BE49-F238E27FC236}">
                <a16:creationId xmlns="" xmlns:a16="http://schemas.microsoft.com/office/drawing/2014/main" id="{5287E4A5-FF5C-5249-9B8F-DFE4FF0C2727}"/>
              </a:ext>
            </a:extLst>
          </p:cNvPr>
          <p:cNvGraphicFramePr>
            <a:graphicFrameLocks noGrp="1"/>
          </p:cNvGraphicFramePr>
          <p:nvPr>
            <p:ph idx="1"/>
            <p:extLst>
              <p:ext uri="{D42A27DB-BD31-4B8C-83A1-F6EECF244321}">
                <p14:modId xmlns:p14="http://schemas.microsoft.com/office/powerpoint/2010/main" val="1608583994"/>
              </p:ext>
            </p:extLst>
          </p:nvPr>
        </p:nvGraphicFramePr>
        <p:xfrm>
          <a:off x="234950" y="822325"/>
          <a:ext cx="8902701" cy="3581400"/>
        </p:xfrm>
        <a:graphic>
          <a:graphicData uri="http://schemas.openxmlformats.org/drawingml/2006/table">
            <a:tbl>
              <a:tblPr firstRow="1" bandRow="1">
                <a:tableStyleId>{5C22544A-7EE6-4342-B048-85BDC9FD1C3A}</a:tableStyleId>
              </a:tblPr>
              <a:tblGrid>
                <a:gridCol w="2967567">
                  <a:extLst>
                    <a:ext uri="{9D8B030D-6E8A-4147-A177-3AD203B41FA5}">
                      <a16:colId xmlns="" xmlns:a16="http://schemas.microsoft.com/office/drawing/2014/main" val="539621896"/>
                    </a:ext>
                  </a:extLst>
                </a:gridCol>
                <a:gridCol w="2967567">
                  <a:extLst>
                    <a:ext uri="{9D8B030D-6E8A-4147-A177-3AD203B41FA5}">
                      <a16:colId xmlns="" xmlns:a16="http://schemas.microsoft.com/office/drawing/2014/main" val="400583036"/>
                    </a:ext>
                  </a:extLst>
                </a:gridCol>
                <a:gridCol w="2967567">
                  <a:extLst>
                    <a:ext uri="{9D8B030D-6E8A-4147-A177-3AD203B41FA5}">
                      <a16:colId xmlns="" xmlns:a16="http://schemas.microsoft.com/office/drawing/2014/main" val="3860735738"/>
                    </a:ext>
                  </a:extLst>
                </a:gridCol>
              </a:tblGrid>
              <a:tr h="370840">
                <a:tc>
                  <a:txBody>
                    <a:bodyPr/>
                    <a:lstStyle/>
                    <a:p>
                      <a:endParaRPr lang="en-US" dirty="0"/>
                    </a:p>
                  </a:txBody>
                  <a:tcPr/>
                </a:tc>
                <a:tc>
                  <a:txBody>
                    <a:bodyPr/>
                    <a:lstStyle/>
                    <a:p>
                      <a:r>
                        <a:rPr lang="en-US" dirty="0" err="1"/>
                        <a:t>Numpy</a:t>
                      </a:r>
                      <a:r>
                        <a:rPr lang="en-US" dirty="0"/>
                        <a:t> Array</a:t>
                      </a:r>
                    </a:p>
                  </a:txBody>
                  <a:tcPr/>
                </a:tc>
                <a:tc>
                  <a:txBody>
                    <a:bodyPr/>
                    <a:lstStyle/>
                    <a:p>
                      <a:r>
                        <a:rPr lang="en-US" dirty="0"/>
                        <a:t>Pandas Series</a:t>
                      </a:r>
                    </a:p>
                  </a:txBody>
                  <a:tcPr/>
                </a:tc>
                <a:extLst>
                  <a:ext uri="{0D108BD9-81ED-4DB2-BD59-A6C34878D82A}">
                    <a16:rowId xmlns="" xmlns:a16="http://schemas.microsoft.com/office/drawing/2014/main" val="1581949684"/>
                  </a:ext>
                </a:extLst>
              </a:tr>
              <a:tr h="370840">
                <a:tc>
                  <a:txBody>
                    <a:bodyPr/>
                    <a:lstStyle/>
                    <a:p>
                      <a:r>
                        <a:rPr lang="en-US" dirty="0"/>
                        <a:t>Is it typed?</a:t>
                      </a:r>
                    </a:p>
                  </a:txBody>
                  <a:tcPr/>
                </a:tc>
                <a:tc>
                  <a:txBody>
                    <a:bodyPr/>
                    <a:lstStyle/>
                    <a:p>
                      <a:r>
                        <a:rPr lang="en-US" dirty="0"/>
                        <a:t>Yes, same </a:t>
                      </a:r>
                      <a:r>
                        <a:rPr lang="en-US" dirty="0" smtClean="0"/>
                        <a:t>type</a:t>
                      </a:r>
                      <a:endParaRPr lang="en-US" dirty="0"/>
                    </a:p>
                  </a:txBody>
                  <a:tcPr/>
                </a:tc>
                <a:tc>
                  <a:txBody>
                    <a:bodyPr/>
                    <a:lstStyle/>
                    <a:p>
                      <a:r>
                        <a:rPr lang="en-US" dirty="0"/>
                        <a:t>Yes, same type, but can use “object” type that can point to different </a:t>
                      </a:r>
                      <a:r>
                        <a:rPr lang="en-US" dirty="0" smtClean="0"/>
                        <a:t>objects</a:t>
                      </a:r>
                      <a:endParaRPr lang="en-US" dirty="0"/>
                    </a:p>
                  </a:txBody>
                  <a:tcPr/>
                </a:tc>
                <a:extLst>
                  <a:ext uri="{0D108BD9-81ED-4DB2-BD59-A6C34878D82A}">
                    <a16:rowId xmlns="" xmlns:a16="http://schemas.microsoft.com/office/drawing/2014/main" val="3418739241"/>
                  </a:ext>
                </a:extLst>
              </a:tr>
              <a:tr h="370840">
                <a:tc>
                  <a:txBody>
                    <a:bodyPr/>
                    <a:lstStyle/>
                    <a:p>
                      <a:r>
                        <a:rPr lang="en-US" dirty="0"/>
                        <a:t>Multi-Dimensional?</a:t>
                      </a:r>
                    </a:p>
                  </a:txBody>
                  <a:tcPr/>
                </a:tc>
                <a:tc>
                  <a:txBody>
                    <a:bodyPr/>
                    <a:lstStyle/>
                    <a:p>
                      <a:r>
                        <a:rPr lang="en-US" dirty="0"/>
                        <a:t>Any number of dimensions</a:t>
                      </a:r>
                    </a:p>
                  </a:txBody>
                  <a:tcPr/>
                </a:tc>
                <a:tc>
                  <a:txBody>
                    <a:bodyPr/>
                    <a:lstStyle/>
                    <a:p>
                      <a:r>
                        <a:rPr lang="en-US" dirty="0"/>
                        <a:t>Single </a:t>
                      </a:r>
                      <a:r>
                        <a:rPr lang="en-US" dirty="0" smtClean="0"/>
                        <a:t>dimension</a:t>
                      </a:r>
                      <a:endParaRPr lang="en-US" dirty="0"/>
                    </a:p>
                  </a:txBody>
                  <a:tcPr/>
                </a:tc>
                <a:extLst>
                  <a:ext uri="{0D108BD9-81ED-4DB2-BD59-A6C34878D82A}">
                    <a16:rowId xmlns="" xmlns:a16="http://schemas.microsoft.com/office/drawing/2014/main" val="610176978"/>
                  </a:ext>
                </a:extLst>
              </a:tr>
              <a:tr h="370840">
                <a:tc>
                  <a:txBody>
                    <a:bodyPr/>
                    <a:lstStyle/>
                    <a:p>
                      <a:r>
                        <a:rPr lang="en-US" dirty="0"/>
                        <a:t>Has Index?</a:t>
                      </a:r>
                    </a:p>
                  </a:txBody>
                  <a:tcPr/>
                </a:tc>
                <a:tc>
                  <a:txBody>
                    <a:bodyPr/>
                    <a:lstStyle/>
                    <a:p>
                      <a:r>
                        <a:rPr lang="en-US" dirty="0" smtClean="0"/>
                        <a:t>Implicit</a:t>
                      </a:r>
                      <a:r>
                        <a:rPr lang="en-US" baseline="0" dirty="0" smtClean="0"/>
                        <a:t> </a:t>
                      </a:r>
                      <a:r>
                        <a:rPr lang="en-US" dirty="0" smtClean="0"/>
                        <a:t>integer index.</a:t>
                      </a:r>
                      <a:endParaRPr lang="en-US" dirty="0"/>
                    </a:p>
                    <a:p>
                      <a:r>
                        <a:rPr lang="en-US" dirty="0" err="1"/>
                        <a:t>myarray</a:t>
                      </a:r>
                      <a:r>
                        <a:rPr lang="en-US" dirty="0"/>
                        <a:t>[0]</a:t>
                      </a:r>
                    </a:p>
                  </a:txBody>
                  <a:tcPr/>
                </a:tc>
                <a:tc>
                  <a:txBody>
                    <a:bodyPr/>
                    <a:lstStyle/>
                    <a:p>
                      <a:r>
                        <a:rPr lang="en-US" dirty="0" smtClean="0"/>
                        <a:t>Explicit</a:t>
                      </a:r>
                      <a:r>
                        <a:rPr lang="en-US" baseline="0" dirty="0" smtClean="0"/>
                        <a:t> </a:t>
                      </a:r>
                      <a:r>
                        <a:rPr lang="en-US" dirty="0" smtClean="0"/>
                        <a:t>settable </a:t>
                      </a:r>
                      <a:r>
                        <a:rPr lang="en-US" dirty="0"/>
                        <a:t>index. </a:t>
                      </a:r>
                      <a:r>
                        <a:rPr lang="en-US" dirty="0" err="1"/>
                        <a:t>myseries</a:t>
                      </a:r>
                      <a:r>
                        <a:rPr lang="en-US" dirty="0"/>
                        <a:t>[‘</a:t>
                      </a:r>
                      <a:r>
                        <a:rPr lang="en-US" dirty="0" err="1"/>
                        <a:t>abc</a:t>
                      </a:r>
                      <a:r>
                        <a:rPr lang="en-US" dirty="0"/>
                        <a:t>’], defaults to integer </a:t>
                      </a:r>
                      <a:r>
                        <a:rPr lang="en-US" dirty="0" smtClean="0"/>
                        <a:t>index</a:t>
                      </a:r>
                      <a:endParaRPr lang="en-US" dirty="0"/>
                    </a:p>
                  </a:txBody>
                  <a:tcPr/>
                </a:tc>
                <a:extLst>
                  <a:ext uri="{0D108BD9-81ED-4DB2-BD59-A6C34878D82A}">
                    <a16:rowId xmlns="" xmlns:a16="http://schemas.microsoft.com/office/drawing/2014/main" val="2168086032"/>
                  </a:ext>
                </a:extLst>
              </a:tr>
              <a:tr h="370840">
                <a:tc>
                  <a:txBody>
                    <a:bodyPr/>
                    <a:lstStyle/>
                    <a:p>
                      <a:r>
                        <a:rPr lang="en-US" dirty="0"/>
                        <a:t>Follows </a:t>
                      </a:r>
                      <a:r>
                        <a:rPr lang="en-US" dirty="0" err="1"/>
                        <a:t>numpy</a:t>
                      </a:r>
                      <a:r>
                        <a:rPr lang="en-US" dirty="0"/>
                        <a:t> array interface?</a:t>
                      </a:r>
                    </a:p>
                  </a:txBody>
                  <a:tcPr/>
                </a:tc>
                <a:tc>
                  <a:txBody>
                    <a:bodyPr/>
                    <a:lstStyle/>
                    <a:p>
                      <a:r>
                        <a:rPr lang="en-US" dirty="0"/>
                        <a:t>Yes</a:t>
                      </a:r>
                    </a:p>
                  </a:txBody>
                  <a:tcPr/>
                </a:tc>
                <a:tc>
                  <a:txBody>
                    <a:bodyPr/>
                    <a:lstStyle/>
                    <a:p>
                      <a:r>
                        <a:rPr lang="en-US" dirty="0"/>
                        <a:t>Yes</a:t>
                      </a:r>
                    </a:p>
                  </a:txBody>
                  <a:tcPr/>
                </a:tc>
                <a:extLst>
                  <a:ext uri="{0D108BD9-81ED-4DB2-BD59-A6C34878D82A}">
                    <a16:rowId xmlns="" xmlns:a16="http://schemas.microsoft.com/office/drawing/2014/main" val="4007556478"/>
                  </a:ext>
                </a:extLst>
              </a:tr>
              <a:tr h="370840">
                <a:tc>
                  <a:txBody>
                    <a:bodyPr/>
                    <a:lstStyle/>
                    <a:p>
                      <a:r>
                        <a:rPr lang="en-US" dirty="0"/>
                        <a:t>Convert to </a:t>
                      </a:r>
                      <a:r>
                        <a:rPr lang="en-US" dirty="0" err="1"/>
                        <a:t>numpy</a:t>
                      </a:r>
                      <a:r>
                        <a:rPr lang="en-US" dirty="0"/>
                        <a:t> array?</a:t>
                      </a:r>
                    </a:p>
                  </a:txBody>
                  <a:tcPr/>
                </a:tc>
                <a:tc>
                  <a:txBody>
                    <a:bodyPr/>
                    <a:lstStyle/>
                    <a:p>
                      <a:r>
                        <a:rPr lang="en-US" dirty="0"/>
                        <a:t>Already is!</a:t>
                      </a:r>
                    </a:p>
                  </a:txBody>
                  <a:tcPr/>
                </a:tc>
                <a:tc>
                  <a:txBody>
                    <a:bodyPr/>
                    <a:lstStyle/>
                    <a:p>
                      <a:r>
                        <a:rPr lang="en-US" dirty="0" err="1"/>
                        <a:t>Series.values</a:t>
                      </a:r>
                      <a:endParaRPr lang="en-US" dirty="0"/>
                    </a:p>
                  </a:txBody>
                  <a:tcPr/>
                </a:tc>
                <a:extLst>
                  <a:ext uri="{0D108BD9-81ED-4DB2-BD59-A6C34878D82A}">
                    <a16:rowId xmlns="" xmlns:a16="http://schemas.microsoft.com/office/drawing/2014/main" val="4291154060"/>
                  </a:ext>
                </a:extLst>
              </a:tr>
            </a:tbl>
          </a:graphicData>
        </a:graphic>
      </p:graphicFrame>
      <p:sp>
        <p:nvSpPr>
          <p:cNvPr id="4" name="Footer Placeholder 3">
            <a:extLst>
              <a:ext uri="{FF2B5EF4-FFF2-40B4-BE49-F238E27FC236}">
                <a16:creationId xmlns="" xmlns:a16="http://schemas.microsoft.com/office/drawing/2014/main" id="{C6C56EC1-2320-D845-AABE-7C266B8C721B}"/>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3CC5F8C3-3BF7-3D41-98EC-E1380C471217}"/>
              </a:ext>
            </a:extLst>
          </p:cNvPr>
          <p:cNvSpPr>
            <a:spLocks noGrp="1"/>
          </p:cNvSpPr>
          <p:nvPr>
            <p:ph type="sldNum" sz="quarter" idx="12"/>
          </p:nvPr>
        </p:nvSpPr>
        <p:spPr/>
        <p:txBody>
          <a:bodyPr/>
          <a:lstStyle/>
          <a:p>
            <a:pPr>
              <a:defRPr/>
            </a:pPr>
            <a:fld id="{77EF9825-4C23-4085-A4E3-B5565466BD91}" type="slidenum">
              <a:rPr lang="en-US" smtClean="0"/>
              <a:pPr>
                <a:defRPr/>
              </a:pPr>
              <a:t>15</a:t>
            </a:fld>
            <a:endParaRPr lang="en-US" dirty="0"/>
          </a:p>
        </p:txBody>
      </p:sp>
    </p:spTree>
    <p:extLst>
      <p:ext uri="{BB962C8B-B14F-4D97-AF65-F5344CB8AC3E}">
        <p14:creationId xmlns:p14="http://schemas.microsoft.com/office/powerpoint/2010/main" val="681579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47970E-BC4B-EB4A-B599-510F78BF73EB}"/>
              </a:ext>
            </a:extLst>
          </p:cNvPr>
          <p:cNvSpPr>
            <a:spLocks noGrp="1"/>
          </p:cNvSpPr>
          <p:nvPr>
            <p:ph type="title"/>
          </p:nvPr>
        </p:nvSpPr>
        <p:spPr/>
        <p:txBody>
          <a:bodyPr/>
          <a:lstStyle/>
          <a:p>
            <a:r>
              <a:rPr lang="en-US" dirty="0" err="1" smtClean="0"/>
              <a:t>NumPy</a:t>
            </a:r>
            <a:r>
              <a:rPr lang="en-US" dirty="0" smtClean="0"/>
              <a:t> </a:t>
            </a:r>
            <a:r>
              <a:rPr lang="en-US" dirty="0"/>
              <a:t>Array versus Pandas Series</a:t>
            </a:r>
          </a:p>
        </p:txBody>
      </p:sp>
      <p:graphicFrame>
        <p:nvGraphicFramePr>
          <p:cNvPr id="7" name="Content Placeholder 6">
            <a:extLst>
              <a:ext uri="{FF2B5EF4-FFF2-40B4-BE49-F238E27FC236}">
                <a16:creationId xmlns="" xmlns:a16="http://schemas.microsoft.com/office/drawing/2014/main" id="{5287E4A5-FF5C-5249-9B8F-DFE4FF0C2727}"/>
              </a:ext>
            </a:extLst>
          </p:cNvPr>
          <p:cNvGraphicFramePr>
            <a:graphicFrameLocks noGrp="1"/>
          </p:cNvGraphicFramePr>
          <p:nvPr>
            <p:ph idx="1"/>
            <p:extLst/>
          </p:nvPr>
        </p:nvGraphicFramePr>
        <p:xfrm>
          <a:off x="234950" y="822325"/>
          <a:ext cx="8902701" cy="3581400"/>
        </p:xfrm>
        <a:graphic>
          <a:graphicData uri="http://schemas.openxmlformats.org/drawingml/2006/table">
            <a:tbl>
              <a:tblPr firstRow="1" bandRow="1">
                <a:tableStyleId>{5C22544A-7EE6-4342-B048-85BDC9FD1C3A}</a:tableStyleId>
              </a:tblPr>
              <a:tblGrid>
                <a:gridCol w="2967567">
                  <a:extLst>
                    <a:ext uri="{9D8B030D-6E8A-4147-A177-3AD203B41FA5}">
                      <a16:colId xmlns="" xmlns:a16="http://schemas.microsoft.com/office/drawing/2014/main" val="539621896"/>
                    </a:ext>
                  </a:extLst>
                </a:gridCol>
                <a:gridCol w="2967567">
                  <a:extLst>
                    <a:ext uri="{9D8B030D-6E8A-4147-A177-3AD203B41FA5}">
                      <a16:colId xmlns="" xmlns:a16="http://schemas.microsoft.com/office/drawing/2014/main" val="400583036"/>
                    </a:ext>
                  </a:extLst>
                </a:gridCol>
                <a:gridCol w="2967567">
                  <a:extLst>
                    <a:ext uri="{9D8B030D-6E8A-4147-A177-3AD203B41FA5}">
                      <a16:colId xmlns="" xmlns:a16="http://schemas.microsoft.com/office/drawing/2014/main" val="3860735738"/>
                    </a:ext>
                  </a:extLst>
                </a:gridCol>
              </a:tblGrid>
              <a:tr h="370840">
                <a:tc>
                  <a:txBody>
                    <a:bodyPr/>
                    <a:lstStyle/>
                    <a:p>
                      <a:endParaRPr lang="en-US" dirty="0"/>
                    </a:p>
                  </a:txBody>
                  <a:tcPr/>
                </a:tc>
                <a:tc>
                  <a:txBody>
                    <a:bodyPr/>
                    <a:lstStyle/>
                    <a:p>
                      <a:r>
                        <a:rPr lang="en-US" dirty="0" err="1" smtClean="0"/>
                        <a:t>NumPy</a:t>
                      </a:r>
                      <a:r>
                        <a:rPr lang="en-US" dirty="0" smtClean="0"/>
                        <a:t> </a:t>
                      </a:r>
                      <a:r>
                        <a:rPr lang="en-US" dirty="0"/>
                        <a:t>Array</a:t>
                      </a:r>
                    </a:p>
                  </a:txBody>
                  <a:tcPr/>
                </a:tc>
                <a:tc>
                  <a:txBody>
                    <a:bodyPr/>
                    <a:lstStyle/>
                    <a:p>
                      <a:r>
                        <a:rPr lang="en-US" dirty="0"/>
                        <a:t>Pandas Series</a:t>
                      </a:r>
                    </a:p>
                  </a:txBody>
                  <a:tcPr/>
                </a:tc>
                <a:extLst>
                  <a:ext uri="{0D108BD9-81ED-4DB2-BD59-A6C34878D82A}">
                    <a16:rowId xmlns="" xmlns:a16="http://schemas.microsoft.com/office/drawing/2014/main" val="1581949684"/>
                  </a:ext>
                </a:extLst>
              </a:tr>
              <a:tr h="370840">
                <a:tc>
                  <a:txBody>
                    <a:bodyPr/>
                    <a:lstStyle/>
                    <a:p>
                      <a:r>
                        <a:rPr lang="en-US" dirty="0"/>
                        <a:t>Is it typed?</a:t>
                      </a:r>
                    </a:p>
                  </a:txBody>
                  <a:tcPr/>
                </a:tc>
                <a:tc>
                  <a:txBody>
                    <a:bodyPr/>
                    <a:lstStyle/>
                    <a:p>
                      <a:r>
                        <a:rPr lang="en-US" dirty="0"/>
                        <a:t>Yes, same type.</a:t>
                      </a:r>
                    </a:p>
                  </a:txBody>
                  <a:tcPr/>
                </a:tc>
                <a:tc>
                  <a:txBody>
                    <a:bodyPr/>
                    <a:lstStyle/>
                    <a:p>
                      <a:r>
                        <a:rPr lang="en-US" dirty="0"/>
                        <a:t>Yes, same type, but can use “object” type that can point to different objects.</a:t>
                      </a:r>
                    </a:p>
                  </a:txBody>
                  <a:tcPr/>
                </a:tc>
                <a:extLst>
                  <a:ext uri="{0D108BD9-81ED-4DB2-BD59-A6C34878D82A}">
                    <a16:rowId xmlns="" xmlns:a16="http://schemas.microsoft.com/office/drawing/2014/main" val="3418739241"/>
                  </a:ext>
                </a:extLst>
              </a:tr>
              <a:tr h="370840">
                <a:tc>
                  <a:txBody>
                    <a:bodyPr/>
                    <a:lstStyle/>
                    <a:p>
                      <a:r>
                        <a:rPr lang="en-US" dirty="0"/>
                        <a:t>Multi-Dimensional?</a:t>
                      </a:r>
                    </a:p>
                  </a:txBody>
                  <a:tcPr/>
                </a:tc>
                <a:tc>
                  <a:txBody>
                    <a:bodyPr/>
                    <a:lstStyle/>
                    <a:p>
                      <a:r>
                        <a:rPr lang="en-US" dirty="0"/>
                        <a:t>Any number of dimensions</a:t>
                      </a:r>
                    </a:p>
                  </a:txBody>
                  <a:tcPr/>
                </a:tc>
                <a:tc>
                  <a:txBody>
                    <a:bodyPr/>
                    <a:lstStyle/>
                    <a:p>
                      <a:r>
                        <a:rPr lang="en-US" dirty="0"/>
                        <a:t>Single Dimensional</a:t>
                      </a:r>
                    </a:p>
                  </a:txBody>
                  <a:tcPr/>
                </a:tc>
                <a:extLst>
                  <a:ext uri="{0D108BD9-81ED-4DB2-BD59-A6C34878D82A}">
                    <a16:rowId xmlns="" xmlns:a16="http://schemas.microsoft.com/office/drawing/2014/main" val="610176978"/>
                  </a:ext>
                </a:extLst>
              </a:tr>
              <a:tr h="370840">
                <a:tc>
                  <a:txBody>
                    <a:bodyPr/>
                    <a:lstStyle/>
                    <a:p>
                      <a:r>
                        <a:rPr lang="en-US" dirty="0"/>
                        <a:t>Has Index?</a:t>
                      </a:r>
                    </a:p>
                  </a:txBody>
                  <a:tcPr/>
                </a:tc>
                <a:tc>
                  <a:txBody>
                    <a:bodyPr/>
                    <a:lstStyle/>
                    <a:p>
                      <a:r>
                        <a:rPr lang="en-US" dirty="0"/>
                        <a:t>Implicitly an integer index</a:t>
                      </a:r>
                    </a:p>
                    <a:p>
                      <a:r>
                        <a:rPr lang="en-US" dirty="0" err="1"/>
                        <a:t>myarray</a:t>
                      </a:r>
                      <a:r>
                        <a:rPr lang="en-US" dirty="0"/>
                        <a:t>[0]</a:t>
                      </a:r>
                    </a:p>
                  </a:txBody>
                  <a:tcPr/>
                </a:tc>
                <a:tc>
                  <a:txBody>
                    <a:bodyPr/>
                    <a:lstStyle/>
                    <a:p>
                      <a:r>
                        <a:rPr lang="en-US" dirty="0"/>
                        <a:t>Explicitly has an settable index. </a:t>
                      </a:r>
                      <a:r>
                        <a:rPr lang="en-US" dirty="0" err="1"/>
                        <a:t>myseries</a:t>
                      </a:r>
                      <a:r>
                        <a:rPr lang="en-US" dirty="0"/>
                        <a:t>[‘</a:t>
                      </a:r>
                      <a:r>
                        <a:rPr lang="en-US" dirty="0" err="1"/>
                        <a:t>abc</a:t>
                      </a:r>
                      <a:r>
                        <a:rPr lang="en-US" dirty="0"/>
                        <a:t>’], defaults to integer index.</a:t>
                      </a:r>
                    </a:p>
                  </a:txBody>
                  <a:tcPr/>
                </a:tc>
                <a:extLst>
                  <a:ext uri="{0D108BD9-81ED-4DB2-BD59-A6C34878D82A}">
                    <a16:rowId xmlns="" xmlns:a16="http://schemas.microsoft.com/office/drawing/2014/main" val="2168086032"/>
                  </a:ext>
                </a:extLst>
              </a:tr>
              <a:tr h="370840">
                <a:tc>
                  <a:txBody>
                    <a:bodyPr/>
                    <a:lstStyle/>
                    <a:p>
                      <a:r>
                        <a:rPr lang="en-US" dirty="0"/>
                        <a:t>Follows </a:t>
                      </a:r>
                      <a:r>
                        <a:rPr lang="en-US" dirty="0" err="1"/>
                        <a:t>numpy</a:t>
                      </a:r>
                      <a:r>
                        <a:rPr lang="en-US" dirty="0"/>
                        <a:t> array interface?</a:t>
                      </a:r>
                    </a:p>
                  </a:txBody>
                  <a:tcPr/>
                </a:tc>
                <a:tc>
                  <a:txBody>
                    <a:bodyPr/>
                    <a:lstStyle/>
                    <a:p>
                      <a:r>
                        <a:rPr lang="en-US" dirty="0"/>
                        <a:t>Yes</a:t>
                      </a:r>
                    </a:p>
                  </a:txBody>
                  <a:tcPr/>
                </a:tc>
                <a:tc>
                  <a:txBody>
                    <a:bodyPr/>
                    <a:lstStyle/>
                    <a:p>
                      <a:r>
                        <a:rPr lang="en-US" dirty="0"/>
                        <a:t>Yes</a:t>
                      </a:r>
                    </a:p>
                  </a:txBody>
                  <a:tcPr/>
                </a:tc>
                <a:extLst>
                  <a:ext uri="{0D108BD9-81ED-4DB2-BD59-A6C34878D82A}">
                    <a16:rowId xmlns="" xmlns:a16="http://schemas.microsoft.com/office/drawing/2014/main" val="4007556478"/>
                  </a:ext>
                </a:extLst>
              </a:tr>
              <a:tr h="370840">
                <a:tc>
                  <a:txBody>
                    <a:bodyPr/>
                    <a:lstStyle/>
                    <a:p>
                      <a:r>
                        <a:rPr lang="en-US" dirty="0"/>
                        <a:t>Convert to </a:t>
                      </a:r>
                      <a:r>
                        <a:rPr lang="en-US" dirty="0" err="1"/>
                        <a:t>numpy</a:t>
                      </a:r>
                      <a:r>
                        <a:rPr lang="en-US" dirty="0"/>
                        <a:t> array?</a:t>
                      </a:r>
                    </a:p>
                  </a:txBody>
                  <a:tcPr/>
                </a:tc>
                <a:tc>
                  <a:txBody>
                    <a:bodyPr/>
                    <a:lstStyle/>
                    <a:p>
                      <a:r>
                        <a:rPr lang="en-US" dirty="0"/>
                        <a:t>Already is!</a:t>
                      </a:r>
                    </a:p>
                  </a:txBody>
                  <a:tcPr/>
                </a:tc>
                <a:tc>
                  <a:txBody>
                    <a:bodyPr/>
                    <a:lstStyle/>
                    <a:p>
                      <a:r>
                        <a:rPr lang="en-US" dirty="0" err="1"/>
                        <a:t>Series.values</a:t>
                      </a:r>
                      <a:endParaRPr lang="en-US" dirty="0"/>
                    </a:p>
                  </a:txBody>
                  <a:tcPr/>
                </a:tc>
                <a:extLst>
                  <a:ext uri="{0D108BD9-81ED-4DB2-BD59-A6C34878D82A}">
                    <a16:rowId xmlns="" xmlns:a16="http://schemas.microsoft.com/office/drawing/2014/main" val="4291154060"/>
                  </a:ext>
                </a:extLst>
              </a:tr>
            </a:tbl>
          </a:graphicData>
        </a:graphic>
      </p:graphicFrame>
      <p:sp>
        <p:nvSpPr>
          <p:cNvPr id="4" name="Footer Placeholder 3">
            <a:extLst>
              <a:ext uri="{FF2B5EF4-FFF2-40B4-BE49-F238E27FC236}">
                <a16:creationId xmlns="" xmlns:a16="http://schemas.microsoft.com/office/drawing/2014/main" id="{C6C56EC1-2320-D845-AABE-7C266B8C721B}"/>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3CC5F8C3-3BF7-3D41-98EC-E1380C471217}"/>
              </a:ext>
            </a:extLst>
          </p:cNvPr>
          <p:cNvSpPr>
            <a:spLocks noGrp="1"/>
          </p:cNvSpPr>
          <p:nvPr>
            <p:ph type="sldNum" sz="quarter" idx="12"/>
          </p:nvPr>
        </p:nvSpPr>
        <p:spPr/>
        <p:txBody>
          <a:bodyPr/>
          <a:lstStyle/>
          <a:p>
            <a:pPr>
              <a:defRPr/>
            </a:pPr>
            <a:fld id="{77EF9825-4C23-4085-A4E3-B5565466BD91}" type="slidenum">
              <a:rPr lang="en-US" smtClean="0"/>
              <a:pPr>
                <a:defRPr/>
              </a:pPr>
              <a:t>16</a:t>
            </a:fld>
            <a:endParaRPr lang="en-US" dirty="0"/>
          </a:p>
        </p:txBody>
      </p:sp>
    </p:spTree>
    <p:extLst>
      <p:ext uri="{BB962C8B-B14F-4D97-AF65-F5344CB8AC3E}">
        <p14:creationId xmlns:p14="http://schemas.microsoft.com/office/powerpoint/2010/main" val="1582634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err="1" smtClean="0">
                <a:ea typeface="ＭＳ Ｐゴシック"/>
                <a:cs typeface="ＭＳ Ｐゴシック"/>
              </a:rPr>
              <a:t>DataFrame</a:t>
            </a:r>
            <a:endParaRPr lang="en-US" sz="4000" dirty="0">
              <a:ea typeface="ＭＳ Ｐゴシック"/>
              <a:cs typeface="ＭＳ Ｐゴシック"/>
            </a:endParaRP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b="1" kern="0" dirty="0" err="1" smtClean="0">
                <a:solidFill>
                  <a:schemeClr val="accent2"/>
                </a:solidFill>
                <a:ea typeface="ＭＳ Ｐゴシック"/>
              </a:rPr>
              <a:t>DataFrame</a:t>
            </a:r>
            <a:endParaRPr lang="en-US" sz="2000" b="1" kern="0" dirty="0">
              <a:solidFill>
                <a:schemeClr val="accent2"/>
              </a:solidFill>
              <a:ea typeface="ＭＳ Ｐゴシック"/>
            </a:endParaRPr>
          </a:p>
          <a:p>
            <a:pPr marL="404813" lvl="1" indent="0" algn="r">
              <a:buFontTx/>
              <a:buNone/>
            </a:pPr>
            <a:r>
              <a:rPr lang="en-US" sz="2000" kern="0" dirty="0" smtClean="0"/>
              <a:t>Operations on </a:t>
            </a:r>
            <a:r>
              <a:rPr lang="en-US" sz="2000" kern="0" dirty="0" err="1" smtClean="0"/>
              <a:t>DataFrame</a:t>
            </a:r>
            <a:endParaRPr lang="en-US" sz="2000" kern="0" dirty="0" smtClean="0"/>
          </a:p>
          <a:p>
            <a:pPr marL="404813" lvl="1" indent="0" algn="r">
              <a:buFontTx/>
              <a:buNone/>
            </a:pPr>
            <a:r>
              <a:rPr lang="en-US" sz="2000" kern="0" dirty="0" smtClean="0"/>
              <a:t>Statistics Operations</a:t>
            </a:r>
          </a:p>
          <a:p>
            <a:pPr marL="404813" lvl="1" indent="0" algn="r">
              <a:buFontTx/>
              <a:buNone/>
            </a:pPr>
            <a:r>
              <a:rPr lang="en-US" sz="2000" kern="0" dirty="0" smtClean="0"/>
              <a:t>Advanced Operations</a:t>
            </a:r>
            <a:endParaRPr lang="en-US" sz="2000" kern="0" dirty="0"/>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pic>
        <p:nvPicPr>
          <p:cNvPr id="2" name="Picture 1"/>
          <p:cNvPicPr>
            <a:picLocks noChangeAspect="1"/>
          </p:cNvPicPr>
          <p:nvPr/>
        </p:nvPicPr>
        <p:blipFill>
          <a:blip r:embed="rId3"/>
          <a:stretch>
            <a:fillRect/>
          </a:stretch>
        </p:blipFill>
        <p:spPr>
          <a:xfrm>
            <a:off x="2933700" y="4347566"/>
            <a:ext cx="2362200" cy="1225502"/>
          </a:xfrm>
          <a:prstGeom prst="rect">
            <a:avLst/>
          </a:prstGeom>
          <a:ln w="22225">
            <a:solidFill>
              <a:schemeClr val="bg2"/>
            </a:solidFill>
          </a:ln>
        </p:spPr>
      </p:pic>
    </p:spTree>
    <p:extLst>
      <p:ext uri="{BB962C8B-B14F-4D97-AF65-F5344CB8AC3E}">
        <p14:creationId xmlns:p14="http://schemas.microsoft.com/office/powerpoint/2010/main" val="1411326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Frame</a:t>
            </a:r>
            <a:endParaRPr lang="en-US" dirty="0"/>
          </a:p>
        </p:txBody>
      </p:sp>
      <p:sp>
        <p:nvSpPr>
          <p:cNvPr id="3" name="Content Placeholder 2"/>
          <p:cNvSpPr>
            <a:spLocks noGrp="1"/>
          </p:cNvSpPr>
          <p:nvPr>
            <p:ph idx="1"/>
          </p:nvPr>
        </p:nvSpPr>
        <p:spPr>
          <a:xfrm>
            <a:off x="234950" y="822325"/>
            <a:ext cx="8902700" cy="3749675"/>
          </a:xfrm>
        </p:spPr>
        <p:txBody>
          <a:bodyPr/>
          <a:lstStyle/>
          <a:p>
            <a:r>
              <a:rPr lang="en-US" dirty="0"/>
              <a:t>Data frames hold ‘tabular’ </a:t>
            </a:r>
            <a:r>
              <a:rPr lang="en-US" dirty="0" smtClean="0"/>
              <a:t>data</a:t>
            </a:r>
            <a:endParaRPr lang="en-US" dirty="0"/>
          </a:p>
          <a:p>
            <a:endParaRPr lang="en-US" dirty="0"/>
          </a:p>
          <a:p>
            <a:r>
              <a:rPr lang="en-US" dirty="0"/>
              <a:t>Think ‘Excel spreadsheet’ or ‘database </a:t>
            </a:r>
            <a:r>
              <a:rPr lang="en-US" dirty="0" smtClean="0"/>
              <a:t>table’</a:t>
            </a:r>
            <a:endParaRPr lang="en-US" dirty="0"/>
          </a:p>
          <a:p>
            <a:pPr lvl="1"/>
            <a:r>
              <a:rPr lang="en-US" dirty="0"/>
              <a:t>Rows &amp; columns</a:t>
            </a:r>
          </a:p>
          <a:p>
            <a:endParaRPr lang="en-US" dirty="0"/>
          </a:p>
          <a:p>
            <a:r>
              <a:rPr lang="en-US" dirty="0"/>
              <a:t>Each column can be a different </a:t>
            </a:r>
            <a:r>
              <a:rPr lang="en-US" dirty="0" smtClean="0"/>
              <a:t>type</a:t>
            </a:r>
            <a:endParaRPr lang="en-US" dirty="0"/>
          </a:p>
          <a:p>
            <a:endParaRPr lang="en-US" dirty="0"/>
          </a:p>
          <a:p>
            <a:r>
              <a:rPr lang="en-US" dirty="0"/>
              <a:t>Each row must have same </a:t>
            </a:r>
            <a:r>
              <a:rPr lang="en-US" dirty="0" smtClean="0"/>
              <a:t>length</a:t>
            </a:r>
            <a:endParaRPr lang="en-US" dirty="0"/>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18</a:t>
            </a:fld>
            <a:endParaRPr lang="en-US" dirty="0"/>
          </a:p>
        </p:txBody>
      </p:sp>
      <p:graphicFrame>
        <p:nvGraphicFramePr>
          <p:cNvPr id="6" name="Table 5"/>
          <p:cNvGraphicFramePr>
            <a:graphicFrameLocks noGrp="1"/>
          </p:cNvGraphicFramePr>
          <p:nvPr>
            <p:extLst/>
          </p:nvPr>
        </p:nvGraphicFramePr>
        <p:xfrm>
          <a:off x="6186826" y="3075882"/>
          <a:ext cx="2863512" cy="1118986"/>
        </p:xfrm>
        <a:graphic>
          <a:graphicData uri="http://schemas.openxmlformats.org/drawingml/2006/table">
            <a:tbl>
              <a:tblPr firstRow="1" bandRow="1">
                <a:tableStyleId>{5C22544A-7EE6-4342-B048-85BDC9FD1C3A}</a:tableStyleId>
              </a:tblPr>
              <a:tblGrid>
                <a:gridCol w="954504">
                  <a:extLst>
                    <a:ext uri="{9D8B030D-6E8A-4147-A177-3AD203B41FA5}">
                      <a16:colId xmlns="" xmlns:a16="http://schemas.microsoft.com/office/drawing/2014/main" val="20000"/>
                    </a:ext>
                  </a:extLst>
                </a:gridCol>
                <a:gridCol w="954504">
                  <a:extLst>
                    <a:ext uri="{9D8B030D-6E8A-4147-A177-3AD203B41FA5}">
                      <a16:colId xmlns="" xmlns:a16="http://schemas.microsoft.com/office/drawing/2014/main" val="20001"/>
                    </a:ext>
                  </a:extLst>
                </a:gridCol>
                <a:gridCol w="954504">
                  <a:extLst>
                    <a:ext uri="{9D8B030D-6E8A-4147-A177-3AD203B41FA5}">
                      <a16:colId xmlns="" xmlns:a16="http://schemas.microsoft.com/office/drawing/2014/main" val="20002"/>
                    </a:ext>
                  </a:extLst>
                </a:gridCol>
              </a:tblGrid>
              <a:tr h="387466">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 xmlns:a16="http://schemas.microsoft.com/office/drawing/2014/main" val="10000"/>
                  </a:ext>
                </a:extLst>
              </a:tr>
              <a:tr h="361390">
                <a:tc>
                  <a:txBody>
                    <a:bodyPr/>
                    <a:lstStyle/>
                    <a:p>
                      <a:r>
                        <a:rPr lang="en-US" dirty="0"/>
                        <a:t>1</a:t>
                      </a:r>
                    </a:p>
                  </a:txBody>
                  <a:tcPr/>
                </a:tc>
                <a:tc>
                  <a:txBody>
                    <a:bodyPr/>
                    <a:lstStyle/>
                    <a:p>
                      <a:r>
                        <a:rPr lang="en-US" dirty="0"/>
                        <a:t>2</a:t>
                      </a:r>
                    </a:p>
                  </a:txBody>
                  <a:tcPr/>
                </a:tc>
                <a:tc>
                  <a:txBody>
                    <a:bodyPr/>
                    <a:lstStyle/>
                    <a:p>
                      <a:r>
                        <a:rPr lang="en-US" dirty="0"/>
                        <a:t>3</a:t>
                      </a:r>
                    </a:p>
                  </a:txBody>
                  <a:tcPr/>
                </a:tc>
                <a:extLst>
                  <a:ext uri="{0D108BD9-81ED-4DB2-BD59-A6C34878D82A}">
                    <a16:rowId xmlns="" xmlns:a16="http://schemas.microsoft.com/office/drawing/2014/main" val="10001"/>
                  </a:ext>
                </a:extLst>
              </a:tr>
              <a:tr h="361390">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 xmlns:a16="http://schemas.microsoft.com/office/drawing/2014/main" val="10002"/>
                  </a:ext>
                </a:extLst>
              </a:tr>
            </a:tbl>
          </a:graphicData>
        </a:graphic>
      </p:graphicFrame>
      <p:sp>
        <p:nvSpPr>
          <p:cNvPr id="7" name="Text Box 4"/>
          <p:cNvSpPr txBox="1">
            <a:spLocks noChangeArrowheads="1"/>
          </p:cNvSpPr>
          <p:nvPr/>
        </p:nvSpPr>
        <p:spPr bwMode="auto">
          <a:xfrm>
            <a:off x="571500" y="4791264"/>
            <a:ext cx="7530523" cy="1569660"/>
          </a:xfrm>
          <a:prstGeom prst="rect">
            <a:avLst/>
          </a:prstGeom>
          <a:solidFill>
            <a:schemeClr val="tx1"/>
          </a:solidFill>
          <a:ln w="9525">
            <a:solidFill>
              <a:schemeClr val="bg2"/>
            </a:solidFill>
            <a:miter lim="800000"/>
            <a:headEnd/>
            <a:tailEnd/>
          </a:ln>
        </p:spPr>
        <p:txBody>
          <a:bodyPr wrap="square">
            <a:spAutoFit/>
          </a:bodyPr>
          <a:lstStyle/>
          <a:p>
            <a:pPr defTabSz="288925"/>
            <a:r>
              <a:rPr lang="en-US" sz="2400" dirty="0" err="1">
                <a:solidFill>
                  <a:schemeClr val="bg2"/>
                </a:solidFill>
                <a:latin typeface="Lucida Sans Typewriter" pitchFamily="49" charset="0"/>
              </a:rPr>
              <a:t>df</a:t>
            </a:r>
            <a:r>
              <a:rPr lang="en-US" sz="2400" dirty="0">
                <a:solidFill>
                  <a:schemeClr val="bg2"/>
                </a:solidFill>
                <a:latin typeface="Lucida Sans Typewriter" pitchFamily="49" charset="0"/>
              </a:rPr>
              <a:t> = </a:t>
            </a:r>
            <a:r>
              <a:rPr lang="en-US" sz="2400" dirty="0" err="1">
                <a:solidFill>
                  <a:schemeClr val="bg2"/>
                </a:solidFill>
                <a:latin typeface="Lucida Sans Typewriter" pitchFamily="49" charset="0"/>
              </a:rPr>
              <a:t>pd.DataFrame</a:t>
            </a:r>
            <a:r>
              <a:rPr lang="en-US" sz="2400" dirty="0">
                <a:solidFill>
                  <a:schemeClr val="bg2"/>
                </a:solidFill>
                <a:latin typeface="Lucida Sans Typewriter" pitchFamily="49" charset="0"/>
              </a:rPr>
              <a:t>( </a:t>
            </a:r>
          </a:p>
          <a:p>
            <a:pPr defTabSz="288925"/>
            <a:r>
              <a:rPr lang="en-US" sz="2400" dirty="0">
                <a:solidFill>
                  <a:schemeClr val="bg2"/>
                </a:solidFill>
                <a:latin typeface="Lucida Sans Typewriter" pitchFamily="49" charset="0"/>
              </a:rPr>
              <a:t>    {‘X' : [1, 4],</a:t>
            </a:r>
          </a:p>
          <a:p>
            <a:pPr defTabSz="288925"/>
            <a:r>
              <a:rPr lang="en-US" sz="2400" dirty="0">
                <a:solidFill>
                  <a:schemeClr val="bg2"/>
                </a:solidFill>
                <a:latin typeface="Lucida Sans Typewriter" pitchFamily="49" charset="0"/>
              </a:rPr>
              <a:t>     ‘Y’ : [2, 5], </a:t>
            </a:r>
          </a:p>
          <a:p>
            <a:pPr defTabSz="288925"/>
            <a:r>
              <a:rPr lang="en-US" sz="2400" dirty="0">
                <a:solidFill>
                  <a:schemeClr val="bg2"/>
                </a:solidFill>
                <a:latin typeface="Lucida Sans Typewriter" pitchFamily="49" charset="0"/>
              </a:rPr>
              <a:t>     ‘Z’ : [3</a:t>
            </a:r>
            <a:r>
              <a:rPr lang="en-US" sz="2400" dirty="0" smtClean="0">
                <a:solidFill>
                  <a:schemeClr val="bg2"/>
                </a:solidFill>
                <a:latin typeface="Lucida Sans Typewriter" pitchFamily="49" charset="0"/>
              </a:rPr>
              <a:t>, 6]})</a:t>
            </a:r>
            <a:endParaRPr lang="en-US" sz="2400" dirty="0">
              <a:solidFill>
                <a:schemeClr val="bg2"/>
              </a:solidFill>
              <a:latin typeface="Lucida Sans Typewriter" pitchFamily="49" charset="0"/>
            </a:endParaRPr>
          </a:p>
        </p:txBody>
      </p:sp>
    </p:spTree>
    <p:extLst>
      <p:ext uri="{BB962C8B-B14F-4D97-AF65-F5344CB8AC3E}">
        <p14:creationId xmlns:p14="http://schemas.microsoft.com/office/powerpoint/2010/main" val="6939865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endParaRPr lang="en-US" dirty="0"/>
          </a:p>
        </p:txBody>
      </p:sp>
      <p:sp>
        <p:nvSpPr>
          <p:cNvPr id="3" name="Content Placeholder 2"/>
          <p:cNvSpPr>
            <a:spLocks noGrp="1"/>
          </p:cNvSpPr>
          <p:nvPr>
            <p:ph idx="1"/>
          </p:nvPr>
        </p:nvSpPr>
        <p:spPr>
          <a:xfrm>
            <a:off x="234950" y="822325"/>
            <a:ext cx="8902700" cy="3749675"/>
          </a:xfrm>
        </p:spPr>
        <p:txBody>
          <a:bodyPr>
            <a:normAutofit/>
          </a:bodyPr>
          <a:lstStyle/>
          <a:p>
            <a:r>
              <a:rPr lang="en-US" dirty="0" smtClean="0"/>
              <a:t>Pandas has a </a:t>
            </a:r>
            <a:r>
              <a:rPr lang="en-US" dirty="0" err="1" smtClean="0"/>
              <a:t>DataFrame</a:t>
            </a:r>
            <a:r>
              <a:rPr lang="en-US" dirty="0" smtClean="0"/>
              <a:t> data structure</a:t>
            </a:r>
          </a:p>
          <a:p>
            <a:r>
              <a:rPr lang="en-US" dirty="0" err="1" smtClean="0"/>
              <a:t>DataFrame</a:t>
            </a:r>
            <a:r>
              <a:rPr lang="en-US" dirty="0" smtClean="0"/>
              <a:t> is a 2D data structure to hold </a:t>
            </a:r>
            <a:r>
              <a:rPr lang="en-US" dirty="0"/>
              <a:t>‘tabular’ </a:t>
            </a:r>
            <a:r>
              <a:rPr lang="en-US" dirty="0" smtClean="0"/>
              <a:t>data</a:t>
            </a:r>
            <a:endParaRPr lang="en-US" dirty="0"/>
          </a:p>
          <a:p>
            <a:r>
              <a:rPr lang="en-US" dirty="0"/>
              <a:t>Think </a:t>
            </a:r>
            <a:r>
              <a:rPr lang="en-US" dirty="0" smtClean="0"/>
              <a:t>of an ‘Excel </a:t>
            </a:r>
            <a:r>
              <a:rPr lang="en-US" dirty="0"/>
              <a:t>spreadsheet’ or </a:t>
            </a:r>
            <a:r>
              <a:rPr lang="en-US" dirty="0" smtClean="0"/>
              <a:t>a ‘database table’ with rows and columns</a:t>
            </a:r>
            <a:endParaRPr lang="en-US" dirty="0"/>
          </a:p>
          <a:p>
            <a:r>
              <a:rPr lang="en-US" dirty="0"/>
              <a:t>Each column can be a different </a:t>
            </a:r>
            <a:r>
              <a:rPr lang="en-US" dirty="0" smtClean="0"/>
              <a:t>data type</a:t>
            </a:r>
            <a:endParaRPr lang="en-US" dirty="0"/>
          </a:p>
          <a:p>
            <a:r>
              <a:rPr lang="en-US" dirty="0"/>
              <a:t>Each row must have same </a:t>
            </a:r>
            <a:r>
              <a:rPr lang="en-US" dirty="0" smtClean="0"/>
              <a:t>length</a:t>
            </a:r>
          </a:p>
          <a:p>
            <a:r>
              <a:rPr lang="en-US" dirty="0" smtClean="0"/>
              <a:t>Example </a:t>
            </a:r>
            <a:r>
              <a:rPr lang="mr-IN" dirty="0" smtClean="0"/>
              <a:t>–</a:t>
            </a:r>
            <a:r>
              <a:rPr lang="en-US" dirty="0" smtClean="0"/>
              <a:t> Creating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19</a:t>
            </a:fld>
            <a:endParaRPr lang="en-US" dirty="0"/>
          </a:p>
        </p:txBody>
      </p:sp>
      <p:graphicFrame>
        <p:nvGraphicFramePr>
          <p:cNvPr id="6" name="Table 5"/>
          <p:cNvGraphicFramePr>
            <a:graphicFrameLocks noGrp="1"/>
          </p:cNvGraphicFramePr>
          <p:nvPr>
            <p:extLst/>
          </p:nvPr>
        </p:nvGraphicFramePr>
        <p:xfrm>
          <a:off x="6286500" y="2286000"/>
          <a:ext cx="2863512" cy="1110246"/>
        </p:xfrm>
        <a:graphic>
          <a:graphicData uri="http://schemas.openxmlformats.org/drawingml/2006/table">
            <a:tbl>
              <a:tblPr firstRow="1" bandRow="1">
                <a:tableStyleId>{5C22544A-7EE6-4342-B048-85BDC9FD1C3A}</a:tableStyleId>
              </a:tblPr>
              <a:tblGrid>
                <a:gridCol w="785474">
                  <a:extLst>
                    <a:ext uri="{9D8B030D-6E8A-4147-A177-3AD203B41FA5}">
                      <a16:colId xmlns="" xmlns:a16="http://schemas.microsoft.com/office/drawing/2014/main" val="20000"/>
                    </a:ext>
                  </a:extLst>
                </a:gridCol>
                <a:gridCol w="1123534">
                  <a:extLst>
                    <a:ext uri="{9D8B030D-6E8A-4147-A177-3AD203B41FA5}">
                      <a16:colId xmlns="" xmlns:a16="http://schemas.microsoft.com/office/drawing/2014/main" val="20001"/>
                    </a:ext>
                  </a:extLst>
                </a:gridCol>
                <a:gridCol w="954504">
                  <a:extLst>
                    <a:ext uri="{9D8B030D-6E8A-4147-A177-3AD203B41FA5}">
                      <a16:colId xmlns="" xmlns:a16="http://schemas.microsoft.com/office/drawing/2014/main" val="20002"/>
                    </a:ext>
                  </a:extLst>
                </a:gridCol>
              </a:tblGrid>
              <a:tr h="387466">
                <a:tc>
                  <a:txBody>
                    <a:bodyPr/>
                    <a:lstStyle/>
                    <a:p>
                      <a:r>
                        <a:rPr lang="en-US" sz="1200" dirty="0" smtClean="0"/>
                        <a:t>Number</a:t>
                      </a:r>
                      <a:endParaRPr lang="en-US" sz="1200" dirty="0"/>
                    </a:p>
                  </a:txBody>
                  <a:tcPr/>
                </a:tc>
                <a:tc>
                  <a:txBody>
                    <a:bodyPr/>
                    <a:lstStyle/>
                    <a:p>
                      <a:r>
                        <a:rPr lang="en-US" sz="1200" dirty="0" smtClean="0"/>
                        <a:t>Language</a:t>
                      </a:r>
                      <a:endParaRPr lang="en-US" sz="1200" dirty="0"/>
                    </a:p>
                  </a:txBody>
                  <a:tcPr/>
                </a:tc>
                <a:tc>
                  <a:txBody>
                    <a:bodyPr/>
                    <a:lstStyle/>
                    <a:p>
                      <a:r>
                        <a:rPr lang="en-US" sz="1200" dirty="0" smtClean="0"/>
                        <a:t>Version</a:t>
                      </a:r>
                      <a:endParaRPr lang="en-US" sz="1200" dirty="0"/>
                    </a:p>
                  </a:txBody>
                  <a:tcPr/>
                </a:tc>
                <a:extLst>
                  <a:ext uri="{0D108BD9-81ED-4DB2-BD59-A6C34878D82A}">
                    <a16:rowId xmlns="" xmlns:a16="http://schemas.microsoft.com/office/drawing/2014/main" val="10000"/>
                  </a:ext>
                </a:extLst>
              </a:tr>
              <a:tr h="361390">
                <a:tc>
                  <a:txBody>
                    <a:bodyPr/>
                    <a:lstStyle/>
                    <a:p>
                      <a:r>
                        <a:rPr lang="en-US" sz="1200" dirty="0"/>
                        <a:t>1</a:t>
                      </a:r>
                    </a:p>
                  </a:txBody>
                  <a:tcPr/>
                </a:tc>
                <a:tc>
                  <a:txBody>
                    <a:bodyPr/>
                    <a:lstStyle/>
                    <a:p>
                      <a:r>
                        <a:rPr lang="en-US" sz="1200" dirty="0" smtClean="0"/>
                        <a:t>python</a:t>
                      </a:r>
                      <a:endParaRPr lang="en-US" sz="1200" dirty="0"/>
                    </a:p>
                  </a:txBody>
                  <a:tcPr/>
                </a:tc>
                <a:tc>
                  <a:txBody>
                    <a:bodyPr/>
                    <a:lstStyle/>
                    <a:p>
                      <a:r>
                        <a:rPr lang="en-US" sz="1200" dirty="0" smtClean="0"/>
                        <a:t>3.7</a:t>
                      </a:r>
                      <a:endParaRPr lang="en-US" sz="1200" dirty="0"/>
                    </a:p>
                  </a:txBody>
                  <a:tcPr/>
                </a:tc>
                <a:extLst>
                  <a:ext uri="{0D108BD9-81ED-4DB2-BD59-A6C34878D82A}">
                    <a16:rowId xmlns="" xmlns:a16="http://schemas.microsoft.com/office/drawing/2014/main" val="10001"/>
                  </a:ext>
                </a:extLst>
              </a:tr>
              <a:tr h="361390">
                <a:tc>
                  <a:txBody>
                    <a:bodyPr/>
                    <a:lstStyle/>
                    <a:p>
                      <a:r>
                        <a:rPr lang="en-US" sz="1200" dirty="0"/>
                        <a:t>2</a:t>
                      </a:r>
                    </a:p>
                  </a:txBody>
                  <a:tcPr/>
                </a:tc>
                <a:tc>
                  <a:txBody>
                    <a:bodyPr/>
                    <a:lstStyle/>
                    <a:p>
                      <a:r>
                        <a:rPr lang="en-US" sz="1200" dirty="0" smtClean="0"/>
                        <a:t>java</a:t>
                      </a:r>
                      <a:endParaRPr lang="en-US" sz="1200" dirty="0"/>
                    </a:p>
                  </a:txBody>
                  <a:tcPr/>
                </a:tc>
                <a:tc>
                  <a:txBody>
                    <a:bodyPr/>
                    <a:lstStyle/>
                    <a:p>
                      <a:r>
                        <a:rPr lang="en-US" sz="1200" dirty="0" smtClean="0"/>
                        <a:t>10</a:t>
                      </a:r>
                      <a:endParaRPr lang="en-US" sz="1200" dirty="0"/>
                    </a:p>
                  </a:txBody>
                  <a:tcPr/>
                </a:tc>
                <a:extLst>
                  <a:ext uri="{0D108BD9-81ED-4DB2-BD59-A6C34878D82A}">
                    <a16:rowId xmlns="" xmlns:a16="http://schemas.microsoft.com/office/drawing/2014/main" val="10002"/>
                  </a:ext>
                </a:extLst>
              </a:tr>
            </a:tbl>
          </a:graphicData>
        </a:graphic>
      </p:graphicFrame>
      <p:sp>
        <p:nvSpPr>
          <p:cNvPr id="8" name="Text Box 4"/>
          <p:cNvSpPr txBox="1">
            <a:spLocks noChangeArrowheads="1"/>
          </p:cNvSpPr>
          <p:nvPr/>
        </p:nvSpPr>
        <p:spPr bwMode="auto">
          <a:xfrm>
            <a:off x="342900" y="3886200"/>
            <a:ext cx="8763000"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s </a:t>
            </a:r>
            <a:r>
              <a:rPr lang="en-US" sz="2000" b="1" dirty="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pd.DataFrame</a:t>
            </a:r>
            <a:r>
              <a:rPr lang="en-US" sz="2000" b="1" dirty="0" smtClean="0">
                <a:solidFill>
                  <a:schemeClr val="accent2"/>
                </a:solidFill>
                <a:latin typeface="Lucida Sans Typewriter" pitchFamily="49" charset="0"/>
              </a:rPr>
              <a:t>({“x” : [1,4], “y” : [2,5], “z” : [3,6]})</a:t>
            </a:r>
          </a:p>
          <a:p>
            <a:pPr defTabSz="288925"/>
            <a:r>
              <a:rPr lang="en-US" sz="2000" b="1" dirty="0" smtClean="0">
                <a:solidFill>
                  <a:schemeClr val="accent2"/>
                </a:solidFill>
                <a:latin typeface="Lucida Sans Typewriter" pitchFamily="49" charset="0"/>
              </a:rPr>
              <a:t>&gt;&gt;&gt; s</a:t>
            </a:r>
          </a:p>
          <a:p>
            <a:pPr defTabSz="288925"/>
            <a:r>
              <a:rPr lang="de-DE" sz="2000" dirty="0" smtClean="0">
                <a:solidFill>
                  <a:schemeClr val="bg2"/>
                </a:solidFill>
                <a:latin typeface="Lucida Sans Typewriter" pitchFamily="49" charset="0"/>
              </a:rPr>
              <a:t>   x  </a:t>
            </a:r>
            <a:r>
              <a:rPr lang="de-DE" sz="2000" dirty="0" err="1">
                <a:solidFill>
                  <a:schemeClr val="bg2"/>
                </a:solidFill>
                <a:latin typeface="Lucida Sans Typewriter" pitchFamily="49" charset="0"/>
              </a:rPr>
              <a:t>y</a:t>
            </a:r>
            <a:r>
              <a:rPr lang="de-DE" sz="2000" dirty="0">
                <a:solidFill>
                  <a:schemeClr val="bg2"/>
                </a:solidFill>
                <a:latin typeface="Lucida Sans Typewriter" pitchFamily="49" charset="0"/>
              </a:rPr>
              <a:t>  </a:t>
            </a:r>
            <a:r>
              <a:rPr lang="de-DE" sz="2000" dirty="0" err="1" smtClean="0">
                <a:solidFill>
                  <a:schemeClr val="bg2"/>
                </a:solidFill>
                <a:latin typeface="Lucida Sans Typewriter" pitchFamily="49" charset="0"/>
              </a:rPr>
              <a:t>z</a:t>
            </a:r>
            <a:endParaRPr lang="de-DE" sz="2000" dirty="0" smtClean="0">
              <a:solidFill>
                <a:schemeClr val="bg2"/>
              </a:solidFill>
              <a:latin typeface="Lucida Sans Typewriter" pitchFamily="49" charset="0"/>
            </a:endParaRPr>
          </a:p>
          <a:p>
            <a:pPr defTabSz="288925"/>
            <a:r>
              <a:rPr lang="de-DE" sz="2000" dirty="0" smtClean="0">
                <a:solidFill>
                  <a:schemeClr val="bg2"/>
                </a:solidFill>
                <a:latin typeface="Lucida Sans Typewriter" pitchFamily="49" charset="0"/>
              </a:rPr>
              <a:t>0  </a:t>
            </a:r>
            <a:r>
              <a:rPr lang="de-DE" sz="2000" dirty="0">
                <a:solidFill>
                  <a:schemeClr val="bg2"/>
                </a:solidFill>
                <a:latin typeface="Lucida Sans Typewriter" pitchFamily="49" charset="0"/>
              </a:rPr>
              <a:t>1  2  </a:t>
            </a:r>
            <a:r>
              <a:rPr lang="de-DE" sz="2000" dirty="0" smtClean="0">
                <a:solidFill>
                  <a:schemeClr val="bg2"/>
                </a:solidFill>
                <a:latin typeface="Lucida Sans Typewriter" pitchFamily="49" charset="0"/>
              </a:rPr>
              <a:t>3</a:t>
            </a:r>
          </a:p>
          <a:p>
            <a:pPr defTabSz="288925"/>
            <a:r>
              <a:rPr lang="de-DE" sz="2000" dirty="0" smtClean="0">
                <a:solidFill>
                  <a:schemeClr val="bg2"/>
                </a:solidFill>
                <a:latin typeface="Lucida Sans Typewriter" pitchFamily="49" charset="0"/>
              </a:rPr>
              <a:t>1  </a:t>
            </a:r>
            <a:r>
              <a:rPr lang="de-DE" sz="2000" dirty="0">
                <a:solidFill>
                  <a:schemeClr val="bg2"/>
                </a:solidFill>
                <a:latin typeface="Lucida Sans Typewriter" pitchFamily="49" charset="0"/>
              </a:rPr>
              <a:t>4  5  6</a:t>
            </a:r>
            <a:endParaRPr lang="en-US" sz="2000" dirty="0">
              <a:solidFill>
                <a:schemeClr val="bg2"/>
              </a:solidFill>
              <a:latin typeface="Lucida Sans Typewriter" pitchFamily="49" charset="0"/>
            </a:endParaRPr>
          </a:p>
        </p:txBody>
      </p:sp>
    </p:spTree>
    <p:extLst>
      <p:ext uri="{BB962C8B-B14F-4D97-AF65-F5344CB8AC3E}">
        <p14:creationId xmlns:p14="http://schemas.microsoft.com/office/powerpoint/2010/main" val="156784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a:ea typeface="ＭＳ Ｐゴシック"/>
                <a:cs typeface="ＭＳ Ｐゴシック"/>
              </a:rPr>
              <a:t>Pandas</a:t>
            </a: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ea typeface="ＭＳ Ｐゴシック"/>
              </a:rPr>
              <a:t>Series</a:t>
            </a:r>
            <a:endParaRPr lang="en-US" sz="2000" kern="0" dirty="0">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t>Operations on </a:t>
            </a:r>
            <a:r>
              <a:rPr lang="en-US" sz="2000" kern="0" dirty="0" err="1" smtClean="0"/>
              <a:t>DataFrame</a:t>
            </a:r>
            <a:endParaRPr lang="en-US" sz="2000" kern="0" dirty="0" smtClean="0"/>
          </a:p>
          <a:p>
            <a:pPr marL="404813" lvl="1" indent="0" algn="r">
              <a:buFontTx/>
              <a:buNone/>
            </a:pPr>
            <a:r>
              <a:rPr lang="en-US" sz="2000" kern="0" dirty="0" smtClean="0"/>
              <a:t>Statistics Operations</a:t>
            </a:r>
          </a:p>
          <a:p>
            <a:pPr marL="404813" lvl="1" indent="0" algn="r">
              <a:buFontTx/>
              <a:buNone/>
            </a:pPr>
            <a:r>
              <a:rPr lang="en-US" sz="2000" kern="0" dirty="0" smtClean="0"/>
              <a:t>Advanced Operations</a:t>
            </a:r>
            <a:endParaRPr lang="en-US" sz="2000" kern="0" dirty="0"/>
          </a:p>
          <a:p>
            <a:pPr marL="404813" lvl="1" indent="0" algn="r">
              <a:buFontTx/>
              <a:buNone/>
            </a:pPr>
            <a:r>
              <a:rPr lang="en-US" sz="2000" kern="0" dirty="0" smtClean="0">
                <a:solidFill>
                  <a:schemeClr val="bg2"/>
                </a:solidFill>
                <a:ea typeface="ＭＳ Ｐゴシック"/>
              </a:rPr>
              <a:t>Pandas and Files</a:t>
            </a:r>
            <a:endParaRPr lang="en-US" sz="2000" kern="0" dirty="0">
              <a:solidFill>
                <a:schemeClr val="bg2"/>
              </a:solidFill>
              <a:ea typeface="ＭＳ Ｐゴシック"/>
            </a:endParaRPr>
          </a:p>
        </p:txBody>
      </p:sp>
      <p:pic>
        <p:nvPicPr>
          <p:cNvPr id="2" name="Picture 1"/>
          <p:cNvPicPr>
            <a:picLocks noChangeAspect="1"/>
          </p:cNvPicPr>
          <p:nvPr/>
        </p:nvPicPr>
        <p:blipFill>
          <a:blip r:embed="rId3"/>
          <a:stretch>
            <a:fillRect/>
          </a:stretch>
        </p:blipFill>
        <p:spPr>
          <a:xfrm>
            <a:off x="2933700" y="4347566"/>
            <a:ext cx="2362200" cy="1225502"/>
          </a:xfrm>
          <a:prstGeom prst="rect">
            <a:avLst/>
          </a:prstGeom>
          <a:ln w="22225">
            <a:solidFill>
              <a:schemeClr val="bg2"/>
            </a:solidFill>
          </a:ln>
        </p:spPr>
      </p:pic>
    </p:spTree>
    <p:extLst>
      <p:ext uri="{BB962C8B-B14F-4D97-AF65-F5344CB8AC3E}">
        <p14:creationId xmlns:p14="http://schemas.microsoft.com/office/powerpoint/2010/main" val="270850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Creating A </a:t>
            </a:r>
            <a:r>
              <a:rPr lang="en-US" dirty="0" smtClean="0">
                <a:ea typeface="ＭＳ Ｐゴシック"/>
                <a:cs typeface="ＭＳ Ｐゴシック"/>
              </a:rPr>
              <a:t>Data Frame</a:t>
            </a:r>
            <a:endParaRPr lang="en-US" dirty="0">
              <a:ea typeface="ＭＳ Ｐゴシック"/>
              <a:cs typeface="ＭＳ Ｐゴシック"/>
            </a:endParaRPr>
          </a:p>
        </p:txBody>
      </p:sp>
      <p:sp>
        <p:nvSpPr>
          <p:cNvPr id="7" name="Text Box 4"/>
          <p:cNvSpPr txBox="1">
            <a:spLocks noChangeArrowheads="1"/>
          </p:cNvSpPr>
          <p:nvPr/>
        </p:nvSpPr>
        <p:spPr bwMode="auto">
          <a:xfrm>
            <a:off x="249238" y="2751997"/>
            <a:ext cx="8763000" cy="3139321"/>
          </a:xfrm>
          <a:prstGeom prst="rect">
            <a:avLst/>
          </a:prstGeom>
          <a:solidFill>
            <a:schemeClr val="tx1"/>
          </a:solidFill>
          <a:ln w="9525">
            <a:solidFill>
              <a:schemeClr val="bg2"/>
            </a:solidFill>
            <a:miter lim="800000"/>
            <a:headEnd/>
            <a:tailEnd/>
          </a:ln>
        </p:spPr>
        <p:txBody>
          <a:bodyPr wrap="square">
            <a:spAutoFit/>
          </a:bodyPr>
          <a:lstStyle/>
          <a:p>
            <a:pPr defTabSz="288925"/>
            <a:r>
              <a:rPr lang="mr-IN" sz="1800" dirty="0">
                <a:solidFill>
                  <a:schemeClr val="bg2"/>
                </a:solidFill>
                <a:latin typeface="Lucida Sans Typewriter" charset="0"/>
                <a:ea typeface="Lucida Sans Typewriter" charset="0"/>
                <a:cs typeface="Lucida Sans Typewriter" charset="0"/>
              </a:rPr>
              <a:t>&gt;</a:t>
            </a:r>
            <a:r>
              <a:rPr lang="en-US" sz="1800" dirty="0">
                <a:solidFill>
                  <a:schemeClr val="bg2"/>
                </a:solidFill>
                <a:latin typeface="Lucida Sans Typewriter" charset="0"/>
                <a:ea typeface="Lucida Sans Typewriter" charset="0"/>
                <a:cs typeface="Lucida Sans Typewriter" charset="0"/>
              </a:rPr>
              <a:t>&gt;&gt;</a:t>
            </a:r>
            <a:r>
              <a:rPr lang="mr-IN" sz="1800"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cities</a:t>
            </a:r>
            <a:r>
              <a:rPr lang="mr-IN" sz="1800" b="1" dirty="0">
                <a:solidFill>
                  <a:schemeClr val="bg2"/>
                </a:solidFill>
                <a:latin typeface="Lucida Sans Typewriter" charset="0"/>
                <a:ea typeface="Lucida Sans Typewriter" charset="0"/>
                <a:cs typeface="Lucida Sans Typewriter" charset="0"/>
              </a:rPr>
              <a:t> = </a:t>
            </a:r>
            <a:r>
              <a:rPr lang="en-US" sz="1800" b="1" dirty="0" err="1">
                <a:solidFill>
                  <a:schemeClr val="bg2"/>
                </a:solidFill>
                <a:latin typeface="Lucida Sans Typewriter" charset="0"/>
                <a:ea typeface="Lucida Sans Typewriter" charset="0"/>
                <a:cs typeface="Lucida Sans Typewriter" charset="0"/>
              </a:rPr>
              <a:t>pd.DataFrame</a:t>
            </a:r>
            <a:r>
              <a:rPr lang="en-US" sz="1800" b="1" dirty="0">
                <a:solidFill>
                  <a:schemeClr val="bg2"/>
                </a:solidFill>
                <a:latin typeface="Lucida Sans Typewriter" charset="0"/>
                <a:ea typeface="Lucida Sans Typewriter" charset="0"/>
                <a:cs typeface="Lucida Sans Typewriter" charset="0"/>
              </a:rPr>
              <a:t> </a:t>
            </a:r>
            <a:r>
              <a:rPr lang="mr-IN" sz="1800" b="1" dirty="0">
                <a:solidFill>
                  <a:schemeClr val="bg2"/>
                </a:solidFill>
                <a:latin typeface="Lucida Sans Typewriter" charset="0"/>
                <a:ea typeface="Lucida Sans Typewriter" charset="0"/>
                <a:cs typeface="Lucida Sans Typewriter" charset="0"/>
              </a:rPr>
              <a:t>(</a:t>
            </a:r>
            <a:r>
              <a:rPr lang="en-US" sz="1800" b="1" dirty="0">
                <a:solidFill>
                  <a:schemeClr val="bg2"/>
                </a:solidFill>
                <a:latin typeface="Lucida Sans Typewriter" charset="0"/>
                <a:ea typeface="Lucida Sans Typewriter" charset="0"/>
                <a:cs typeface="Lucida Sans Typewriter" charset="0"/>
              </a:rPr>
              <a:t>{</a:t>
            </a:r>
          </a:p>
          <a:p>
            <a:pPr defTabSz="288925"/>
            <a:r>
              <a:rPr lang="en-US"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city</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a:t>
            </a:r>
            <a:r>
              <a:rPr lang="mr-IN" sz="1800" b="1" dirty="0" err="1">
                <a:solidFill>
                  <a:schemeClr val="bg2"/>
                </a:solidFill>
                <a:latin typeface="Lucida Sans Typewriter" charset="0"/>
                <a:ea typeface="Lucida Sans Typewriter" charset="0"/>
                <a:cs typeface="Lucida Sans Typewriter" charset="0"/>
              </a:rPr>
              <a:t>San</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Francisco</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Seattle</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Los</a:t>
            </a:r>
            <a:r>
              <a:rPr lang="mr-IN"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Angeles</a:t>
            </a:r>
            <a:r>
              <a:rPr lang="mr-IN" sz="1800" b="1" dirty="0">
                <a:solidFill>
                  <a:schemeClr val="bg2"/>
                </a:solidFill>
                <a:latin typeface="Lucida Sans Typewriter" charset="0"/>
                <a:ea typeface="Lucida Sans Typewriter" charset="0"/>
                <a:cs typeface="Lucida Sans Typewriter" charset="0"/>
              </a:rPr>
              <a:t>’</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p>
          <a:p>
            <a:pPr defTabSz="288925"/>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pop</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10, 15, 20</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p>
          <a:p>
            <a:pPr defTabSz="288925"/>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rain</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 </a:t>
            </a:r>
            <a:r>
              <a:rPr lang="en-US" sz="1800" b="1" dirty="0">
                <a:solidFill>
                  <a:schemeClr val="bg2"/>
                </a:solidFill>
                <a:latin typeface="Lucida Sans Typewriter" charset="0"/>
                <a:ea typeface="Lucida Sans Typewriter" charset="0"/>
                <a:cs typeface="Lucida Sans Typewriter" charset="0"/>
              </a:rPr>
              <a:t>: [</a:t>
            </a:r>
            <a:r>
              <a:rPr lang="mr-IN" sz="1800" b="1" dirty="0">
                <a:solidFill>
                  <a:schemeClr val="bg2"/>
                </a:solidFill>
                <a:latin typeface="Lucida Sans Typewriter" charset="0"/>
                <a:ea typeface="Lucida Sans Typewriter" charset="0"/>
                <a:cs typeface="Lucida Sans Typewriter" charset="0"/>
              </a:rPr>
              <a:t>2, 10</a:t>
            </a:r>
            <a:r>
              <a:rPr lang="mr-IN" sz="1800" b="1" dirty="0" smtClean="0">
                <a:solidFill>
                  <a:schemeClr val="bg2"/>
                </a:solidFill>
                <a:latin typeface="Lucida Sans Typewriter" charset="0"/>
                <a:ea typeface="Lucida Sans Typewriter" charset="0"/>
                <a:cs typeface="Lucida Sans Typewriter" charset="0"/>
              </a:rPr>
              <a:t>,</a:t>
            </a:r>
            <a:r>
              <a:rPr lang="en-US" sz="1800" b="1" dirty="0" smtClean="0">
                <a:solidFill>
                  <a:schemeClr val="bg2"/>
                </a:solidFill>
                <a:latin typeface="Lucida Sans Typewriter" charset="0"/>
                <a:ea typeface="Lucida Sans Typewriter" charset="0"/>
                <a:cs typeface="Lucida Sans Typewriter" charset="0"/>
              </a:rPr>
              <a:t> </a:t>
            </a:r>
            <a:r>
              <a:rPr lang="mr-IN" sz="1800" b="1" dirty="0" smtClean="0">
                <a:solidFill>
                  <a:schemeClr val="bg2"/>
                </a:solidFill>
                <a:latin typeface="Lucida Sans Typewriter" charset="0"/>
                <a:ea typeface="Lucida Sans Typewriter" charset="0"/>
                <a:cs typeface="Lucida Sans Typewriter" charset="0"/>
              </a:rPr>
              <a:t>1</a:t>
            </a:r>
            <a:r>
              <a:rPr lang="en-US" sz="1800" b="1" dirty="0">
                <a:solidFill>
                  <a:schemeClr val="bg2"/>
                </a:solidFill>
                <a:latin typeface="Lucida Sans Typewriter" charset="0"/>
                <a:ea typeface="Lucida Sans Typewriter" charset="0"/>
                <a:cs typeface="Lucida Sans Typewriter" charset="0"/>
              </a:rPr>
              <a:t>]}</a:t>
            </a:r>
            <a:r>
              <a:rPr lang="mr-IN" sz="1800" b="1" dirty="0">
                <a:solidFill>
                  <a:schemeClr val="bg2"/>
                </a:solidFill>
                <a:latin typeface="Lucida Sans Typewriter" charset="0"/>
                <a:ea typeface="Lucida Sans Typewriter" charset="0"/>
                <a:cs typeface="Lucida Sans Typewriter" charset="0"/>
              </a:rPr>
              <a:t>)</a:t>
            </a:r>
            <a:endParaRPr lang="en-US" sz="1800" b="1" dirty="0">
              <a:solidFill>
                <a:schemeClr val="bg2"/>
              </a:solidFill>
              <a:latin typeface="Lucida Sans Typewriter" charset="0"/>
              <a:ea typeface="Lucida Sans Typewriter" charset="0"/>
              <a:cs typeface="Lucida Sans Typewriter" charset="0"/>
            </a:endParaRPr>
          </a:p>
          <a:p>
            <a:pPr defTabSz="288925"/>
            <a:endParaRPr lang="mr-IN" sz="1800" dirty="0">
              <a:solidFill>
                <a:schemeClr val="bg2"/>
              </a:solidFill>
              <a:latin typeface="Lucida Sans Typewriter" charset="0"/>
              <a:ea typeface="Lucida Sans Typewriter" charset="0"/>
              <a:cs typeface="Lucida Sans Typewriter" charset="0"/>
            </a:endParaRPr>
          </a:p>
          <a:p>
            <a:pPr defTabSz="288925"/>
            <a:r>
              <a:rPr lang="mr-IN" sz="1800" dirty="0">
                <a:solidFill>
                  <a:schemeClr val="bg2"/>
                </a:solidFill>
                <a:latin typeface="Lucida Sans Typewriter" charset="0"/>
                <a:ea typeface="Lucida Sans Typewriter" charset="0"/>
                <a:cs typeface="Lucida Sans Typewriter" charset="0"/>
              </a:rPr>
              <a:t>&gt;</a:t>
            </a:r>
            <a:r>
              <a:rPr lang="en-US" sz="1800" dirty="0">
                <a:solidFill>
                  <a:schemeClr val="bg2"/>
                </a:solidFill>
                <a:latin typeface="Lucida Sans Typewriter" charset="0"/>
                <a:ea typeface="Lucida Sans Typewriter" charset="0"/>
                <a:cs typeface="Lucida Sans Typewriter" charset="0"/>
              </a:rPr>
              <a:t>&gt;&gt;</a:t>
            </a:r>
            <a:r>
              <a:rPr lang="mr-IN" sz="1800" dirty="0">
                <a:solidFill>
                  <a:schemeClr val="bg2"/>
                </a:solidFill>
                <a:latin typeface="Lucida Sans Typewriter" charset="0"/>
                <a:ea typeface="Lucida Sans Typewriter" charset="0"/>
                <a:cs typeface="Lucida Sans Typewriter" charset="0"/>
              </a:rPr>
              <a:t> </a:t>
            </a:r>
            <a:r>
              <a:rPr lang="mr-IN" sz="1800" b="1" dirty="0" err="1">
                <a:solidFill>
                  <a:schemeClr val="bg2"/>
                </a:solidFill>
                <a:latin typeface="Lucida Sans Typewriter" charset="0"/>
                <a:ea typeface="Lucida Sans Typewriter" charset="0"/>
                <a:cs typeface="Lucida Sans Typewriter" charset="0"/>
              </a:rPr>
              <a:t>cities</a:t>
            </a:r>
            <a:endParaRPr lang="mr-IN" sz="1800" b="1" dirty="0">
              <a:solidFill>
                <a:schemeClr val="bg2"/>
              </a:solidFill>
              <a:latin typeface="Lucida Sans Typewriter" charset="0"/>
              <a:ea typeface="Lucida Sans Typewriter" charset="0"/>
              <a:cs typeface="Lucida Sans Typewriter" charset="0"/>
            </a:endParaRPr>
          </a:p>
          <a:p>
            <a:pPr defTabSz="288925"/>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city</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pop</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rain</a:t>
            </a:r>
            <a:endParaRPr lang="mr-IN" sz="1800" i="1" dirty="0">
              <a:solidFill>
                <a:schemeClr val="bg2">
                  <a:lumMod val="50000"/>
                  <a:lumOff val="50000"/>
                </a:schemeClr>
              </a:solidFill>
              <a:latin typeface="Lucida Sans Typewriter" charset="0"/>
              <a:ea typeface="Lucida Sans Typewriter" charset="0"/>
              <a:cs typeface="Lucida Sans Typewriter" charset="0"/>
            </a:endParaRPr>
          </a:p>
          <a:p>
            <a:pPr defTabSz="288925"/>
            <a:r>
              <a:rPr lang="en-US" sz="1800" i="1" dirty="0">
                <a:solidFill>
                  <a:schemeClr val="bg2">
                    <a:lumMod val="50000"/>
                    <a:lumOff val="50000"/>
                  </a:schemeClr>
                </a:solidFill>
                <a:latin typeface="Lucida Sans Typewriter" charset="0"/>
                <a:ea typeface="Lucida Sans Typewriter" charset="0"/>
                <a:cs typeface="Lucida Sans Typewriter" charset="0"/>
              </a:rPr>
              <a:t>0</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San</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Francisco</a:t>
            </a:r>
            <a:r>
              <a:rPr lang="mr-IN" sz="1800" i="1" dirty="0">
                <a:solidFill>
                  <a:schemeClr val="bg2">
                    <a:lumMod val="50000"/>
                    <a:lumOff val="50000"/>
                  </a:schemeClr>
                </a:solidFill>
                <a:latin typeface="Lucida Sans Typewriter" charset="0"/>
                <a:ea typeface="Lucida Sans Typewriter" charset="0"/>
                <a:cs typeface="Lucida Sans Typewriter" charset="0"/>
              </a:rPr>
              <a:t>  10    2</a:t>
            </a:r>
          </a:p>
          <a:p>
            <a:pPr defTabSz="288925"/>
            <a:r>
              <a:rPr lang="en-US" sz="1800" i="1" dirty="0">
                <a:solidFill>
                  <a:schemeClr val="bg2">
                    <a:lumMod val="50000"/>
                    <a:lumOff val="50000"/>
                  </a:schemeClr>
                </a:solidFill>
                <a:latin typeface="Lucida Sans Typewriter" charset="0"/>
                <a:ea typeface="Lucida Sans Typewriter" charset="0"/>
                <a:cs typeface="Lucida Sans Typewriter" charset="0"/>
              </a:rPr>
              <a:t>1</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Seattle</a:t>
            </a:r>
            <a:r>
              <a:rPr lang="mr-IN" sz="1800" i="1" dirty="0">
                <a:solidFill>
                  <a:schemeClr val="bg2">
                    <a:lumMod val="50000"/>
                    <a:lumOff val="50000"/>
                  </a:schemeClr>
                </a:solidFill>
                <a:latin typeface="Lucida Sans Typewriter" charset="0"/>
                <a:ea typeface="Lucida Sans Typewriter" charset="0"/>
                <a:cs typeface="Lucida Sans Typewriter" charset="0"/>
              </a:rPr>
              <a:t>  15   10</a:t>
            </a:r>
          </a:p>
          <a:p>
            <a:pPr defTabSz="288925"/>
            <a:r>
              <a:rPr lang="en-US" sz="1800" i="1" dirty="0">
                <a:solidFill>
                  <a:schemeClr val="bg2">
                    <a:lumMod val="50000"/>
                    <a:lumOff val="50000"/>
                  </a:schemeClr>
                </a:solidFill>
                <a:latin typeface="Lucida Sans Typewriter" charset="0"/>
                <a:ea typeface="Lucida Sans Typewriter" charset="0"/>
                <a:cs typeface="Lucida Sans Typewriter" charset="0"/>
              </a:rPr>
              <a:t>2</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Los</a:t>
            </a:r>
            <a:r>
              <a:rPr lang="mr-IN" sz="1800" i="1" dirty="0">
                <a:solidFill>
                  <a:schemeClr val="bg2">
                    <a:lumMod val="50000"/>
                    <a:lumOff val="50000"/>
                  </a:schemeClr>
                </a:solidFill>
                <a:latin typeface="Lucida Sans Typewriter" charset="0"/>
                <a:ea typeface="Lucida Sans Typewriter" charset="0"/>
                <a:cs typeface="Lucida Sans Typewriter" charset="0"/>
              </a:rPr>
              <a:t> </a:t>
            </a:r>
            <a:r>
              <a:rPr lang="mr-IN" sz="1800" i="1" dirty="0" err="1">
                <a:solidFill>
                  <a:schemeClr val="bg2">
                    <a:lumMod val="50000"/>
                    <a:lumOff val="50000"/>
                  </a:schemeClr>
                </a:solidFill>
                <a:latin typeface="Lucida Sans Typewriter" charset="0"/>
                <a:ea typeface="Lucida Sans Typewriter" charset="0"/>
                <a:cs typeface="Lucida Sans Typewriter" charset="0"/>
              </a:rPr>
              <a:t>Angeles</a:t>
            </a:r>
            <a:r>
              <a:rPr lang="mr-IN" sz="1800" i="1" dirty="0">
                <a:solidFill>
                  <a:schemeClr val="bg2">
                    <a:lumMod val="50000"/>
                    <a:lumOff val="50000"/>
                  </a:schemeClr>
                </a:solidFill>
                <a:latin typeface="Lucida Sans Typewriter" charset="0"/>
                <a:ea typeface="Lucida Sans Typewriter" charset="0"/>
                <a:cs typeface="Lucida Sans Typewriter" charset="0"/>
              </a:rPr>
              <a:t>  20    1</a:t>
            </a:r>
          </a:p>
          <a:p>
            <a:pPr defTabSz="288925"/>
            <a:endParaRPr lang="mr-IN" sz="1800" dirty="0">
              <a:solidFill>
                <a:schemeClr val="bg2"/>
              </a:solidFill>
              <a:latin typeface="Lucida Sans Typewriter" charset="0"/>
              <a:ea typeface="Lucida Sans Typewriter" charset="0"/>
              <a:cs typeface="Lucida Sans Typewriter"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92193038"/>
              </p:ext>
            </p:extLst>
          </p:nvPr>
        </p:nvGraphicFramePr>
        <p:xfrm>
          <a:off x="2552700" y="989760"/>
          <a:ext cx="3697334" cy="1463040"/>
        </p:xfrm>
        <a:graphic>
          <a:graphicData uri="http://schemas.openxmlformats.org/drawingml/2006/table">
            <a:tbl>
              <a:tblPr firstRow="1" bandRow="1">
                <a:tableStyleId>{5C22544A-7EE6-4342-B048-85BDC9FD1C3A}</a:tableStyleId>
              </a:tblPr>
              <a:tblGrid>
                <a:gridCol w="2056911">
                  <a:extLst>
                    <a:ext uri="{9D8B030D-6E8A-4147-A177-3AD203B41FA5}">
                      <a16:colId xmlns="" xmlns:a16="http://schemas.microsoft.com/office/drawing/2014/main" val="20000"/>
                    </a:ext>
                  </a:extLst>
                </a:gridCol>
                <a:gridCol w="946397">
                  <a:extLst>
                    <a:ext uri="{9D8B030D-6E8A-4147-A177-3AD203B41FA5}">
                      <a16:colId xmlns="" xmlns:a16="http://schemas.microsoft.com/office/drawing/2014/main" val="20001"/>
                    </a:ext>
                  </a:extLst>
                </a:gridCol>
                <a:gridCol w="694026">
                  <a:extLst>
                    <a:ext uri="{9D8B030D-6E8A-4147-A177-3AD203B41FA5}">
                      <a16:colId xmlns="" xmlns:a16="http://schemas.microsoft.com/office/drawing/2014/main" val="20002"/>
                    </a:ext>
                  </a:extLst>
                </a:gridCol>
              </a:tblGrid>
              <a:tr h="341752">
                <a:tc>
                  <a:txBody>
                    <a:bodyPr/>
                    <a:lstStyle/>
                    <a:p>
                      <a:r>
                        <a:rPr lang="en-US" dirty="0"/>
                        <a:t>c</a:t>
                      </a:r>
                      <a:r>
                        <a:rPr lang="en-US" dirty="0" smtClean="0"/>
                        <a:t>ity</a:t>
                      </a:r>
                      <a:endParaRPr lang="en-US" dirty="0"/>
                    </a:p>
                  </a:txBody>
                  <a:tcPr/>
                </a:tc>
                <a:tc>
                  <a:txBody>
                    <a:bodyPr/>
                    <a:lstStyle/>
                    <a:p>
                      <a:r>
                        <a:rPr lang="en-US" dirty="0"/>
                        <a:t>p</a:t>
                      </a:r>
                      <a:r>
                        <a:rPr lang="en-US" dirty="0" smtClean="0"/>
                        <a:t>op</a:t>
                      </a:r>
                      <a:endParaRPr lang="en-US" dirty="0"/>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706354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err="1" smtClean="0"/>
              <a:t>DataFrame</a:t>
            </a:r>
            <a:endParaRPr lang="en-US" dirty="0"/>
          </a:p>
        </p:txBody>
      </p:sp>
      <p:sp>
        <p:nvSpPr>
          <p:cNvPr id="3" name="Content Placeholder 2"/>
          <p:cNvSpPr>
            <a:spLocks noGrp="1"/>
          </p:cNvSpPr>
          <p:nvPr>
            <p:ph idx="1"/>
          </p:nvPr>
        </p:nvSpPr>
        <p:spPr>
          <a:xfrm>
            <a:off x="234950" y="822325"/>
            <a:ext cx="8902700" cy="3749675"/>
          </a:xfrm>
        </p:spPr>
        <p:txBody>
          <a:bodyPr>
            <a:normAutofit/>
          </a:bodyPr>
          <a:lstStyle/>
          <a:p>
            <a:r>
              <a:rPr lang="en-US" dirty="0" smtClean="0"/>
              <a:t>Here are more examples of creating a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21</a:t>
            </a:fld>
            <a:endParaRPr lang="en-US" dirty="0"/>
          </a:p>
        </p:txBody>
      </p:sp>
      <p:sp>
        <p:nvSpPr>
          <p:cNvPr id="8" name="Text Box 4"/>
          <p:cNvSpPr txBox="1">
            <a:spLocks noChangeArrowheads="1"/>
          </p:cNvSpPr>
          <p:nvPr/>
        </p:nvSpPr>
        <p:spPr bwMode="auto">
          <a:xfrm>
            <a:off x="342900" y="1261408"/>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data = </a:t>
            </a:r>
            <a:r>
              <a:rPr lang="mr-IN" sz="2000" b="1" dirty="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Name</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mr-IN" sz="2000" b="1" dirty="0">
                <a:solidFill>
                  <a:schemeClr val="accent2"/>
                </a:solidFill>
                <a:latin typeface="Lucida Sans Typewriter" charset="0"/>
                <a:ea typeface="Lucida Sans Typewriter" charset="0"/>
                <a:cs typeface="Lucida Sans Typewriter" charset="0"/>
              </a:rPr>
              <a:t>'</a:t>
            </a:r>
            <a:r>
              <a:rPr lang="mr-IN" sz="2000" b="1" dirty="0" err="1">
                <a:solidFill>
                  <a:schemeClr val="accent2"/>
                </a:solidFill>
                <a:latin typeface="Lucida Sans Typewriter" charset="0"/>
                <a:ea typeface="Lucida Sans Typewriter" charset="0"/>
                <a:cs typeface="Lucida Sans Typewriter" charset="0"/>
              </a:rPr>
              <a:t>Tom</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Jack</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Steve</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Ricky</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'Age’</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mr-IN" sz="2000" b="1" dirty="0">
                <a:solidFill>
                  <a:schemeClr val="accent2"/>
                </a:solidFill>
                <a:latin typeface="Lucida Sans Typewriter" charset="0"/>
                <a:ea typeface="Lucida Sans Typewriter" charset="0"/>
                <a:cs typeface="Lucida Sans Typewriter" charset="0"/>
              </a:rPr>
              <a:t>28</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34,</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29,</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42</a:t>
            </a:r>
            <a:r>
              <a:rPr lang="mr-IN" sz="2000" b="1" dirty="0">
                <a:solidFill>
                  <a:schemeClr val="accent2"/>
                </a:solidFill>
                <a:latin typeface="Lucida Sans Typewriter" charset="0"/>
                <a:ea typeface="Lucida Sans Typewriter" charset="0"/>
                <a:cs typeface="Lucida Sans Typewriter" charset="0"/>
              </a:rPr>
              <a:t>]}</a:t>
            </a:r>
            <a:endParaRPr lang="en-US" sz="2000" b="1" dirty="0" smtClean="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df</a:t>
            </a:r>
            <a:r>
              <a:rPr lang="en-US" sz="2000" b="1" dirty="0" smtClean="0">
                <a:solidFill>
                  <a:schemeClr val="accent2"/>
                </a:solidFill>
                <a:latin typeface="Lucida Sans Typewriter" charset="0"/>
                <a:ea typeface="Lucida Sans Typewriter" charset="0"/>
                <a:cs typeface="Lucida Sans Typewriter" charset="0"/>
              </a:rPr>
              <a:t> </a:t>
            </a:r>
            <a:r>
              <a:rPr lang="en-US" sz="2000" b="1" dirty="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pd.DataFrame</a:t>
            </a:r>
            <a:r>
              <a:rPr lang="en-US" sz="2000" b="1" dirty="0" smtClean="0">
                <a:solidFill>
                  <a:schemeClr val="accent2"/>
                </a:solidFill>
                <a:latin typeface="Lucida Sans Typewriter" charset="0"/>
                <a:ea typeface="Lucida Sans Typewriter" charset="0"/>
                <a:cs typeface="Lucida Sans Typewriter" charset="0"/>
              </a:rPr>
              <a:t>(data)</a:t>
            </a: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df</a:t>
            </a:r>
            <a:endParaRPr lang="en-U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Name  Age</a:t>
            </a:r>
          </a:p>
          <a:p>
            <a:r>
              <a:rPr lang="is-IS" sz="2000" dirty="0">
                <a:solidFill>
                  <a:schemeClr val="bg2"/>
                </a:solidFill>
                <a:latin typeface="Lucida Sans Typewriter" charset="0"/>
                <a:ea typeface="Lucida Sans Typewriter" charset="0"/>
                <a:cs typeface="Lucida Sans Typewriter" charset="0"/>
              </a:rPr>
              <a:t>0    Tom   28</a:t>
            </a:r>
          </a:p>
          <a:p>
            <a:r>
              <a:rPr lang="is-IS" sz="2000" dirty="0">
                <a:solidFill>
                  <a:schemeClr val="bg2"/>
                </a:solidFill>
                <a:latin typeface="Lucida Sans Typewriter" charset="0"/>
                <a:ea typeface="Lucida Sans Typewriter" charset="0"/>
                <a:cs typeface="Lucida Sans Typewriter" charset="0"/>
              </a:rPr>
              <a:t>1   Jack   34</a:t>
            </a:r>
          </a:p>
          <a:p>
            <a:r>
              <a:rPr lang="is-IS" sz="2000" dirty="0">
                <a:solidFill>
                  <a:schemeClr val="bg2"/>
                </a:solidFill>
                <a:latin typeface="Lucida Sans Typewriter" charset="0"/>
                <a:ea typeface="Lucida Sans Typewriter" charset="0"/>
                <a:cs typeface="Lucida Sans Typewriter" charset="0"/>
              </a:rPr>
              <a:t>2  Steve   29</a:t>
            </a:r>
          </a:p>
          <a:p>
            <a:r>
              <a:rPr lang="is-IS" sz="2000" dirty="0">
                <a:solidFill>
                  <a:schemeClr val="bg2"/>
                </a:solidFill>
                <a:latin typeface="Lucida Sans Typewriter" charset="0"/>
                <a:ea typeface="Lucida Sans Typewriter" charset="0"/>
                <a:cs typeface="Lucida Sans Typewriter" charset="0"/>
              </a:rPr>
              <a:t>3  Ricky   42</a:t>
            </a:r>
          </a:p>
        </p:txBody>
      </p:sp>
      <p:graphicFrame>
        <p:nvGraphicFramePr>
          <p:cNvPr id="6" name="Table 5"/>
          <p:cNvGraphicFramePr>
            <a:graphicFrameLocks noGrp="1"/>
          </p:cNvGraphicFramePr>
          <p:nvPr>
            <p:extLst/>
          </p:nvPr>
        </p:nvGraphicFramePr>
        <p:xfrm>
          <a:off x="5937588" y="2053174"/>
          <a:ext cx="2863512" cy="1833026"/>
        </p:xfrm>
        <a:graphic>
          <a:graphicData uri="http://schemas.openxmlformats.org/drawingml/2006/table">
            <a:tbl>
              <a:tblPr firstRow="1" bandRow="1">
                <a:tableStyleId>{5C22544A-7EE6-4342-B048-85BDC9FD1C3A}</a:tableStyleId>
              </a:tblPr>
              <a:tblGrid>
                <a:gridCol w="785474">
                  <a:extLst>
                    <a:ext uri="{9D8B030D-6E8A-4147-A177-3AD203B41FA5}">
                      <a16:colId xmlns="" xmlns:a16="http://schemas.microsoft.com/office/drawing/2014/main" val="20000"/>
                    </a:ext>
                  </a:extLst>
                </a:gridCol>
                <a:gridCol w="1123534">
                  <a:extLst>
                    <a:ext uri="{9D8B030D-6E8A-4147-A177-3AD203B41FA5}">
                      <a16:colId xmlns="" xmlns:a16="http://schemas.microsoft.com/office/drawing/2014/main" val="20001"/>
                    </a:ext>
                  </a:extLst>
                </a:gridCol>
                <a:gridCol w="954504">
                  <a:extLst>
                    <a:ext uri="{9D8B030D-6E8A-4147-A177-3AD203B41FA5}">
                      <a16:colId xmlns="" xmlns:a16="http://schemas.microsoft.com/office/drawing/2014/main" val="20002"/>
                    </a:ext>
                  </a:extLst>
                </a:gridCol>
              </a:tblGrid>
              <a:tr h="387466">
                <a:tc>
                  <a:txBody>
                    <a:bodyPr/>
                    <a:lstStyle/>
                    <a:p>
                      <a:endParaRPr lang="en-US" sz="1400" dirty="0"/>
                    </a:p>
                  </a:txBody>
                  <a:tcPr/>
                </a:tc>
                <a:tc>
                  <a:txBody>
                    <a:bodyPr/>
                    <a:lstStyle/>
                    <a:p>
                      <a:r>
                        <a:rPr lang="en-US" sz="1400" dirty="0" smtClean="0"/>
                        <a:t>Name</a:t>
                      </a:r>
                      <a:endParaRPr lang="en-US" sz="1400" dirty="0"/>
                    </a:p>
                  </a:txBody>
                  <a:tcPr/>
                </a:tc>
                <a:tc>
                  <a:txBody>
                    <a:bodyPr/>
                    <a:lstStyle/>
                    <a:p>
                      <a:r>
                        <a:rPr lang="en-US" sz="1400" dirty="0" smtClean="0"/>
                        <a:t>Age</a:t>
                      </a:r>
                      <a:endParaRPr lang="en-US" sz="1400" dirty="0"/>
                    </a:p>
                  </a:txBody>
                  <a:tcPr/>
                </a:tc>
                <a:extLst>
                  <a:ext uri="{0D108BD9-81ED-4DB2-BD59-A6C34878D82A}">
                    <a16:rowId xmlns="" xmlns:a16="http://schemas.microsoft.com/office/drawing/2014/main" val="10000"/>
                  </a:ext>
                </a:extLst>
              </a:tr>
              <a:tr h="361390">
                <a:tc>
                  <a:txBody>
                    <a:bodyPr/>
                    <a:lstStyle/>
                    <a:p>
                      <a:r>
                        <a:rPr lang="en-US" sz="1400" dirty="0"/>
                        <a:t>0</a:t>
                      </a:r>
                    </a:p>
                  </a:txBody>
                  <a:tcPr/>
                </a:tc>
                <a:tc>
                  <a:txBody>
                    <a:bodyPr/>
                    <a:lstStyle/>
                    <a:p>
                      <a:r>
                        <a:rPr lang="en-US" sz="1400" dirty="0" smtClean="0"/>
                        <a:t>Tom</a:t>
                      </a:r>
                      <a:endParaRPr lang="en-US" sz="1400" dirty="0"/>
                    </a:p>
                  </a:txBody>
                  <a:tcPr/>
                </a:tc>
                <a:tc>
                  <a:txBody>
                    <a:bodyPr/>
                    <a:lstStyle/>
                    <a:p>
                      <a:r>
                        <a:rPr lang="en-US" sz="1400" dirty="0" smtClean="0"/>
                        <a:t>28</a:t>
                      </a:r>
                      <a:endParaRPr lang="en-US" sz="1400" dirty="0"/>
                    </a:p>
                  </a:txBody>
                  <a:tcPr/>
                </a:tc>
                <a:extLst>
                  <a:ext uri="{0D108BD9-81ED-4DB2-BD59-A6C34878D82A}">
                    <a16:rowId xmlns="" xmlns:a16="http://schemas.microsoft.com/office/drawing/2014/main" val="10001"/>
                  </a:ext>
                </a:extLst>
              </a:tr>
              <a:tr h="361390">
                <a:tc>
                  <a:txBody>
                    <a:bodyPr/>
                    <a:lstStyle/>
                    <a:p>
                      <a:r>
                        <a:rPr lang="en-US" sz="1400" dirty="0"/>
                        <a:t>1</a:t>
                      </a:r>
                    </a:p>
                  </a:txBody>
                  <a:tcPr/>
                </a:tc>
                <a:tc>
                  <a:txBody>
                    <a:bodyPr/>
                    <a:lstStyle/>
                    <a:p>
                      <a:r>
                        <a:rPr lang="en-US" sz="1400" dirty="0" smtClean="0"/>
                        <a:t>Jack</a:t>
                      </a:r>
                      <a:endParaRPr lang="en-US" sz="1400" dirty="0"/>
                    </a:p>
                  </a:txBody>
                  <a:tcPr/>
                </a:tc>
                <a:tc>
                  <a:txBody>
                    <a:bodyPr/>
                    <a:lstStyle/>
                    <a:p>
                      <a:r>
                        <a:rPr lang="en-US" sz="1400" dirty="0" smtClean="0"/>
                        <a:t>34</a:t>
                      </a:r>
                    </a:p>
                  </a:txBody>
                  <a:tcPr/>
                </a:tc>
                <a:extLst>
                  <a:ext uri="{0D108BD9-81ED-4DB2-BD59-A6C34878D82A}">
                    <a16:rowId xmlns="" xmlns:a16="http://schemas.microsoft.com/office/drawing/2014/main" val="10002"/>
                  </a:ext>
                </a:extLst>
              </a:tr>
              <a:tr h="361390">
                <a:tc>
                  <a:txBody>
                    <a:bodyPr/>
                    <a:lstStyle/>
                    <a:p>
                      <a:r>
                        <a:rPr lang="en-US" sz="1400" dirty="0" smtClean="0"/>
                        <a:t>2</a:t>
                      </a:r>
                      <a:endParaRPr lang="en-US" sz="1400" dirty="0"/>
                    </a:p>
                  </a:txBody>
                  <a:tcPr/>
                </a:tc>
                <a:tc>
                  <a:txBody>
                    <a:bodyPr/>
                    <a:lstStyle/>
                    <a:p>
                      <a:r>
                        <a:rPr lang="en-US" sz="1400" dirty="0" smtClean="0"/>
                        <a:t>Steve</a:t>
                      </a:r>
                      <a:endParaRPr lang="en-US" sz="1400" dirty="0"/>
                    </a:p>
                  </a:txBody>
                  <a:tcPr/>
                </a:tc>
                <a:tc>
                  <a:txBody>
                    <a:bodyPr/>
                    <a:lstStyle/>
                    <a:p>
                      <a:r>
                        <a:rPr lang="en-US" sz="1400" dirty="0" smtClean="0"/>
                        <a:t>29</a:t>
                      </a:r>
                    </a:p>
                  </a:txBody>
                  <a:tcPr/>
                </a:tc>
              </a:tr>
              <a:tr h="361390">
                <a:tc>
                  <a:txBody>
                    <a:bodyPr/>
                    <a:lstStyle/>
                    <a:p>
                      <a:r>
                        <a:rPr lang="en-US" sz="1400" dirty="0" smtClean="0"/>
                        <a:t>3</a:t>
                      </a:r>
                      <a:endParaRPr lang="en-US" sz="1400" dirty="0"/>
                    </a:p>
                  </a:txBody>
                  <a:tcPr/>
                </a:tc>
                <a:tc>
                  <a:txBody>
                    <a:bodyPr/>
                    <a:lstStyle/>
                    <a:p>
                      <a:r>
                        <a:rPr lang="en-US" sz="1400" dirty="0" smtClean="0"/>
                        <a:t>Ricky</a:t>
                      </a:r>
                      <a:endParaRPr lang="en-US" sz="1400" dirty="0"/>
                    </a:p>
                  </a:txBody>
                  <a:tcPr/>
                </a:tc>
                <a:tc>
                  <a:txBody>
                    <a:bodyPr/>
                    <a:lstStyle/>
                    <a:p>
                      <a:r>
                        <a:rPr lang="en-US" sz="1400" dirty="0" smtClean="0"/>
                        <a:t>42</a:t>
                      </a:r>
                    </a:p>
                  </a:txBody>
                  <a:tcPr/>
                </a:tc>
              </a:tr>
            </a:tbl>
          </a:graphicData>
        </a:graphic>
      </p:graphicFrame>
      <p:sp>
        <p:nvSpPr>
          <p:cNvPr id="9" name="Text Box 4"/>
          <p:cNvSpPr txBox="1">
            <a:spLocks noChangeArrowheads="1"/>
          </p:cNvSpPr>
          <p:nvPr/>
        </p:nvSpPr>
        <p:spPr bwMode="auto">
          <a:xfrm>
            <a:off x="342900" y="4191000"/>
            <a:ext cx="8763000" cy="132343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mr-IN" sz="2000" b="1" dirty="0" err="1" smtClean="0">
                <a:solidFill>
                  <a:schemeClr val="accent2"/>
                </a:solidFill>
                <a:latin typeface="Lucida Sans Typewriter" charset="0"/>
                <a:ea typeface="Lucida Sans Typewriter" charset="0"/>
                <a:cs typeface="Lucida Sans Typewriter" charset="0"/>
              </a:rPr>
              <a:t>data</a:t>
            </a:r>
            <a:r>
              <a:rPr lang="mr-IN" sz="2000" b="1" dirty="0" smtClean="0">
                <a:solidFill>
                  <a:schemeClr val="accent2"/>
                </a:solidFill>
                <a:latin typeface="Lucida Sans Typewriter" charset="0"/>
                <a:ea typeface="Lucida Sans Typewriter" charset="0"/>
                <a:cs typeface="Lucida Sans Typewriter" charset="0"/>
              </a:rPr>
              <a:t> </a:t>
            </a:r>
            <a:r>
              <a:rPr lang="mr-IN" sz="2000" b="1" dirty="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a</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:1</a:t>
            </a:r>
            <a:r>
              <a:rPr lang="mr-IN"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b</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:2},</a:t>
            </a:r>
            <a:r>
              <a:rPr lang="en-US" sz="2000" b="1" dirty="0" smtClean="0">
                <a:solidFill>
                  <a:schemeClr val="accent2"/>
                </a:solidFill>
                <a:latin typeface="Lucida Sans Typewriter" charset="0"/>
                <a:ea typeface="Lucida Sans Typewriter" charset="0"/>
                <a:cs typeface="Lucida Sans Typewriter" charset="0"/>
              </a:rPr>
              <a:t> </a:t>
            </a:r>
            <a:r>
              <a:rPr lang="mr-IN" sz="2000" b="1" dirty="0" smtClean="0">
                <a:solidFill>
                  <a:schemeClr val="accent2"/>
                </a:solidFill>
                <a:latin typeface="Lucida Sans Typewriter" charset="0"/>
                <a:ea typeface="Lucida Sans Typewriter" charset="0"/>
                <a:cs typeface="Lucida Sans Typewriter" charset="0"/>
              </a:rPr>
              <a:t>{</a:t>
            </a:r>
            <a:r>
              <a:rPr lang="en-US" sz="2000" b="1" dirty="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a</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:5</a:t>
            </a:r>
            <a:r>
              <a:rPr lang="mr-IN"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b</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:10</a:t>
            </a:r>
            <a:r>
              <a:rPr lang="mr-IN"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a:t>
            </a:r>
            <a:r>
              <a:rPr lang="mr-IN" sz="2000" b="1" dirty="0" err="1" smtClean="0">
                <a:solidFill>
                  <a:schemeClr val="accent2"/>
                </a:solidFill>
                <a:latin typeface="Lucida Sans Typewriter" charset="0"/>
                <a:ea typeface="Lucida Sans Typewriter" charset="0"/>
                <a:cs typeface="Lucida Sans Typewriter" charset="0"/>
              </a:rPr>
              <a:t>c</a:t>
            </a:r>
            <a:r>
              <a:rPr lang="en-US" sz="2000" b="1" dirty="0" smtClean="0">
                <a:solidFill>
                  <a:schemeClr val="accent2"/>
                </a:solidFill>
                <a:latin typeface="Lucida Sans Typewriter" charset="0"/>
                <a:ea typeface="Lucida Sans Typewriter" charset="0"/>
                <a:cs typeface="Lucida Sans Typewriter" charset="0"/>
              </a:rPr>
              <a:t>”</a:t>
            </a:r>
            <a:r>
              <a:rPr lang="mr-IN" sz="2000" b="1" dirty="0" smtClean="0">
                <a:solidFill>
                  <a:schemeClr val="accent2"/>
                </a:solidFill>
                <a:latin typeface="Lucida Sans Typewriter" charset="0"/>
                <a:ea typeface="Lucida Sans Typewriter" charset="0"/>
                <a:cs typeface="Lucida Sans Typewriter" charset="0"/>
              </a:rPr>
              <a:t>:20}]</a:t>
            </a:r>
            <a:endParaRPr lang="en-US" sz="2000" b="1" dirty="0" smtClean="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mr-IN" sz="2000" b="1" dirty="0" err="1" smtClean="0">
                <a:solidFill>
                  <a:schemeClr val="accent2"/>
                </a:solidFill>
                <a:latin typeface="Lucida Sans Typewriter" charset="0"/>
                <a:ea typeface="Lucida Sans Typewriter" charset="0"/>
                <a:cs typeface="Lucida Sans Typewriter" charset="0"/>
              </a:rPr>
              <a:t>df</a:t>
            </a:r>
            <a:r>
              <a:rPr lang="mr-IN" sz="2000" b="1" dirty="0" smtClean="0">
                <a:solidFill>
                  <a:schemeClr val="accent2"/>
                </a:solidFill>
                <a:latin typeface="Lucida Sans Typewriter" charset="0"/>
                <a:ea typeface="Lucida Sans Typewriter" charset="0"/>
                <a:cs typeface="Lucida Sans Typewriter" charset="0"/>
              </a:rPr>
              <a:t> </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pd.DataFrame</a:t>
            </a:r>
            <a:r>
              <a:rPr lang="mr-IN" sz="2000" b="1" dirty="0">
                <a:solidFill>
                  <a:schemeClr val="accent2"/>
                </a:solidFill>
                <a:latin typeface="Lucida Sans Typewriter" charset="0"/>
                <a:ea typeface="Lucida Sans Typewriter" charset="0"/>
                <a:cs typeface="Lucida Sans Typewriter" charset="0"/>
              </a:rPr>
              <a:t>(</a:t>
            </a:r>
            <a:r>
              <a:rPr lang="mr-IN" sz="2000" b="1" dirty="0" err="1">
                <a:solidFill>
                  <a:schemeClr val="accent2"/>
                </a:solidFill>
                <a:latin typeface="Lucida Sans Typewriter" charset="0"/>
                <a:ea typeface="Lucida Sans Typewriter" charset="0"/>
                <a:cs typeface="Lucida Sans Typewriter" charset="0"/>
              </a:rPr>
              <a:t>data</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index</a:t>
            </a:r>
            <a:r>
              <a:rPr lang="mr-IN" sz="2000" b="1" dirty="0">
                <a:solidFill>
                  <a:schemeClr val="accent2"/>
                </a:solidFill>
                <a:latin typeface="Lucida Sans Typewriter" charset="0"/>
                <a:ea typeface="Lucida Sans Typewriter" charset="0"/>
                <a:cs typeface="Lucida Sans Typewriter" charset="0"/>
              </a:rPr>
              <a:t>=['</a:t>
            </a:r>
            <a:r>
              <a:rPr lang="mr-IN" sz="2000" b="1" dirty="0" err="1">
                <a:solidFill>
                  <a:schemeClr val="accent2"/>
                </a:solidFill>
                <a:latin typeface="Lucida Sans Typewriter" charset="0"/>
                <a:ea typeface="Lucida Sans Typewriter" charset="0"/>
                <a:cs typeface="Lucida Sans Typewriter" charset="0"/>
              </a:rPr>
              <a:t>first</a:t>
            </a:r>
            <a:r>
              <a:rPr lang="mr-IN" sz="2000" b="1" dirty="0">
                <a:solidFill>
                  <a:schemeClr val="accent2"/>
                </a:solidFill>
                <a:latin typeface="Lucida Sans Typewriter" charset="0"/>
                <a:ea typeface="Lucida Sans Typewriter" charset="0"/>
                <a:cs typeface="Lucida Sans Typewriter" charset="0"/>
              </a:rPr>
              <a:t>', '</a:t>
            </a:r>
            <a:r>
              <a:rPr lang="mr-IN" sz="2000" b="1" dirty="0" err="1">
                <a:solidFill>
                  <a:schemeClr val="accent2"/>
                </a:solidFill>
                <a:latin typeface="Lucida Sans Typewriter" charset="0"/>
                <a:ea typeface="Lucida Sans Typewriter" charset="0"/>
                <a:cs typeface="Lucida Sans Typewriter" charset="0"/>
              </a:rPr>
              <a:t>second</a:t>
            </a:r>
            <a:r>
              <a:rPr lang="mr-IN" sz="2000" b="1" dirty="0" smtClean="0">
                <a:solidFill>
                  <a:schemeClr val="accent2"/>
                </a:solidFill>
                <a:latin typeface="Lucida Sans Typewriter" charset="0"/>
                <a:ea typeface="Lucida Sans Typewriter" charset="0"/>
                <a:cs typeface="Lucida Sans Typewriter" charset="0"/>
              </a:rPr>
              <a:t>'])</a:t>
            </a:r>
            <a:endParaRPr lang="en-US" sz="2000" b="1" dirty="0" smtClean="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mr-IN" sz="2000" b="1" dirty="0" err="1" smtClean="0">
                <a:solidFill>
                  <a:schemeClr val="accent2"/>
                </a:solidFill>
                <a:latin typeface="Lucida Sans Typewriter" charset="0"/>
                <a:ea typeface="Lucida Sans Typewriter" charset="0"/>
                <a:cs typeface="Lucida Sans Typewriter" charset="0"/>
              </a:rPr>
              <a:t>df</a:t>
            </a:r>
            <a:endParaRPr lang="en-US" sz="2000" b="1" dirty="0" smtClean="0">
              <a:solidFill>
                <a:schemeClr val="accent2"/>
              </a:solidFill>
              <a:latin typeface="Lucida Sans Typewriter" charset="0"/>
              <a:ea typeface="Lucida Sans Typewriter" charset="0"/>
              <a:cs typeface="Lucida Sans Typewriter" charset="0"/>
            </a:endParaRPr>
          </a:p>
          <a:p>
            <a:pPr defTabSz="288925"/>
            <a:endParaRPr lang="en-US" sz="2000" b="1" dirty="0" smtClean="0">
              <a:solidFill>
                <a:schemeClr val="accent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1158835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Operations on </a:t>
            </a:r>
            <a:r>
              <a:rPr lang="en-US" sz="4000" dirty="0" err="1" smtClean="0">
                <a:ea typeface="ＭＳ Ｐゴシック"/>
                <a:cs typeface="ＭＳ Ｐゴシック"/>
              </a:rPr>
              <a:t>DataFrame</a:t>
            </a:r>
            <a:endParaRPr lang="en-US" sz="4000" dirty="0">
              <a:ea typeface="ＭＳ Ｐゴシック"/>
              <a:cs typeface="ＭＳ Ｐゴシック"/>
            </a:endParaRP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b="1" kern="0" dirty="0" smtClean="0">
                <a:solidFill>
                  <a:schemeClr val="accent2"/>
                </a:solidFill>
              </a:rPr>
              <a:t>Operations on </a:t>
            </a:r>
            <a:r>
              <a:rPr lang="en-US" sz="2000" b="1" kern="0" dirty="0" err="1" smtClean="0">
                <a:solidFill>
                  <a:schemeClr val="accent2"/>
                </a:solidFill>
              </a:rPr>
              <a:t>DataFrame</a:t>
            </a:r>
            <a:endParaRPr lang="en-US" sz="2000" b="1" kern="0" dirty="0">
              <a:solidFill>
                <a:schemeClr val="accent2"/>
              </a:solidFill>
            </a:endParaRPr>
          </a:p>
          <a:p>
            <a:pPr marL="404813" lvl="1" indent="0" algn="r">
              <a:buFontTx/>
              <a:buNone/>
            </a:pPr>
            <a:r>
              <a:rPr lang="en-US" sz="2000" kern="0" dirty="0" smtClean="0">
                <a:solidFill>
                  <a:schemeClr val="bg2"/>
                </a:solidFill>
                <a:ea typeface="ＭＳ Ｐゴシック"/>
              </a:rPr>
              <a:t>Statistics Operations</a:t>
            </a:r>
          </a:p>
          <a:p>
            <a:pPr marL="404813" lvl="1" indent="0" algn="r">
              <a:buFontTx/>
              <a:buNone/>
            </a:pPr>
            <a:r>
              <a:rPr lang="en-US" sz="2000" kern="0" dirty="0" smtClean="0">
                <a:solidFill>
                  <a:schemeClr val="bg2"/>
                </a:solidFill>
                <a:ea typeface="ＭＳ Ｐゴシック"/>
              </a:rPr>
              <a:t>Advanced Operations</a:t>
            </a:r>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pic>
        <p:nvPicPr>
          <p:cNvPr id="2" name="Picture 1"/>
          <p:cNvPicPr>
            <a:picLocks noChangeAspect="1"/>
          </p:cNvPicPr>
          <p:nvPr/>
        </p:nvPicPr>
        <p:blipFill>
          <a:blip r:embed="rId3"/>
          <a:stretch>
            <a:fillRect/>
          </a:stretch>
        </p:blipFill>
        <p:spPr>
          <a:xfrm>
            <a:off x="2933700" y="4347566"/>
            <a:ext cx="2362200" cy="1225502"/>
          </a:xfrm>
          <a:prstGeom prst="rect">
            <a:avLst/>
          </a:prstGeom>
          <a:ln w="22225">
            <a:solidFill>
              <a:schemeClr val="bg2"/>
            </a:solidFill>
          </a:ln>
        </p:spPr>
      </p:pic>
    </p:spTree>
    <p:extLst>
      <p:ext uri="{BB962C8B-B14F-4D97-AF65-F5344CB8AC3E}">
        <p14:creationId xmlns:p14="http://schemas.microsoft.com/office/powerpoint/2010/main" val="2085005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 Create</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Creating a </a:t>
            </a:r>
            <a:r>
              <a:rPr lang="en-US" dirty="0" err="1" smtClean="0"/>
              <a:t>DataFrame</a:t>
            </a:r>
            <a:r>
              <a:rPr lang="en-US" dirty="0" smtClean="0"/>
              <a:t> for all operations henceforth:</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23</a:t>
            </a:fld>
            <a:endParaRPr lang="en-US" dirty="0"/>
          </a:p>
        </p:txBody>
      </p:sp>
      <p:sp>
        <p:nvSpPr>
          <p:cNvPr id="9" name="Text Box 4"/>
          <p:cNvSpPr txBox="1">
            <a:spLocks noChangeArrowheads="1"/>
          </p:cNvSpPr>
          <p:nvPr/>
        </p:nvSpPr>
        <p:spPr bwMode="auto">
          <a:xfrm>
            <a:off x="342900" y="1328678"/>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cities = </a:t>
            </a:r>
            <a:r>
              <a:rPr lang="en-US" sz="2000" b="1" dirty="0" err="1" smtClean="0">
                <a:solidFill>
                  <a:schemeClr val="accent2"/>
                </a:solidFill>
                <a:latin typeface="Lucida Sans Typewriter" charset="0"/>
                <a:ea typeface="Lucida Sans Typewriter" charset="0"/>
                <a:cs typeface="Lucida Sans Typewriter" charset="0"/>
              </a:rPr>
              <a:t>pd.DataFrame</a:t>
            </a:r>
            <a:r>
              <a:rPr lang="en-US" sz="2000" b="1" dirty="0" smtClean="0">
                <a:solidFill>
                  <a:schemeClr val="accent2"/>
                </a:solidFill>
                <a:latin typeface="Lucida Sans Typewriter" charset="0"/>
                <a:ea typeface="Lucida Sans Typewriter" charset="0"/>
                <a:cs typeface="Lucida Sans Typewriter" charset="0"/>
              </a:rPr>
              <a:t>({“city” : [“San Francisco”, “Seattle”, “Los Angeles”, “San Diego”],</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“pop” : [10, 15, 20, 24], “rain” : [2, 10, 1, 3.4]})</a:t>
            </a:r>
          </a:p>
          <a:p>
            <a:pPr defTabSz="288925"/>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0  San Francisco   10     2</a:t>
            </a:r>
          </a:p>
          <a:p>
            <a:r>
              <a:rPr lang="is-IS" sz="2000" dirty="0">
                <a:solidFill>
                  <a:schemeClr val="bg2"/>
                </a:solidFill>
                <a:latin typeface="Lucida Sans Typewriter" charset="0"/>
                <a:ea typeface="Lucida Sans Typewriter" charset="0"/>
                <a:cs typeface="Lucida Sans Typewriter" charset="0"/>
              </a:rPr>
              <a:t>1        Seattle   15    10</a:t>
            </a: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a:t>
            </a:r>
          </a:p>
          <a:p>
            <a:r>
              <a:rPr lang="is-IS" sz="2000" dirty="0" smtClean="0">
                <a:solidFill>
                  <a:schemeClr val="bg2"/>
                </a:solidFill>
                <a:latin typeface="Lucida Sans Typewriter" charset="0"/>
                <a:ea typeface="Lucida Sans Typewriter" charset="0"/>
                <a:cs typeface="Lucida Sans Typewriter" charset="0"/>
              </a:rPr>
              <a:t>3      San Diego   24   3.4</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2" name="Table 11"/>
          <p:cNvGraphicFramePr>
            <a:graphicFrameLocks noGrp="1"/>
          </p:cNvGraphicFramePr>
          <p:nvPr>
            <p:extLst/>
          </p:nvPr>
        </p:nvGraphicFramePr>
        <p:xfrm>
          <a:off x="2837633" y="464494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Tree>
    <p:extLst>
      <p:ext uri="{BB962C8B-B14F-4D97-AF65-F5344CB8AC3E}">
        <p14:creationId xmlns:p14="http://schemas.microsoft.com/office/powerpoint/2010/main" val="2125670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dtypes</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Checking Data Types in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24</a:t>
            </a:fld>
            <a:endParaRPr lang="en-US" dirty="0"/>
          </a:p>
        </p:txBody>
      </p:sp>
      <p:sp>
        <p:nvSpPr>
          <p:cNvPr id="10" name="Text Box 4"/>
          <p:cNvSpPr txBox="1">
            <a:spLocks noChangeArrowheads="1"/>
          </p:cNvSpPr>
          <p:nvPr/>
        </p:nvSpPr>
        <p:spPr bwMode="auto">
          <a:xfrm>
            <a:off x="342900" y="1407855"/>
            <a:ext cx="8763000" cy="1631216"/>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err="1">
                <a:solidFill>
                  <a:schemeClr val="accent2"/>
                </a:solidFill>
                <a:latin typeface="Lucida Sans Typewriter" charset="0"/>
                <a:ea typeface="Lucida Sans Typewriter" charset="0"/>
                <a:cs typeface="Lucida Sans Typewriter" charset="0"/>
              </a:rPr>
              <a:t>cities.dtypes</a:t>
            </a:r>
            <a:endParaRPr lang="en-US" sz="2000" b="1" dirty="0">
              <a:solidFill>
                <a:schemeClr val="accent2"/>
              </a:solidFill>
              <a:latin typeface="Lucida Sans Typewriter" charset="0"/>
              <a:ea typeface="Lucida Sans Typewriter" charset="0"/>
              <a:cs typeface="Lucida Sans Typewriter" charset="0"/>
            </a:endParaRPr>
          </a:p>
          <a:p>
            <a:r>
              <a:rPr lang="en-US" sz="2000" dirty="0">
                <a:solidFill>
                  <a:schemeClr val="bg2"/>
                </a:solidFill>
                <a:latin typeface="Lucida Sans Typewriter" charset="0"/>
                <a:ea typeface="Lucida Sans Typewriter" charset="0"/>
                <a:cs typeface="Lucida Sans Typewriter" charset="0"/>
              </a:rPr>
              <a:t>city     object</a:t>
            </a:r>
          </a:p>
          <a:p>
            <a:r>
              <a:rPr lang="en-US" sz="2000" dirty="0">
                <a:solidFill>
                  <a:schemeClr val="bg2"/>
                </a:solidFill>
                <a:latin typeface="Lucida Sans Typewriter" charset="0"/>
                <a:ea typeface="Lucida Sans Typewriter" charset="0"/>
                <a:cs typeface="Lucida Sans Typewriter" charset="0"/>
              </a:rPr>
              <a:t>pop       int64</a:t>
            </a:r>
          </a:p>
          <a:p>
            <a:r>
              <a:rPr lang="en-US" sz="2000" dirty="0">
                <a:solidFill>
                  <a:schemeClr val="bg2"/>
                </a:solidFill>
                <a:latin typeface="Lucida Sans Typewriter" charset="0"/>
                <a:ea typeface="Lucida Sans Typewriter" charset="0"/>
                <a:cs typeface="Lucida Sans Typewriter" charset="0"/>
              </a:rPr>
              <a:t>rain    float64</a:t>
            </a:r>
          </a:p>
          <a:p>
            <a:r>
              <a:rPr lang="en-US" sz="2000" dirty="0" err="1">
                <a:solidFill>
                  <a:schemeClr val="bg2"/>
                </a:solidFill>
                <a:latin typeface="Lucida Sans Typewriter" charset="0"/>
                <a:ea typeface="Lucida Sans Typewriter" charset="0"/>
                <a:cs typeface="Lucida Sans Typewriter" charset="0"/>
              </a:rPr>
              <a:t>dtype</a:t>
            </a:r>
            <a:r>
              <a:rPr lang="en-US" sz="2000" dirty="0">
                <a:solidFill>
                  <a:schemeClr val="bg2"/>
                </a:solidFill>
                <a:latin typeface="Lucida Sans Typewriter" charset="0"/>
                <a:ea typeface="Lucida Sans Typewriter" charset="0"/>
                <a:cs typeface="Lucida Sans Typewriter" charset="0"/>
              </a:rPr>
              <a:t>: object</a:t>
            </a:r>
          </a:p>
        </p:txBody>
      </p:sp>
      <p:graphicFrame>
        <p:nvGraphicFramePr>
          <p:cNvPr id="8" name="Table 7"/>
          <p:cNvGraphicFramePr>
            <a:graphicFrameLocks noGrp="1"/>
          </p:cNvGraphicFramePr>
          <p:nvPr>
            <p:extLst/>
          </p:nvPr>
        </p:nvGraphicFramePr>
        <p:xfrm>
          <a:off x="2837633" y="464494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Tree>
    <p:extLst>
      <p:ext uri="{BB962C8B-B14F-4D97-AF65-F5344CB8AC3E}">
        <p14:creationId xmlns:p14="http://schemas.microsoft.com/office/powerpoint/2010/main" val="6119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Data Frame</a:t>
            </a:r>
            <a:r>
              <a:rPr lang="en-US" dirty="0">
                <a:ea typeface="ＭＳ Ｐゴシック"/>
                <a:cs typeface="ＭＳ Ｐゴシック"/>
              </a:rPr>
              <a:t>: Appending a New Row</a:t>
            </a:r>
          </a:p>
        </p:txBody>
      </p:sp>
      <p:sp>
        <p:nvSpPr>
          <p:cNvPr id="7" name="Text Box 4"/>
          <p:cNvSpPr txBox="1">
            <a:spLocks noChangeArrowheads="1"/>
          </p:cNvSpPr>
          <p:nvPr/>
        </p:nvSpPr>
        <p:spPr bwMode="auto">
          <a:xfrm>
            <a:off x="249238" y="2751997"/>
            <a:ext cx="8763000" cy="3139321"/>
          </a:xfrm>
          <a:prstGeom prst="rect">
            <a:avLst/>
          </a:prstGeom>
          <a:solidFill>
            <a:schemeClr val="tx1"/>
          </a:solidFill>
          <a:ln w="9525">
            <a:solidFill>
              <a:schemeClr val="bg2"/>
            </a:solidFill>
            <a:miter lim="800000"/>
            <a:headEnd/>
            <a:tailEnd/>
          </a:ln>
        </p:spPr>
        <p:txBody>
          <a:bodyPr wrap="square">
            <a:spAutoFit/>
          </a:bodyPr>
          <a:lstStyle/>
          <a:p>
            <a:pPr defTabSz="288925"/>
            <a:r>
              <a:rPr lang="mr-IN" sz="1800" dirty="0">
                <a:solidFill>
                  <a:schemeClr val="bg2"/>
                </a:solidFill>
                <a:latin typeface="Lucida Sans Typewriter" charset="0"/>
                <a:ea typeface="Lucida Sans Typewriter" charset="0"/>
                <a:cs typeface="Lucida Sans Typewriter" charset="0"/>
              </a:rPr>
              <a:t>&gt;</a:t>
            </a:r>
            <a:r>
              <a:rPr lang="en-US" sz="1800" dirty="0">
                <a:solidFill>
                  <a:schemeClr val="bg2"/>
                </a:solidFill>
                <a:latin typeface="Lucida Sans Typewriter" charset="0"/>
                <a:ea typeface="Lucida Sans Typewriter" charset="0"/>
                <a:cs typeface="Lucida Sans Typewriter" charset="0"/>
              </a:rPr>
              <a:t>&gt;&gt;</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cities</a:t>
            </a:r>
            <a:r>
              <a:rPr lang="mr-IN" sz="1800" dirty="0">
                <a:solidFill>
                  <a:schemeClr val="bg2"/>
                </a:solidFill>
                <a:latin typeface="Lucida Sans Typewriter" charset="0"/>
                <a:ea typeface="Lucida Sans Typewriter" charset="0"/>
                <a:cs typeface="Lucida Sans Typewriter" charset="0"/>
              </a:rPr>
              <a:t> = </a:t>
            </a:r>
            <a:r>
              <a:rPr lang="en-US" sz="1800" dirty="0" err="1">
                <a:solidFill>
                  <a:schemeClr val="bg2"/>
                </a:solidFill>
                <a:latin typeface="Lucida Sans Typewriter" charset="0"/>
                <a:ea typeface="Lucida Sans Typewriter" charset="0"/>
                <a:cs typeface="Lucida Sans Typewriter" charset="0"/>
              </a:rPr>
              <a:t>pd.DataFrame</a:t>
            </a:r>
            <a:r>
              <a:rPr lang="en-US" sz="1800" dirty="0">
                <a:solidFill>
                  <a:schemeClr val="bg2"/>
                </a:solidFill>
                <a:latin typeface="Lucida Sans Typewriter" charset="0"/>
                <a:ea typeface="Lucida Sans Typewriter" charset="0"/>
                <a:cs typeface="Lucida Sans Typewriter" charset="0"/>
              </a:rPr>
              <a:t> </a:t>
            </a:r>
            <a:r>
              <a:rPr lang="mr-IN" sz="1800" dirty="0">
                <a:solidFill>
                  <a:schemeClr val="bg2"/>
                </a:solidFill>
                <a:latin typeface="Lucida Sans Typewriter" charset="0"/>
                <a:ea typeface="Lucida Sans Typewriter" charset="0"/>
                <a:cs typeface="Lucida Sans Typewriter" charset="0"/>
              </a:rPr>
              <a:t>(</a:t>
            </a:r>
            <a:r>
              <a:rPr lang="en-US" sz="1800" dirty="0">
                <a:solidFill>
                  <a:schemeClr val="bg2"/>
                </a:solidFill>
                <a:latin typeface="Lucida Sans Typewriter" charset="0"/>
                <a:ea typeface="Lucida Sans Typewriter" charset="0"/>
                <a:cs typeface="Lucida Sans Typewriter" charset="0"/>
              </a:rPr>
              <a:t>{</a:t>
            </a:r>
          </a:p>
          <a:p>
            <a:pPr defTabSz="288925"/>
            <a:r>
              <a:rPr lang="en-US"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city</a:t>
            </a:r>
            <a:r>
              <a:rPr lang="en-US" sz="1800" dirty="0" smtClean="0">
                <a:solidFill>
                  <a:schemeClr val="bg2"/>
                </a:solidFill>
                <a:latin typeface="Lucida Sans Typewriter" charset="0"/>
                <a:ea typeface="Lucida Sans Typewriter" charset="0"/>
                <a:cs typeface="Lucida Sans Typewriter" charset="0"/>
              </a:rPr>
              <a:t>’:</a:t>
            </a:r>
            <a:r>
              <a:rPr lang="mr-IN" sz="1800" dirty="0" smtClean="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a:t>
            </a:r>
            <a:r>
              <a:rPr lang="mr-IN" sz="1800" dirty="0" err="1">
                <a:solidFill>
                  <a:schemeClr val="bg2"/>
                </a:solidFill>
                <a:latin typeface="Lucida Sans Typewriter" charset="0"/>
                <a:ea typeface="Lucida Sans Typewriter" charset="0"/>
                <a:cs typeface="Lucida Sans Typewriter" charset="0"/>
              </a:rPr>
              <a:t>San</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Francisco</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Seattle</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Los</a:t>
            </a:r>
            <a:r>
              <a:rPr lang="mr-IN"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Angeles</a:t>
            </a:r>
            <a:r>
              <a:rPr lang="mr-IN" sz="1800" dirty="0">
                <a:solidFill>
                  <a:schemeClr val="bg2"/>
                </a:solidFill>
                <a:latin typeface="Lucida Sans Typewriter" charset="0"/>
                <a:ea typeface="Lucida Sans Typewriter" charset="0"/>
                <a:cs typeface="Lucida Sans Typewriter" charset="0"/>
              </a:rPr>
              <a:t>’</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p>
          <a:p>
            <a:pPr defTabSz="288925"/>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pop</a:t>
            </a:r>
            <a:r>
              <a:rPr lang="en-US" sz="1800" dirty="0" smtClean="0">
                <a:solidFill>
                  <a:schemeClr val="bg2"/>
                </a:solidFill>
                <a:latin typeface="Lucida Sans Typewriter" charset="0"/>
                <a:ea typeface="Lucida Sans Typewriter" charset="0"/>
                <a:cs typeface="Lucida Sans Typewriter" charset="0"/>
              </a:rPr>
              <a:t>’:</a:t>
            </a:r>
            <a:r>
              <a:rPr lang="mr-IN" sz="1800" dirty="0" smtClean="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10, 15, 20</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  </a:t>
            </a:r>
          </a:p>
          <a:p>
            <a:pPr defTabSz="288925"/>
            <a:r>
              <a:rPr lang="mr-IN" sz="1800" dirty="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       ‘</a:t>
            </a:r>
            <a:r>
              <a:rPr lang="mr-IN" sz="1800" dirty="0" err="1">
                <a:solidFill>
                  <a:schemeClr val="bg2"/>
                </a:solidFill>
                <a:latin typeface="Lucida Sans Typewriter" charset="0"/>
                <a:ea typeface="Lucida Sans Typewriter" charset="0"/>
                <a:cs typeface="Lucida Sans Typewriter" charset="0"/>
              </a:rPr>
              <a:t>rain</a:t>
            </a:r>
            <a:r>
              <a:rPr lang="en-US" sz="1800" dirty="0" smtClean="0">
                <a:solidFill>
                  <a:schemeClr val="bg2"/>
                </a:solidFill>
                <a:latin typeface="Lucida Sans Typewriter" charset="0"/>
                <a:ea typeface="Lucida Sans Typewriter" charset="0"/>
                <a:cs typeface="Lucida Sans Typewriter" charset="0"/>
              </a:rPr>
              <a:t>’:</a:t>
            </a:r>
            <a:r>
              <a:rPr lang="mr-IN" sz="1800" dirty="0" smtClean="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2, 10</a:t>
            </a:r>
            <a:r>
              <a:rPr lang="mr-IN" sz="1800" dirty="0" smtClean="0">
                <a:solidFill>
                  <a:schemeClr val="bg2"/>
                </a:solidFill>
                <a:latin typeface="Lucida Sans Typewriter" charset="0"/>
                <a:ea typeface="Lucida Sans Typewriter" charset="0"/>
                <a:cs typeface="Lucida Sans Typewriter" charset="0"/>
              </a:rPr>
              <a:t>,</a:t>
            </a:r>
            <a:r>
              <a:rPr lang="en-US" sz="1800" dirty="0" smtClean="0">
                <a:solidFill>
                  <a:schemeClr val="bg2"/>
                </a:solidFill>
                <a:latin typeface="Lucida Sans Typewriter" charset="0"/>
                <a:ea typeface="Lucida Sans Typewriter" charset="0"/>
                <a:cs typeface="Lucida Sans Typewriter" charset="0"/>
              </a:rPr>
              <a:t> </a:t>
            </a:r>
            <a:r>
              <a:rPr lang="mr-IN" sz="1800" dirty="0" smtClean="0">
                <a:solidFill>
                  <a:schemeClr val="bg2"/>
                </a:solidFill>
                <a:latin typeface="Lucida Sans Typewriter" charset="0"/>
                <a:ea typeface="Lucida Sans Typewriter" charset="0"/>
                <a:cs typeface="Lucida Sans Typewriter" charset="0"/>
              </a:rPr>
              <a:t>1</a:t>
            </a:r>
            <a:r>
              <a:rPr lang="en-US" sz="1800" dirty="0">
                <a:solidFill>
                  <a:schemeClr val="bg2"/>
                </a:solidFill>
                <a:latin typeface="Lucida Sans Typewriter" charset="0"/>
                <a:ea typeface="Lucida Sans Typewriter" charset="0"/>
                <a:cs typeface="Lucida Sans Typewriter" charset="0"/>
              </a:rPr>
              <a:t>]}</a:t>
            </a:r>
            <a:r>
              <a:rPr lang="mr-IN" sz="1800" dirty="0">
                <a:solidFill>
                  <a:schemeClr val="bg2"/>
                </a:solidFill>
                <a:latin typeface="Lucida Sans Typewriter" charset="0"/>
                <a:ea typeface="Lucida Sans Typewriter" charset="0"/>
                <a:cs typeface="Lucida Sans Typewriter" charset="0"/>
              </a:rPr>
              <a:t>)</a:t>
            </a:r>
            <a:endParaRPr lang="en-US" sz="1800" dirty="0">
              <a:solidFill>
                <a:schemeClr val="bg2"/>
              </a:solidFill>
              <a:latin typeface="Lucida Sans Typewriter" charset="0"/>
              <a:ea typeface="Lucida Sans Typewriter" charset="0"/>
              <a:cs typeface="Lucida Sans Typewriter" charset="0"/>
            </a:endParaRPr>
          </a:p>
          <a:p>
            <a:pPr defTabSz="288925"/>
            <a:endParaRPr lang="en-US" sz="1800" dirty="0">
              <a:solidFill>
                <a:schemeClr val="bg2"/>
              </a:solidFill>
              <a:latin typeface="Lucida Sans Typewriter" charset="0"/>
              <a:ea typeface="Lucida Sans Typewriter" charset="0"/>
              <a:cs typeface="Lucida Sans Typewriter" charset="0"/>
            </a:endParaRP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&gt; </a:t>
            </a:r>
            <a:r>
              <a:rPr lang="en-US" sz="1800" dirty="0" err="1">
                <a:solidFill>
                  <a:schemeClr val="bg2"/>
                </a:solidFill>
                <a:latin typeface="Lucida Sans Typewriter" charset="0"/>
                <a:ea typeface="Lucida Sans Typewriter" charset="0"/>
                <a:cs typeface="Lucida Sans Typewriter" charset="0"/>
              </a:rPr>
              <a:t>sandiego</a:t>
            </a:r>
            <a:r>
              <a:rPr lang="en-US" sz="1800" dirty="0">
                <a:solidFill>
                  <a:schemeClr val="bg2"/>
                </a:solidFill>
                <a:latin typeface="Lucida Sans Typewriter" charset="0"/>
                <a:ea typeface="Lucida Sans Typewriter" charset="0"/>
                <a:cs typeface="Lucida Sans Typewriter" charset="0"/>
              </a:rPr>
              <a:t> = </a:t>
            </a:r>
            <a:r>
              <a:rPr lang="en-US" sz="1800" dirty="0" err="1">
                <a:solidFill>
                  <a:schemeClr val="bg2"/>
                </a:solidFill>
                <a:latin typeface="Lucida Sans Typewriter" charset="0"/>
                <a:ea typeface="Lucida Sans Typewriter" charset="0"/>
                <a:cs typeface="Lucida Sans Typewriter" charset="0"/>
              </a:rPr>
              <a:t>pd.DataFrame</a:t>
            </a:r>
            <a:r>
              <a:rPr lang="en-US" sz="1800" dirty="0" smtClean="0">
                <a:solidFill>
                  <a:schemeClr val="bg2"/>
                </a:solidFill>
                <a:latin typeface="Lucida Sans Typewriter" charset="0"/>
                <a:ea typeface="Lucida Sans Typewriter" charset="0"/>
                <a:cs typeface="Lucida Sans Typewriter" charset="0"/>
              </a:rPr>
              <a:t>({‘</a:t>
            </a:r>
            <a:r>
              <a:rPr lang="en-US" sz="1800" dirty="0">
                <a:solidFill>
                  <a:schemeClr val="bg2"/>
                </a:solidFill>
                <a:latin typeface="Lucida Sans Typewriter" charset="0"/>
                <a:ea typeface="Lucida Sans Typewriter" charset="0"/>
                <a:cs typeface="Lucida Sans Typewriter" charset="0"/>
              </a:rPr>
              <a:t>city</a:t>
            </a:r>
            <a:r>
              <a:rPr lang="en-US" sz="1800" dirty="0" smtClean="0">
                <a:solidFill>
                  <a:schemeClr val="bg2"/>
                </a:solidFill>
                <a:latin typeface="Lucida Sans Typewriter" charset="0"/>
                <a:ea typeface="Lucida Sans Typewriter" charset="0"/>
                <a:cs typeface="Lucida Sans Typewriter" charset="0"/>
              </a:rPr>
              <a:t>’: ‘</a:t>
            </a:r>
            <a:r>
              <a:rPr lang="en-US" sz="1800" dirty="0">
                <a:solidFill>
                  <a:schemeClr val="bg2"/>
                </a:solidFill>
                <a:latin typeface="Lucida Sans Typewriter" charset="0"/>
                <a:ea typeface="Lucida Sans Typewriter" charset="0"/>
                <a:cs typeface="Lucida Sans Typewriter" charset="0"/>
              </a:rPr>
              <a:t>San Diego’,’pop’:24, ‘rain</a:t>
            </a:r>
            <a:r>
              <a:rPr lang="en-US" sz="1800" dirty="0" smtClean="0">
                <a:solidFill>
                  <a:schemeClr val="bg2"/>
                </a:solidFill>
                <a:latin typeface="Lucida Sans Typewriter" charset="0"/>
                <a:ea typeface="Lucida Sans Typewriter" charset="0"/>
                <a:cs typeface="Lucida Sans Typewriter" charset="0"/>
              </a:rPr>
              <a:t>’: 3.4})</a:t>
            </a:r>
            <a:endParaRPr lang="en-US" sz="1800" dirty="0">
              <a:solidFill>
                <a:schemeClr val="bg2"/>
              </a:solidFill>
              <a:latin typeface="Lucida Sans Typewriter" charset="0"/>
              <a:ea typeface="Lucida Sans Typewriter" charset="0"/>
              <a:cs typeface="Lucida Sans Typewriter" charset="0"/>
            </a:endParaRP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&gt; cities = </a:t>
            </a:r>
            <a:r>
              <a:rPr lang="en-US" sz="1800" dirty="0" err="1">
                <a:solidFill>
                  <a:schemeClr val="bg2"/>
                </a:solidFill>
                <a:latin typeface="Lucida Sans Typewriter" charset="0"/>
                <a:ea typeface="Lucida Sans Typewriter" charset="0"/>
                <a:cs typeface="Lucida Sans Typewriter" charset="0"/>
              </a:rPr>
              <a:t>cities.append</a:t>
            </a:r>
            <a:r>
              <a:rPr lang="en-US" sz="1800" dirty="0">
                <a:solidFill>
                  <a:schemeClr val="bg2"/>
                </a:solidFill>
                <a:latin typeface="Lucida Sans Typewriter" charset="0"/>
                <a:ea typeface="Lucida Sans Typewriter" charset="0"/>
                <a:cs typeface="Lucida Sans Typewriter" charset="0"/>
              </a:rPr>
              <a:t>(</a:t>
            </a:r>
            <a:r>
              <a:rPr lang="en-US" sz="1800" dirty="0" err="1">
                <a:solidFill>
                  <a:schemeClr val="bg2"/>
                </a:solidFill>
                <a:latin typeface="Lucida Sans Typewriter" charset="0"/>
                <a:ea typeface="Lucida Sans Typewriter" charset="0"/>
                <a:cs typeface="Lucida Sans Typewriter" charset="0"/>
              </a:rPr>
              <a:t>sandiego</a:t>
            </a:r>
            <a:r>
              <a:rPr lang="en-US" sz="1800" dirty="0">
                <a:solidFill>
                  <a:schemeClr val="bg2"/>
                </a:solidFill>
                <a:latin typeface="Lucida Sans Typewriter" charset="0"/>
                <a:ea typeface="Lucida Sans Typewriter" charset="0"/>
                <a:cs typeface="Lucida Sans Typewriter" charset="0"/>
              </a:rPr>
              <a:t>)</a:t>
            </a:r>
          </a:p>
          <a:p>
            <a:pPr defTabSz="288925"/>
            <a:endParaRPr lang="mr-IN" sz="1800" b="1" dirty="0">
              <a:solidFill>
                <a:schemeClr val="bg2"/>
              </a:solidFill>
              <a:latin typeface="Lucida Sans Typewriter" charset="0"/>
              <a:ea typeface="Lucida Sans Typewriter" charset="0"/>
              <a:cs typeface="Lucida Sans Typewriter"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25</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355808255"/>
              </p:ext>
            </p:extLst>
          </p:nvPr>
        </p:nvGraphicFramePr>
        <p:xfrm>
          <a:off x="2324100" y="80688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smtClean="0"/>
                        <a:t>city</a:t>
                      </a:r>
                      <a:endParaRPr lang="en-US" dirty="0"/>
                    </a:p>
                  </a:txBody>
                  <a:tcPr/>
                </a:tc>
                <a:tc>
                  <a:txBody>
                    <a:bodyPr/>
                    <a:lstStyle/>
                    <a:p>
                      <a:r>
                        <a:rPr lang="en-US" dirty="0"/>
                        <a:t>p</a:t>
                      </a:r>
                      <a:r>
                        <a:rPr lang="en-US" dirty="0" smtClean="0"/>
                        <a:t>op</a:t>
                      </a:r>
                      <a:endParaRPr lang="en-US" dirty="0"/>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rgbClr val="FF0000"/>
                          </a:solidFill>
                        </a:rPr>
                        <a:t>San Diego</a:t>
                      </a:r>
                    </a:p>
                  </a:txBody>
                  <a:tcPr/>
                </a:tc>
                <a:tc>
                  <a:txBody>
                    <a:bodyPr/>
                    <a:lstStyle/>
                    <a:p>
                      <a:r>
                        <a:rPr lang="en-US" dirty="0">
                          <a:solidFill>
                            <a:srgbClr val="FF0000"/>
                          </a:solidFill>
                        </a:rPr>
                        <a:t>24</a:t>
                      </a:r>
                    </a:p>
                  </a:txBody>
                  <a:tcPr/>
                </a:tc>
                <a:tc>
                  <a:txBody>
                    <a:bodyPr/>
                    <a:lstStyle/>
                    <a:p>
                      <a:r>
                        <a:rPr lang="en-US" dirty="0">
                          <a:solidFill>
                            <a:srgbClr val="FF0000"/>
                          </a:solidFill>
                        </a:rPr>
                        <a:t>3.4</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4164370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Slicing Data Frames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52416823"/>
              </p:ext>
            </p:extLst>
          </p:nvPr>
        </p:nvGraphicFramePr>
        <p:xfrm>
          <a:off x="2518015" y="3330032"/>
          <a:ext cx="4378110" cy="1828800"/>
        </p:xfrm>
        <a:graphic>
          <a:graphicData uri="http://schemas.openxmlformats.org/drawingml/2006/table">
            <a:tbl>
              <a:tblPr firstRow="1" bandRow="1">
                <a:tableStyleId>{5C22544A-7EE6-4342-B048-85BDC9FD1C3A}</a:tableStyleId>
              </a:tblPr>
              <a:tblGrid>
                <a:gridCol w="2438204">
                  <a:extLst>
                    <a:ext uri="{9D8B030D-6E8A-4147-A177-3AD203B41FA5}">
                      <a16:colId xmlns="" xmlns:a16="http://schemas.microsoft.com/office/drawing/2014/main" val="20000"/>
                    </a:ext>
                  </a:extLst>
                </a:gridCol>
                <a:gridCol w="1118092">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a:t>
                      </a:r>
                      <a:r>
                        <a:rPr lang="en-US" dirty="0" smtClean="0"/>
                        <a:t>ity</a:t>
                      </a:r>
                      <a:endParaRPr lang="en-US" dirty="0"/>
                    </a:p>
                  </a:txBody>
                  <a:tcPr/>
                </a:tc>
                <a:tc>
                  <a:txBody>
                    <a:bodyPr/>
                    <a:lstStyle/>
                    <a:p>
                      <a:r>
                        <a:rPr lang="en-US" dirty="0"/>
                        <a:t>p</a:t>
                      </a:r>
                      <a:r>
                        <a:rPr lang="en-US" dirty="0" smtClean="0"/>
                        <a:t>op</a:t>
                      </a:r>
                      <a:endParaRPr lang="en-US" dirty="0"/>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7" name="Right Arrow 6"/>
          <p:cNvSpPr/>
          <p:nvPr/>
        </p:nvSpPr>
        <p:spPr>
          <a:xfrm>
            <a:off x="1629597" y="3877116"/>
            <a:ext cx="6136272" cy="707995"/>
          </a:xfrm>
          <a:prstGeom prst="rightArrow">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own Arrow 7"/>
          <p:cNvSpPr/>
          <p:nvPr/>
        </p:nvSpPr>
        <p:spPr>
          <a:xfrm>
            <a:off x="4720209" y="2562268"/>
            <a:ext cx="1011473" cy="3315215"/>
          </a:xfrm>
          <a:prstGeom prst="downArrow">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970992" y="4002256"/>
            <a:ext cx="1429307" cy="830997"/>
          </a:xfrm>
          <a:prstGeom prst="rect">
            <a:avLst/>
          </a:prstGeom>
          <a:noFill/>
        </p:spPr>
        <p:txBody>
          <a:bodyPr wrap="square" rtlCol="0">
            <a:spAutoFit/>
          </a:bodyPr>
          <a:lstStyle/>
          <a:p>
            <a:r>
              <a:rPr lang="en-US" sz="2400" b="1" dirty="0">
                <a:solidFill>
                  <a:schemeClr val="bg2"/>
                </a:solidFill>
                <a:latin typeface="Arial" charset="0"/>
                <a:ea typeface="Arial" charset="0"/>
                <a:cs typeface="Arial" charset="0"/>
              </a:rPr>
              <a:t>Series (object) </a:t>
            </a:r>
          </a:p>
        </p:txBody>
      </p:sp>
      <p:sp>
        <p:nvSpPr>
          <p:cNvPr id="10" name="TextBox 9"/>
          <p:cNvSpPr txBox="1"/>
          <p:nvPr/>
        </p:nvSpPr>
        <p:spPr>
          <a:xfrm>
            <a:off x="4720208" y="2011701"/>
            <a:ext cx="2328292" cy="461665"/>
          </a:xfrm>
          <a:prstGeom prst="rect">
            <a:avLst/>
          </a:prstGeom>
          <a:noFill/>
        </p:spPr>
        <p:txBody>
          <a:bodyPr wrap="square" rtlCol="0">
            <a:spAutoFit/>
          </a:bodyPr>
          <a:lstStyle/>
          <a:p>
            <a:r>
              <a:rPr lang="en-US" sz="2400" b="1" dirty="0">
                <a:solidFill>
                  <a:schemeClr val="bg2"/>
                </a:solidFill>
                <a:latin typeface="Arial" charset="0"/>
                <a:ea typeface="Arial" charset="0"/>
                <a:cs typeface="Arial" charset="0"/>
              </a:rPr>
              <a:t>Series (Typed)</a:t>
            </a:r>
          </a:p>
        </p:txBody>
      </p:sp>
    </p:spTree>
    <p:extLst>
      <p:ext uri="{BB962C8B-B14F-4D97-AF65-F5344CB8AC3E}">
        <p14:creationId xmlns:p14="http://schemas.microsoft.com/office/powerpoint/2010/main" val="723416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 Slicing</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27</a:t>
            </a:fld>
            <a:endParaRPr lang="en-US" dirty="0"/>
          </a:p>
        </p:txBody>
      </p:sp>
      <p:graphicFrame>
        <p:nvGraphicFramePr>
          <p:cNvPr id="6" name="Table 5"/>
          <p:cNvGraphicFramePr>
            <a:graphicFrameLocks noGrp="1"/>
          </p:cNvGraphicFramePr>
          <p:nvPr>
            <p:extLst/>
          </p:nvPr>
        </p:nvGraphicFramePr>
        <p:xfrm>
          <a:off x="2518015" y="3330032"/>
          <a:ext cx="4378110" cy="1828800"/>
        </p:xfrm>
        <a:graphic>
          <a:graphicData uri="http://schemas.openxmlformats.org/drawingml/2006/table">
            <a:tbl>
              <a:tblPr firstRow="1" bandRow="1">
                <a:tableStyleId>{5C22544A-7EE6-4342-B048-85BDC9FD1C3A}</a:tableStyleId>
              </a:tblPr>
              <a:tblGrid>
                <a:gridCol w="2438204">
                  <a:extLst>
                    <a:ext uri="{9D8B030D-6E8A-4147-A177-3AD203B41FA5}">
                      <a16:colId xmlns="" xmlns:a16="http://schemas.microsoft.com/office/drawing/2014/main" val="20000"/>
                    </a:ext>
                  </a:extLst>
                </a:gridCol>
                <a:gridCol w="1118092">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7" name="Right Arrow 6"/>
          <p:cNvSpPr/>
          <p:nvPr/>
        </p:nvSpPr>
        <p:spPr>
          <a:xfrm>
            <a:off x="1629597" y="3877116"/>
            <a:ext cx="6136272" cy="707995"/>
          </a:xfrm>
          <a:prstGeom prst="rightArrow">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611358" y="3966427"/>
            <a:ext cx="1255541" cy="830997"/>
          </a:xfrm>
          <a:prstGeom prst="rect">
            <a:avLst/>
          </a:prstGeom>
          <a:noFill/>
        </p:spPr>
        <p:txBody>
          <a:bodyPr wrap="square" rtlCol="0">
            <a:spAutoFit/>
          </a:bodyPr>
          <a:lstStyle/>
          <a:p>
            <a:r>
              <a:rPr lang="en-US" sz="2400" b="1" dirty="0">
                <a:solidFill>
                  <a:schemeClr val="bg2"/>
                </a:solidFill>
              </a:rPr>
              <a:t>Series (object) </a:t>
            </a:r>
          </a:p>
        </p:txBody>
      </p:sp>
      <p:sp>
        <p:nvSpPr>
          <p:cNvPr id="9" name="Down Arrow 8"/>
          <p:cNvSpPr/>
          <p:nvPr/>
        </p:nvSpPr>
        <p:spPr>
          <a:xfrm>
            <a:off x="4720209" y="2562268"/>
            <a:ext cx="1011473" cy="3315215"/>
          </a:xfrm>
          <a:prstGeom prst="downArrow">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720209" y="2115577"/>
            <a:ext cx="2175916" cy="461665"/>
          </a:xfrm>
          <a:prstGeom prst="rect">
            <a:avLst/>
          </a:prstGeom>
          <a:noFill/>
        </p:spPr>
        <p:txBody>
          <a:bodyPr wrap="square" rtlCol="0">
            <a:spAutoFit/>
          </a:bodyPr>
          <a:lstStyle/>
          <a:p>
            <a:r>
              <a:rPr lang="en-US" sz="2400" b="1" dirty="0">
                <a:solidFill>
                  <a:schemeClr val="bg2"/>
                </a:solidFill>
              </a:rPr>
              <a:t>Series (Typed)</a:t>
            </a:r>
          </a:p>
        </p:txBody>
      </p:sp>
      <p:sp>
        <p:nvSpPr>
          <p:cNvPr id="11" name="Rectangle 10"/>
          <p:cNvSpPr/>
          <p:nvPr/>
        </p:nvSpPr>
        <p:spPr>
          <a:xfrm>
            <a:off x="2438774" y="3023027"/>
            <a:ext cx="3573871" cy="295559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98474" y="5415818"/>
            <a:ext cx="2614616" cy="461665"/>
          </a:xfrm>
          <a:prstGeom prst="rect">
            <a:avLst/>
          </a:prstGeom>
          <a:noFill/>
        </p:spPr>
        <p:txBody>
          <a:bodyPr wrap="square" rtlCol="0">
            <a:spAutoFit/>
          </a:bodyPr>
          <a:lstStyle/>
          <a:p>
            <a:r>
              <a:rPr lang="en-US" sz="2400" b="1" dirty="0">
                <a:solidFill>
                  <a:schemeClr val="bg2"/>
                </a:solidFill>
              </a:rPr>
              <a:t>Sub Data frame</a:t>
            </a:r>
          </a:p>
        </p:txBody>
      </p:sp>
    </p:spTree>
    <p:extLst>
      <p:ext uri="{BB962C8B-B14F-4D97-AF65-F5344CB8AC3E}">
        <p14:creationId xmlns:p14="http://schemas.microsoft.com/office/powerpoint/2010/main" val="1653162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Accessing a Data Frame by numeric index</a:t>
            </a:r>
          </a:p>
        </p:txBody>
      </p:sp>
      <p:sp>
        <p:nvSpPr>
          <p:cNvPr id="7" name="Text Box 4"/>
          <p:cNvSpPr txBox="1">
            <a:spLocks noChangeArrowheads="1"/>
          </p:cNvSpPr>
          <p:nvPr/>
        </p:nvSpPr>
        <p:spPr bwMode="auto">
          <a:xfrm>
            <a:off x="287338" y="3118626"/>
            <a:ext cx="8763000" cy="2308324"/>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dirty="0">
                <a:solidFill>
                  <a:schemeClr val="bg2"/>
                </a:solidFill>
                <a:latin typeface="Lucida Sans Typewriter" charset="0"/>
                <a:ea typeface="Lucida Sans Typewriter" charset="0"/>
                <a:cs typeface="Lucida Sans Typewriter" charset="0"/>
              </a:rPr>
              <a:t># note we specify row </a:t>
            </a:r>
            <a:r>
              <a:rPr lang="en-US" sz="1800" dirty="0" smtClean="0">
                <a:solidFill>
                  <a:schemeClr val="bg2"/>
                </a:solidFill>
                <a:latin typeface="Lucida Sans Typewriter" charset="0"/>
                <a:ea typeface="Lucida Sans Typewriter" charset="0"/>
                <a:cs typeface="Lucida Sans Typewriter" charset="0"/>
              </a:rPr>
              <a:t>index using </a:t>
            </a:r>
            <a:r>
              <a:rPr lang="en-US" sz="1800" dirty="0" err="1" smtClean="0">
                <a:solidFill>
                  <a:schemeClr val="bg2"/>
                </a:solidFill>
                <a:latin typeface="Lucida Sans Typewriter" charset="0"/>
                <a:ea typeface="Lucida Sans Typewriter" charset="0"/>
                <a:cs typeface="Lucida Sans Typewriter" charset="0"/>
              </a:rPr>
              <a:t>iloc</a:t>
            </a:r>
            <a:r>
              <a:rPr lang="en-US" sz="1800" dirty="0" smtClean="0">
                <a:solidFill>
                  <a:schemeClr val="bg2"/>
                </a:solidFill>
                <a:latin typeface="Lucida Sans Typewriter" charset="0"/>
                <a:ea typeface="Lucida Sans Typewriter" charset="0"/>
                <a:cs typeface="Lucida Sans Typewriter" charset="0"/>
              </a:rPr>
              <a:t> indexer</a:t>
            </a:r>
            <a:endParaRPr lang="en-US" sz="1800" dirty="0">
              <a:solidFill>
                <a:schemeClr val="bg2"/>
              </a:solidFill>
              <a:latin typeface="Lucida Sans Typewriter" charset="0"/>
              <a:ea typeface="Lucida Sans Typewriter" charset="0"/>
              <a:cs typeface="Lucida Sans Typewriter" charset="0"/>
            </a:endParaRPr>
          </a:p>
          <a:p>
            <a:pPr defTabSz="288925"/>
            <a:r>
              <a:rPr lang="en-US" sz="1800" b="1" dirty="0">
                <a:solidFill>
                  <a:schemeClr val="bg2"/>
                </a:solidFill>
                <a:latin typeface="Lucida Sans Typewriter" charset="0"/>
                <a:ea typeface="Lucida Sans Typewriter" charset="0"/>
                <a:cs typeface="Lucida Sans Typewriter" charset="0"/>
              </a:rPr>
              <a:t>&gt; </a:t>
            </a:r>
            <a:r>
              <a:rPr lang="en-US" sz="1800" b="1" dirty="0" err="1">
                <a:solidFill>
                  <a:schemeClr val="bg2"/>
                </a:solidFill>
                <a:latin typeface="Lucida Sans Typewriter" charset="0"/>
                <a:ea typeface="Lucida Sans Typewriter" charset="0"/>
                <a:cs typeface="Lucida Sans Typewriter" charset="0"/>
              </a:rPr>
              <a:t>cities.iloc</a:t>
            </a:r>
            <a:r>
              <a:rPr lang="en-US" sz="1800" b="1" dirty="0" smtClean="0">
                <a:solidFill>
                  <a:schemeClr val="bg2"/>
                </a:solidFill>
                <a:latin typeface="Lucida Sans Typewriter" charset="0"/>
                <a:ea typeface="Lucida Sans Typewriter" charset="0"/>
                <a:cs typeface="Lucida Sans Typewriter" charset="0"/>
              </a:rPr>
              <a:t>[[0]]  </a:t>
            </a:r>
            <a:r>
              <a:rPr lang="en-US" sz="1800" b="1" dirty="0">
                <a:solidFill>
                  <a:schemeClr val="bg2"/>
                </a:solidFill>
                <a:latin typeface="Lucida Sans Typewriter" charset="0"/>
                <a:ea typeface="Lucida Sans Typewriter" charset="0"/>
                <a:cs typeface="Lucida Sans Typewriter" charset="0"/>
              </a:rPr>
              <a:t># gets a </a:t>
            </a:r>
            <a:r>
              <a:rPr lang="en-US" sz="1800" b="1" dirty="0" err="1">
                <a:solidFill>
                  <a:schemeClr val="bg2"/>
                </a:solidFill>
                <a:latin typeface="Lucida Sans Typewriter" charset="0"/>
                <a:ea typeface="Lucida Sans Typewriter" charset="0"/>
                <a:cs typeface="Lucida Sans Typewriter" charset="0"/>
              </a:rPr>
              <a:t>dataframe</a:t>
            </a:r>
            <a:r>
              <a:rPr lang="en-US" sz="1800" b="1" dirty="0">
                <a:solidFill>
                  <a:schemeClr val="bg2"/>
                </a:solidFill>
                <a:latin typeface="Lucida Sans Typewriter" charset="0"/>
                <a:ea typeface="Lucida Sans Typewriter" charset="0"/>
                <a:cs typeface="Lucida Sans Typewriter" charset="0"/>
              </a:rPr>
              <a:t> of one row</a:t>
            </a:r>
          </a:p>
          <a:p>
            <a:pPr defTabSz="288925"/>
            <a:endParaRPr lang="en-US" sz="1800" b="1" dirty="0">
              <a:solidFill>
                <a:schemeClr val="bg2"/>
              </a:solidFill>
              <a:latin typeface="Lucida Sans Typewriter" charset="0"/>
              <a:ea typeface="Lucida Sans Typewriter" charset="0"/>
              <a:cs typeface="Lucida Sans Typewriter" charset="0"/>
            </a:endParaRP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   city  pop  rain</a:t>
            </a: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0  San Francisco   10     </a:t>
            </a:r>
            <a:r>
              <a:rPr lang="en-US" sz="1800" b="1" i="1" dirty="0" smtClean="0">
                <a:solidFill>
                  <a:schemeClr val="bg2">
                    <a:lumMod val="50000"/>
                    <a:lumOff val="50000"/>
                  </a:schemeClr>
                </a:solidFill>
                <a:latin typeface="Lucida Sans Typewriter" charset="0"/>
                <a:ea typeface="Lucida Sans Typewriter" charset="0"/>
                <a:cs typeface="Lucida Sans Typewriter" charset="0"/>
              </a:rPr>
              <a:t>2</a:t>
            </a:r>
          </a:p>
          <a:p>
            <a:pPr defTabSz="288925"/>
            <a:endParaRPr lang="en-US" sz="1800" b="1" i="1" dirty="0">
              <a:solidFill>
                <a:schemeClr val="bg2">
                  <a:lumMod val="50000"/>
                  <a:lumOff val="50000"/>
                </a:schemeClr>
              </a:solidFill>
              <a:latin typeface="Lucida Sans Typewriter" charset="0"/>
              <a:ea typeface="Lucida Sans Typewriter" charset="0"/>
              <a:cs typeface="Lucida Sans Typewriter" charset="0"/>
            </a:endParaRPr>
          </a:p>
          <a:p>
            <a:pPr defTabSz="288925"/>
            <a:endParaRPr lang="en-US" sz="1800" b="1" dirty="0">
              <a:solidFill>
                <a:schemeClr val="bg2"/>
              </a:solidFill>
              <a:latin typeface="Lucida Sans Typewriter" charset="0"/>
              <a:ea typeface="Lucida Sans Typewriter" charset="0"/>
              <a:cs typeface="Lucida Sans Typewriter" charset="0"/>
            </a:endParaRPr>
          </a:p>
          <a:p>
            <a:pPr defTabSz="288925"/>
            <a:endParaRPr lang="mr-IN" sz="1800" b="1" dirty="0">
              <a:solidFill>
                <a:schemeClr val="bg2"/>
              </a:solidFill>
              <a:latin typeface="Lucida Sans Typewriter" charset="0"/>
              <a:ea typeface="Lucida Sans Typewriter" charset="0"/>
              <a:cs typeface="Lucida Sans Typewriter"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28</a:t>
            </a:fld>
            <a:endParaRPr lang="en-US" dirty="0"/>
          </a:p>
        </p:txBody>
      </p:sp>
      <p:graphicFrame>
        <p:nvGraphicFramePr>
          <p:cNvPr id="9" name="Table 8"/>
          <p:cNvGraphicFramePr>
            <a:graphicFrameLocks noGrp="1"/>
          </p:cNvGraphicFramePr>
          <p:nvPr>
            <p:extLst/>
          </p:nvPr>
        </p:nvGraphicFramePr>
        <p:xfrm>
          <a:off x="2324100" y="80688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8" name="Rectangle 7"/>
          <p:cNvSpPr/>
          <p:nvPr/>
        </p:nvSpPr>
        <p:spPr>
          <a:xfrm>
            <a:off x="1933622" y="731190"/>
            <a:ext cx="5159066" cy="84305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70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Accessing a Data Frame</a:t>
            </a:r>
          </a:p>
        </p:txBody>
      </p:sp>
      <p:sp>
        <p:nvSpPr>
          <p:cNvPr id="7" name="Text Box 4"/>
          <p:cNvSpPr txBox="1">
            <a:spLocks noChangeArrowheads="1"/>
          </p:cNvSpPr>
          <p:nvPr/>
        </p:nvSpPr>
        <p:spPr bwMode="auto">
          <a:xfrm>
            <a:off x="270020" y="2902220"/>
            <a:ext cx="8763000" cy="3108543"/>
          </a:xfrm>
          <a:prstGeom prst="rect">
            <a:avLst/>
          </a:prstGeom>
          <a:solidFill>
            <a:schemeClr val="tx1"/>
          </a:solidFill>
          <a:ln w="9525">
            <a:solidFill>
              <a:schemeClr val="bg2"/>
            </a:solidFill>
            <a:miter lim="800000"/>
            <a:headEnd/>
            <a:tailEnd/>
          </a:ln>
        </p:spPr>
        <p:txBody>
          <a:bodyPr wrap="square">
            <a:spAutoFit/>
          </a:bodyPr>
          <a:lstStyle/>
          <a:p>
            <a:pPr defTabSz="288925"/>
            <a:r>
              <a:rPr lang="en-US" sz="1400" dirty="0" smtClean="0">
                <a:solidFill>
                  <a:schemeClr val="bg2"/>
                </a:solidFill>
                <a:latin typeface="Lucida Sans Typewriter" charset="0"/>
                <a:ea typeface="Lucida Sans Typewriter" charset="0"/>
                <a:cs typeface="Lucida Sans Typewriter" charset="0"/>
              </a:rPr>
              <a:t># </a:t>
            </a:r>
            <a:r>
              <a:rPr lang="en-US" sz="1400" dirty="0">
                <a:solidFill>
                  <a:schemeClr val="bg2"/>
                </a:solidFill>
                <a:latin typeface="Lucida Sans Typewriter" charset="0"/>
                <a:ea typeface="Lucida Sans Typewriter" charset="0"/>
                <a:cs typeface="Lucida Sans Typewriter" charset="0"/>
              </a:rPr>
              <a:t>by </a:t>
            </a:r>
            <a:r>
              <a:rPr lang="en-US" sz="1400" dirty="0" smtClean="0">
                <a:solidFill>
                  <a:schemeClr val="bg2"/>
                </a:solidFill>
                <a:latin typeface="Lucida Sans Typewriter" charset="0"/>
                <a:ea typeface="Lucida Sans Typewriter" charset="0"/>
                <a:cs typeface="Lucida Sans Typewriter" charset="0"/>
              </a:rPr>
              <a:t>name: </a:t>
            </a:r>
            <a:r>
              <a:rPr lang="en-US" sz="1400" i="1" dirty="0" err="1">
                <a:solidFill>
                  <a:schemeClr val="bg2"/>
                </a:solidFill>
                <a:latin typeface="Lucida Sans Typewriter" charset="0"/>
                <a:ea typeface="Lucida Sans Typewriter" charset="0"/>
                <a:cs typeface="Lucida Sans Typewriter" charset="0"/>
              </a:rPr>
              <a:t>dataframe</a:t>
            </a:r>
            <a:r>
              <a:rPr lang="en-US" sz="1400" dirty="0">
                <a:solidFill>
                  <a:schemeClr val="bg2"/>
                </a:solidFill>
                <a:latin typeface="Lucida Sans Typewriter" charset="0"/>
                <a:ea typeface="Lucida Sans Typewriter" charset="0"/>
                <a:cs typeface="Lucida Sans Typewriter" charset="0"/>
              </a:rPr>
              <a:t>[‘</a:t>
            </a:r>
            <a:r>
              <a:rPr lang="en-US" sz="1400" dirty="0" err="1">
                <a:solidFill>
                  <a:schemeClr val="bg2"/>
                </a:solidFill>
                <a:latin typeface="Lucida Sans Typewriter" charset="0"/>
                <a:ea typeface="Lucida Sans Typewriter" charset="0"/>
                <a:cs typeface="Lucida Sans Typewriter" charset="0"/>
              </a:rPr>
              <a:t>column_name</a:t>
            </a:r>
            <a:r>
              <a:rPr lang="en-US" sz="1400" dirty="0">
                <a:solidFill>
                  <a:schemeClr val="bg2"/>
                </a:solidFill>
                <a:latin typeface="Lucida Sans Typewriter" charset="0"/>
                <a:ea typeface="Lucida Sans Typewriter" charset="0"/>
                <a:cs typeface="Lucida Sans Typewriter" charset="0"/>
              </a:rPr>
              <a:t>’] or </a:t>
            </a:r>
            <a:r>
              <a:rPr lang="en-US" sz="1400" i="1" dirty="0" err="1">
                <a:solidFill>
                  <a:schemeClr val="bg2"/>
                </a:solidFill>
                <a:latin typeface="Lucida Sans Typewriter" charset="0"/>
                <a:ea typeface="Lucida Sans Typewriter" charset="0"/>
                <a:cs typeface="Lucida Sans Typewriter" charset="0"/>
              </a:rPr>
              <a:t>dataframe</a:t>
            </a:r>
            <a:r>
              <a:rPr lang="en-US" sz="1400" dirty="0">
                <a:solidFill>
                  <a:schemeClr val="bg2"/>
                </a:solidFill>
                <a:latin typeface="Lucida Sans Typewriter" charset="0"/>
                <a:ea typeface="Lucida Sans Typewriter" charset="0"/>
                <a:cs typeface="Lucida Sans Typewriter" charset="0"/>
              </a:rPr>
              <a:t>.</a:t>
            </a:r>
          </a:p>
          <a:p>
            <a:pPr defTabSz="288925"/>
            <a:r>
              <a:rPr lang="en-US" sz="1400" b="1" dirty="0">
                <a:solidFill>
                  <a:schemeClr val="bg2"/>
                </a:solidFill>
                <a:latin typeface="Lucida Sans Typewriter" charset="0"/>
                <a:ea typeface="Lucida Sans Typewriter" charset="0"/>
                <a:cs typeface="Lucida Sans Typewriter" charset="0"/>
              </a:rPr>
              <a:t>&gt; cities[‘pop’]  # can also say </a:t>
            </a:r>
            <a:r>
              <a:rPr lang="en-US" sz="1400" b="1" dirty="0" err="1">
                <a:solidFill>
                  <a:schemeClr val="bg2"/>
                </a:solidFill>
                <a:latin typeface="Lucida Sans Typewriter" charset="0"/>
                <a:ea typeface="Lucida Sans Typewriter" charset="0"/>
                <a:cs typeface="Lucida Sans Typewriter" charset="0"/>
              </a:rPr>
              <a:t>cities.pop</a:t>
            </a:r>
            <a:endParaRPr lang="en-US" sz="1400" b="1" dirty="0">
              <a:solidFill>
                <a:schemeClr val="bg2"/>
              </a:solidFill>
              <a:latin typeface="Lucida Sans Typewriter" charset="0"/>
              <a:ea typeface="Lucida Sans Typewriter" charset="0"/>
              <a:cs typeface="Lucida Sans Typewriter" charset="0"/>
            </a:endParaRP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0  10</a:t>
            </a:r>
          </a:p>
          <a:p>
            <a:pPr marL="342900" indent="-342900" defTabSz="288925">
              <a:buAutoNum type="arabicPlain"/>
            </a:pPr>
            <a:r>
              <a:rPr lang="en-US" sz="1400" i="1" dirty="0" smtClean="0">
                <a:solidFill>
                  <a:schemeClr val="bg2">
                    <a:lumMod val="50000"/>
                    <a:lumOff val="50000"/>
                  </a:schemeClr>
                </a:solidFill>
                <a:latin typeface="Lucida Sans Typewriter" charset="0"/>
                <a:ea typeface="Lucida Sans Typewriter" charset="0"/>
                <a:cs typeface="Lucida Sans Typewriter" charset="0"/>
              </a:rPr>
              <a:t>15</a:t>
            </a:r>
          </a:p>
          <a:p>
            <a:pPr marL="342900" indent="-342900" defTabSz="288925">
              <a:buAutoNum type="arabicPlain"/>
            </a:pPr>
            <a:r>
              <a:rPr lang="en-US" sz="1400" i="1" dirty="0" smtClean="0">
                <a:solidFill>
                  <a:schemeClr val="bg2">
                    <a:lumMod val="50000"/>
                    <a:lumOff val="50000"/>
                  </a:schemeClr>
                </a:solidFill>
                <a:latin typeface="Lucida Sans Typewriter" charset="0"/>
                <a:ea typeface="Lucida Sans Typewriter" charset="0"/>
                <a:cs typeface="Lucida Sans Typewriter" charset="0"/>
              </a:rPr>
              <a:t>20</a:t>
            </a:r>
            <a:endParaRPr lang="en-US" sz="1400" i="1" dirty="0">
              <a:solidFill>
                <a:schemeClr val="bg2">
                  <a:lumMod val="50000"/>
                  <a:lumOff val="50000"/>
                </a:schemeClr>
              </a:solidFill>
              <a:latin typeface="Lucida Sans Typewriter" charset="0"/>
              <a:ea typeface="Lucida Sans Typewriter" charset="0"/>
              <a:cs typeface="Lucida Sans Typewriter" charset="0"/>
            </a:endParaRP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Name: cities, </a:t>
            </a:r>
            <a:r>
              <a:rPr lang="en-US" sz="1400" i="1" dirty="0" err="1">
                <a:solidFill>
                  <a:schemeClr val="bg2">
                    <a:lumMod val="50000"/>
                    <a:lumOff val="50000"/>
                  </a:schemeClr>
                </a:solidFill>
                <a:latin typeface="Lucida Sans Typewriter" charset="0"/>
                <a:ea typeface="Lucida Sans Typewriter" charset="0"/>
                <a:cs typeface="Lucida Sans Typewriter" charset="0"/>
              </a:rPr>
              <a:t>dtype</a:t>
            </a:r>
            <a:r>
              <a:rPr lang="en-US" sz="1400" i="1" dirty="0">
                <a:solidFill>
                  <a:schemeClr val="bg2">
                    <a:lumMod val="50000"/>
                    <a:lumOff val="50000"/>
                  </a:schemeClr>
                </a:solidFill>
                <a:latin typeface="Lucida Sans Typewriter" charset="0"/>
                <a:ea typeface="Lucida Sans Typewriter" charset="0"/>
                <a:cs typeface="Lucida Sans Typewriter" charset="0"/>
              </a:rPr>
              <a:t>: Int64 [ </a:t>
            </a:r>
            <a:r>
              <a:rPr lang="en-US" sz="1400" i="1" dirty="0" smtClean="0">
                <a:solidFill>
                  <a:schemeClr val="bg2">
                    <a:lumMod val="50000"/>
                    <a:lumOff val="50000"/>
                  </a:schemeClr>
                </a:solidFill>
                <a:latin typeface="Lucida Sans Typewriter" charset="0"/>
                <a:ea typeface="Lucida Sans Typewriter" charset="0"/>
                <a:cs typeface="Lucida Sans Typewriter" charset="0"/>
              </a:rPr>
              <a:t>]:</a:t>
            </a:r>
          </a:p>
          <a:p>
            <a:pPr defTabSz="288925"/>
            <a:endParaRPr lang="en-US" sz="1400" i="1" dirty="0">
              <a:solidFill>
                <a:schemeClr val="bg2">
                  <a:lumMod val="50000"/>
                  <a:lumOff val="50000"/>
                </a:schemeClr>
              </a:solidFill>
              <a:latin typeface="Lucida Sans Typewriter" charset="0"/>
              <a:ea typeface="Lucida Sans Typewriter" charset="0"/>
              <a:cs typeface="Lucida Sans Typewriter" charset="0"/>
            </a:endParaRPr>
          </a:p>
          <a:p>
            <a:pPr defTabSz="288925"/>
            <a:r>
              <a:rPr lang="en-US" sz="1400" dirty="0">
                <a:solidFill>
                  <a:schemeClr val="bg2"/>
                </a:solidFill>
                <a:latin typeface="Lucida Sans Typewriter" charset="0"/>
                <a:ea typeface="Lucida Sans Typewriter" charset="0"/>
                <a:cs typeface="Lucida Sans Typewriter" charset="0"/>
              </a:rPr>
              <a:t># </a:t>
            </a:r>
            <a:r>
              <a:rPr lang="en-US" sz="1400" dirty="0" smtClean="0">
                <a:solidFill>
                  <a:schemeClr val="bg2"/>
                </a:solidFill>
                <a:latin typeface="Lucida Sans Typewriter" charset="0"/>
                <a:ea typeface="Lucida Sans Typewriter" charset="0"/>
                <a:cs typeface="Lucida Sans Typewriter" charset="0"/>
              </a:rPr>
              <a:t>by index</a:t>
            </a:r>
            <a:r>
              <a:rPr lang="en-US" sz="1400" dirty="0">
                <a:solidFill>
                  <a:schemeClr val="bg2"/>
                </a:solidFill>
                <a:latin typeface="Lucida Sans Typewriter" charset="0"/>
                <a:ea typeface="Lucida Sans Typewriter" charset="0"/>
                <a:cs typeface="Lucida Sans Typewriter" charset="0"/>
              </a:rPr>
              <a:t>: </a:t>
            </a:r>
            <a:r>
              <a:rPr lang="en-US" sz="1400" dirty="0" err="1">
                <a:solidFill>
                  <a:schemeClr val="bg2"/>
                </a:solidFill>
                <a:latin typeface="Lucida Sans Typewriter" charset="0"/>
                <a:ea typeface="Lucida Sans Typewriter" charset="0"/>
                <a:cs typeface="Lucida Sans Typewriter" charset="0"/>
              </a:rPr>
              <a:t>dataframe</a:t>
            </a:r>
            <a:r>
              <a:rPr lang="en-US" sz="1400" dirty="0">
                <a:solidFill>
                  <a:schemeClr val="bg2"/>
                </a:solidFill>
                <a:latin typeface="Lucida Sans Typewriter" charset="0"/>
                <a:ea typeface="Lucida Sans Typewriter" charset="0"/>
                <a:cs typeface="Lucida Sans Typewriter" charset="0"/>
              </a:rPr>
              <a:t>[:,</a:t>
            </a:r>
            <a:r>
              <a:rPr lang="en-US" sz="1400" dirty="0" err="1">
                <a:solidFill>
                  <a:schemeClr val="bg2"/>
                </a:solidFill>
                <a:latin typeface="Lucida Sans Typewriter" charset="0"/>
                <a:ea typeface="Lucida Sans Typewriter" charset="0"/>
                <a:cs typeface="Lucida Sans Typewriter" charset="0"/>
              </a:rPr>
              <a:t>idx</a:t>
            </a:r>
            <a:r>
              <a:rPr lang="en-US" sz="1400" dirty="0">
                <a:solidFill>
                  <a:schemeClr val="bg2"/>
                </a:solidFill>
                <a:latin typeface="Lucida Sans Typewriter" charset="0"/>
                <a:ea typeface="Lucida Sans Typewriter" charset="0"/>
                <a:cs typeface="Lucida Sans Typewriter" charset="0"/>
              </a:rPr>
              <a:t> ]</a:t>
            </a:r>
          </a:p>
          <a:p>
            <a:pPr marL="285750" indent="-285750" defTabSz="288925">
              <a:buFont typeface="Wingdings" pitchFamily="2" charset="2"/>
              <a:buChar char="Ø"/>
            </a:pPr>
            <a:r>
              <a:rPr lang="en-US" sz="1400" b="1" dirty="0" err="1">
                <a:solidFill>
                  <a:schemeClr val="bg2"/>
                </a:solidFill>
                <a:latin typeface="Lucida Sans Typewriter" charset="0"/>
                <a:ea typeface="Lucida Sans Typewriter" charset="0"/>
                <a:cs typeface="Lucida Sans Typewriter" charset="0"/>
              </a:rPr>
              <a:t>cities.iloc</a:t>
            </a:r>
            <a:r>
              <a:rPr lang="en-US" sz="1400" b="1" dirty="0">
                <a:solidFill>
                  <a:schemeClr val="bg2"/>
                </a:solidFill>
                <a:latin typeface="Lucida Sans Typewriter" charset="0"/>
                <a:ea typeface="Lucida Sans Typewriter" charset="0"/>
                <a:cs typeface="Lucida Sans Typewriter" charset="0"/>
              </a:rPr>
              <a:t>[:,1]  # gets a </a:t>
            </a:r>
            <a:r>
              <a:rPr lang="en-US" sz="1400" b="1" dirty="0" smtClean="0">
                <a:solidFill>
                  <a:schemeClr val="bg2"/>
                </a:solidFill>
                <a:latin typeface="Lucida Sans Typewriter" charset="0"/>
                <a:ea typeface="Lucida Sans Typewriter" charset="0"/>
                <a:cs typeface="Lucida Sans Typewriter" charset="0"/>
              </a:rPr>
              <a:t>series </a:t>
            </a:r>
            <a:r>
              <a:rPr lang="mr-IN" sz="1400" b="1" dirty="0" smtClean="0">
                <a:solidFill>
                  <a:schemeClr val="bg2"/>
                </a:solidFill>
                <a:latin typeface="Lucida Sans Typewriter" charset="0"/>
                <a:ea typeface="Lucida Sans Typewriter" charset="0"/>
                <a:cs typeface="Lucida Sans Typewriter" charset="0"/>
              </a:rPr>
              <a:t>–</a:t>
            </a:r>
            <a:r>
              <a:rPr lang="en-US" sz="1400" b="1" dirty="0" smtClean="0">
                <a:solidFill>
                  <a:schemeClr val="bg2"/>
                </a:solidFill>
                <a:latin typeface="Lucida Sans Typewriter" charset="0"/>
                <a:ea typeface="Lucida Sans Typewriter" charset="0"/>
                <a:cs typeface="Lucida Sans Typewriter" charset="0"/>
              </a:rPr>
              <a:t> all rows for column with index 1</a:t>
            </a:r>
            <a:endParaRPr lang="en-US" sz="1400" b="1" dirty="0">
              <a:solidFill>
                <a:schemeClr val="bg2"/>
              </a:solidFill>
              <a:latin typeface="Lucida Sans Typewriter" charset="0"/>
              <a:ea typeface="Lucida Sans Typewriter" charset="0"/>
              <a:cs typeface="Lucida Sans Typewriter" charset="0"/>
            </a:endParaRPr>
          </a:p>
          <a:p>
            <a:pPr defTabSz="288925"/>
            <a:r>
              <a:rPr lang="en-US" sz="1400" dirty="0">
                <a:solidFill>
                  <a:schemeClr val="bg2"/>
                </a:solidFill>
                <a:latin typeface="Lucida Sans Typewriter" charset="0"/>
                <a:ea typeface="Lucida Sans Typewriter" charset="0"/>
                <a:cs typeface="Lucida Sans Typewriter" charset="0"/>
              </a:rPr>
              <a:t>0 10</a:t>
            </a:r>
          </a:p>
          <a:p>
            <a:pPr defTabSz="288925"/>
            <a:r>
              <a:rPr lang="en-US" sz="1400" dirty="0">
                <a:solidFill>
                  <a:schemeClr val="bg2"/>
                </a:solidFill>
                <a:latin typeface="Lucida Sans Typewriter" charset="0"/>
                <a:ea typeface="Lucida Sans Typewriter" charset="0"/>
                <a:cs typeface="Lucida Sans Typewriter" charset="0"/>
              </a:rPr>
              <a:t>1 15</a:t>
            </a:r>
          </a:p>
          <a:p>
            <a:pPr defTabSz="288925"/>
            <a:r>
              <a:rPr lang="en-US" sz="1400" i="1" dirty="0">
                <a:solidFill>
                  <a:schemeClr val="bg2">
                    <a:lumMod val="50000"/>
                    <a:lumOff val="50000"/>
                  </a:schemeClr>
                </a:solidFill>
                <a:latin typeface="Lucida Sans Typewriter" charset="0"/>
                <a:ea typeface="Lucida Sans Typewriter" charset="0"/>
                <a:cs typeface="Lucida Sans Typewriter" charset="0"/>
              </a:rPr>
              <a:t>2 </a:t>
            </a:r>
            <a:r>
              <a:rPr lang="en-US" sz="1400" i="1" dirty="0" smtClean="0">
                <a:solidFill>
                  <a:schemeClr val="bg2">
                    <a:lumMod val="50000"/>
                    <a:lumOff val="50000"/>
                  </a:schemeClr>
                </a:solidFill>
                <a:latin typeface="Lucida Sans Typewriter" charset="0"/>
                <a:ea typeface="Lucida Sans Typewriter" charset="0"/>
                <a:cs typeface="Lucida Sans Typewriter" charset="0"/>
              </a:rPr>
              <a:t>20</a:t>
            </a:r>
            <a:endParaRPr lang="en-US" sz="1400" b="1" dirty="0">
              <a:solidFill>
                <a:schemeClr val="bg2"/>
              </a:solidFill>
              <a:latin typeface="Lucida Sans Typewriter" charset="0"/>
              <a:ea typeface="Lucida Sans Typewriter" charset="0"/>
              <a:cs typeface="Lucida Sans Typewriter" charset="0"/>
            </a:endParaRPr>
          </a:p>
          <a:p>
            <a:pPr defTabSz="288925"/>
            <a:r>
              <a:rPr lang="en-US" sz="1400" b="1" dirty="0">
                <a:solidFill>
                  <a:schemeClr val="bg2"/>
                </a:solidFill>
                <a:latin typeface="Lucida Sans Typewriter" charset="0"/>
                <a:ea typeface="Lucida Sans Typewriter" charset="0"/>
                <a:cs typeface="Lucida Sans Typewriter" charset="0"/>
              </a:rPr>
              <a:t>&gt; </a:t>
            </a:r>
            <a:r>
              <a:rPr lang="en-US" sz="1400" b="1" dirty="0" err="1">
                <a:solidFill>
                  <a:schemeClr val="bg2"/>
                </a:solidFill>
                <a:latin typeface="Lucida Sans Typewriter" charset="0"/>
                <a:ea typeface="Lucida Sans Typewriter" charset="0"/>
                <a:cs typeface="Lucida Sans Typewriter" charset="0"/>
              </a:rPr>
              <a:t>cities.iloc</a:t>
            </a:r>
            <a:r>
              <a:rPr lang="en-US" sz="1400" b="1" dirty="0">
                <a:solidFill>
                  <a:schemeClr val="bg2"/>
                </a:solidFill>
                <a:latin typeface="Lucida Sans Typewriter" charset="0"/>
                <a:ea typeface="Lucida Sans Typewriter" charset="0"/>
                <a:cs typeface="Lucida Sans Typewriter" charset="0"/>
              </a:rPr>
              <a:t>[:2].</a:t>
            </a:r>
            <a:r>
              <a:rPr lang="en-US" sz="1400" b="1" dirty="0" err="1">
                <a:solidFill>
                  <a:schemeClr val="bg2"/>
                </a:solidFill>
                <a:latin typeface="Lucida Sans Typewriter" charset="0"/>
                <a:ea typeface="Lucida Sans Typewriter" charset="0"/>
                <a:cs typeface="Lucida Sans Typewriter" charset="0"/>
              </a:rPr>
              <a:t>dtype</a:t>
            </a:r>
            <a:r>
              <a:rPr lang="en-US" sz="1400" b="1" dirty="0">
                <a:solidFill>
                  <a:schemeClr val="bg2"/>
                </a:solidFill>
                <a:latin typeface="Lucida Sans Typewriter" charset="0"/>
                <a:ea typeface="Lucida Sans Typewriter" charset="0"/>
                <a:cs typeface="Lucida Sans Typewriter" charset="0"/>
              </a:rPr>
              <a:t>  #gets </a:t>
            </a:r>
            <a:r>
              <a:rPr lang="en-US" sz="1400" b="1" dirty="0" smtClean="0">
                <a:solidFill>
                  <a:schemeClr val="bg2"/>
                </a:solidFill>
                <a:latin typeface="Lucida Sans Typewriter" charset="0"/>
                <a:ea typeface="Lucida Sans Typewriter" charset="0"/>
                <a:cs typeface="Lucida Sans Typewriter" charset="0"/>
              </a:rPr>
              <a:t>type of ‘rain’ column</a:t>
            </a:r>
            <a:endParaRPr lang="en-US" sz="1400" b="1" dirty="0">
              <a:solidFill>
                <a:schemeClr val="bg2"/>
              </a:solidFill>
              <a:latin typeface="Lucida Sans Typewriter" charset="0"/>
              <a:ea typeface="Lucida Sans Typewriter" charset="0"/>
              <a:cs typeface="Lucida Sans Typewriter" charset="0"/>
            </a:endParaRPr>
          </a:p>
          <a:p>
            <a:pPr defTabSz="288925"/>
            <a:r>
              <a:rPr lang="en-US" sz="1400" i="1" dirty="0" smtClean="0">
                <a:solidFill>
                  <a:schemeClr val="bg2">
                    <a:lumMod val="50000"/>
                    <a:lumOff val="50000"/>
                  </a:schemeClr>
                </a:solidFill>
                <a:latin typeface="Lucida Sans Typewriter" charset="0"/>
                <a:ea typeface="Lucida Sans Typewriter" charset="0"/>
                <a:cs typeface="Lucida Sans Typewriter" charset="0"/>
              </a:rPr>
              <a:t>float64</a:t>
            </a:r>
            <a:endParaRPr lang="en-US" sz="1400" b="1" dirty="0">
              <a:solidFill>
                <a:schemeClr val="bg2"/>
              </a:solidFill>
              <a:latin typeface="Lucida Sans Typewriter" charset="0"/>
              <a:ea typeface="Lucida Sans Typewriter" charset="0"/>
              <a:cs typeface="Lucida Sans Typewriter"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29</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24659185"/>
              </p:ext>
            </p:extLst>
          </p:nvPr>
        </p:nvGraphicFramePr>
        <p:xfrm>
          <a:off x="2324100" y="806880"/>
          <a:ext cx="4378110" cy="146304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bl>
          </a:graphicData>
        </a:graphic>
      </p:graphicFrame>
      <p:sp>
        <p:nvSpPr>
          <p:cNvPr id="8" name="Rectangle 7"/>
          <p:cNvSpPr/>
          <p:nvPr/>
        </p:nvSpPr>
        <p:spPr>
          <a:xfrm>
            <a:off x="4762500" y="731190"/>
            <a:ext cx="762000" cy="163101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343125" y="1591396"/>
            <a:ext cx="1606530" cy="523220"/>
          </a:xfrm>
          <a:prstGeom prst="rect">
            <a:avLst/>
          </a:prstGeom>
          <a:noFill/>
        </p:spPr>
        <p:txBody>
          <a:bodyPr wrap="none" rtlCol="0">
            <a:spAutoFit/>
          </a:bodyPr>
          <a:lstStyle/>
          <a:p>
            <a:r>
              <a:rPr lang="en-US" sz="1400" dirty="0" smtClean="0">
                <a:solidFill>
                  <a:schemeClr val="bg2">
                    <a:lumMod val="85000"/>
                    <a:lumOff val="15000"/>
                  </a:schemeClr>
                </a:solidFill>
                <a:latin typeface="+mn-lt"/>
              </a:rPr>
              <a:t>Columns returned</a:t>
            </a:r>
          </a:p>
          <a:p>
            <a:r>
              <a:rPr lang="en-US" sz="1400" dirty="0" smtClean="0">
                <a:solidFill>
                  <a:schemeClr val="bg2">
                    <a:lumMod val="85000"/>
                    <a:lumOff val="15000"/>
                  </a:schemeClr>
                </a:solidFill>
                <a:latin typeface="+mn-lt"/>
              </a:rPr>
              <a:t> as Series</a:t>
            </a:r>
            <a:endParaRPr lang="en-US" sz="1400" dirty="0">
              <a:solidFill>
                <a:schemeClr val="bg2">
                  <a:lumMod val="85000"/>
                  <a:lumOff val="15000"/>
                </a:schemeClr>
              </a:solidFill>
              <a:latin typeface="+mn-lt"/>
            </a:endParaRPr>
          </a:p>
        </p:txBody>
      </p:sp>
    </p:spTree>
    <p:extLst>
      <p:ext uri="{BB962C8B-B14F-4D97-AF65-F5344CB8AC3E}">
        <p14:creationId xmlns:p14="http://schemas.microsoft.com/office/powerpoint/2010/main" val="40309594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a:ea typeface="ＭＳ Ｐゴシック"/>
                <a:cs typeface="ＭＳ Ｐゴシック"/>
              </a:rPr>
              <a:t>Lesson Objectives</a:t>
            </a:r>
          </a:p>
        </p:txBody>
      </p:sp>
      <p:sp>
        <p:nvSpPr>
          <p:cNvPr id="32770" name="Rectangle 3"/>
          <p:cNvSpPr>
            <a:spLocks noGrp="1" noChangeArrowheads="1"/>
          </p:cNvSpPr>
          <p:nvPr>
            <p:ph type="body" idx="1"/>
          </p:nvPr>
        </p:nvSpPr>
        <p:spPr>
          <a:xfrm>
            <a:off x="419100" y="838200"/>
            <a:ext cx="8718550" cy="5627688"/>
          </a:xfrm>
        </p:spPr>
        <p:txBody>
          <a:bodyPr/>
          <a:lstStyle/>
          <a:p>
            <a:pPr indent="-365780">
              <a:spcBef>
                <a:spcPts val="0"/>
              </a:spcBef>
            </a:pPr>
            <a:r>
              <a:rPr lang="en-US" dirty="0" smtClean="0">
                <a:ea typeface="ＭＳ Ｐゴシック"/>
                <a:cs typeface="ＭＳ Ｐゴシック"/>
              </a:rPr>
              <a:t>Introduction to Pandas and why its needed</a:t>
            </a:r>
          </a:p>
          <a:p>
            <a:pPr indent="-365780">
              <a:spcBef>
                <a:spcPts val="0"/>
              </a:spcBef>
            </a:pPr>
            <a:r>
              <a:rPr lang="en-US" dirty="0" smtClean="0">
                <a:ea typeface="ＭＳ Ｐゴシック"/>
                <a:cs typeface="ＭＳ Ｐゴシック"/>
              </a:rPr>
              <a:t>Creating Pandas Series and </a:t>
            </a:r>
            <a:r>
              <a:rPr lang="en-US" dirty="0" err="1" smtClean="0">
                <a:ea typeface="ＭＳ Ｐゴシック"/>
                <a:cs typeface="ＭＳ Ｐゴシック"/>
              </a:rPr>
              <a:t>DataFrame</a:t>
            </a:r>
            <a:endParaRPr lang="en-US" dirty="0" smtClean="0">
              <a:ea typeface="ＭＳ Ｐゴシック"/>
              <a:cs typeface="ＭＳ Ｐゴシック"/>
            </a:endParaRPr>
          </a:p>
          <a:p>
            <a:pPr indent="-365780">
              <a:spcBef>
                <a:spcPts val="0"/>
              </a:spcBef>
            </a:pPr>
            <a:r>
              <a:rPr lang="en-US" dirty="0" smtClean="0">
                <a:ea typeface="ＭＳ Ｐゴシック"/>
                <a:cs typeface="ＭＳ Ｐゴシック"/>
              </a:rPr>
              <a:t>Conducting various operations with a </a:t>
            </a:r>
            <a:r>
              <a:rPr lang="en-US" dirty="0" err="1" smtClean="0">
                <a:ea typeface="ＭＳ Ｐゴシック"/>
                <a:cs typeface="ＭＳ Ｐゴシック"/>
              </a:rPr>
              <a:t>DataFrame</a:t>
            </a:r>
            <a:endParaRPr lang="en-US" dirty="0" smtClean="0">
              <a:ea typeface="ＭＳ Ｐゴシック"/>
              <a:cs typeface="ＭＳ Ｐゴシック"/>
            </a:endParaRPr>
          </a:p>
          <a:p>
            <a:pPr indent="-365780">
              <a:spcBef>
                <a:spcPts val="0"/>
              </a:spcBef>
            </a:pPr>
            <a:r>
              <a:rPr lang="en-US" dirty="0" smtClean="0">
                <a:ea typeface="ＭＳ Ｐゴシック"/>
                <a:cs typeface="ＭＳ Ｐゴシック"/>
              </a:rPr>
              <a:t>Descriptive Statistics operations</a:t>
            </a:r>
          </a:p>
          <a:p>
            <a:pPr indent="-365780">
              <a:spcBef>
                <a:spcPts val="0"/>
              </a:spcBef>
            </a:pPr>
            <a:r>
              <a:rPr lang="en-US" dirty="0" smtClean="0">
                <a:ea typeface="ＭＳ Ｐゴシック"/>
                <a:cs typeface="ＭＳ Ｐゴシック"/>
              </a:rPr>
              <a:t>More advanced operations like merging, concatenating, sorting </a:t>
            </a:r>
            <a:r>
              <a:rPr lang="en-US" dirty="0" err="1" smtClean="0">
                <a:ea typeface="ＭＳ Ｐゴシック"/>
                <a:cs typeface="ＭＳ Ｐゴシック"/>
              </a:rPr>
              <a:t>etc</a:t>
            </a:r>
            <a:endParaRPr lang="en-US" dirty="0" smtClean="0">
              <a:ea typeface="ＭＳ Ｐゴシック"/>
              <a:cs typeface="ＭＳ Ｐゴシック"/>
            </a:endParaRPr>
          </a:p>
          <a:p>
            <a:pPr indent="-365780">
              <a:spcBef>
                <a:spcPts val="0"/>
              </a:spcBef>
            </a:pPr>
            <a:r>
              <a:rPr lang="en-US" dirty="0" smtClean="0">
                <a:ea typeface="ＭＳ Ｐゴシック"/>
                <a:cs typeface="ＭＳ Ｐゴシック"/>
              </a:rPr>
              <a:t>Working with Pandas and Files</a:t>
            </a:r>
          </a:p>
          <a:p>
            <a:pPr indent="-365780">
              <a:spcBef>
                <a:spcPts val="0"/>
              </a:spcBef>
            </a:pPr>
            <a:r>
              <a:rPr lang="en-US" dirty="0" smtClean="0">
                <a:ea typeface="ＭＳ Ｐゴシック"/>
                <a:cs typeface="ＭＳ Ｐゴシック"/>
              </a:rPr>
              <a:t>Reading a real world dataset into pandas and doing some data exploration</a:t>
            </a:r>
          </a:p>
        </p:txBody>
      </p:sp>
      <p:sp>
        <p:nvSpPr>
          <p:cNvPr id="4" name="Footer Placeholder 3"/>
          <p:cNvSpPr>
            <a:spLocks noGrp="1"/>
          </p:cNvSpPr>
          <p:nvPr>
            <p:ph type="ftr" sz="quarter" idx="11"/>
          </p:nvPr>
        </p:nvSpPr>
        <p:spPr/>
        <p:txBody>
          <a:bodyPr/>
          <a:lstStyle/>
          <a:p>
            <a:pPr algn="l">
              <a:defRPr/>
            </a:pPr>
            <a:r>
              <a:rPr lang="en-US" dirty="0"/>
              <a:t>Copyright © </a:t>
            </a:r>
            <a:r>
              <a:rPr lang="en-US" dirty="0" smtClean="0"/>
              <a:t>2018 </a:t>
            </a:r>
            <a:r>
              <a:rPr lang="en-US" dirty="0"/>
              <a:t>Elephant Scale. All rights reserved.</a:t>
            </a:r>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a:t>
            </a:fld>
            <a:endParaRPr lang="en-US" dirty="0"/>
          </a:p>
        </p:txBody>
      </p:sp>
    </p:spTree>
    <p:extLst>
      <p:ext uri="{BB962C8B-B14F-4D97-AF65-F5344CB8AC3E}">
        <p14:creationId xmlns:p14="http://schemas.microsoft.com/office/powerpoint/2010/main" val="1920693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Accessing a Data Frame using .</a:t>
            </a:r>
            <a:r>
              <a:rPr lang="en-US" dirty="0" err="1">
                <a:ea typeface="ＭＳ Ｐゴシック"/>
                <a:cs typeface="ＭＳ Ｐゴシック"/>
              </a:rPr>
              <a:t>iloc</a:t>
            </a:r>
            <a:endParaRPr lang="en-US" dirty="0">
              <a:ea typeface="ＭＳ Ｐゴシック"/>
              <a:cs typeface="ＭＳ Ｐゴシック"/>
            </a:endParaRPr>
          </a:p>
        </p:txBody>
      </p:sp>
      <p:sp>
        <p:nvSpPr>
          <p:cNvPr id="7" name="Text Box 4"/>
          <p:cNvSpPr txBox="1">
            <a:spLocks noChangeArrowheads="1"/>
          </p:cNvSpPr>
          <p:nvPr/>
        </p:nvSpPr>
        <p:spPr bwMode="auto">
          <a:xfrm>
            <a:off x="249238" y="2751997"/>
            <a:ext cx="8763000" cy="3046988"/>
          </a:xfrm>
          <a:prstGeom prst="rect">
            <a:avLst/>
          </a:prstGeom>
          <a:solidFill>
            <a:schemeClr val="tx1"/>
          </a:solidFill>
          <a:ln w="9525">
            <a:solidFill>
              <a:schemeClr val="bg2"/>
            </a:solidFill>
            <a:miter lim="800000"/>
            <a:headEnd/>
            <a:tailEnd/>
          </a:ln>
        </p:spPr>
        <p:txBody>
          <a:bodyPr wrap="square">
            <a:spAutoFit/>
          </a:bodyPr>
          <a:lstStyle/>
          <a:p>
            <a:pPr defTabSz="288925"/>
            <a:r>
              <a:rPr lang="en-US" sz="1600" dirty="0">
                <a:solidFill>
                  <a:schemeClr val="bg2"/>
                </a:solidFill>
                <a:latin typeface="Lucida Sans Typewriter" charset="0"/>
                <a:ea typeface="Lucida Sans Typewriter" charset="0"/>
                <a:cs typeface="Lucida Sans Typewriter" charset="0"/>
              </a:rPr>
              <a:t># Sub </a:t>
            </a:r>
            <a:r>
              <a:rPr lang="en-US" sz="1600" dirty="0" err="1">
                <a:solidFill>
                  <a:schemeClr val="bg2"/>
                </a:solidFill>
                <a:latin typeface="Lucida Sans Typewriter" charset="0"/>
                <a:ea typeface="Lucida Sans Typewriter" charset="0"/>
                <a:cs typeface="Lucida Sans Typewriter" charset="0"/>
              </a:rPr>
              <a:t>dataframes</a:t>
            </a:r>
            <a:r>
              <a:rPr lang="en-US" sz="1600" dirty="0">
                <a:solidFill>
                  <a:schemeClr val="bg2"/>
                </a:solidFill>
                <a:latin typeface="Lucida Sans Typewriter" charset="0"/>
                <a:ea typeface="Lucida Sans Typewriter" charset="0"/>
                <a:cs typeface="Lucida Sans Typewriter" charset="0"/>
              </a:rPr>
              <a:t> are obtained using </a:t>
            </a:r>
            <a:r>
              <a:rPr lang="en-US" sz="1600" dirty="0" err="1">
                <a:solidFill>
                  <a:schemeClr val="bg2"/>
                </a:solidFill>
                <a:latin typeface="Lucida Sans Typewriter" charset="0"/>
                <a:ea typeface="Lucida Sans Typewriter" charset="0"/>
                <a:cs typeface="Lucida Sans Typewriter" charset="0"/>
              </a:rPr>
              <a:t>iloc</a:t>
            </a:r>
            <a:r>
              <a:rPr lang="en-US" sz="1600" dirty="0">
                <a:solidFill>
                  <a:schemeClr val="bg2"/>
                </a:solidFill>
                <a:latin typeface="Lucida Sans Typewriter" charset="0"/>
                <a:ea typeface="Lucida Sans Typewriter" charset="0"/>
                <a:cs typeface="Lucida Sans Typewriter" charset="0"/>
              </a:rPr>
              <a:t> or by name</a:t>
            </a:r>
          </a:p>
          <a:p>
            <a:pPr defTabSz="288925"/>
            <a:r>
              <a:rPr lang="en-US" sz="1600" dirty="0">
                <a:solidFill>
                  <a:schemeClr val="bg2"/>
                </a:solidFill>
                <a:latin typeface="Lucida Sans Typewriter" charset="0"/>
                <a:ea typeface="Lucida Sans Typewriter" charset="0"/>
                <a:cs typeface="Lucida Sans Typewriter" charset="0"/>
              </a:rPr>
              <a:t># </a:t>
            </a:r>
            <a:r>
              <a:rPr lang="en-US" sz="1600" dirty="0" err="1">
                <a:solidFill>
                  <a:schemeClr val="bg2"/>
                </a:solidFill>
                <a:latin typeface="Lucida Sans Typewriter" charset="0"/>
                <a:ea typeface="Lucida Sans Typewriter" charset="0"/>
                <a:cs typeface="Lucida Sans Typewriter" charset="0"/>
              </a:rPr>
              <a:t>dataframe.iloc</a:t>
            </a:r>
            <a:r>
              <a:rPr lang="en-US" sz="1600" dirty="0">
                <a:solidFill>
                  <a:schemeClr val="bg2"/>
                </a:solidFill>
                <a:latin typeface="Lucida Sans Typewriter" charset="0"/>
                <a:ea typeface="Lucida Sans Typewriter" charset="0"/>
                <a:cs typeface="Lucida Sans Typewriter" charset="0"/>
              </a:rPr>
              <a:t>[:,[n]] : one column as a </a:t>
            </a:r>
            <a:r>
              <a:rPr lang="en-US" sz="1600" dirty="0" err="1">
                <a:solidFill>
                  <a:schemeClr val="bg2"/>
                </a:solidFill>
                <a:latin typeface="Lucida Sans Typewriter" charset="0"/>
                <a:ea typeface="Lucida Sans Typewriter" charset="0"/>
                <a:cs typeface="Lucida Sans Typewriter" charset="0"/>
              </a:rPr>
              <a:t>dataframe</a:t>
            </a:r>
            <a:endParaRPr lang="en-US" sz="1600" dirty="0">
              <a:solidFill>
                <a:schemeClr val="bg2"/>
              </a:solidFill>
              <a:latin typeface="Lucida Sans Typewriter" charset="0"/>
              <a:ea typeface="Lucida Sans Typewriter" charset="0"/>
              <a:cs typeface="Lucida Sans Typewriter" charset="0"/>
            </a:endParaRPr>
          </a:p>
          <a:p>
            <a:pPr defTabSz="288925"/>
            <a:r>
              <a:rPr lang="en-US" sz="1600" dirty="0">
                <a:solidFill>
                  <a:schemeClr val="bg2"/>
                </a:solidFill>
                <a:latin typeface="Lucida Sans Typewriter" charset="0"/>
                <a:ea typeface="Lucida Sans Typewriter" charset="0"/>
                <a:cs typeface="Lucida Sans Typewriter" charset="0"/>
              </a:rPr>
              <a:t># </a:t>
            </a:r>
            <a:r>
              <a:rPr lang="en-US" sz="1600" dirty="0" err="1">
                <a:solidFill>
                  <a:schemeClr val="bg2"/>
                </a:solidFill>
                <a:latin typeface="Lucida Sans Typewriter" charset="0"/>
                <a:ea typeface="Lucida Sans Typewriter" charset="0"/>
                <a:cs typeface="Lucida Sans Typewriter" charset="0"/>
              </a:rPr>
              <a:t>dataframe</a:t>
            </a:r>
            <a:r>
              <a:rPr lang="en-US" sz="1600" dirty="0">
                <a:solidFill>
                  <a:schemeClr val="bg2"/>
                </a:solidFill>
                <a:latin typeface="Lucida Sans Typewriter" charset="0"/>
                <a:ea typeface="Lucida Sans Typewriter" charset="0"/>
                <a:cs typeface="Lucida Sans Typewriter" charset="0"/>
              </a:rPr>
              <a:t>[[‘</a:t>
            </a:r>
            <a:r>
              <a:rPr lang="en-US" sz="1600" dirty="0" err="1">
                <a:solidFill>
                  <a:schemeClr val="bg2"/>
                </a:solidFill>
                <a:latin typeface="Lucida Sans Typewriter" charset="0"/>
                <a:ea typeface="Lucida Sans Typewriter" charset="0"/>
                <a:cs typeface="Lucida Sans Typewriter" charset="0"/>
              </a:rPr>
              <a:t>colname</a:t>
            </a:r>
            <a:r>
              <a:rPr lang="en-US" sz="1600" dirty="0">
                <a:solidFill>
                  <a:schemeClr val="bg2"/>
                </a:solidFill>
                <a:latin typeface="Lucida Sans Typewriter" charset="0"/>
                <a:ea typeface="Lucida Sans Typewriter" charset="0"/>
                <a:cs typeface="Lucida Sans Typewriter" charset="0"/>
              </a:rPr>
              <a:t>’]] : one column by NAME as a </a:t>
            </a:r>
            <a:r>
              <a:rPr lang="en-US" sz="1600" dirty="0" err="1">
                <a:solidFill>
                  <a:schemeClr val="bg2"/>
                </a:solidFill>
                <a:latin typeface="Lucida Sans Typewriter" charset="0"/>
                <a:ea typeface="Lucida Sans Typewriter" charset="0"/>
                <a:cs typeface="Lucida Sans Typewriter" charset="0"/>
              </a:rPr>
              <a:t>dataframe</a:t>
            </a:r>
            <a:endParaRPr lang="en-US" sz="1600" dirty="0">
              <a:solidFill>
                <a:schemeClr val="bg2"/>
              </a:solidFill>
              <a:latin typeface="Lucida Sans Typewriter" charset="0"/>
              <a:ea typeface="Lucida Sans Typewriter" charset="0"/>
              <a:cs typeface="Lucida Sans Typewriter" charset="0"/>
            </a:endParaRPr>
          </a:p>
          <a:p>
            <a:pPr defTabSz="288925"/>
            <a:endParaRPr lang="en-US" sz="1600"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[:,0:2] # </a:t>
            </a:r>
            <a:r>
              <a:rPr lang="en-US" sz="1600" b="1" dirty="0" err="1" smtClean="0">
                <a:solidFill>
                  <a:schemeClr val="bg2"/>
                </a:solidFill>
                <a:latin typeface="Lucida Sans Typewriter" charset="0"/>
                <a:ea typeface="Lucida Sans Typewriter" charset="0"/>
                <a:cs typeface="Lucida Sans Typewriter" charset="0"/>
              </a:rPr>
              <a:t>dataframe</a:t>
            </a:r>
            <a:r>
              <a:rPr lang="en-US" sz="1600" b="1" dirty="0" smtClean="0">
                <a:solidFill>
                  <a:schemeClr val="bg2"/>
                </a:solidFill>
                <a:latin typeface="Lucida Sans Typewriter" charset="0"/>
                <a:ea typeface="Lucida Sans Typewriter" charset="0"/>
                <a:cs typeface="Lucida Sans Typewriter" charset="0"/>
              </a:rPr>
              <a:t> of columns 0, 1</a:t>
            </a:r>
            <a:endParaRPr lang="en-US" sz="1600" b="1" dirty="0">
              <a:solidFill>
                <a:schemeClr val="bg2"/>
              </a:solidFill>
              <a:latin typeface="Lucida Sans Typewriter" charset="0"/>
              <a:ea typeface="Lucida Sans Typewriter" charset="0"/>
              <a:cs typeface="Lucida Sans Typewriter" charset="0"/>
            </a:endParaRP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           city pop</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0 San Francisco 10</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1       Seattle 15</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2   Los Angeles 20</a:t>
            </a:r>
          </a:p>
          <a:p>
            <a:pPr defTabSz="288925"/>
            <a:endParaRPr lang="en-US" sz="1600"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type(</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[:,[1]])</a:t>
            </a: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a:t>
            </a:r>
            <a:r>
              <a:rPr lang="en-US" sz="1600" i="1" dirty="0" err="1">
                <a:solidFill>
                  <a:schemeClr val="bg2">
                    <a:lumMod val="50000"/>
                    <a:lumOff val="50000"/>
                  </a:schemeClr>
                </a:solidFill>
                <a:latin typeface="Lucida Sans Typewriter" charset="0"/>
                <a:ea typeface="Lucida Sans Typewriter" charset="0"/>
                <a:cs typeface="Lucida Sans Typewriter" charset="0"/>
              </a:rPr>
              <a:t>Dataframe</a:t>
            </a:r>
            <a:r>
              <a:rPr lang="en-US" sz="1600" i="1" dirty="0">
                <a:solidFill>
                  <a:schemeClr val="bg2">
                    <a:lumMod val="50000"/>
                    <a:lumOff val="50000"/>
                  </a:schemeClr>
                </a:solidFill>
                <a:latin typeface="Lucida Sans Typewriter" charset="0"/>
                <a:ea typeface="Lucida Sans Typewriter" charset="0"/>
                <a:cs typeface="Lucida Sans Typewriter" charset="0"/>
              </a:rPr>
              <a:t>"</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30</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914168168"/>
              </p:ext>
            </p:extLst>
          </p:nvPr>
        </p:nvGraphicFramePr>
        <p:xfrm>
          <a:off x="2324100" y="806880"/>
          <a:ext cx="4378110" cy="146304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bl>
          </a:graphicData>
        </a:graphic>
      </p:graphicFrame>
      <p:sp>
        <p:nvSpPr>
          <p:cNvPr id="8" name="Rectangle 7"/>
          <p:cNvSpPr/>
          <p:nvPr/>
        </p:nvSpPr>
        <p:spPr>
          <a:xfrm>
            <a:off x="2324100" y="722895"/>
            <a:ext cx="3505200" cy="163101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2592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a:t>
            </a:r>
            <a:r>
              <a:rPr lang="en-US" dirty="0" err="1"/>
              <a:t>Dataframes</a:t>
            </a:r>
            <a:r>
              <a:rPr lang="en-US" dirty="0"/>
              <a:t> : Series vs. </a:t>
            </a:r>
            <a:r>
              <a:rPr lang="en-US" dirty="0" smtClean="0"/>
              <a:t>Sub-</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31</a:t>
            </a:fld>
            <a:endParaRPr lang="en-US" dirty="0"/>
          </a:p>
        </p:txBody>
      </p:sp>
      <p:graphicFrame>
        <p:nvGraphicFramePr>
          <p:cNvPr id="6" name="Table 5"/>
          <p:cNvGraphicFramePr>
            <a:graphicFrameLocks noGrp="1"/>
          </p:cNvGraphicFramePr>
          <p:nvPr>
            <p:extLst/>
          </p:nvPr>
        </p:nvGraphicFramePr>
        <p:xfrm>
          <a:off x="4762500" y="898015"/>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7" name="Rectangle 6"/>
          <p:cNvSpPr/>
          <p:nvPr/>
        </p:nvSpPr>
        <p:spPr>
          <a:xfrm>
            <a:off x="7200900" y="822325"/>
            <a:ext cx="762000" cy="190449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13464" y="898015"/>
            <a:ext cx="838200" cy="1938992"/>
          </a:xfrm>
          <a:prstGeom prst="rect">
            <a:avLst/>
          </a:prstGeom>
          <a:noFill/>
          <a:ln w="38100">
            <a:solidFill>
              <a:srgbClr val="FF0000"/>
            </a:solidFill>
          </a:ln>
        </p:spPr>
        <p:txBody>
          <a:bodyPr wrap="square" rtlCol="0">
            <a:spAutoFit/>
          </a:bodyPr>
          <a:lstStyle/>
          <a:p>
            <a:pPr algn="r"/>
            <a:r>
              <a:rPr lang="en-US" sz="2400" b="1" u="sng" dirty="0">
                <a:solidFill>
                  <a:schemeClr val="bg2"/>
                </a:solidFill>
              </a:rPr>
              <a:t>Row</a:t>
            </a:r>
          </a:p>
          <a:p>
            <a:pPr algn="r"/>
            <a:r>
              <a:rPr lang="en-US" sz="2400" dirty="0">
                <a:solidFill>
                  <a:schemeClr val="bg2"/>
                </a:solidFill>
              </a:rPr>
              <a:t>0</a:t>
            </a:r>
          </a:p>
          <a:p>
            <a:pPr algn="r"/>
            <a:r>
              <a:rPr lang="en-US" sz="2400" dirty="0">
                <a:solidFill>
                  <a:schemeClr val="bg2"/>
                </a:solidFill>
              </a:rPr>
              <a:t>1</a:t>
            </a:r>
          </a:p>
          <a:p>
            <a:pPr algn="r"/>
            <a:r>
              <a:rPr lang="en-US" sz="2400" dirty="0">
                <a:solidFill>
                  <a:schemeClr val="bg2"/>
                </a:solidFill>
              </a:rPr>
              <a:t>2</a:t>
            </a:r>
          </a:p>
          <a:p>
            <a:pPr algn="r"/>
            <a:r>
              <a:rPr lang="en-US" sz="2400" dirty="0">
                <a:solidFill>
                  <a:schemeClr val="bg2"/>
                </a:solidFill>
              </a:rPr>
              <a:t>3</a:t>
            </a:r>
          </a:p>
        </p:txBody>
      </p:sp>
      <p:graphicFrame>
        <p:nvGraphicFramePr>
          <p:cNvPr id="11" name="Table 10"/>
          <p:cNvGraphicFramePr>
            <a:graphicFrameLocks noGrp="1"/>
          </p:cNvGraphicFramePr>
          <p:nvPr>
            <p:extLst/>
          </p:nvPr>
        </p:nvGraphicFramePr>
        <p:xfrm>
          <a:off x="4682619" y="4038600"/>
          <a:ext cx="4378110" cy="1828800"/>
        </p:xfrm>
        <a:graphic>
          <a:graphicData uri="http://schemas.openxmlformats.org/drawingml/2006/table">
            <a:tbl>
              <a:tblPr firstRow="1" bandRow="1">
                <a:tableStyleId>{5C22544A-7EE6-4342-B048-85BDC9FD1C3A}</a:tableStyleId>
              </a:tblPr>
              <a:tblGrid>
                <a:gridCol w="2435643">
                  <a:extLst>
                    <a:ext uri="{9D8B030D-6E8A-4147-A177-3AD203B41FA5}">
                      <a16:colId xmlns="" xmlns:a16="http://schemas.microsoft.com/office/drawing/2014/main" val="20000"/>
                    </a:ext>
                  </a:extLst>
                </a:gridCol>
                <a:gridCol w="1120653">
                  <a:extLst>
                    <a:ext uri="{9D8B030D-6E8A-4147-A177-3AD203B41FA5}">
                      <a16:colId xmlns="" xmlns:a16="http://schemas.microsoft.com/office/drawing/2014/main" val="20001"/>
                    </a:ext>
                  </a:extLst>
                </a:gridCol>
                <a:gridCol w="821814">
                  <a:extLst>
                    <a:ext uri="{9D8B030D-6E8A-4147-A177-3AD203B41FA5}">
                      <a16:colId xmlns="" xmlns:a16="http://schemas.microsoft.com/office/drawing/2014/main" val="20002"/>
                    </a:ext>
                  </a:extLst>
                </a:gridCol>
              </a:tblGrid>
              <a:tr h="0">
                <a:tc>
                  <a:txBody>
                    <a:bodyPr/>
                    <a:lstStyle/>
                    <a:p>
                      <a:r>
                        <a:rPr lang="en-US" dirty="0"/>
                        <a:t>City</a:t>
                      </a:r>
                    </a:p>
                  </a:txBody>
                  <a:tcPr/>
                </a:tc>
                <a:tc>
                  <a:txBody>
                    <a:bodyPr/>
                    <a:lstStyle/>
                    <a:p>
                      <a:r>
                        <a:rPr lang="en-US" dirty="0"/>
                        <a:t>Pop</a:t>
                      </a:r>
                    </a:p>
                  </a:txBody>
                  <a:tcPr/>
                </a:tc>
                <a:tc>
                  <a:txBody>
                    <a:bodyPr/>
                    <a:lstStyle/>
                    <a:p>
                      <a:r>
                        <a:rPr lang="en-US" dirty="0"/>
                        <a:t>rain</a:t>
                      </a:r>
                    </a:p>
                  </a:txBody>
                  <a:tcPr/>
                </a:tc>
                <a:extLst>
                  <a:ext uri="{0D108BD9-81ED-4DB2-BD59-A6C34878D82A}">
                    <a16:rowId xmlns="" xmlns:a16="http://schemas.microsoft.com/office/drawing/2014/main" val="10000"/>
                  </a:ext>
                </a:extLst>
              </a:tr>
              <a:tr h="341752">
                <a:tc>
                  <a:txBody>
                    <a:bodyPr/>
                    <a:lstStyle/>
                    <a:p>
                      <a:r>
                        <a:rPr lang="en-US" dirty="0"/>
                        <a:t>San Francisco</a:t>
                      </a:r>
                    </a:p>
                  </a:txBody>
                  <a:tcPr/>
                </a:tc>
                <a:tc>
                  <a:txBody>
                    <a:bodyPr/>
                    <a:lstStyle/>
                    <a:p>
                      <a:r>
                        <a:rPr lang="en-US" dirty="0"/>
                        <a:t>10</a:t>
                      </a:r>
                    </a:p>
                  </a:txBody>
                  <a:tcPr/>
                </a:tc>
                <a:tc>
                  <a:txBody>
                    <a:bodyPr/>
                    <a:lstStyle/>
                    <a:p>
                      <a:r>
                        <a:rPr lang="en-US" dirty="0"/>
                        <a:t>2</a:t>
                      </a:r>
                    </a:p>
                  </a:txBody>
                  <a:tcPr/>
                </a:tc>
                <a:extLst>
                  <a:ext uri="{0D108BD9-81ED-4DB2-BD59-A6C34878D82A}">
                    <a16:rowId xmlns="" xmlns:a16="http://schemas.microsoft.com/office/drawing/2014/main" val="10001"/>
                  </a:ext>
                </a:extLst>
              </a:tr>
              <a:tr h="341752">
                <a:tc>
                  <a:txBody>
                    <a:bodyPr/>
                    <a:lstStyle/>
                    <a:p>
                      <a:r>
                        <a:rPr lang="en-US" dirty="0"/>
                        <a:t>Seattle</a:t>
                      </a:r>
                    </a:p>
                  </a:txBody>
                  <a:tcPr/>
                </a:tc>
                <a:tc>
                  <a:txBody>
                    <a:bodyPr/>
                    <a:lstStyle/>
                    <a:p>
                      <a:r>
                        <a:rPr lang="en-US" dirty="0"/>
                        <a:t>15</a:t>
                      </a:r>
                    </a:p>
                  </a:txBody>
                  <a:tcPr/>
                </a:tc>
                <a:tc>
                  <a:txBody>
                    <a:bodyPr/>
                    <a:lstStyle/>
                    <a:p>
                      <a:r>
                        <a:rPr lang="en-US" dirty="0"/>
                        <a:t>10</a:t>
                      </a:r>
                    </a:p>
                  </a:txBody>
                  <a:tcPr/>
                </a:tc>
                <a:extLst>
                  <a:ext uri="{0D108BD9-81ED-4DB2-BD59-A6C34878D82A}">
                    <a16:rowId xmlns="" xmlns:a16="http://schemas.microsoft.com/office/drawing/2014/main" val="10002"/>
                  </a:ext>
                </a:extLst>
              </a:tr>
              <a:tr h="341752">
                <a:tc>
                  <a:txBody>
                    <a:bodyPr/>
                    <a:lstStyle/>
                    <a:p>
                      <a:r>
                        <a:rPr lang="en-US" dirty="0"/>
                        <a:t>Los Angeles</a:t>
                      </a:r>
                    </a:p>
                  </a:txBody>
                  <a:tcPr/>
                </a:tc>
                <a:tc>
                  <a:txBody>
                    <a:bodyPr/>
                    <a:lstStyle/>
                    <a:p>
                      <a:r>
                        <a:rPr lang="en-US" dirty="0"/>
                        <a:t>20</a:t>
                      </a:r>
                    </a:p>
                  </a:txBody>
                  <a:tcPr/>
                </a:tc>
                <a:tc>
                  <a:txBody>
                    <a:bodyPr/>
                    <a:lstStyle/>
                    <a:p>
                      <a:r>
                        <a:rPr lang="en-US" dirty="0"/>
                        <a:t>1</a:t>
                      </a:r>
                    </a:p>
                  </a:txBody>
                  <a:tcPr/>
                </a:tc>
                <a:extLst>
                  <a:ext uri="{0D108BD9-81ED-4DB2-BD59-A6C34878D82A}">
                    <a16:rowId xmlns="" xmlns:a16="http://schemas.microsoft.com/office/drawing/2014/main" val="10003"/>
                  </a:ext>
                </a:extLst>
              </a:tr>
              <a:tr h="341752">
                <a:tc>
                  <a:txBody>
                    <a:bodyPr/>
                    <a:lstStyle/>
                    <a:p>
                      <a:r>
                        <a:rPr lang="en-US" dirty="0">
                          <a:solidFill>
                            <a:schemeClr val="bg2"/>
                          </a:solidFill>
                        </a:rPr>
                        <a:t>San Diego</a:t>
                      </a:r>
                    </a:p>
                  </a:txBody>
                  <a:tcPr/>
                </a:tc>
                <a:tc>
                  <a:txBody>
                    <a:bodyPr/>
                    <a:lstStyle/>
                    <a:p>
                      <a:r>
                        <a:rPr lang="en-US" dirty="0">
                          <a:solidFill>
                            <a:schemeClr val="bg2"/>
                          </a:solidFill>
                        </a:rPr>
                        <a:t>24</a:t>
                      </a:r>
                    </a:p>
                  </a:txBody>
                  <a:tcPr/>
                </a:tc>
                <a:tc>
                  <a:txBody>
                    <a:bodyPr/>
                    <a:lstStyle/>
                    <a:p>
                      <a:r>
                        <a:rPr lang="en-US" dirty="0">
                          <a:solidFill>
                            <a:schemeClr val="bg2"/>
                          </a:solidFill>
                        </a:rPr>
                        <a:t>3.4</a:t>
                      </a:r>
                    </a:p>
                  </a:txBody>
                  <a:tcPr/>
                </a:tc>
                <a:extLst>
                  <a:ext uri="{0D108BD9-81ED-4DB2-BD59-A6C34878D82A}">
                    <a16:rowId xmlns="" xmlns:a16="http://schemas.microsoft.com/office/drawing/2014/main" val="10004"/>
                  </a:ext>
                </a:extLst>
              </a:tr>
            </a:tbl>
          </a:graphicData>
        </a:graphic>
      </p:graphicFrame>
      <p:sp>
        <p:nvSpPr>
          <p:cNvPr id="12" name="Rectangle 11"/>
          <p:cNvSpPr/>
          <p:nvPr/>
        </p:nvSpPr>
        <p:spPr>
          <a:xfrm>
            <a:off x="7124700" y="4000755"/>
            <a:ext cx="762000" cy="190449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Box 4"/>
          <p:cNvSpPr txBox="1">
            <a:spLocks noChangeArrowheads="1"/>
          </p:cNvSpPr>
          <p:nvPr/>
        </p:nvSpPr>
        <p:spPr bwMode="auto">
          <a:xfrm>
            <a:off x="342900" y="923194"/>
            <a:ext cx="3470564" cy="3231654"/>
          </a:xfrm>
          <a:prstGeom prst="rect">
            <a:avLst/>
          </a:prstGeom>
          <a:solidFill>
            <a:schemeClr val="tx1"/>
          </a:solidFill>
          <a:ln w="9525">
            <a:solidFill>
              <a:schemeClr val="bg2"/>
            </a:solidFill>
            <a:miter lim="800000"/>
            <a:headEnd/>
            <a:tailEnd/>
          </a:ln>
        </p:spPr>
        <p:txBody>
          <a:bodyPr wrap="square">
            <a:spAutoFit/>
          </a:bodyPr>
          <a:lstStyle/>
          <a:p>
            <a:pPr defTabSz="288925"/>
            <a:r>
              <a:rPr lang="en-US" sz="1600" b="1" u="sng" dirty="0" smtClean="0">
                <a:solidFill>
                  <a:schemeClr val="bg2"/>
                </a:solidFill>
                <a:latin typeface="Lucida Sans Typewriter" charset="0"/>
                <a:ea typeface="Lucida Sans Typewriter" charset="0"/>
                <a:cs typeface="Lucida Sans Typewriter" charset="0"/>
              </a:rPr>
              <a:t>Sub-</a:t>
            </a:r>
            <a:r>
              <a:rPr lang="en-US" sz="1600" b="1" u="sng" dirty="0" err="1" smtClean="0">
                <a:solidFill>
                  <a:schemeClr val="bg2"/>
                </a:solidFill>
                <a:latin typeface="Lucida Sans Typewriter" charset="0"/>
                <a:ea typeface="Lucida Sans Typewriter" charset="0"/>
                <a:cs typeface="Lucida Sans Typewriter" charset="0"/>
              </a:rPr>
              <a:t>dataframe</a:t>
            </a:r>
            <a:endParaRPr lang="en-US" sz="1600" b="1" u="sng" dirty="0">
              <a:solidFill>
                <a:schemeClr val="bg2"/>
              </a:solidFill>
              <a:latin typeface="Lucida Sans Typewriter" charset="0"/>
              <a:ea typeface="Lucida Sans Typewriter" charset="0"/>
              <a:cs typeface="Lucida Sans Typewriter" charset="0"/>
            </a:endParaRP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a:t>
            </a:r>
            <a:r>
              <a:rPr lang="en-US" sz="1600" b="1" dirty="0" err="1">
                <a:solidFill>
                  <a:schemeClr val="bg2"/>
                </a:solidFill>
                <a:latin typeface="Lucida Sans Typewriter" charset="0"/>
                <a:ea typeface="Lucida Sans Typewriter" charset="0"/>
                <a:cs typeface="Lucida Sans Typewriter" charset="0"/>
              </a:rPr>
              <a:t>cities.iloc</a:t>
            </a:r>
            <a:r>
              <a:rPr lang="en-US" sz="1600" b="1" dirty="0" smtClean="0">
                <a:solidFill>
                  <a:schemeClr val="bg2"/>
                </a:solidFill>
                <a:latin typeface="Lucida Sans Typewriter" charset="0"/>
                <a:ea typeface="Lucida Sans Typewriter" charset="0"/>
                <a:cs typeface="Lucida Sans Typewriter" charset="0"/>
              </a:rPr>
              <a:t>[:,[1]]</a:t>
            </a:r>
            <a:endParaRPr lang="en-US" sz="1600" b="1" dirty="0">
              <a:solidFill>
                <a:schemeClr val="bg2"/>
              </a:solidFill>
              <a:latin typeface="Lucida Sans Typewriter" charset="0"/>
              <a:ea typeface="Lucida Sans Typewriter" charset="0"/>
              <a:cs typeface="Lucida Sans Typewriter" charset="0"/>
            </a:endParaRP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  pop</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0  10</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1  15</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2  20</a:t>
            </a:r>
          </a:p>
          <a:p>
            <a:pPr defTabSz="288925"/>
            <a:r>
              <a:rPr lang="ro-RO" sz="1600" i="1" dirty="0">
                <a:solidFill>
                  <a:schemeClr val="bg2">
                    <a:lumMod val="50000"/>
                    <a:lumOff val="50000"/>
                  </a:schemeClr>
                </a:solidFill>
                <a:latin typeface="Lucida Sans Typewriter" charset="0"/>
                <a:ea typeface="Lucida Sans Typewriter" charset="0"/>
                <a:cs typeface="Lucida Sans Typewriter" charset="0"/>
              </a:rPr>
              <a:t>3  24</a:t>
            </a:r>
          </a:p>
          <a:p>
            <a:pPr defTabSz="288925"/>
            <a:endParaRPr lang="en-US" sz="1600" i="1" dirty="0">
              <a:solidFill>
                <a:schemeClr val="bg2">
                  <a:lumMod val="50000"/>
                  <a:lumOff val="50000"/>
                </a:schemeClr>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type(</a:t>
            </a:r>
            <a:r>
              <a:rPr lang="en-US" sz="1600" b="1" dirty="0" err="1">
                <a:solidFill>
                  <a:schemeClr val="bg2"/>
                </a:solidFill>
                <a:latin typeface="Lucida Sans Typewriter" charset="0"/>
                <a:ea typeface="Lucida Sans Typewriter" charset="0"/>
                <a:cs typeface="Lucida Sans Typewriter" charset="0"/>
              </a:rPr>
              <a:t>cities.iloc</a:t>
            </a:r>
            <a:r>
              <a:rPr lang="en-US" sz="1600" b="1" dirty="0" smtClean="0">
                <a:solidFill>
                  <a:schemeClr val="bg2"/>
                </a:solidFill>
                <a:latin typeface="Lucida Sans Typewriter" charset="0"/>
                <a:ea typeface="Lucida Sans Typewriter" charset="0"/>
                <a:cs typeface="Lucida Sans Typewriter" charset="0"/>
              </a:rPr>
              <a:t>[:,[1]])</a:t>
            </a:r>
            <a:endParaRPr lang="en-US" sz="1600" b="1" dirty="0">
              <a:solidFill>
                <a:schemeClr val="bg2"/>
              </a:solidFill>
              <a:latin typeface="Lucida Sans Typewriter" charset="0"/>
              <a:ea typeface="Lucida Sans Typewriter" charset="0"/>
              <a:cs typeface="Lucida Sans Typewriter" charset="0"/>
            </a:endParaRPr>
          </a:p>
          <a:p>
            <a:pPr defTabSz="288925"/>
            <a:r>
              <a:rPr lang="en-US" sz="1200" i="1" dirty="0">
                <a:solidFill>
                  <a:schemeClr val="bg2">
                    <a:lumMod val="50000"/>
                    <a:lumOff val="50000"/>
                  </a:schemeClr>
                </a:solidFill>
                <a:latin typeface="Lucida Sans Typewriter" charset="0"/>
                <a:ea typeface="Lucida Sans Typewriter" charset="0"/>
                <a:cs typeface="Lucida Sans Typewriter" charset="0"/>
              </a:rPr>
              <a:t>&lt;class '</a:t>
            </a:r>
            <a:r>
              <a:rPr lang="en-US" sz="1200" i="1" dirty="0" err="1">
                <a:solidFill>
                  <a:schemeClr val="bg2">
                    <a:lumMod val="50000"/>
                    <a:lumOff val="50000"/>
                  </a:schemeClr>
                </a:solidFill>
                <a:latin typeface="Lucida Sans Typewriter" charset="0"/>
                <a:ea typeface="Lucida Sans Typewriter" charset="0"/>
                <a:cs typeface="Lucida Sans Typewriter" charset="0"/>
              </a:rPr>
              <a:t>pandas.core.frame.DataFrame</a:t>
            </a:r>
            <a:r>
              <a:rPr lang="en-US" sz="1600" i="1" dirty="0">
                <a:solidFill>
                  <a:schemeClr val="bg2">
                    <a:lumMod val="50000"/>
                    <a:lumOff val="50000"/>
                  </a:schemeClr>
                </a:solidFill>
                <a:latin typeface="Lucida Sans Typewriter" charset="0"/>
                <a:ea typeface="Lucida Sans Typewriter" charset="0"/>
                <a:cs typeface="Lucida Sans Typewriter" charset="0"/>
              </a:rPr>
              <a:t>'&gt;</a:t>
            </a:r>
          </a:p>
        </p:txBody>
      </p:sp>
      <p:sp>
        <p:nvSpPr>
          <p:cNvPr id="15" name="Text Box 4"/>
          <p:cNvSpPr txBox="1">
            <a:spLocks noChangeArrowheads="1"/>
          </p:cNvSpPr>
          <p:nvPr/>
        </p:nvSpPr>
        <p:spPr bwMode="auto">
          <a:xfrm>
            <a:off x="342900" y="4202813"/>
            <a:ext cx="3470564" cy="2000548"/>
          </a:xfrm>
          <a:prstGeom prst="rect">
            <a:avLst/>
          </a:prstGeom>
          <a:solidFill>
            <a:schemeClr val="tx1"/>
          </a:solidFill>
          <a:ln w="9525">
            <a:solidFill>
              <a:schemeClr val="bg2"/>
            </a:solidFill>
            <a:miter lim="800000"/>
            <a:headEnd/>
            <a:tailEnd/>
          </a:ln>
        </p:spPr>
        <p:txBody>
          <a:bodyPr wrap="square">
            <a:spAutoFit/>
          </a:bodyPr>
          <a:lstStyle/>
          <a:p>
            <a:pPr defTabSz="288925"/>
            <a:r>
              <a:rPr lang="en-US" sz="1600" b="1" u="sng" dirty="0">
                <a:solidFill>
                  <a:schemeClr val="bg2"/>
                </a:solidFill>
                <a:latin typeface="Lucida Sans Typewriter" charset="0"/>
                <a:ea typeface="Lucida Sans Typewriter" charset="0"/>
                <a:cs typeface="Lucida Sans Typewriter" charset="0"/>
              </a:rPr>
              <a:t>Series</a:t>
            </a: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[:,1]</a:t>
            </a:r>
          </a:p>
          <a:p>
            <a:pPr defTabSz="288925"/>
            <a:endParaRPr lang="en-US" sz="1600" i="1" dirty="0">
              <a:solidFill>
                <a:schemeClr val="bg2"/>
              </a:solidFill>
              <a:latin typeface="Lucida Sans Typewriter" charset="0"/>
              <a:ea typeface="Lucida Sans Typewriter" charset="0"/>
              <a:cs typeface="Lucida Sans Typewriter" charset="0"/>
            </a:endParaRPr>
          </a:p>
          <a:p>
            <a:pPr defTabSz="288925"/>
            <a:r>
              <a:rPr lang="en-US" sz="1600" i="1" dirty="0">
                <a:solidFill>
                  <a:schemeClr val="bg2">
                    <a:lumMod val="50000"/>
                    <a:lumOff val="50000"/>
                  </a:schemeClr>
                </a:solidFill>
                <a:latin typeface="Lucida Sans Typewriter" charset="0"/>
                <a:ea typeface="Lucida Sans Typewriter" charset="0"/>
                <a:cs typeface="Lucida Sans Typewriter" charset="0"/>
              </a:rPr>
              <a:t>10  15  20  24</a:t>
            </a:r>
          </a:p>
          <a:p>
            <a:pPr defTabSz="288925"/>
            <a:endParaRPr lang="en-US" sz="1600" b="1" dirty="0">
              <a:solidFill>
                <a:schemeClr val="bg2"/>
              </a:solidFill>
              <a:latin typeface="Lucida Sans Typewriter" charset="0"/>
              <a:ea typeface="Lucida Sans Typewriter" charset="0"/>
              <a:cs typeface="Lucida Sans Typewriter" charset="0"/>
            </a:endParaRPr>
          </a:p>
          <a:p>
            <a:pPr defTabSz="288925"/>
            <a:r>
              <a:rPr lang="en-US" sz="1600" b="1" dirty="0">
                <a:solidFill>
                  <a:schemeClr val="bg2"/>
                </a:solidFill>
                <a:latin typeface="Lucida Sans Typewriter" charset="0"/>
                <a:ea typeface="Lucida Sans Typewriter" charset="0"/>
                <a:cs typeface="Lucida Sans Typewriter" charset="0"/>
              </a:rPr>
              <a:t>&gt; type(</a:t>
            </a:r>
            <a:r>
              <a:rPr lang="en-US" sz="1600" b="1" dirty="0" err="1">
                <a:solidFill>
                  <a:schemeClr val="bg2"/>
                </a:solidFill>
                <a:latin typeface="Lucida Sans Typewriter" charset="0"/>
                <a:ea typeface="Lucida Sans Typewriter" charset="0"/>
                <a:cs typeface="Lucida Sans Typewriter" charset="0"/>
              </a:rPr>
              <a:t>cities.iloc</a:t>
            </a:r>
            <a:r>
              <a:rPr lang="en-US" sz="1600" b="1" dirty="0">
                <a:solidFill>
                  <a:schemeClr val="bg2"/>
                </a:solidFill>
                <a:latin typeface="Lucida Sans Typewriter" charset="0"/>
                <a:ea typeface="Lucida Sans Typewriter" charset="0"/>
                <a:cs typeface="Lucida Sans Typewriter" charset="0"/>
              </a:rPr>
              <a:t>[:,1])</a:t>
            </a:r>
          </a:p>
          <a:p>
            <a:pPr defTabSz="288925"/>
            <a:r>
              <a:rPr lang="en-US" sz="1200" i="1" dirty="0">
                <a:solidFill>
                  <a:schemeClr val="bg2">
                    <a:lumMod val="50000"/>
                    <a:lumOff val="50000"/>
                  </a:schemeClr>
                </a:solidFill>
                <a:latin typeface="Lucida Sans Typewriter" charset="0"/>
                <a:ea typeface="Lucida Sans Typewriter" charset="0"/>
                <a:cs typeface="Lucida Sans Typewriter" charset="0"/>
              </a:rPr>
              <a:t>"&lt; '</a:t>
            </a:r>
            <a:r>
              <a:rPr lang="en-US" sz="1200" i="1" dirty="0" err="1">
                <a:solidFill>
                  <a:schemeClr val="bg2">
                    <a:lumMod val="50000"/>
                    <a:lumOff val="50000"/>
                  </a:schemeClr>
                </a:solidFill>
                <a:latin typeface="Lucida Sans Typewriter" charset="0"/>
                <a:ea typeface="Lucida Sans Typewriter" charset="0"/>
                <a:cs typeface="Lucida Sans Typewriter" charset="0"/>
              </a:rPr>
              <a:t>pandas.core.series.Series</a:t>
            </a:r>
            <a:r>
              <a:rPr lang="en-US" sz="1200" i="1" dirty="0">
                <a:solidFill>
                  <a:schemeClr val="bg2">
                    <a:lumMod val="50000"/>
                    <a:lumOff val="50000"/>
                  </a:schemeClr>
                </a:solidFill>
                <a:latin typeface="Lucida Sans Typewriter" charset="0"/>
                <a:ea typeface="Lucida Sans Typewriter" charset="0"/>
                <a:cs typeface="Lucida Sans Typewriter" charset="0"/>
              </a:rPr>
              <a:t>'&gt;"</a:t>
            </a:r>
          </a:p>
        </p:txBody>
      </p:sp>
    </p:spTree>
    <p:extLst>
      <p:ext uri="{BB962C8B-B14F-4D97-AF65-F5344CB8AC3E}">
        <p14:creationId xmlns:p14="http://schemas.microsoft.com/office/powerpoint/2010/main" val="14023328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8064C3-2CC4-5F41-9C4C-6C26AB521F4E}"/>
              </a:ext>
            </a:extLst>
          </p:cNvPr>
          <p:cNvSpPr>
            <a:spLocks noGrp="1"/>
          </p:cNvSpPr>
          <p:nvPr>
            <p:ph type="title"/>
          </p:nvPr>
        </p:nvSpPr>
        <p:spPr/>
        <p:txBody>
          <a:bodyPr/>
          <a:lstStyle/>
          <a:p>
            <a:r>
              <a:rPr lang="en-US" dirty="0"/>
              <a:t>Accessing </a:t>
            </a:r>
            <a:r>
              <a:rPr lang="en-US" dirty="0" err="1"/>
              <a:t>Dataframe</a:t>
            </a:r>
            <a:r>
              <a:rPr lang="en-US" dirty="0"/>
              <a:t> by Index</a:t>
            </a:r>
          </a:p>
        </p:txBody>
      </p:sp>
      <p:sp>
        <p:nvSpPr>
          <p:cNvPr id="3" name="Content Placeholder 2">
            <a:extLst>
              <a:ext uri="{FF2B5EF4-FFF2-40B4-BE49-F238E27FC236}">
                <a16:creationId xmlns="" xmlns:a16="http://schemas.microsoft.com/office/drawing/2014/main" id="{25D8587C-48C4-054F-A355-5EE7A51DC35B}"/>
              </a:ext>
            </a:extLst>
          </p:cNvPr>
          <p:cNvSpPr>
            <a:spLocks noGrp="1"/>
          </p:cNvSpPr>
          <p:nvPr>
            <p:ph idx="1"/>
          </p:nvPr>
        </p:nvSpPr>
        <p:spPr/>
        <p:txBody>
          <a:bodyPr/>
          <a:lstStyle/>
          <a:p>
            <a:r>
              <a:rPr lang="en-US" dirty="0" err="1"/>
              <a:t>Dataframes</a:t>
            </a:r>
            <a:r>
              <a:rPr lang="en-US" dirty="0"/>
              <a:t>, like Series, have an </a:t>
            </a:r>
            <a:r>
              <a:rPr lang="en-US" dirty="0" smtClean="0"/>
              <a:t>index</a:t>
            </a:r>
            <a:endParaRPr lang="en-US" dirty="0"/>
          </a:p>
          <a:p>
            <a:r>
              <a:rPr lang="en-US" dirty="0"/>
              <a:t>By </a:t>
            </a:r>
            <a:r>
              <a:rPr lang="en-US" dirty="0" smtClean="0"/>
              <a:t>default, </a:t>
            </a:r>
            <a:r>
              <a:rPr lang="en-US" dirty="0"/>
              <a:t>autoincrementing integer </a:t>
            </a:r>
            <a:r>
              <a:rPr lang="en-US" dirty="0" smtClean="0"/>
              <a:t>type</a:t>
            </a:r>
          </a:p>
          <a:p>
            <a:r>
              <a:rPr lang="en-US" dirty="0" smtClean="0"/>
              <a:t>Can specify names for rows </a:t>
            </a:r>
            <a:r>
              <a:rPr lang="mr-IN" dirty="0" smtClean="0"/>
              <a:t>–</a:t>
            </a:r>
            <a:r>
              <a:rPr lang="en-US" dirty="0" smtClean="0"/>
              <a:t> accessible via .</a:t>
            </a:r>
            <a:r>
              <a:rPr lang="en-US" dirty="0" err="1" smtClean="0"/>
              <a:t>loc</a:t>
            </a:r>
            <a:r>
              <a:rPr lang="en-US" dirty="0" smtClean="0"/>
              <a:t>[]</a:t>
            </a:r>
            <a:endParaRPr lang="en-US" dirty="0"/>
          </a:p>
          <a:p>
            <a:endParaRPr lang="en-US" dirty="0"/>
          </a:p>
        </p:txBody>
      </p:sp>
      <p:sp>
        <p:nvSpPr>
          <p:cNvPr id="4" name="Footer Placeholder 3">
            <a:extLst>
              <a:ext uri="{FF2B5EF4-FFF2-40B4-BE49-F238E27FC236}">
                <a16:creationId xmlns="" xmlns:a16="http://schemas.microsoft.com/office/drawing/2014/main" id="{1A5DF149-F202-9147-A532-BCD03E190522}"/>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96C22215-D53C-0E46-A0B8-5F366D10AF3E}"/>
              </a:ext>
            </a:extLst>
          </p:cNvPr>
          <p:cNvSpPr>
            <a:spLocks noGrp="1"/>
          </p:cNvSpPr>
          <p:nvPr>
            <p:ph type="sldNum" sz="quarter" idx="12"/>
          </p:nvPr>
        </p:nvSpPr>
        <p:spPr/>
        <p:txBody>
          <a:bodyPr/>
          <a:lstStyle/>
          <a:p>
            <a:pPr>
              <a:defRPr/>
            </a:pPr>
            <a:fld id="{77EF9825-4C23-4085-A4E3-B5565466BD91}" type="slidenum">
              <a:rPr lang="en-US" smtClean="0"/>
              <a:pPr>
                <a:defRPr/>
              </a:pPr>
              <a:t>32</a:t>
            </a:fld>
            <a:endParaRPr lang="en-US" dirty="0"/>
          </a:p>
        </p:txBody>
      </p:sp>
      <p:sp>
        <p:nvSpPr>
          <p:cNvPr id="6" name="Text Box 4">
            <a:extLst>
              <a:ext uri="{FF2B5EF4-FFF2-40B4-BE49-F238E27FC236}">
                <a16:creationId xmlns="" xmlns:a16="http://schemas.microsoft.com/office/drawing/2014/main" id="{A614C733-CEAA-A94A-B5A0-30655BA5F812}"/>
              </a:ext>
            </a:extLst>
          </p:cNvPr>
          <p:cNvSpPr txBox="1">
            <a:spLocks noChangeArrowheads="1"/>
          </p:cNvSpPr>
          <p:nvPr/>
        </p:nvSpPr>
        <p:spPr bwMode="auto">
          <a:xfrm>
            <a:off x="234950" y="3124200"/>
            <a:ext cx="8763000" cy="3139321"/>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b="1" dirty="0" err="1" smtClean="0">
                <a:solidFill>
                  <a:schemeClr val="bg2"/>
                </a:solidFill>
                <a:latin typeface="Lucida Sans Typewriter" charset="0"/>
                <a:ea typeface="Lucida Sans Typewriter" charset="0"/>
                <a:cs typeface="Lucida Sans Typewriter" charset="0"/>
              </a:rPr>
              <a:t>cities.iloc</a:t>
            </a:r>
            <a:r>
              <a:rPr lang="en-US" sz="1800" b="1" dirty="0" smtClean="0">
                <a:solidFill>
                  <a:schemeClr val="bg2"/>
                </a:solidFill>
                <a:latin typeface="Lucida Sans Typewriter" charset="0"/>
                <a:ea typeface="Lucida Sans Typewriter" charset="0"/>
                <a:cs typeface="Lucida Sans Typewriter" charset="0"/>
              </a:rPr>
              <a:t>[[0]]  </a:t>
            </a:r>
            <a:r>
              <a:rPr lang="en-US" sz="1800" b="1" dirty="0">
                <a:solidFill>
                  <a:schemeClr val="bg2"/>
                </a:solidFill>
                <a:latin typeface="Lucida Sans Typewriter" charset="0"/>
                <a:ea typeface="Lucida Sans Typewriter" charset="0"/>
                <a:cs typeface="Lucida Sans Typewriter" charset="0"/>
              </a:rPr>
              <a:t># </a:t>
            </a:r>
            <a:r>
              <a:rPr lang="en-US" sz="1800" b="1" dirty="0" smtClean="0">
                <a:solidFill>
                  <a:schemeClr val="bg2"/>
                </a:solidFill>
                <a:latin typeface="Lucida Sans Typewriter" charset="0"/>
                <a:ea typeface="Lucida Sans Typewriter" charset="0"/>
                <a:cs typeface="Lucida Sans Typewriter" charset="0"/>
              </a:rPr>
              <a:t>access row 0 using </a:t>
            </a:r>
            <a:r>
              <a:rPr lang="en-US" sz="1800" b="1" dirty="0" err="1" smtClean="0">
                <a:solidFill>
                  <a:schemeClr val="bg2"/>
                </a:solidFill>
                <a:latin typeface="Lucida Sans Typewriter" charset="0"/>
                <a:ea typeface="Lucida Sans Typewriter" charset="0"/>
                <a:cs typeface="Lucida Sans Typewriter" charset="0"/>
              </a:rPr>
              <a:t>iloc</a:t>
            </a:r>
            <a:r>
              <a:rPr lang="en-US" sz="1800" b="1" dirty="0" smtClean="0">
                <a:solidFill>
                  <a:schemeClr val="bg2"/>
                </a:solidFill>
                <a:latin typeface="Lucida Sans Typewriter" charset="0"/>
                <a:ea typeface="Lucida Sans Typewriter" charset="0"/>
                <a:cs typeface="Lucida Sans Typewriter" charset="0"/>
              </a:rPr>
              <a:t> indexer</a:t>
            </a:r>
            <a:endParaRPr lang="en-US" sz="1800" b="1" dirty="0">
              <a:solidFill>
                <a:schemeClr val="bg2"/>
              </a:solidFill>
              <a:latin typeface="Lucida Sans Typewriter" charset="0"/>
              <a:ea typeface="Lucida Sans Typewriter" charset="0"/>
              <a:cs typeface="Lucida Sans Typewriter" charset="0"/>
            </a:endParaRPr>
          </a:p>
          <a:p>
            <a:pPr defTabSz="288925"/>
            <a:endParaRPr lang="en-US" sz="1800" b="1" dirty="0">
              <a:solidFill>
                <a:schemeClr val="bg2"/>
              </a:solidFill>
              <a:latin typeface="Lucida Sans Typewriter" charset="0"/>
              <a:ea typeface="Lucida Sans Typewriter" charset="0"/>
              <a:cs typeface="Lucida Sans Typewriter" charset="0"/>
            </a:endParaRP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   city  pop  rain</a:t>
            </a: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0  San Francisco   10     </a:t>
            </a:r>
            <a:r>
              <a:rPr lang="en-US" sz="1800" b="1" i="1" dirty="0" smtClean="0">
                <a:solidFill>
                  <a:schemeClr val="bg2">
                    <a:lumMod val="50000"/>
                    <a:lumOff val="50000"/>
                  </a:schemeClr>
                </a:solidFill>
                <a:latin typeface="Lucida Sans Typewriter" charset="0"/>
                <a:ea typeface="Lucida Sans Typewriter" charset="0"/>
                <a:cs typeface="Lucida Sans Typewriter" charset="0"/>
              </a:rPr>
              <a:t>2</a:t>
            </a:r>
          </a:p>
          <a:p>
            <a:pPr defTabSz="288925"/>
            <a:endParaRPr lang="en-US" sz="1800" b="1" dirty="0">
              <a:solidFill>
                <a:schemeClr val="bg2"/>
              </a:solidFill>
              <a:latin typeface="Lucida Sans Typewriter" charset="0"/>
              <a:ea typeface="Lucida Sans Typewriter" charset="0"/>
              <a:cs typeface="Lucida Sans Typewriter" charset="0"/>
            </a:endParaRPr>
          </a:p>
          <a:p>
            <a:pPr defTabSz="288925"/>
            <a:r>
              <a:rPr lang="en-US" sz="1800" b="1" dirty="0">
                <a:solidFill>
                  <a:schemeClr val="bg2"/>
                </a:solidFill>
                <a:latin typeface="Lucida Sans Typewriter" charset="0"/>
                <a:ea typeface="Lucida Sans Typewriter" charset="0"/>
                <a:cs typeface="Lucida Sans Typewriter" charset="0"/>
              </a:rPr>
              <a:t>c</a:t>
            </a:r>
            <a:r>
              <a:rPr lang="en-US" sz="1800" b="1" dirty="0" smtClean="0">
                <a:solidFill>
                  <a:schemeClr val="bg2"/>
                </a:solidFill>
                <a:latin typeface="Lucida Sans Typewriter" charset="0"/>
                <a:ea typeface="Lucida Sans Typewriter" charset="0"/>
                <a:cs typeface="Lucida Sans Typewriter" charset="0"/>
              </a:rPr>
              <a:t>ities </a:t>
            </a:r>
            <a:r>
              <a:rPr lang="en-US" sz="1800" b="1" dirty="0">
                <a:solidFill>
                  <a:schemeClr val="bg2"/>
                </a:solidFill>
                <a:latin typeface="Lucida Sans Typewriter" charset="0"/>
                <a:ea typeface="Lucida Sans Typewriter" charset="0"/>
                <a:cs typeface="Lucida Sans Typewriter" charset="0"/>
              </a:rPr>
              <a:t>= </a:t>
            </a:r>
            <a:r>
              <a:rPr lang="en-US" sz="1800" b="1" dirty="0" err="1">
                <a:solidFill>
                  <a:schemeClr val="bg2"/>
                </a:solidFill>
                <a:latin typeface="Lucida Sans Typewriter" charset="0"/>
                <a:ea typeface="Lucida Sans Typewriter" charset="0"/>
                <a:cs typeface="Lucida Sans Typewriter" charset="0"/>
              </a:rPr>
              <a:t>cities.set_index</a:t>
            </a:r>
            <a:r>
              <a:rPr lang="en-US" sz="1800" b="1" dirty="0">
                <a:solidFill>
                  <a:schemeClr val="bg2"/>
                </a:solidFill>
                <a:latin typeface="Lucida Sans Typewriter" charset="0"/>
                <a:ea typeface="Lucida Sans Typewriter" charset="0"/>
                <a:cs typeface="Lucida Sans Typewriter" charset="0"/>
              </a:rPr>
              <a:t>([’c1, ‘c2’, ’c3’])</a:t>
            </a:r>
          </a:p>
          <a:p>
            <a:pPr defTabSz="288925"/>
            <a:r>
              <a:rPr lang="en-US" sz="1800" b="1" dirty="0" err="1">
                <a:solidFill>
                  <a:schemeClr val="bg2"/>
                </a:solidFill>
                <a:latin typeface="Lucida Sans Typewriter" charset="0"/>
                <a:ea typeface="Lucida Sans Typewriter" charset="0"/>
                <a:cs typeface="Lucida Sans Typewriter" charset="0"/>
              </a:rPr>
              <a:t>cities.loc</a:t>
            </a:r>
            <a:r>
              <a:rPr lang="en-US" sz="1800" b="1" dirty="0">
                <a:solidFill>
                  <a:schemeClr val="bg2"/>
                </a:solidFill>
                <a:latin typeface="Lucida Sans Typewriter" charset="0"/>
                <a:ea typeface="Lucida Sans Typewriter" charset="0"/>
                <a:cs typeface="Lucida Sans Typewriter" charset="0"/>
              </a:rPr>
              <a:t>[[‘c1’]]</a:t>
            </a:r>
          </a:p>
          <a:p>
            <a:pPr defTabSz="288925"/>
            <a:endParaRPr lang="en-US" sz="1800" b="1" dirty="0">
              <a:solidFill>
                <a:schemeClr val="bg2"/>
              </a:solidFill>
              <a:latin typeface="Lucida Sans Typewriter" charset="0"/>
              <a:ea typeface="Lucida Sans Typewriter" charset="0"/>
              <a:cs typeface="Lucida Sans Typewriter" charset="0"/>
            </a:endParaRP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   city  pop  rain</a:t>
            </a:r>
          </a:p>
          <a:p>
            <a:pPr defTabSz="288925"/>
            <a:r>
              <a:rPr lang="en-US" sz="1800" b="1" i="1" dirty="0">
                <a:solidFill>
                  <a:schemeClr val="bg2">
                    <a:lumMod val="50000"/>
                    <a:lumOff val="50000"/>
                  </a:schemeClr>
                </a:solidFill>
                <a:latin typeface="Lucida Sans Typewriter" charset="0"/>
                <a:ea typeface="Lucida Sans Typewriter" charset="0"/>
                <a:cs typeface="Lucida Sans Typewriter" charset="0"/>
              </a:rPr>
              <a:t>c1  San Francisco   10     2</a:t>
            </a:r>
            <a:endParaRPr lang="en-US" sz="1800" b="1" dirty="0">
              <a:solidFill>
                <a:schemeClr val="bg2"/>
              </a:solidFill>
              <a:latin typeface="Lucida Sans Typewriter" charset="0"/>
              <a:ea typeface="Lucida Sans Typewriter" charset="0"/>
              <a:cs typeface="Lucida Sans Typewriter" charset="0"/>
            </a:endParaRPr>
          </a:p>
          <a:p>
            <a:pPr defTabSz="288925"/>
            <a:endParaRPr lang="mr-IN" sz="1800" b="1"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16524029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A285B-DF6B-AD47-B028-09556F0910D8}"/>
              </a:ext>
            </a:extLst>
          </p:cNvPr>
          <p:cNvSpPr>
            <a:spLocks noGrp="1"/>
          </p:cNvSpPr>
          <p:nvPr>
            <p:ph type="title"/>
          </p:nvPr>
        </p:nvSpPr>
        <p:spPr/>
        <p:txBody>
          <a:bodyPr/>
          <a:lstStyle/>
          <a:p>
            <a:r>
              <a:rPr lang="en-US" dirty="0"/>
              <a:t>Apply function</a:t>
            </a:r>
          </a:p>
        </p:txBody>
      </p:sp>
      <p:sp>
        <p:nvSpPr>
          <p:cNvPr id="3" name="Content Placeholder 2">
            <a:extLst>
              <a:ext uri="{FF2B5EF4-FFF2-40B4-BE49-F238E27FC236}">
                <a16:creationId xmlns="" xmlns:a16="http://schemas.microsoft.com/office/drawing/2014/main" id="{AA572EC3-6866-E148-80BE-1DEA3F52081F}"/>
              </a:ext>
            </a:extLst>
          </p:cNvPr>
          <p:cNvSpPr>
            <a:spLocks noGrp="1"/>
          </p:cNvSpPr>
          <p:nvPr>
            <p:ph idx="1"/>
          </p:nvPr>
        </p:nvSpPr>
        <p:spPr/>
        <p:txBody>
          <a:bodyPr/>
          <a:lstStyle/>
          <a:p>
            <a:r>
              <a:rPr lang="en-US" dirty="0"/>
              <a:t>How to do some operation on a column or group of columns?</a:t>
            </a:r>
          </a:p>
          <a:p>
            <a:endParaRPr lang="en-US" dirty="0"/>
          </a:p>
        </p:txBody>
      </p:sp>
      <p:sp>
        <p:nvSpPr>
          <p:cNvPr id="4" name="Footer Placeholder 3">
            <a:extLst>
              <a:ext uri="{FF2B5EF4-FFF2-40B4-BE49-F238E27FC236}">
                <a16:creationId xmlns="" xmlns:a16="http://schemas.microsoft.com/office/drawing/2014/main" id="{73BC02EB-2748-014D-9F59-9BB534D66C45}"/>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33</a:t>
            </a:fld>
            <a:endParaRPr lang="en-US" dirty="0"/>
          </a:p>
        </p:txBody>
      </p:sp>
      <p:sp>
        <p:nvSpPr>
          <p:cNvPr id="6" name="Text Box 4">
            <a:extLst>
              <a:ext uri="{FF2B5EF4-FFF2-40B4-BE49-F238E27FC236}">
                <a16:creationId xmlns="" xmlns:a16="http://schemas.microsoft.com/office/drawing/2014/main" id="{E1491E5B-A321-9340-B07D-3C421AB32AD7}"/>
              </a:ext>
            </a:extLst>
          </p:cNvPr>
          <p:cNvSpPr txBox="1">
            <a:spLocks noChangeArrowheads="1"/>
          </p:cNvSpPr>
          <p:nvPr/>
        </p:nvSpPr>
        <p:spPr bwMode="auto">
          <a:xfrm>
            <a:off x="452438" y="1784692"/>
            <a:ext cx="8685212" cy="3139321"/>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en-US" sz="1800" dirty="0" err="1">
                <a:solidFill>
                  <a:schemeClr val="bg2"/>
                </a:solidFill>
                <a:latin typeface="Lucida Sans Typewriter" charset="0"/>
                <a:ea typeface="Lucida Sans Typewriter" charset="0"/>
                <a:cs typeface="Lucida Sans Typewriter" charset="0"/>
              </a:rPr>
              <a:t>def</a:t>
            </a:r>
            <a:r>
              <a:rPr lang="en-US" sz="1800" dirty="0">
                <a:solidFill>
                  <a:schemeClr val="bg2"/>
                </a:solidFill>
                <a:latin typeface="Lucida Sans Typewriter" charset="0"/>
                <a:ea typeface="Lucida Sans Typewriter" charset="0"/>
                <a:cs typeface="Lucida Sans Typewriter" charset="0"/>
              </a:rPr>
              <a:t> clean(x):</a:t>
            </a:r>
          </a:p>
          <a:p>
            <a:pPr defTabSz="288925"/>
            <a:r>
              <a:rPr lang="en-US" sz="1800" dirty="0">
                <a:solidFill>
                  <a:schemeClr val="bg2"/>
                </a:solidFill>
                <a:latin typeface="Lucida Sans Typewriter" charset="0"/>
                <a:ea typeface="Lucida Sans Typewriter" charset="0"/>
                <a:cs typeface="Lucida Sans Typewriter" charset="0"/>
              </a:rPr>
              <a:t>    x = </a:t>
            </a:r>
            <a:r>
              <a:rPr lang="en-US" sz="1800" dirty="0" err="1">
                <a:solidFill>
                  <a:schemeClr val="bg2"/>
                </a:solidFill>
                <a:latin typeface="Lucida Sans Typewriter" charset="0"/>
                <a:ea typeface="Lucida Sans Typewriter" charset="0"/>
                <a:cs typeface="Lucida Sans Typewriter" charset="0"/>
              </a:rPr>
              <a:t>x.replace</a:t>
            </a:r>
            <a:r>
              <a:rPr lang="en-US" sz="1800" dirty="0">
                <a:solidFill>
                  <a:schemeClr val="bg2"/>
                </a:solidFill>
                <a:latin typeface="Lucida Sans Typewriter" charset="0"/>
                <a:ea typeface="Lucida Sans Typewriter" charset="0"/>
                <a:cs typeface="Lucida Sans Typewriter" charset="0"/>
              </a:rPr>
              <a:t>("$", "").replace(",", "").replace(" ", "")</a:t>
            </a:r>
          </a:p>
          <a:p>
            <a:pPr defTabSz="288925"/>
            <a:r>
              <a:rPr lang="en-US" sz="1800" dirty="0">
                <a:solidFill>
                  <a:schemeClr val="bg2"/>
                </a:solidFill>
                <a:latin typeface="Lucida Sans Typewriter" charset="0"/>
                <a:ea typeface="Lucida Sans Typewriter" charset="0"/>
                <a:cs typeface="Lucida Sans Typewriter" charset="0"/>
              </a:rPr>
              <a:t>    return float(x)</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data[‘revenue’] = data[‘Revenue’].apply(clean)</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 Using lambda</a:t>
            </a:r>
          </a:p>
          <a:p>
            <a:pPr defTabSz="288925"/>
            <a:endParaRPr lang="en-US" sz="1800" dirty="0">
              <a:solidFill>
                <a:schemeClr val="bg2"/>
              </a:solidFill>
              <a:latin typeface="Lucida Sans Typewriter" charset="0"/>
              <a:ea typeface="Lucida Sans Typewriter" charset="0"/>
              <a:cs typeface="Lucida Sans Typewriter" charset="0"/>
            </a:endParaRPr>
          </a:p>
          <a:p>
            <a:pPr defTabSz="288925"/>
            <a:r>
              <a:rPr lang="en-US" sz="1800" dirty="0">
                <a:solidFill>
                  <a:schemeClr val="bg2"/>
                </a:solidFill>
                <a:latin typeface="Lucida Sans Typewriter" charset="0"/>
                <a:ea typeface="Lucida Sans Typewriter" charset="0"/>
                <a:cs typeface="Lucida Sans Typewriter" charset="0"/>
              </a:rPr>
              <a:t>data[‘revenue’] = data[‘revenue’].apply(</a:t>
            </a:r>
          </a:p>
          <a:p>
            <a:pPr defTabSz="288925"/>
            <a:r>
              <a:rPr lang="en-US" sz="1800" dirty="0">
                <a:solidFill>
                  <a:schemeClr val="bg2"/>
                </a:solidFill>
                <a:latin typeface="Lucida Sans Typewriter" charset="0"/>
                <a:ea typeface="Lucida Sans Typewriter" charset="0"/>
                <a:cs typeface="Lucida Sans Typewriter" charset="0"/>
              </a:rPr>
              <a:t>  lambda x : </a:t>
            </a:r>
            <a:r>
              <a:rPr lang="en-US" sz="1800" dirty="0" err="1">
                <a:solidFill>
                  <a:schemeClr val="bg2"/>
                </a:solidFill>
                <a:latin typeface="Lucida Sans Typewriter" charset="0"/>
                <a:ea typeface="Lucida Sans Typewriter" charset="0"/>
                <a:cs typeface="Lucida Sans Typewriter" charset="0"/>
              </a:rPr>
              <a:t>x.replace</a:t>
            </a:r>
            <a:r>
              <a:rPr lang="en-US" sz="1800" dirty="0">
                <a:solidFill>
                  <a:schemeClr val="bg2"/>
                </a:solidFill>
                <a:latin typeface="Lucida Sans Typewriter" charset="0"/>
                <a:ea typeface="Lucida Sans Typewriter" charset="0"/>
                <a:cs typeface="Lucida Sans Typewriter" charset="0"/>
              </a:rPr>
              <a:t>(“,” ””))</a:t>
            </a:r>
          </a:p>
          <a:p>
            <a:pPr defTabSz="288925"/>
            <a:endParaRPr lang="en-US" sz="1800" b="1"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2788917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a:t>Slicing a </a:t>
            </a:r>
            <a:r>
              <a:rPr lang="en-US" dirty="0" smtClean="0"/>
              <a:t>column from </a:t>
            </a:r>
            <a:r>
              <a:rPr lang="en-US" dirty="0"/>
              <a:t>a </a:t>
            </a:r>
            <a:r>
              <a:rPr lang="en-US" dirty="0" err="1"/>
              <a:t>DataFrame</a:t>
            </a:r>
            <a:r>
              <a:rPr lang="en-US" dirty="0"/>
              <a:t> </a:t>
            </a:r>
            <a:r>
              <a:rPr lang="mr-IN" dirty="0"/>
              <a:t>–</a:t>
            </a:r>
            <a:r>
              <a:rPr lang="en-US" dirty="0"/>
              <a:t> Using &lt;</a:t>
            </a:r>
            <a:r>
              <a:rPr lang="en-US" dirty="0" err="1"/>
              <a:t>df</a:t>
            </a:r>
            <a:r>
              <a:rPr lang="en-US" dirty="0"/>
              <a:t>&gt;.</a:t>
            </a:r>
            <a:r>
              <a:rPr lang="en-US" dirty="0" err="1"/>
              <a:t>iloc</a:t>
            </a:r>
            <a:r>
              <a:rPr lang="en-US" dirty="0" smtClean="0"/>
              <a:t>[] (outputs a Series)</a:t>
            </a:r>
            <a:endParaRPr lang="en-US" dirty="0"/>
          </a:p>
          <a:p>
            <a:endParaRPr lang="en-US" dirty="0"/>
          </a:p>
          <a:p>
            <a:endParaRPr lang="en-US" dirty="0" smtClean="0"/>
          </a:p>
          <a:p>
            <a:endParaRPr lang="en-US" dirty="0"/>
          </a:p>
          <a:p>
            <a:endParaRPr lang="en-US" dirty="0" smtClean="0"/>
          </a:p>
          <a:p>
            <a:endParaRPr lang="en-US" dirty="0" smtClean="0"/>
          </a:p>
          <a:p>
            <a:r>
              <a:rPr lang="en-US" dirty="0" smtClean="0"/>
              <a:t>Slicing multiple columns </a:t>
            </a:r>
            <a:r>
              <a:rPr lang="en-US" dirty="0"/>
              <a:t>from a </a:t>
            </a:r>
            <a:r>
              <a:rPr lang="en-US" dirty="0" err="1"/>
              <a:t>DataFrame</a:t>
            </a:r>
            <a:r>
              <a:rPr lang="en-US" dirty="0"/>
              <a:t> </a:t>
            </a:r>
            <a:r>
              <a:rPr lang="mr-IN" dirty="0" smtClean="0"/>
              <a:t>–</a:t>
            </a:r>
            <a:r>
              <a:rPr lang="en-US" dirty="0" smtClean="0"/>
              <a:t> Using &lt;</a:t>
            </a:r>
            <a:r>
              <a:rPr lang="en-US" dirty="0" err="1" smtClean="0"/>
              <a:t>df</a:t>
            </a:r>
            <a:r>
              <a:rPr lang="en-US" dirty="0" smtClean="0"/>
              <a:t>&gt;.</a:t>
            </a:r>
            <a:r>
              <a:rPr lang="en-US" dirty="0" err="1" smtClean="0"/>
              <a:t>iloc</a:t>
            </a:r>
            <a:r>
              <a:rPr lang="en-US" dirty="0" smtClean="0"/>
              <a:t>[] (outputs </a:t>
            </a:r>
            <a:r>
              <a:rPr lang="en-US" dirty="0"/>
              <a:t>a </a:t>
            </a:r>
            <a:r>
              <a:rPr lang="en-US" dirty="0" err="1" smtClean="0"/>
              <a:t>DataFrame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34</a:t>
            </a:fld>
            <a:endParaRPr lang="en-US" dirty="0"/>
          </a:p>
        </p:txBody>
      </p:sp>
      <p:sp>
        <p:nvSpPr>
          <p:cNvPr id="10" name="Text Box 4"/>
          <p:cNvSpPr txBox="1">
            <a:spLocks noChangeArrowheads="1"/>
          </p:cNvSpPr>
          <p:nvPr/>
        </p:nvSpPr>
        <p:spPr bwMode="auto">
          <a:xfrm>
            <a:off x="342900" y="1718608"/>
            <a:ext cx="8763000" cy="1938992"/>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cities.iloc</a:t>
            </a:r>
            <a:r>
              <a:rPr lang="en-US" sz="2000" b="1" dirty="0" smtClean="0">
                <a:solidFill>
                  <a:schemeClr val="accent2"/>
                </a:solidFill>
                <a:latin typeface="Lucida Sans Typewriter" charset="0"/>
                <a:ea typeface="Lucida Sans Typewriter" charset="0"/>
                <a:cs typeface="Lucida Sans Typewriter" charset="0"/>
              </a:rPr>
              <a:t>[:, 0]</a:t>
            </a:r>
            <a:endParaRPr lang="en-US" sz="2000" b="1" dirty="0">
              <a:solidFill>
                <a:schemeClr val="accent2"/>
              </a:solidFill>
              <a:latin typeface="Lucida Sans Typewriter" charset="0"/>
              <a:ea typeface="Lucida Sans Typewriter" charset="0"/>
              <a:cs typeface="Lucida Sans Typewriter" charset="0"/>
            </a:endParaRPr>
          </a:p>
          <a:p>
            <a:r>
              <a:rPr lang="en-US" sz="2000" dirty="0">
                <a:solidFill>
                  <a:schemeClr val="bg2"/>
                </a:solidFill>
                <a:latin typeface="Lucida Sans Typewriter" charset="0"/>
                <a:ea typeface="Lucida Sans Typewriter" charset="0"/>
                <a:cs typeface="Lucida Sans Typewriter" charset="0"/>
              </a:rPr>
              <a:t>0    San Francisco</a:t>
            </a:r>
          </a:p>
          <a:p>
            <a:r>
              <a:rPr lang="en-US" sz="2000" dirty="0">
                <a:solidFill>
                  <a:schemeClr val="bg2"/>
                </a:solidFill>
                <a:latin typeface="Lucida Sans Typewriter" charset="0"/>
                <a:ea typeface="Lucida Sans Typewriter" charset="0"/>
                <a:cs typeface="Lucida Sans Typewriter" charset="0"/>
              </a:rPr>
              <a:t>1          Seattle</a:t>
            </a:r>
          </a:p>
          <a:p>
            <a:r>
              <a:rPr lang="en-US" sz="2000" dirty="0">
                <a:solidFill>
                  <a:schemeClr val="bg2"/>
                </a:solidFill>
                <a:latin typeface="Lucida Sans Typewriter" charset="0"/>
                <a:ea typeface="Lucida Sans Typewriter" charset="0"/>
                <a:cs typeface="Lucida Sans Typewriter" charset="0"/>
              </a:rPr>
              <a:t>2      Los Angeles</a:t>
            </a:r>
          </a:p>
          <a:p>
            <a:r>
              <a:rPr lang="en-US" sz="2000" dirty="0">
                <a:solidFill>
                  <a:schemeClr val="bg2"/>
                </a:solidFill>
                <a:latin typeface="Lucida Sans Typewriter" charset="0"/>
                <a:ea typeface="Lucida Sans Typewriter" charset="0"/>
                <a:cs typeface="Lucida Sans Typewriter" charset="0"/>
              </a:rPr>
              <a:t>3        San Diego</a:t>
            </a:r>
          </a:p>
          <a:p>
            <a:r>
              <a:rPr lang="en-US" sz="2000" dirty="0">
                <a:solidFill>
                  <a:schemeClr val="bg2"/>
                </a:solidFill>
                <a:latin typeface="Lucida Sans Typewriter" charset="0"/>
                <a:ea typeface="Lucida Sans Typewriter" charset="0"/>
                <a:cs typeface="Lucida Sans Typewriter" charset="0"/>
              </a:rPr>
              <a:t>Name: city, </a:t>
            </a:r>
            <a:r>
              <a:rPr lang="en-US" sz="2000" dirty="0" err="1">
                <a:solidFill>
                  <a:schemeClr val="bg2"/>
                </a:solidFill>
                <a:latin typeface="Lucida Sans Typewriter" charset="0"/>
                <a:ea typeface="Lucida Sans Typewriter" charset="0"/>
                <a:cs typeface="Lucida Sans Typewriter" charset="0"/>
              </a:rPr>
              <a:t>dtype</a:t>
            </a:r>
            <a:r>
              <a:rPr lang="en-US" sz="2000" dirty="0">
                <a:solidFill>
                  <a:schemeClr val="bg2"/>
                </a:solidFill>
                <a:latin typeface="Lucida Sans Typewriter" charset="0"/>
                <a:ea typeface="Lucida Sans Typewriter" charset="0"/>
                <a:cs typeface="Lucida Sans Typewriter" charset="0"/>
              </a:rPr>
              <a:t>: object</a:t>
            </a:r>
          </a:p>
        </p:txBody>
      </p:sp>
      <p:sp>
        <p:nvSpPr>
          <p:cNvPr id="9" name="Text Box 4"/>
          <p:cNvSpPr txBox="1">
            <a:spLocks noChangeArrowheads="1"/>
          </p:cNvSpPr>
          <p:nvPr/>
        </p:nvSpPr>
        <p:spPr bwMode="auto">
          <a:xfrm>
            <a:off x="342900" y="4648200"/>
            <a:ext cx="8763000" cy="1938992"/>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cities.iloc</a:t>
            </a:r>
            <a:r>
              <a:rPr lang="en-US" sz="2000" b="1" dirty="0" smtClean="0">
                <a:solidFill>
                  <a:schemeClr val="accent2"/>
                </a:solidFill>
                <a:latin typeface="Lucida Sans Typewriter" charset="0"/>
                <a:ea typeface="Lucida Sans Typewriter" charset="0"/>
                <a:cs typeface="Lucida Sans Typewriter" charset="0"/>
              </a:rPr>
              <a:t>[:, 0:2]</a:t>
            </a:r>
            <a:endParaRPr lang="is-I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a:t>
            </a:r>
          </a:p>
          <a:p>
            <a:r>
              <a:rPr lang="is-IS" sz="2000" dirty="0">
                <a:solidFill>
                  <a:schemeClr val="bg2"/>
                </a:solidFill>
                <a:latin typeface="Lucida Sans Typewriter" charset="0"/>
                <a:ea typeface="Lucida Sans Typewriter" charset="0"/>
                <a:cs typeface="Lucida Sans Typewriter" charset="0"/>
              </a:rPr>
              <a:t>0  San Francisco   10</a:t>
            </a:r>
          </a:p>
          <a:p>
            <a:r>
              <a:rPr lang="is-IS" sz="2000" dirty="0">
                <a:solidFill>
                  <a:schemeClr val="bg2"/>
                </a:solidFill>
                <a:latin typeface="Lucida Sans Typewriter" charset="0"/>
                <a:ea typeface="Lucida Sans Typewriter" charset="0"/>
                <a:cs typeface="Lucida Sans Typewriter" charset="0"/>
              </a:rPr>
              <a:t>1        Seattle   15</a:t>
            </a:r>
          </a:p>
          <a:p>
            <a:r>
              <a:rPr lang="is-IS" sz="2000" dirty="0">
                <a:solidFill>
                  <a:schemeClr val="bg2"/>
                </a:solidFill>
                <a:latin typeface="Lucida Sans Typewriter" charset="0"/>
                <a:ea typeface="Lucida Sans Typewriter" charset="0"/>
                <a:cs typeface="Lucida Sans Typewriter" charset="0"/>
              </a:rPr>
              <a:t>2    Los Angeles   20</a:t>
            </a:r>
          </a:p>
          <a:p>
            <a:r>
              <a:rPr lang="is-IS" sz="2000" dirty="0">
                <a:solidFill>
                  <a:schemeClr val="bg2"/>
                </a:solidFill>
                <a:latin typeface="Lucida Sans Typewriter" charset="0"/>
                <a:ea typeface="Lucida Sans Typewriter" charset="0"/>
                <a:cs typeface="Lucida Sans Typewriter" charset="0"/>
              </a:rPr>
              <a:t>3      San Diego   24</a:t>
            </a:r>
          </a:p>
        </p:txBody>
      </p:sp>
      <p:graphicFrame>
        <p:nvGraphicFramePr>
          <p:cNvPr id="11" name="Table 10"/>
          <p:cNvGraphicFramePr>
            <a:graphicFrameLocks noGrp="1"/>
          </p:cNvGraphicFramePr>
          <p:nvPr>
            <p:extLst/>
          </p:nvPr>
        </p:nvGraphicFramePr>
        <p:xfrm>
          <a:off x="5327967" y="187264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2" name="Rectangle 11"/>
          <p:cNvSpPr/>
          <p:nvPr/>
        </p:nvSpPr>
        <p:spPr>
          <a:xfrm>
            <a:off x="5676900" y="2172515"/>
            <a:ext cx="1828800" cy="138794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nvPr>
        </p:nvGraphicFramePr>
        <p:xfrm>
          <a:off x="5327967" y="476824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4" name="Rectangle 13"/>
          <p:cNvSpPr/>
          <p:nvPr/>
        </p:nvSpPr>
        <p:spPr>
          <a:xfrm>
            <a:off x="5327967" y="4780367"/>
            <a:ext cx="2939733" cy="169663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923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Slicing a column from a </a:t>
            </a:r>
            <a:r>
              <a:rPr lang="en-US" dirty="0" err="1" smtClean="0"/>
              <a:t>DataFrame</a:t>
            </a:r>
            <a:r>
              <a:rPr lang="en-US" dirty="0" smtClean="0"/>
              <a:t> (outputs a Series)</a:t>
            </a:r>
          </a:p>
          <a:p>
            <a:endParaRPr lang="en-US" dirty="0"/>
          </a:p>
          <a:p>
            <a:endParaRPr lang="en-US" dirty="0" smtClean="0"/>
          </a:p>
          <a:p>
            <a:endParaRPr lang="en-US" dirty="0"/>
          </a:p>
          <a:p>
            <a:endParaRPr lang="en-US" dirty="0" smtClean="0"/>
          </a:p>
          <a:p>
            <a:endParaRPr lang="en-US" dirty="0"/>
          </a:p>
          <a:p>
            <a:r>
              <a:rPr lang="en-US" dirty="0"/>
              <a:t>Slicing </a:t>
            </a:r>
            <a:r>
              <a:rPr lang="en-US" dirty="0" smtClean="0"/>
              <a:t>multiple columns </a:t>
            </a:r>
            <a:r>
              <a:rPr lang="en-US" dirty="0"/>
              <a:t>from a </a:t>
            </a:r>
            <a:r>
              <a:rPr lang="en-US" dirty="0" err="1"/>
              <a:t>DataFrame</a:t>
            </a:r>
            <a:r>
              <a:rPr lang="en-US" dirty="0"/>
              <a:t> (outputs a </a:t>
            </a:r>
            <a:r>
              <a:rPr lang="en-US" dirty="0" err="1" smtClean="0"/>
              <a:t>DataFrame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35</a:t>
            </a:fld>
            <a:endParaRPr lang="en-US" dirty="0"/>
          </a:p>
        </p:txBody>
      </p:sp>
      <p:sp>
        <p:nvSpPr>
          <p:cNvPr id="10" name="Text Box 4"/>
          <p:cNvSpPr txBox="1">
            <a:spLocks noChangeArrowheads="1"/>
          </p:cNvSpPr>
          <p:nvPr/>
        </p:nvSpPr>
        <p:spPr bwMode="auto">
          <a:xfrm>
            <a:off x="342900" y="1407855"/>
            <a:ext cx="8763000" cy="1938992"/>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cities["city"]</a:t>
            </a:r>
          </a:p>
          <a:p>
            <a:r>
              <a:rPr lang="en-US" sz="2000" dirty="0">
                <a:solidFill>
                  <a:schemeClr val="bg2"/>
                </a:solidFill>
                <a:latin typeface="Lucida Sans Typewriter" charset="0"/>
                <a:ea typeface="Lucida Sans Typewriter" charset="0"/>
                <a:cs typeface="Lucida Sans Typewriter" charset="0"/>
              </a:rPr>
              <a:t>0    San Francisco</a:t>
            </a:r>
          </a:p>
          <a:p>
            <a:r>
              <a:rPr lang="en-US" sz="2000" dirty="0">
                <a:solidFill>
                  <a:schemeClr val="bg2"/>
                </a:solidFill>
                <a:latin typeface="Lucida Sans Typewriter" charset="0"/>
                <a:ea typeface="Lucida Sans Typewriter" charset="0"/>
                <a:cs typeface="Lucida Sans Typewriter" charset="0"/>
              </a:rPr>
              <a:t>1          Seattle</a:t>
            </a:r>
          </a:p>
          <a:p>
            <a:r>
              <a:rPr lang="en-US" sz="2000" dirty="0">
                <a:solidFill>
                  <a:schemeClr val="bg2"/>
                </a:solidFill>
                <a:latin typeface="Lucida Sans Typewriter" charset="0"/>
                <a:ea typeface="Lucida Sans Typewriter" charset="0"/>
                <a:cs typeface="Lucida Sans Typewriter" charset="0"/>
              </a:rPr>
              <a:t>2      Los Angeles</a:t>
            </a:r>
          </a:p>
          <a:p>
            <a:r>
              <a:rPr lang="en-US" sz="2000" dirty="0">
                <a:solidFill>
                  <a:schemeClr val="bg2"/>
                </a:solidFill>
                <a:latin typeface="Lucida Sans Typewriter" charset="0"/>
                <a:ea typeface="Lucida Sans Typewriter" charset="0"/>
                <a:cs typeface="Lucida Sans Typewriter" charset="0"/>
              </a:rPr>
              <a:t>3        San Diego</a:t>
            </a:r>
          </a:p>
          <a:p>
            <a:r>
              <a:rPr lang="en-US" sz="2000" dirty="0">
                <a:solidFill>
                  <a:schemeClr val="bg2"/>
                </a:solidFill>
                <a:latin typeface="Lucida Sans Typewriter" charset="0"/>
                <a:ea typeface="Lucida Sans Typewriter" charset="0"/>
                <a:cs typeface="Lucida Sans Typewriter" charset="0"/>
              </a:rPr>
              <a:t>Name: city, </a:t>
            </a:r>
            <a:r>
              <a:rPr lang="en-US" sz="2000" dirty="0" err="1">
                <a:solidFill>
                  <a:schemeClr val="bg2"/>
                </a:solidFill>
                <a:latin typeface="Lucida Sans Typewriter" charset="0"/>
                <a:ea typeface="Lucida Sans Typewriter" charset="0"/>
                <a:cs typeface="Lucida Sans Typewriter" charset="0"/>
              </a:rPr>
              <a:t>dtype</a:t>
            </a:r>
            <a:r>
              <a:rPr lang="en-US" sz="2000" dirty="0">
                <a:solidFill>
                  <a:schemeClr val="bg2"/>
                </a:solidFill>
                <a:latin typeface="Lucida Sans Typewriter" charset="0"/>
                <a:ea typeface="Lucida Sans Typewriter" charset="0"/>
                <a:cs typeface="Lucida Sans Typewriter" charset="0"/>
              </a:rPr>
              <a:t>: object</a:t>
            </a:r>
          </a:p>
        </p:txBody>
      </p:sp>
      <p:sp>
        <p:nvSpPr>
          <p:cNvPr id="9" name="Text Box 4"/>
          <p:cNvSpPr txBox="1">
            <a:spLocks noChangeArrowheads="1"/>
          </p:cNvSpPr>
          <p:nvPr/>
        </p:nvSpPr>
        <p:spPr bwMode="auto">
          <a:xfrm>
            <a:off x="342900" y="4309408"/>
            <a:ext cx="8763000" cy="1938992"/>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cities[["city", "pop</a:t>
            </a:r>
            <a:r>
              <a:rPr lang="en-US" sz="2000" b="1" dirty="0" smtClean="0">
                <a:solidFill>
                  <a:schemeClr val="accent2"/>
                </a:solidFill>
                <a:latin typeface="Lucida Sans Typewriter" charset="0"/>
                <a:ea typeface="Lucida Sans Typewriter" charset="0"/>
                <a:cs typeface="Lucida Sans Typewriter" charset="0"/>
              </a:rPr>
              <a:t>"]]</a:t>
            </a:r>
            <a:endParaRPr lang="is-I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a:t>
            </a:r>
          </a:p>
          <a:p>
            <a:r>
              <a:rPr lang="is-IS" sz="2000" dirty="0">
                <a:solidFill>
                  <a:schemeClr val="bg2"/>
                </a:solidFill>
                <a:latin typeface="Lucida Sans Typewriter" charset="0"/>
                <a:ea typeface="Lucida Sans Typewriter" charset="0"/>
                <a:cs typeface="Lucida Sans Typewriter" charset="0"/>
              </a:rPr>
              <a:t>0  San Francisco   10</a:t>
            </a:r>
          </a:p>
          <a:p>
            <a:r>
              <a:rPr lang="is-IS" sz="2000" dirty="0">
                <a:solidFill>
                  <a:schemeClr val="bg2"/>
                </a:solidFill>
                <a:latin typeface="Lucida Sans Typewriter" charset="0"/>
                <a:ea typeface="Lucida Sans Typewriter" charset="0"/>
                <a:cs typeface="Lucida Sans Typewriter" charset="0"/>
              </a:rPr>
              <a:t>1        Seattle   15</a:t>
            </a:r>
          </a:p>
          <a:p>
            <a:r>
              <a:rPr lang="is-IS" sz="2000" dirty="0">
                <a:solidFill>
                  <a:schemeClr val="bg2"/>
                </a:solidFill>
                <a:latin typeface="Lucida Sans Typewriter" charset="0"/>
                <a:ea typeface="Lucida Sans Typewriter" charset="0"/>
                <a:cs typeface="Lucida Sans Typewriter" charset="0"/>
              </a:rPr>
              <a:t>2    Los Angeles   20</a:t>
            </a:r>
          </a:p>
          <a:p>
            <a:r>
              <a:rPr lang="is-IS" sz="2000" dirty="0">
                <a:solidFill>
                  <a:schemeClr val="bg2"/>
                </a:solidFill>
                <a:latin typeface="Lucida Sans Typewriter" charset="0"/>
                <a:ea typeface="Lucida Sans Typewriter" charset="0"/>
                <a:cs typeface="Lucida Sans Typewriter" charset="0"/>
              </a:rPr>
              <a:t>3      San Diego   24</a:t>
            </a:r>
          </a:p>
        </p:txBody>
      </p:sp>
      <p:graphicFrame>
        <p:nvGraphicFramePr>
          <p:cNvPr id="11" name="Table 10"/>
          <p:cNvGraphicFramePr>
            <a:graphicFrameLocks noGrp="1"/>
          </p:cNvGraphicFramePr>
          <p:nvPr>
            <p:extLst/>
          </p:nvPr>
        </p:nvGraphicFramePr>
        <p:xfrm>
          <a:off x="5327967" y="1522971"/>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2" name="Rectangle 11"/>
          <p:cNvSpPr/>
          <p:nvPr/>
        </p:nvSpPr>
        <p:spPr>
          <a:xfrm>
            <a:off x="5676900" y="1828799"/>
            <a:ext cx="1828800" cy="138794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nvPr>
        </p:nvGraphicFramePr>
        <p:xfrm>
          <a:off x="5327967" y="4424524"/>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4" name="Rectangle 13"/>
          <p:cNvSpPr/>
          <p:nvPr/>
        </p:nvSpPr>
        <p:spPr>
          <a:xfrm>
            <a:off x="5327967" y="4436651"/>
            <a:ext cx="2939733" cy="1696633"/>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278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addition</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Adding a column to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36</a:t>
            </a:fld>
            <a:endParaRPr lang="en-US" dirty="0"/>
          </a:p>
        </p:txBody>
      </p:sp>
      <p:sp>
        <p:nvSpPr>
          <p:cNvPr id="10" name="Text Box 4"/>
          <p:cNvSpPr txBox="1">
            <a:spLocks noChangeArrowheads="1"/>
          </p:cNvSpPr>
          <p:nvPr/>
        </p:nvSpPr>
        <p:spPr bwMode="auto">
          <a:xfrm>
            <a:off x="342900" y="1407855"/>
            <a:ext cx="8763000" cy="2554545"/>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cities</a:t>
            </a:r>
            <a:r>
              <a:rPr lang="en-US" sz="2000" b="1" dirty="0" smtClean="0">
                <a:solidFill>
                  <a:schemeClr val="accent2"/>
                </a:solidFill>
                <a:latin typeface="Lucida Sans Typewriter" charset="0"/>
                <a:ea typeface="Lucida Sans Typewriter" charset="0"/>
                <a:cs typeface="Lucida Sans Typewriter" charset="0"/>
              </a:rPr>
              <a:t>[”area"] = </a:t>
            </a:r>
            <a:r>
              <a:rPr lang="en-US" sz="2000" b="1" dirty="0" err="1" smtClean="0">
                <a:solidFill>
                  <a:schemeClr val="accent2"/>
                </a:solidFill>
                <a:latin typeface="Lucida Sans Typewriter" charset="0"/>
                <a:ea typeface="Lucida Sans Typewriter" charset="0"/>
                <a:cs typeface="Lucida Sans Typewriter" charset="0"/>
              </a:rPr>
              <a:t>pd.Series</a:t>
            </a:r>
            <a:r>
              <a:rPr lang="en-US" sz="2000" b="1" dirty="0" smtClean="0">
                <a:solidFill>
                  <a:schemeClr val="accent2"/>
                </a:solidFill>
                <a:latin typeface="Lucida Sans Typewriter" charset="0"/>
                <a:ea typeface="Lucida Sans Typewriter" charset="0"/>
                <a:cs typeface="Lucida Sans Typewriter" charset="0"/>
              </a:rPr>
              <a:t>([231.89, 142.55, 502.76, 372.39])</a:t>
            </a:r>
            <a:endParaRPr lang="en-US" sz="2000" b="1" dirty="0">
              <a:solidFill>
                <a:schemeClr val="accent2"/>
              </a:solidFill>
              <a:latin typeface="Lucida Sans Typewriter" charset="0"/>
              <a:ea typeface="Lucida Sans Typewriter" charset="0"/>
              <a:cs typeface="Lucida Sans Typewriter" charset="0"/>
            </a:endParaRPr>
          </a:p>
          <a:p>
            <a:r>
              <a:rPr lang="is-I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    area</a:t>
            </a:r>
          </a:p>
          <a:p>
            <a:r>
              <a:rPr lang="is-IS" sz="2000" dirty="0">
                <a:solidFill>
                  <a:schemeClr val="bg2"/>
                </a:solidFill>
                <a:latin typeface="Lucida Sans Typewriter" charset="0"/>
                <a:ea typeface="Lucida Sans Typewriter" charset="0"/>
                <a:cs typeface="Lucida Sans Typewriter" charset="0"/>
              </a:rPr>
              <a:t>0  San Francisco   10   2.0  231.89</a:t>
            </a:r>
          </a:p>
          <a:p>
            <a:r>
              <a:rPr lang="is-IS" sz="2000" dirty="0">
                <a:solidFill>
                  <a:schemeClr val="bg2"/>
                </a:solidFill>
                <a:latin typeface="Lucida Sans Typewriter" charset="0"/>
                <a:ea typeface="Lucida Sans Typewriter" charset="0"/>
                <a:cs typeface="Lucida Sans Typewriter" charset="0"/>
              </a:rPr>
              <a:t>1        Seattle   15  10.0  142.55</a:t>
            </a:r>
          </a:p>
          <a:p>
            <a:r>
              <a:rPr lang="is-IS" sz="2000" dirty="0">
                <a:solidFill>
                  <a:schemeClr val="bg2"/>
                </a:solidFill>
                <a:latin typeface="Lucida Sans Typewriter" charset="0"/>
                <a:ea typeface="Lucida Sans Typewriter" charset="0"/>
                <a:cs typeface="Lucida Sans Typewriter" charset="0"/>
              </a:rPr>
              <a:t>2    Los Angeles   20   1.0  502.76</a:t>
            </a:r>
          </a:p>
          <a:p>
            <a:r>
              <a:rPr lang="is-IS" sz="2000" dirty="0">
                <a:solidFill>
                  <a:schemeClr val="bg2"/>
                </a:solidFill>
                <a:latin typeface="Lucida Sans Typewriter" charset="0"/>
                <a:ea typeface="Lucida Sans Typewriter" charset="0"/>
                <a:cs typeface="Lucida Sans Typewriter" charset="0"/>
              </a:rPr>
              <a:t>3      San Diego   24   3.4  372.39</a:t>
            </a:r>
          </a:p>
        </p:txBody>
      </p:sp>
      <p:graphicFrame>
        <p:nvGraphicFramePr>
          <p:cNvPr id="15" name="Table 14"/>
          <p:cNvGraphicFramePr>
            <a:graphicFrameLocks noGrp="1"/>
          </p:cNvGraphicFramePr>
          <p:nvPr>
            <p:extLst/>
          </p:nvPr>
        </p:nvGraphicFramePr>
        <p:xfrm>
          <a:off x="2837633" y="4644940"/>
          <a:ext cx="3697335" cy="1708760"/>
        </p:xfrm>
        <a:graphic>
          <a:graphicData uri="http://schemas.openxmlformats.org/drawingml/2006/table">
            <a:tbl>
              <a:tblPr firstRow="1" bandRow="1">
                <a:tableStyleId>{5C22544A-7EE6-4342-B048-85BDC9FD1C3A}</a:tableStyleId>
              </a:tblPr>
              <a:tblGrid>
                <a:gridCol w="272633"/>
                <a:gridCol w="1599687">
                  <a:extLst>
                    <a:ext uri="{9D8B030D-6E8A-4147-A177-3AD203B41FA5}">
                      <a16:colId xmlns="" xmlns:a16="http://schemas.microsoft.com/office/drawing/2014/main" val="20000"/>
                    </a:ext>
                  </a:extLst>
                </a:gridCol>
                <a:gridCol w="509747">
                  <a:extLst>
                    <a:ext uri="{9D8B030D-6E8A-4147-A177-3AD203B41FA5}">
                      <a16:colId xmlns="" xmlns:a16="http://schemas.microsoft.com/office/drawing/2014/main" val="20001"/>
                    </a:ext>
                  </a:extLst>
                </a:gridCol>
                <a:gridCol w="533400">
                  <a:extLst>
                    <a:ext uri="{9D8B030D-6E8A-4147-A177-3AD203B41FA5}">
                      <a16:colId xmlns="" xmlns:a16="http://schemas.microsoft.com/office/drawing/2014/main" val="20002"/>
                    </a:ext>
                  </a:extLst>
                </a:gridCol>
                <a:gridCol w="781868"/>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tc>
                  <a:txBody>
                    <a:bodyPr/>
                    <a:lstStyle/>
                    <a:p>
                      <a:r>
                        <a:rPr lang="en-US" sz="1400" dirty="0" smtClean="0"/>
                        <a:t>area</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tc>
                  <a:txBody>
                    <a:bodyPr/>
                    <a:lstStyle/>
                    <a:p>
                      <a:r>
                        <a:rPr lang="en-US" sz="1400" dirty="0" smtClean="0"/>
                        <a:t>231.89</a:t>
                      </a:r>
                      <a:endParaRPr lang="en-US" sz="1400" dirty="0"/>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tc>
                  <a:txBody>
                    <a:bodyPr/>
                    <a:lstStyle/>
                    <a:p>
                      <a:r>
                        <a:rPr lang="en-US" sz="1400" dirty="0" smtClean="0"/>
                        <a:t>142.55</a:t>
                      </a:r>
                      <a:endParaRPr lang="en-US" sz="1400" dirty="0"/>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tc>
                  <a:txBody>
                    <a:bodyPr/>
                    <a:lstStyle/>
                    <a:p>
                      <a:r>
                        <a:rPr lang="en-US" sz="1400" dirty="0" smtClean="0"/>
                        <a:t>502.76</a:t>
                      </a:r>
                      <a:endParaRPr lang="en-US" sz="1400" dirty="0"/>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r>
            </a:tbl>
          </a:graphicData>
        </a:graphic>
      </p:graphicFrame>
      <p:sp>
        <p:nvSpPr>
          <p:cNvPr id="12" name="Rectangle 11"/>
          <p:cNvSpPr/>
          <p:nvPr/>
        </p:nvSpPr>
        <p:spPr>
          <a:xfrm>
            <a:off x="5753100" y="4644941"/>
            <a:ext cx="769620" cy="1689166"/>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20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column deletion</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Deleting a column from a </a:t>
            </a:r>
            <a:r>
              <a:rPr lang="en-US" dirty="0" err="1" smtClean="0"/>
              <a:t>DataFrame</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37</a:t>
            </a:fld>
            <a:endParaRPr lang="en-US" dirty="0"/>
          </a:p>
        </p:txBody>
      </p:sp>
      <p:sp>
        <p:nvSpPr>
          <p:cNvPr id="10" name="Text Box 4"/>
          <p:cNvSpPr txBox="1">
            <a:spLocks noChangeArrowheads="1"/>
          </p:cNvSpPr>
          <p:nvPr/>
        </p:nvSpPr>
        <p:spPr bwMode="auto">
          <a:xfrm>
            <a:off x="342900" y="1407855"/>
            <a:ext cx="8763000" cy="4093428"/>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a = </a:t>
            </a:r>
            <a:r>
              <a:rPr lang="en-US" sz="2000" b="1" dirty="0" err="1" smtClean="0">
                <a:solidFill>
                  <a:schemeClr val="accent2"/>
                </a:solidFill>
                <a:latin typeface="Lucida Sans Typewriter" charset="0"/>
                <a:ea typeface="Lucida Sans Typewriter" charset="0"/>
                <a:cs typeface="Lucida Sans Typewriter" charset="0"/>
              </a:rPr>
              <a:t>cities.pop</a:t>
            </a:r>
            <a:r>
              <a:rPr lang="en-US" sz="2000" b="1" dirty="0" smtClean="0">
                <a:solidFill>
                  <a:schemeClr val="accent2"/>
                </a:solidFill>
                <a:latin typeface="Lucida Sans Typewriter" charset="0"/>
                <a:ea typeface="Lucida Sans Typewriter" charset="0"/>
                <a:cs typeface="Lucida Sans Typewriter" charset="0"/>
              </a:rPr>
              <a:t>(“area”)</a:t>
            </a:r>
            <a:endParaRPr lang="en-US" sz="2000" b="1" dirty="0">
              <a:solidFill>
                <a:schemeClr val="accent2"/>
              </a:solidFill>
              <a:latin typeface="Lucida Sans Typewriter" charset="0"/>
              <a:ea typeface="Lucida Sans Typewriter" charset="0"/>
              <a:cs typeface="Lucida Sans Typewriter" charset="0"/>
            </a:endParaRPr>
          </a:p>
          <a:p>
            <a:r>
              <a:rPr lang="is-I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a:t>
            </a:r>
            <a:r>
              <a:rPr lang="is-IS" sz="2000" dirty="0" smtClean="0">
                <a:solidFill>
                  <a:schemeClr val="bg2"/>
                </a:solidFill>
                <a:latin typeface="Lucida Sans Typewriter" charset="0"/>
                <a:ea typeface="Lucida Sans Typewriter" charset="0"/>
                <a:cs typeface="Lucida Sans Typewriter" charset="0"/>
              </a:rPr>
              <a:t>rain</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0  San Francisco   10   </a:t>
            </a:r>
            <a:r>
              <a:rPr lang="is-IS" sz="2000" dirty="0" smtClean="0">
                <a:solidFill>
                  <a:schemeClr val="bg2"/>
                </a:solidFill>
                <a:latin typeface="Lucida Sans Typewriter" charset="0"/>
                <a:ea typeface="Lucida Sans Typewriter" charset="0"/>
                <a:cs typeface="Lucida Sans Typewriter" charset="0"/>
              </a:rPr>
              <a:t>2.0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1        Seattle   15  </a:t>
            </a:r>
            <a:r>
              <a:rPr lang="is-IS" sz="2000" dirty="0" smtClean="0">
                <a:solidFill>
                  <a:schemeClr val="bg2"/>
                </a:solidFill>
                <a:latin typeface="Lucida Sans Typewriter" charset="0"/>
                <a:ea typeface="Lucida Sans Typewriter" charset="0"/>
                <a:cs typeface="Lucida Sans Typewriter" charset="0"/>
              </a:rPr>
              <a:t>10.0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3      San Diego   24   </a:t>
            </a:r>
            <a:r>
              <a:rPr lang="is-IS" sz="2000" dirty="0" smtClean="0">
                <a:solidFill>
                  <a:schemeClr val="bg2"/>
                </a:solidFill>
                <a:latin typeface="Lucida Sans Typewriter" charset="0"/>
                <a:ea typeface="Lucida Sans Typewriter" charset="0"/>
                <a:cs typeface="Lucida Sans Typewriter" charset="0"/>
              </a:rPr>
              <a:t>3.4</a:t>
            </a:r>
          </a:p>
          <a:p>
            <a:r>
              <a:rPr lang="is-IS" sz="2000" b="1" dirty="0" smtClean="0">
                <a:solidFill>
                  <a:schemeClr val="accent2"/>
                </a:solidFill>
                <a:latin typeface="Lucida Sans Typewriter" charset="0"/>
                <a:ea typeface="Lucida Sans Typewriter" charset="0"/>
                <a:cs typeface="Lucida Sans Typewriter" charset="0"/>
              </a:rPr>
              <a:t>&gt;&gt;&gt; a</a:t>
            </a:r>
          </a:p>
          <a:p>
            <a:r>
              <a:rPr lang="is-IS" sz="2000" dirty="0">
                <a:solidFill>
                  <a:schemeClr val="bg2"/>
                </a:solidFill>
                <a:latin typeface="Lucida Sans Typewriter" charset="0"/>
                <a:ea typeface="Lucida Sans Typewriter" charset="0"/>
                <a:cs typeface="Lucida Sans Typewriter" charset="0"/>
              </a:rPr>
              <a:t>0    231.89</a:t>
            </a:r>
          </a:p>
          <a:p>
            <a:r>
              <a:rPr lang="is-IS" sz="2000" dirty="0">
                <a:solidFill>
                  <a:schemeClr val="bg2"/>
                </a:solidFill>
                <a:latin typeface="Lucida Sans Typewriter" charset="0"/>
                <a:ea typeface="Lucida Sans Typewriter" charset="0"/>
                <a:cs typeface="Lucida Sans Typewriter" charset="0"/>
              </a:rPr>
              <a:t>1    142.55</a:t>
            </a:r>
          </a:p>
          <a:p>
            <a:r>
              <a:rPr lang="is-IS" sz="2000" dirty="0">
                <a:solidFill>
                  <a:schemeClr val="bg2"/>
                </a:solidFill>
                <a:latin typeface="Lucida Sans Typewriter" charset="0"/>
                <a:ea typeface="Lucida Sans Typewriter" charset="0"/>
                <a:cs typeface="Lucida Sans Typewriter" charset="0"/>
              </a:rPr>
              <a:t>2    502.76</a:t>
            </a:r>
          </a:p>
          <a:p>
            <a:r>
              <a:rPr lang="is-IS" sz="2000" dirty="0">
                <a:solidFill>
                  <a:schemeClr val="bg2"/>
                </a:solidFill>
                <a:latin typeface="Lucida Sans Typewriter" charset="0"/>
                <a:ea typeface="Lucida Sans Typewriter" charset="0"/>
                <a:cs typeface="Lucida Sans Typewriter" charset="0"/>
              </a:rPr>
              <a:t>3    372.39</a:t>
            </a:r>
          </a:p>
          <a:p>
            <a:r>
              <a:rPr lang="is-IS" sz="2000" dirty="0">
                <a:solidFill>
                  <a:schemeClr val="bg2"/>
                </a:solidFill>
                <a:latin typeface="Lucida Sans Typewriter" charset="0"/>
                <a:ea typeface="Lucida Sans Typewriter" charset="0"/>
                <a:cs typeface="Lucida Sans Typewriter" charset="0"/>
              </a:rPr>
              <a:t>Name: area, 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5" name="Table 14"/>
          <p:cNvGraphicFramePr>
            <a:graphicFrameLocks noGrp="1"/>
          </p:cNvGraphicFramePr>
          <p:nvPr>
            <p:extLst/>
          </p:nvPr>
        </p:nvGraphicFramePr>
        <p:xfrm>
          <a:off x="5143500" y="1680992"/>
          <a:ext cx="3697335" cy="1671808"/>
        </p:xfrm>
        <a:graphic>
          <a:graphicData uri="http://schemas.openxmlformats.org/drawingml/2006/table">
            <a:tbl>
              <a:tblPr firstRow="1" bandRow="1">
                <a:tableStyleId>{5C22544A-7EE6-4342-B048-85BDC9FD1C3A}</a:tableStyleId>
              </a:tblPr>
              <a:tblGrid>
                <a:gridCol w="272633"/>
                <a:gridCol w="1599687">
                  <a:extLst>
                    <a:ext uri="{9D8B030D-6E8A-4147-A177-3AD203B41FA5}">
                      <a16:colId xmlns="" xmlns:a16="http://schemas.microsoft.com/office/drawing/2014/main" val="20000"/>
                    </a:ext>
                  </a:extLst>
                </a:gridCol>
                <a:gridCol w="509747">
                  <a:extLst>
                    <a:ext uri="{9D8B030D-6E8A-4147-A177-3AD203B41FA5}">
                      <a16:colId xmlns="" xmlns:a16="http://schemas.microsoft.com/office/drawing/2014/main" val="20001"/>
                    </a:ext>
                  </a:extLst>
                </a:gridCol>
                <a:gridCol w="533400">
                  <a:extLst>
                    <a:ext uri="{9D8B030D-6E8A-4147-A177-3AD203B41FA5}">
                      <a16:colId xmlns="" xmlns:a16="http://schemas.microsoft.com/office/drawing/2014/main" val="20002"/>
                    </a:ext>
                  </a:extLst>
                </a:gridCol>
                <a:gridCol w="781868"/>
              </a:tblGrid>
              <a:tr h="26229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tc>
                  <a:txBody>
                    <a:bodyPr/>
                    <a:lstStyle/>
                    <a:p>
                      <a:r>
                        <a:rPr lang="en-US" sz="1400" dirty="0" smtClean="0">
                          <a:solidFill>
                            <a:schemeClr val="tx1">
                              <a:alpha val="50000"/>
                            </a:schemeClr>
                          </a:solidFill>
                        </a:rPr>
                        <a:t>area</a:t>
                      </a:r>
                      <a:endParaRPr lang="en-US" sz="1400" dirty="0">
                        <a:solidFill>
                          <a:schemeClr val="tx1">
                            <a:alpha val="50000"/>
                          </a:schemeClr>
                        </a:solidFill>
                      </a:endParaRP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tc>
                  <a:txBody>
                    <a:bodyPr/>
                    <a:lstStyle/>
                    <a:p>
                      <a:r>
                        <a:rPr lang="en-US" sz="1400" dirty="0" smtClean="0">
                          <a:solidFill>
                            <a:schemeClr val="tx1">
                              <a:alpha val="50000"/>
                            </a:schemeClr>
                          </a:solidFill>
                        </a:rPr>
                        <a:t>231.89</a:t>
                      </a:r>
                      <a:endParaRPr lang="en-US" sz="1400" dirty="0">
                        <a:solidFill>
                          <a:schemeClr val="tx1">
                            <a:alpha val="50000"/>
                          </a:schemeClr>
                        </a:solidFill>
                      </a:endParaRP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tc>
                  <a:txBody>
                    <a:bodyPr/>
                    <a:lstStyle/>
                    <a:p>
                      <a:r>
                        <a:rPr lang="en-US" sz="1400" dirty="0" smtClean="0">
                          <a:solidFill>
                            <a:schemeClr val="tx1">
                              <a:alpha val="50000"/>
                            </a:schemeClr>
                          </a:solidFill>
                        </a:rPr>
                        <a:t>142.55</a:t>
                      </a:r>
                      <a:endParaRPr lang="en-US" sz="1400" dirty="0">
                        <a:solidFill>
                          <a:schemeClr val="tx1">
                            <a:alpha val="50000"/>
                          </a:schemeClr>
                        </a:solidFill>
                      </a:endParaRP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tc>
                  <a:txBody>
                    <a:bodyPr/>
                    <a:lstStyle/>
                    <a:p>
                      <a:r>
                        <a:rPr lang="en-US" sz="1400" dirty="0" smtClean="0">
                          <a:solidFill>
                            <a:schemeClr val="tx1">
                              <a:alpha val="50000"/>
                            </a:schemeClr>
                          </a:solidFill>
                        </a:rPr>
                        <a:t>502.76</a:t>
                      </a:r>
                      <a:endParaRPr lang="en-US" sz="1400" dirty="0">
                        <a:solidFill>
                          <a:schemeClr val="tx1">
                            <a:alpha val="50000"/>
                          </a:schemeClr>
                        </a:solidFill>
                      </a:endParaRP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solidFill>
                            <a:schemeClr val="tx1">
                              <a:alpha val="50000"/>
                            </a:schemeClr>
                          </a:solidFill>
                        </a:rPr>
                        <a:t>372.39</a:t>
                      </a:r>
                      <a:endParaRPr lang="en-US" sz="1400" dirty="0">
                        <a:solidFill>
                          <a:schemeClr val="tx1">
                            <a:alpha val="50000"/>
                          </a:schemeClr>
                        </a:solidFill>
                      </a:endParaRPr>
                    </a:p>
                  </a:txBody>
                  <a:tcPr/>
                </a:tc>
              </a:tr>
            </a:tbl>
          </a:graphicData>
        </a:graphic>
      </p:graphicFrame>
      <p:sp>
        <p:nvSpPr>
          <p:cNvPr id="12" name="Rectangle 11"/>
          <p:cNvSpPr/>
          <p:nvPr/>
        </p:nvSpPr>
        <p:spPr>
          <a:xfrm>
            <a:off x="8084003" y="1676400"/>
            <a:ext cx="769620" cy="1689166"/>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nvPr>
        </p:nvGraphicFramePr>
        <p:xfrm>
          <a:off x="6723832" y="3581400"/>
          <a:ext cx="781868" cy="1671808"/>
        </p:xfrm>
        <a:graphic>
          <a:graphicData uri="http://schemas.openxmlformats.org/drawingml/2006/table">
            <a:tbl>
              <a:tblPr firstRow="1" bandRow="1">
                <a:tableStyleId>{5C22544A-7EE6-4342-B048-85BDC9FD1C3A}</a:tableStyleId>
              </a:tblPr>
              <a:tblGrid>
                <a:gridCol w="781868"/>
              </a:tblGrid>
              <a:tr h="262292">
                <a:tc>
                  <a:txBody>
                    <a:bodyPr/>
                    <a:lstStyle/>
                    <a:p>
                      <a:r>
                        <a:rPr lang="en-US" sz="1400" dirty="0" smtClean="0">
                          <a:solidFill>
                            <a:schemeClr val="tx1">
                              <a:alpha val="50000"/>
                            </a:schemeClr>
                          </a:solidFill>
                        </a:rPr>
                        <a:t>area</a:t>
                      </a:r>
                      <a:endParaRPr lang="en-US" sz="1400" dirty="0">
                        <a:solidFill>
                          <a:schemeClr val="tx1">
                            <a:alpha val="50000"/>
                          </a:schemeClr>
                        </a:solidFill>
                      </a:endParaRPr>
                    </a:p>
                  </a:txBody>
                  <a:tcPr/>
                </a:tc>
              </a:tr>
              <a:tr h="341752">
                <a:tc>
                  <a:txBody>
                    <a:bodyPr/>
                    <a:lstStyle/>
                    <a:p>
                      <a:r>
                        <a:rPr lang="en-US" sz="1400" dirty="0" smtClean="0">
                          <a:solidFill>
                            <a:schemeClr val="bg2"/>
                          </a:solidFill>
                        </a:rPr>
                        <a:t>231.89</a:t>
                      </a:r>
                      <a:endParaRPr lang="en-US" sz="1400" dirty="0">
                        <a:solidFill>
                          <a:schemeClr val="bg2"/>
                        </a:solidFill>
                      </a:endParaRPr>
                    </a:p>
                  </a:txBody>
                  <a:tcPr/>
                </a:tc>
              </a:tr>
              <a:tr h="341752">
                <a:tc>
                  <a:txBody>
                    <a:bodyPr/>
                    <a:lstStyle/>
                    <a:p>
                      <a:r>
                        <a:rPr lang="en-US" sz="1400" dirty="0" smtClean="0">
                          <a:solidFill>
                            <a:schemeClr val="bg2"/>
                          </a:solidFill>
                        </a:rPr>
                        <a:t>142.55</a:t>
                      </a:r>
                      <a:endParaRPr lang="en-US" sz="1400" dirty="0">
                        <a:solidFill>
                          <a:schemeClr val="bg2"/>
                        </a:solidFill>
                      </a:endParaRPr>
                    </a:p>
                  </a:txBody>
                  <a:tcPr/>
                </a:tc>
              </a:tr>
              <a:tr h="341752">
                <a:tc>
                  <a:txBody>
                    <a:bodyPr/>
                    <a:lstStyle/>
                    <a:p>
                      <a:r>
                        <a:rPr lang="en-US" sz="1400" dirty="0" smtClean="0">
                          <a:solidFill>
                            <a:schemeClr val="bg2"/>
                          </a:solidFill>
                        </a:rPr>
                        <a:t>502.76</a:t>
                      </a:r>
                      <a:endParaRPr lang="en-US" sz="1400" dirty="0">
                        <a:solidFill>
                          <a:schemeClr val="bg2"/>
                        </a:solidFill>
                      </a:endParaRPr>
                    </a:p>
                  </a:txBody>
                  <a:tcPr/>
                </a:tc>
              </a:tr>
              <a:tr h="341752">
                <a:tc>
                  <a:txBody>
                    <a:bodyPr/>
                    <a:lstStyle/>
                    <a:p>
                      <a:r>
                        <a:rPr lang="en-US" sz="1400" dirty="0" smtClean="0">
                          <a:solidFill>
                            <a:schemeClr val="bg2"/>
                          </a:solidFill>
                        </a:rPr>
                        <a:t>372.39</a:t>
                      </a:r>
                      <a:endParaRPr lang="en-US" sz="1400" dirty="0">
                        <a:solidFill>
                          <a:schemeClr val="bg2"/>
                        </a:solidFill>
                      </a:endParaRPr>
                    </a:p>
                  </a:txBody>
                  <a:tcPr/>
                </a:tc>
              </a:tr>
            </a:tbl>
          </a:graphicData>
        </a:graphic>
      </p:graphicFrame>
      <p:sp>
        <p:nvSpPr>
          <p:cNvPr id="11" name="Rectangle 10"/>
          <p:cNvSpPr/>
          <p:nvPr/>
        </p:nvSpPr>
        <p:spPr>
          <a:xfrm>
            <a:off x="6743699" y="3810000"/>
            <a:ext cx="762001" cy="1443208"/>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194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Slicing a row from a </a:t>
            </a:r>
            <a:r>
              <a:rPr lang="en-US" dirty="0" err="1" smtClean="0"/>
              <a:t>DataFrame</a:t>
            </a:r>
            <a:r>
              <a:rPr lang="en-US" dirty="0" smtClean="0"/>
              <a:t> </a:t>
            </a:r>
            <a:r>
              <a:rPr lang="mr-IN" dirty="0" smtClean="0"/>
              <a:t>–</a:t>
            </a:r>
            <a:r>
              <a:rPr lang="en-US" dirty="0" smtClean="0"/>
              <a:t> Using &lt;</a:t>
            </a:r>
            <a:r>
              <a:rPr lang="en-US" dirty="0" err="1" smtClean="0"/>
              <a:t>df</a:t>
            </a:r>
            <a:r>
              <a:rPr lang="en-US" dirty="0" smtClean="0"/>
              <a:t>&gt;.</a:t>
            </a:r>
            <a:r>
              <a:rPr lang="en-US" dirty="0" err="1" smtClean="0"/>
              <a:t>iloc</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a:t>Slicing </a:t>
            </a:r>
            <a:r>
              <a:rPr lang="en-US" dirty="0" smtClean="0"/>
              <a:t>multiple rows </a:t>
            </a:r>
            <a:r>
              <a:rPr lang="en-US" dirty="0"/>
              <a:t>from a </a:t>
            </a:r>
            <a:r>
              <a:rPr lang="en-US" dirty="0" err="1" smtClean="0"/>
              <a:t>DataFrame</a:t>
            </a:r>
            <a:r>
              <a:rPr lang="en-US" dirty="0" smtClean="0"/>
              <a:t> </a:t>
            </a:r>
            <a:r>
              <a:rPr lang="mr-IN" dirty="0" smtClean="0"/>
              <a:t>–</a:t>
            </a:r>
            <a:r>
              <a:rPr lang="en-US" dirty="0" smtClean="0"/>
              <a:t> Using &lt;</a:t>
            </a:r>
            <a:r>
              <a:rPr lang="en-US" dirty="0" err="1" smtClean="0"/>
              <a:t>df</a:t>
            </a:r>
            <a:r>
              <a:rPr lang="en-US" dirty="0" smtClean="0"/>
              <a:t>&gt;.</a:t>
            </a:r>
            <a:r>
              <a:rPr lang="en-US" dirty="0" err="1" smtClean="0"/>
              <a:t>iloc</a:t>
            </a:r>
            <a:r>
              <a:rPr lang="en-US" dirty="0" smtClean="0"/>
              <a:t>[]</a:t>
            </a:r>
            <a:endParaRPr lang="en-US" dirty="0"/>
          </a:p>
        </p:txBody>
      </p:sp>
      <p:sp>
        <p:nvSpPr>
          <p:cNvPr id="4" name="Footer Placeholder 3"/>
          <p:cNvSpPr>
            <a:spLocks noGrp="1"/>
          </p:cNvSpPr>
          <p:nvPr>
            <p:ph type="ftr" sz="quarter" idx="11"/>
          </p:nvPr>
        </p:nvSpPr>
        <p:spPr/>
        <p:txBody>
          <a:bodyPr/>
          <a:lstStyle/>
          <a:p>
            <a:pPr algn="l">
              <a:defRPr/>
            </a:pPr>
            <a:r>
              <a:rPr lang="en-US" dirty="0"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38</a:t>
            </a:fld>
            <a:endParaRPr lang="en-US" dirty="0"/>
          </a:p>
        </p:txBody>
      </p:sp>
      <p:sp>
        <p:nvSpPr>
          <p:cNvPr id="10" name="Text Box 4"/>
          <p:cNvSpPr txBox="1">
            <a:spLocks noChangeArrowheads="1"/>
          </p:cNvSpPr>
          <p:nvPr/>
        </p:nvSpPr>
        <p:spPr bwMode="auto">
          <a:xfrm>
            <a:off x="342900" y="1407855"/>
            <a:ext cx="8763000" cy="707886"/>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cities[1] # row index 1</a:t>
            </a:r>
            <a:endParaRPr lang="is-IS" sz="2000" b="1" dirty="0">
              <a:solidFill>
                <a:schemeClr val="accent2"/>
              </a:solidFill>
              <a:latin typeface="Lucida Sans Typewriter" charset="0"/>
              <a:ea typeface="Lucida Sans Typewriter" charset="0"/>
              <a:cs typeface="Lucida Sans Typewriter" charset="0"/>
            </a:endParaRPr>
          </a:p>
          <a:p>
            <a:r>
              <a:rPr lang="is-IS" sz="2000" dirty="0" smtClean="0">
                <a:solidFill>
                  <a:schemeClr val="bg2"/>
                </a:solidFill>
                <a:latin typeface="Lucida Sans Typewriter" charset="0"/>
                <a:ea typeface="Lucida Sans Typewriter" charset="0"/>
                <a:cs typeface="Lucida Sans Typewriter" charset="0"/>
              </a:rPr>
              <a:t>&lt;ERROR!!!&gt;</a:t>
            </a:r>
          </a:p>
        </p:txBody>
      </p:sp>
      <p:sp>
        <p:nvSpPr>
          <p:cNvPr id="15" name="Text Box 4"/>
          <p:cNvSpPr txBox="1">
            <a:spLocks noChangeArrowheads="1"/>
          </p:cNvSpPr>
          <p:nvPr/>
        </p:nvSpPr>
        <p:spPr bwMode="auto">
          <a:xfrm>
            <a:off x="342900" y="2209800"/>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a:solidFill>
                  <a:schemeClr val="accent2"/>
                </a:solidFill>
                <a:latin typeface="Lucida Sans Typewriter" charset="0"/>
                <a:ea typeface="Lucida Sans Typewriter" charset="0"/>
                <a:cs typeface="Lucida Sans Typewriter" charset="0"/>
              </a:rPr>
              <a:t>&gt;&gt;&gt; </a:t>
            </a:r>
            <a:r>
              <a:rPr lang="is-IS" sz="2000" b="1" smtClean="0">
                <a:solidFill>
                  <a:schemeClr val="accent2"/>
                </a:solidFill>
                <a:latin typeface="Lucida Sans Typewriter" charset="0"/>
                <a:ea typeface="Lucida Sans Typewriter" charset="0"/>
                <a:cs typeface="Lucida Sans Typewriter" charset="0"/>
              </a:rPr>
              <a:t>cities.iloc[1]</a:t>
            </a:r>
          </a:p>
          <a:p>
            <a:r>
              <a:rPr lang="is-IS" sz="2000" dirty="0" smtClean="0">
                <a:solidFill>
                  <a:schemeClr val="bg2"/>
                </a:solidFill>
                <a:latin typeface="Lucida Sans Typewriter" charset="0"/>
                <a:ea typeface="Lucida Sans Typewriter" charset="0"/>
                <a:cs typeface="Lucida Sans Typewriter" charset="0"/>
              </a:rPr>
              <a:t>city</a:t>
            </a:r>
            <a:r>
              <a:rPr lang="is-IS" sz="2000" dirty="0">
                <a:solidFill>
                  <a:schemeClr val="bg2"/>
                </a:solidFill>
                <a:latin typeface="Lucida Sans Typewriter" charset="0"/>
                <a:ea typeface="Lucida Sans Typewriter" charset="0"/>
                <a:cs typeface="Lucida Sans Typewriter" charset="0"/>
              </a:rPr>
              <a:t>    Seattle</a:t>
            </a:r>
          </a:p>
          <a:p>
            <a:r>
              <a:rPr lang="is-IS" sz="2000" dirty="0">
                <a:solidFill>
                  <a:schemeClr val="bg2"/>
                </a:solidFill>
                <a:latin typeface="Lucida Sans Typewriter" charset="0"/>
                <a:ea typeface="Lucida Sans Typewriter" charset="0"/>
                <a:cs typeface="Lucida Sans Typewriter" charset="0"/>
              </a:rPr>
              <a:t>pop          15</a:t>
            </a:r>
          </a:p>
          <a:p>
            <a:r>
              <a:rPr lang="is-IS" sz="2000" dirty="0">
                <a:solidFill>
                  <a:schemeClr val="bg2"/>
                </a:solidFill>
                <a:latin typeface="Lucida Sans Typewriter" charset="0"/>
                <a:ea typeface="Lucida Sans Typewriter" charset="0"/>
                <a:cs typeface="Lucida Sans Typewriter" charset="0"/>
              </a:rPr>
              <a:t>rain       </a:t>
            </a:r>
            <a:r>
              <a:rPr lang="is-IS" sz="2000" dirty="0" smtClean="0">
                <a:solidFill>
                  <a:schemeClr val="bg2"/>
                </a:solidFill>
                <a:latin typeface="Lucida Sans Typewriter" charset="0"/>
                <a:ea typeface="Lucida Sans Typewriter" charset="0"/>
                <a:cs typeface="Lucida Sans Typewriter" charset="0"/>
              </a:rPr>
              <a:t>10.0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Name: 1, dtype: object</a:t>
            </a:r>
          </a:p>
        </p:txBody>
      </p:sp>
      <p:sp>
        <p:nvSpPr>
          <p:cNvPr id="16" name="Text Box 4"/>
          <p:cNvSpPr txBox="1">
            <a:spLocks noChangeArrowheads="1"/>
          </p:cNvSpPr>
          <p:nvPr/>
        </p:nvSpPr>
        <p:spPr bwMode="auto">
          <a:xfrm>
            <a:off x="342900" y="4343400"/>
            <a:ext cx="87630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cities.iloc[1:3] # row index 1-3 (excluding 3)</a:t>
            </a:r>
            <a:endParaRPr lang="is-I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p:txBody>
      </p:sp>
      <p:graphicFrame>
        <p:nvGraphicFramePr>
          <p:cNvPr id="17" name="Table 16"/>
          <p:cNvGraphicFramePr>
            <a:graphicFrameLocks noGrp="1"/>
          </p:cNvGraphicFramePr>
          <p:nvPr>
            <p:extLst/>
          </p:nvPr>
        </p:nvGraphicFramePr>
        <p:xfrm>
          <a:off x="5295900" y="472440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8" name="Rectangle 17"/>
          <p:cNvSpPr/>
          <p:nvPr/>
        </p:nvSpPr>
        <p:spPr>
          <a:xfrm>
            <a:off x="5298350" y="5410200"/>
            <a:ext cx="3695973" cy="648805"/>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 Box 4"/>
          <p:cNvSpPr txBox="1">
            <a:spLocks noChangeArrowheads="1"/>
          </p:cNvSpPr>
          <p:nvPr/>
        </p:nvSpPr>
        <p:spPr bwMode="auto">
          <a:xfrm>
            <a:off x="4762500" y="2207623"/>
            <a:ext cx="43434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cities.iloc[[1]]</a:t>
            </a:r>
          </a:p>
          <a:p>
            <a:r>
              <a:rPr lang="is-IS" sz="2000" dirty="0">
                <a:solidFill>
                  <a:schemeClr val="bg2"/>
                </a:solidFill>
                <a:latin typeface="Lucida Sans Typewriter" charset="0"/>
                <a:ea typeface="Lucida Sans Typewriter" charset="0"/>
                <a:cs typeface="Lucida Sans Typewriter" charset="0"/>
              </a:rPr>
              <a:t>         pop  rain</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Seattle   15  </a:t>
            </a:r>
            <a:r>
              <a:rPr lang="is-IS" sz="2000" dirty="0" smtClean="0">
                <a:solidFill>
                  <a:schemeClr val="bg2"/>
                </a:solidFill>
                <a:latin typeface="Lucida Sans Typewriter" charset="0"/>
                <a:ea typeface="Lucida Sans Typewriter" charset="0"/>
                <a:cs typeface="Lucida Sans Typewriter" charset="0"/>
              </a:rPr>
              <a:t>10.0</a:t>
            </a:r>
          </a:p>
          <a:p>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1498479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slicing</a:t>
            </a:r>
            <a:endParaRPr lang="en-US" dirty="0">
              <a:ea typeface="ＭＳ Ｐゴシック"/>
              <a:cs typeface="ＭＳ Ｐゴシック"/>
            </a:endParaRPr>
          </a:p>
        </p:txBody>
      </p:sp>
      <p:sp>
        <p:nvSpPr>
          <p:cNvPr id="2" name="Content Placeholder 1"/>
          <p:cNvSpPr>
            <a:spLocks noGrp="1"/>
          </p:cNvSpPr>
          <p:nvPr>
            <p:ph idx="1"/>
          </p:nvPr>
        </p:nvSpPr>
        <p:spPr>
          <a:xfrm>
            <a:off x="234950" y="813594"/>
            <a:ext cx="8902700" cy="5643563"/>
          </a:xfrm>
        </p:spPr>
        <p:txBody>
          <a:bodyPr/>
          <a:lstStyle/>
          <a:p>
            <a:r>
              <a:rPr lang="en-US" dirty="0" smtClean="0"/>
              <a:t>Slicing rows from a </a:t>
            </a:r>
            <a:r>
              <a:rPr lang="en-US" dirty="0" err="1" smtClean="0"/>
              <a:t>DataFrame</a:t>
            </a:r>
            <a:r>
              <a:rPr lang="en-US" dirty="0" smtClean="0"/>
              <a:t> (outputs a </a:t>
            </a:r>
            <a:r>
              <a:rPr lang="en-US" dirty="0" err="1" smtClean="0"/>
              <a:t>DataFrame</a:t>
            </a:r>
            <a:r>
              <a:rPr lang="en-US" dirty="0" smtClean="0"/>
              <a:t>)</a:t>
            </a:r>
          </a:p>
        </p:txBody>
      </p:sp>
      <p:sp>
        <p:nvSpPr>
          <p:cNvPr id="4" name="Footer Placeholder 3"/>
          <p:cNvSpPr>
            <a:spLocks noGrp="1"/>
          </p:cNvSpPr>
          <p:nvPr>
            <p:ph type="ftr" sz="quarter" idx="11"/>
          </p:nvPr>
        </p:nvSpPr>
        <p:spPr/>
        <p:txBody>
          <a:bodyPr/>
          <a:lstStyle/>
          <a:p>
            <a:pPr algn="l">
              <a:defRPr/>
            </a:pPr>
            <a:r>
              <a:rPr lang="en-US" dirty="0"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39</a:t>
            </a:fld>
            <a:endParaRPr lang="en-US" dirty="0"/>
          </a:p>
        </p:txBody>
      </p:sp>
      <p:sp>
        <p:nvSpPr>
          <p:cNvPr id="10" name="Text Box 4"/>
          <p:cNvSpPr txBox="1">
            <a:spLocks noChangeArrowheads="1"/>
          </p:cNvSpPr>
          <p:nvPr/>
        </p:nvSpPr>
        <p:spPr bwMode="auto">
          <a:xfrm>
            <a:off x="342900" y="1407855"/>
            <a:ext cx="87630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cities[1:3</a:t>
            </a:r>
            <a:r>
              <a:rPr lang="is-IS" sz="2000" b="1" dirty="0" smtClean="0">
                <a:solidFill>
                  <a:schemeClr val="accent2"/>
                </a:solidFill>
                <a:latin typeface="Lucida Sans Typewriter" charset="0"/>
                <a:ea typeface="Lucida Sans Typewriter" charset="0"/>
                <a:cs typeface="Lucida Sans Typewriter" charset="0"/>
              </a:rPr>
              <a:t>] # row index 1-3 (excluding 3)</a:t>
            </a:r>
            <a:endParaRPr lang="is-I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sp>
        <p:nvSpPr>
          <p:cNvPr id="9" name="Text Box 4"/>
          <p:cNvSpPr txBox="1">
            <a:spLocks noChangeArrowheads="1"/>
          </p:cNvSpPr>
          <p:nvPr/>
        </p:nvSpPr>
        <p:spPr bwMode="auto">
          <a:xfrm>
            <a:off x="342900" y="3810000"/>
            <a:ext cx="8763000" cy="2554545"/>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cities[1:4:2</a:t>
            </a:r>
            <a:r>
              <a:rPr lang="is-IS" sz="2000" b="1" dirty="0" smtClean="0">
                <a:solidFill>
                  <a:schemeClr val="accent2"/>
                </a:solidFill>
                <a:latin typeface="Lucida Sans Typewriter" charset="0"/>
                <a:ea typeface="Lucida Sans Typewriter" charset="0"/>
                <a:cs typeface="Lucida Sans Typewriter" charset="0"/>
              </a:rPr>
              <a:t>] # row index 1-4 (excluding 4, every 2nd element)</a:t>
            </a:r>
            <a:endParaRPr lang="is-I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3  San Diego   24   </a:t>
            </a:r>
            <a:r>
              <a:rPr lang="is-IS" sz="2000" dirty="0" smtClean="0">
                <a:solidFill>
                  <a:schemeClr val="bg2"/>
                </a:solidFill>
                <a:latin typeface="Lucida Sans Typewriter" charset="0"/>
                <a:ea typeface="Lucida Sans Typewriter" charset="0"/>
                <a:cs typeface="Lucida Sans Typewriter" charset="0"/>
              </a:rPr>
              <a:t>3.4</a:t>
            </a: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8" name="Table 7"/>
          <p:cNvGraphicFramePr>
            <a:graphicFrameLocks noGrp="1"/>
          </p:cNvGraphicFramePr>
          <p:nvPr>
            <p:extLst/>
          </p:nvPr>
        </p:nvGraphicFramePr>
        <p:xfrm>
          <a:off x="5256166" y="182880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graphicFrame>
        <p:nvGraphicFramePr>
          <p:cNvPr id="11" name="Table 10"/>
          <p:cNvGraphicFramePr>
            <a:graphicFrameLocks noGrp="1"/>
          </p:cNvGraphicFramePr>
          <p:nvPr>
            <p:extLst/>
          </p:nvPr>
        </p:nvGraphicFramePr>
        <p:xfrm>
          <a:off x="5256166" y="4495800"/>
          <a:ext cx="3697334" cy="1708760"/>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2" name="Rectangle 11"/>
          <p:cNvSpPr/>
          <p:nvPr/>
        </p:nvSpPr>
        <p:spPr>
          <a:xfrm>
            <a:off x="5257526" y="2514600"/>
            <a:ext cx="3695973" cy="66388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256166" y="5157146"/>
            <a:ext cx="3659507" cy="3862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256166" y="5839583"/>
            <a:ext cx="3659507" cy="364977"/>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8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Introduction</a:t>
            </a:r>
            <a:endParaRPr lang="en-US" sz="4000" dirty="0">
              <a:ea typeface="ＭＳ Ｐゴシック"/>
              <a:cs typeface="ＭＳ Ｐゴシック"/>
            </a:endParaRP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b="1" kern="0" dirty="0">
                <a:solidFill>
                  <a:schemeClr val="accent2"/>
                </a:solidFill>
                <a:ea typeface="ＭＳ Ｐゴシック"/>
              </a:rPr>
              <a:t>Introduction</a:t>
            </a:r>
          </a:p>
          <a:p>
            <a:pPr marL="404813" lvl="1" indent="0" algn="r">
              <a:buFontTx/>
              <a:buNone/>
            </a:pPr>
            <a:r>
              <a:rPr lang="en-US" sz="2000" kern="0" dirty="0" smtClean="0">
                <a:ea typeface="ＭＳ Ｐゴシック"/>
              </a:rPr>
              <a:t>Series</a:t>
            </a:r>
            <a:endParaRPr lang="en-US" sz="2000" kern="0" dirty="0">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t>Operations on </a:t>
            </a:r>
            <a:r>
              <a:rPr lang="en-US" sz="2000" kern="0" dirty="0" err="1" smtClean="0"/>
              <a:t>DataFrame</a:t>
            </a:r>
            <a:endParaRPr lang="en-US" sz="2000" kern="0" dirty="0" smtClean="0"/>
          </a:p>
          <a:p>
            <a:pPr marL="404813" lvl="1" indent="0" algn="r">
              <a:buFontTx/>
              <a:buNone/>
            </a:pPr>
            <a:r>
              <a:rPr lang="en-US" sz="2000" kern="0" dirty="0" smtClean="0"/>
              <a:t>Statistics Operations</a:t>
            </a:r>
          </a:p>
          <a:p>
            <a:pPr marL="404813" lvl="1" indent="0" algn="r">
              <a:buFontTx/>
              <a:buNone/>
            </a:pPr>
            <a:r>
              <a:rPr lang="en-US" sz="2000" kern="0" dirty="0" smtClean="0"/>
              <a:t>Advanced Operations</a:t>
            </a:r>
            <a:endParaRPr lang="en-US" sz="2000" kern="0" dirty="0"/>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pic>
        <p:nvPicPr>
          <p:cNvPr id="2" name="Picture 1"/>
          <p:cNvPicPr>
            <a:picLocks noChangeAspect="1"/>
          </p:cNvPicPr>
          <p:nvPr/>
        </p:nvPicPr>
        <p:blipFill>
          <a:blip r:embed="rId3"/>
          <a:stretch>
            <a:fillRect/>
          </a:stretch>
        </p:blipFill>
        <p:spPr>
          <a:xfrm>
            <a:off x="2933700" y="4347566"/>
            <a:ext cx="2362200" cy="1225502"/>
          </a:xfrm>
          <a:prstGeom prst="rect">
            <a:avLst/>
          </a:prstGeom>
          <a:ln w="22225">
            <a:solidFill>
              <a:schemeClr val="bg2"/>
            </a:solidFill>
          </a:ln>
        </p:spPr>
      </p:pic>
    </p:spTree>
    <p:extLst>
      <p:ext uri="{BB962C8B-B14F-4D97-AF65-F5344CB8AC3E}">
        <p14:creationId xmlns:p14="http://schemas.microsoft.com/office/powerpoint/2010/main" val="1312792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addition</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a:t>Appending a row to a </a:t>
            </a:r>
            <a:r>
              <a:rPr lang="en-US" dirty="0" err="1"/>
              <a:t>DataFrame</a:t>
            </a:r>
            <a:r>
              <a:rPr lang="en-US" dirty="0" smtClean="0"/>
              <a:t>:</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40</a:t>
            </a:fld>
            <a:endParaRPr lang="en-US" dirty="0"/>
          </a:p>
        </p:txBody>
      </p:sp>
      <p:sp>
        <p:nvSpPr>
          <p:cNvPr id="10" name="Text Box 4"/>
          <p:cNvSpPr txBox="1">
            <a:spLocks noChangeArrowheads="1"/>
          </p:cNvSpPr>
          <p:nvPr/>
        </p:nvSpPr>
        <p:spPr bwMode="auto">
          <a:xfrm>
            <a:off x="342900" y="1295400"/>
            <a:ext cx="8763000" cy="317009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portland</a:t>
            </a:r>
            <a:r>
              <a:rPr lang="en-US" sz="2000" b="1" dirty="0" smtClean="0">
                <a:solidFill>
                  <a:schemeClr val="accent2"/>
                </a:solidFill>
                <a:latin typeface="Lucida Sans Typewriter" charset="0"/>
                <a:ea typeface="Lucida Sans Typewriter" charset="0"/>
                <a:cs typeface="Lucida Sans Typewriter" charset="0"/>
              </a:rPr>
              <a:t>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({“city</a:t>
            </a:r>
            <a:r>
              <a:rPr lang="en-US" sz="2000" b="1" dirty="0" smtClean="0">
                <a:solidFill>
                  <a:schemeClr val="accent2"/>
                </a:solidFill>
                <a:latin typeface="Lucida Sans Typewriter" charset="0"/>
                <a:ea typeface="Lucida Sans Typewriter" charset="0"/>
                <a:cs typeface="Lucida Sans Typewriter" charset="0"/>
              </a:rPr>
              <a:t>” : [”Portland”], </a:t>
            </a:r>
            <a:r>
              <a:rPr lang="en-US" sz="2000" b="1" dirty="0">
                <a:solidFill>
                  <a:schemeClr val="accent2"/>
                </a:solidFill>
                <a:latin typeface="Lucida Sans Typewriter" charset="0"/>
                <a:ea typeface="Lucida Sans Typewriter" charset="0"/>
                <a:cs typeface="Lucida Sans Typewriter" charset="0"/>
              </a:rPr>
              <a:t>“pop</a:t>
            </a:r>
            <a:r>
              <a:rPr lang="en-US" sz="2000" b="1" dirty="0" smtClean="0">
                <a:solidFill>
                  <a:schemeClr val="accent2"/>
                </a:solidFill>
                <a:latin typeface="Lucida Sans Typewriter" charset="0"/>
                <a:ea typeface="Lucida Sans Typewriter" charset="0"/>
                <a:cs typeface="Lucida Sans Typewriter" charset="0"/>
              </a:rPr>
              <a:t>” : [12], </a:t>
            </a:r>
            <a:r>
              <a:rPr lang="en-US" sz="2000" b="1" dirty="0">
                <a:solidFill>
                  <a:schemeClr val="accent2"/>
                </a:solidFill>
                <a:latin typeface="Lucida Sans Typewriter" charset="0"/>
                <a:ea typeface="Lucida Sans Typewriter" charset="0"/>
                <a:cs typeface="Lucida Sans Typewriter" charset="0"/>
              </a:rPr>
              <a:t>“rain</a:t>
            </a:r>
            <a:r>
              <a:rPr lang="en-US" sz="2000" b="1" dirty="0" smtClean="0">
                <a:solidFill>
                  <a:schemeClr val="accent2"/>
                </a:solidFill>
                <a:latin typeface="Lucida Sans Typewriter" charset="0"/>
                <a:ea typeface="Lucida Sans Typewriter" charset="0"/>
                <a:cs typeface="Lucida Sans Typewriter" charset="0"/>
              </a:rPr>
              <a:t>” : [8.3]})</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cities.append</a:t>
            </a:r>
            <a:r>
              <a:rPr lang="en-US" sz="2000" b="1" dirty="0" smtClean="0">
                <a:solidFill>
                  <a:schemeClr val="accent2"/>
                </a:solidFill>
                <a:latin typeface="Lucida Sans Typewriter" charset="0"/>
                <a:ea typeface="Lucida Sans Typewriter" charset="0"/>
                <a:cs typeface="Lucida Sans Typewriter" charset="0"/>
              </a:rPr>
              <a:t>(</a:t>
            </a:r>
            <a:r>
              <a:rPr lang="en-US" sz="2000" b="1" dirty="0" err="1" smtClean="0">
                <a:solidFill>
                  <a:schemeClr val="accent2"/>
                </a:solidFill>
                <a:latin typeface="Lucida Sans Typewriter" charset="0"/>
                <a:ea typeface="Lucida Sans Typewriter" charset="0"/>
                <a:cs typeface="Lucida Sans Typewriter" charset="0"/>
              </a:rPr>
              <a:t>portland</a:t>
            </a:r>
            <a:r>
              <a:rPr lang="en-US" sz="2000" b="1" dirty="0" smtClean="0">
                <a:solidFill>
                  <a:schemeClr val="accent2"/>
                </a:solidFill>
                <a:latin typeface="Lucida Sans Typewriter" charset="0"/>
                <a:ea typeface="Lucida Sans Typewriter" charset="0"/>
                <a:cs typeface="Lucida Sans Typewriter" charset="0"/>
              </a:rPr>
              <a:t>)</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0  San Francisco   10   </a:t>
            </a:r>
            <a:r>
              <a:rPr lang="is-IS" sz="2000" dirty="0" smtClean="0">
                <a:solidFill>
                  <a:schemeClr val="bg2"/>
                </a:solidFill>
                <a:latin typeface="Lucida Sans Typewriter" charset="0"/>
                <a:ea typeface="Lucida Sans Typewriter" charset="0"/>
                <a:cs typeface="Lucida Sans Typewriter" charset="0"/>
              </a:rPr>
              <a:t>2.0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1        Seattle   15  </a:t>
            </a:r>
            <a:r>
              <a:rPr lang="is-IS" sz="2000" dirty="0" smtClean="0">
                <a:solidFill>
                  <a:schemeClr val="bg2"/>
                </a:solidFill>
                <a:latin typeface="Lucida Sans Typewriter" charset="0"/>
                <a:ea typeface="Lucida Sans Typewriter" charset="0"/>
                <a:cs typeface="Lucida Sans Typewriter" charset="0"/>
              </a:rPr>
              <a:t>10.0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r>
              <a:rPr lang="is-IS" sz="2000" dirty="0">
                <a:solidFill>
                  <a:schemeClr val="bg2"/>
                </a:solidFill>
                <a:latin typeface="Lucida Sans Typewriter" charset="0"/>
                <a:ea typeface="Lucida Sans Typewriter" charset="0"/>
                <a:cs typeface="Lucida Sans Typewriter" charset="0"/>
              </a:rPr>
              <a:t>3</a:t>
            </a:r>
            <a:r>
              <a:rPr lang="is-IS" sz="2000" dirty="0" smtClean="0">
                <a:solidFill>
                  <a:schemeClr val="bg2"/>
                </a:solidFill>
                <a:latin typeface="Lucida Sans Typewriter" charset="0"/>
                <a:ea typeface="Lucida Sans Typewriter" charset="0"/>
                <a:cs typeface="Lucida Sans Typewriter" charset="0"/>
              </a:rPr>
              <a:t>      San Diego   24   3.4</a:t>
            </a:r>
          </a:p>
          <a:p>
            <a:r>
              <a:rPr lang="is-IS" sz="2000" dirty="0" smtClean="0">
                <a:solidFill>
                  <a:schemeClr val="bg2"/>
                </a:solidFill>
                <a:latin typeface="Lucida Sans Typewriter" charset="0"/>
                <a:ea typeface="Lucida Sans Typewriter" charset="0"/>
                <a:cs typeface="Lucida Sans Typewriter" charset="0"/>
              </a:rPr>
              <a:t>0       Portland   12   8.3</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3" name="Table 12"/>
          <p:cNvGraphicFramePr>
            <a:graphicFrameLocks noGrp="1"/>
          </p:cNvGraphicFramePr>
          <p:nvPr>
            <p:extLst/>
          </p:nvPr>
        </p:nvGraphicFramePr>
        <p:xfrm>
          <a:off x="2837633" y="4572000"/>
          <a:ext cx="3697334" cy="2050512"/>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r h="341752">
                <a:tc>
                  <a:txBody>
                    <a:bodyPr/>
                    <a:lstStyle/>
                    <a:p>
                      <a:r>
                        <a:rPr lang="en-US" sz="1400" dirty="0" smtClean="0"/>
                        <a:t>0</a:t>
                      </a:r>
                      <a:endParaRPr lang="en-US" sz="1400" dirty="0"/>
                    </a:p>
                  </a:txBody>
                  <a:tcPr/>
                </a:tc>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r>
            </a:tbl>
          </a:graphicData>
        </a:graphic>
      </p:graphicFrame>
      <p:sp>
        <p:nvSpPr>
          <p:cNvPr id="14" name="Rectangle 13"/>
          <p:cNvSpPr/>
          <p:nvPr/>
        </p:nvSpPr>
        <p:spPr>
          <a:xfrm>
            <a:off x="2857500" y="6243180"/>
            <a:ext cx="3659507" cy="3862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0709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reset_index</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Reassigning indices in a </a:t>
            </a:r>
            <a:r>
              <a:rPr lang="en-US" dirty="0" err="1" smtClean="0"/>
              <a:t>DataFrame</a:t>
            </a:r>
            <a:r>
              <a:rPr lang="en-US" dirty="0" smtClean="0"/>
              <a:t> (notice the index of “Portland” changes)</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41</a:t>
            </a:fld>
            <a:endParaRPr lang="en-US" dirty="0"/>
          </a:p>
        </p:txBody>
      </p:sp>
      <p:sp>
        <p:nvSpPr>
          <p:cNvPr id="10" name="Text Box 4"/>
          <p:cNvSpPr txBox="1">
            <a:spLocks noChangeArrowheads="1"/>
          </p:cNvSpPr>
          <p:nvPr/>
        </p:nvSpPr>
        <p:spPr bwMode="auto">
          <a:xfrm>
            <a:off x="342900" y="1636455"/>
            <a:ext cx="8763000" cy="2554545"/>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cities.reset_index</a:t>
            </a:r>
            <a:r>
              <a:rPr lang="en-US" sz="2000" b="1" dirty="0" smtClean="0">
                <a:solidFill>
                  <a:schemeClr val="accent2"/>
                </a:solidFill>
                <a:latin typeface="Lucida Sans Typewriter" charset="0"/>
                <a:ea typeface="Lucida Sans Typewriter" charset="0"/>
                <a:cs typeface="Lucida Sans Typewriter" charset="0"/>
              </a:rPr>
              <a:t>(drop=True, </a:t>
            </a:r>
            <a:r>
              <a:rPr lang="en-US" sz="2000" b="1" dirty="0" err="1" smtClean="0">
                <a:solidFill>
                  <a:schemeClr val="accent2"/>
                </a:solidFill>
                <a:latin typeface="Lucida Sans Typewriter" charset="0"/>
                <a:ea typeface="Lucida Sans Typewriter" charset="0"/>
                <a:cs typeface="Lucida Sans Typewriter" charset="0"/>
              </a:rPr>
              <a:t>inplace</a:t>
            </a:r>
            <a:r>
              <a:rPr lang="en-US" sz="2000" b="1" dirty="0" smtClean="0">
                <a:solidFill>
                  <a:schemeClr val="accent2"/>
                </a:solidFill>
                <a:latin typeface="Lucida Sans Typewriter" charset="0"/>
                <a:ea typeface="Lucida Sans Typewriter" charset="0"/>
                <a:cs typeface="Lucida Sans Typewriter" charset="0"/>
              </a:rPr>
              <a:t>=True)</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a:t>
            </a: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0  San Francisco   10   2.0</a:t>
            </a:r>
          </a:p>
          <a:p>
            <a:r>
              <a:rPr lang="is-IS" sz="2000" dirty="0">
                <a:solidFill>
                  <a:schemeClr val="bg2"/>
                </a:solidFill>
                <a:latin typeface="Lucida Sans Typewriter" charset="0"/>
                <a:ea typeface="Lucida Sans Typewriter" charset="0"/>
                <a:cs typeface="Lucida Sans Typewriter" charset="0"/>
              </a:rPr>
              <a:t>1        Seattle   15  10.0</a:t>
            </a:r>
          </a:p>
          <a:p>
            <a:r>
              <a:rPr lang="is-IS" sz="2000" dirty="0">
                <a:solidFill>
                  <a:schemeClr val="bg2"/>
                </a:solidFill>
                <a:latin typeface="Lucida Sans Typewriter" charset="0"/>
                <a:ea typeface="Lucida Sans Typewriter" charset="0"/>
                <a:cs typeface="Lucida Sans Typewriter" charset="0"/>
              </a:rPr>
              <a:t>2    Los Angeles   20   1.0</a:t>
            </a:r>
          </a:p>
          <a:p>
            <a:r>
              <a:rPr lang="is-IS" sz="2000" dirty="0">
                <a:solidFill>
                  <a:schemeClr val="bg2"/>
                </a:solidFill>
                <a:latin typeface="Lucida Sans Typewriter" charset="0"/>
                <a:ea typeface="Lucida Sans Typewriter" charset="0"/>
                <a:cs typeface="Lucida Sans Typewriter" charset="0"/>
              </a:rPr>
              <a:t>3      San Diego   24   </a:t>
            </a:r>
            <a:r>
              <a:rPr lang="is-IS" sz="2000" dirty="0" smtClean="0">
                <a:solidFill>
                  <a:schemeClr val="bg2"/>
                </a:solidFill>
                <a:latin typeface="Lucida Sans Typewriter" charset="0"/>
                <a:ea typeface="Lucida Sans Typewriter" charset="0"/>
                <a:cs typeface="Lucida Sans Typewriter" charset="0"/>
              </a:rPr>
              <a:t>3.4</a:t>
            </a:r>
          </a:p>
          <a:p>
            <a:r>
              <a:rPr lang="is-IS" sz="2000" dirty="0" smtClean="0">
                <a:solidFill>
                  <a:schemeClr val="bg2"/>
                </a:solidFill>
                <a:latin typeface="Lucida Sans Typewriter" charset="0"/>
                <a:ea typeface="Lucida Sans Typewriter" charset="0"/>
                <a:cs typeface="Lucida Sans Typewriter" charset="0"/>
              </a:rPr>
              <a:t>4       </a:t>
            </a:r>
            <a:r>
              <a:rPr lang="is-IS" sz="2000" dirty="0">
                <a:solidFill>
                  <a:schemeClr val="bg2"/>
                </a:solidFill>
                <a:latin typeface="Lucida Sans Typewriter" charset="0"/>
                <a:ea typeface="Lucida Sans Typewriter" charset="0"/>
                <a:cs typeface="Lucida Sans Typewriter" charset="0"/>
              </a:rPr>
              <a:t>Portland   12   </a:t>
            </a:r>
            <a:r>
              <a:rPr lang="is-IS" sz="2000" dirty="0" smtClean="0">
                <a:solidFill>
                  <a:schemeClr val="bg2"/>
                </a:solidFill>
                <a:latin typeface="Lucida Sans Typewriter" charset="0"/>
                <a:ea typeface="Lucida Sans Typewriter" charset="0"/>
                <a:cs typeface="Lucida Sans Typewriter" charset="0"/>
              </a:rPr>
              <a:t>8.3</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9" name="Table 8"/>
          <p:cNvGraphicFramePr>
            <a:graphicFrameLocks noGrp="1"/>
          </p:cNvGraphicFramePr>
          <p:nvPr>
            <p:extLst/>
          </p:nvPr>
        </p:nvGraphicFramePr>
        <p:xfrm>
          <a:off x="2837633" y="4267200"/>
          <a:ext cx="3697334" cy="2050512"/>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3</a:t>
                      </a:r>
                      <a:endParaRPr lang="en-US" sz="1400" dirty="0"/>
                    </a:p>
                  </a:txBody>
                  <a:tcPr/>
                </a:tc>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r h="341752">
                <a:tc>
                  <a:txBody>
                    <a:bodyPr/>
                    <a:lstStyle/>
                    <a:p>
                      <a:r>
                        <a:rPr lang="en-US" sz="1400" dirty="0" smtClean="0"/>
                        <a:t>4</a:t>
                      </a:r>
                      <a:endParaRPr lang="en-US" sz="1400" dirty="0"/>
                    </a:p>
                  </a:txBody>
                  <a:tcPr/>
                </a:tc>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r>
            </a:tbl>
          </a:graphicData>
        </a:graphic>
      </p:graphicFrame>
    </p:spTree>
    <p:extLst>
      <p:ext uri="{BB962C8B-B14F-4D97-AF65-F5344CB8AC3E}">
        <p14:creationId xmlns:p14="http://schemas.microsoft.com/office/powerpoint/2010/main" val="136992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row deletion</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Deleting a </a:t>
            </a:r>
            <a:r>
              <a:rPr lang="en-US" dirty="0"/>
              <a:t>row </a:t>
            </a:r>
            <a:r>
              <a:rPr lang="en-US" dirty="0" smtClean="0"/>
              <a:t>from a </a:t>
            </a:r>
            <a:r>
              <a:rPr lang="en-US" dirty="0" err="1"/>
              <a:t>DataFrame</a:t>
            </a:r>
            <a:r>
              <a:rPr lang="en-US" dirty="0" smtClean="0"/>
              <a:t>:</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42</a:t>
            </a:fld>
            <a:endParaRPr lang="en-US" dirty="0"/>
          </a:p>
        </p:txBody>
      </p:sp>
      <p:sp>
        <p:nvSpPr>
          <p:cNvPr id="10" name="Text Box 4"/>
          <p:cNvSpPr txBox="1">
            <a:spLocks noChangeArrowheads="1"/>
          </p:cNvSpPr>
          <p:nvPr/>
        </p:nvSpPr>
        <p:spPr bwMode="auto">
          <a:xfrm>
            <a:off x="342900" y="1295400"/>
            <a:ext cx="8763000" cy="224676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charset="0"/>
                <a:ea typeface="Lucida Sans Typewriter" charset="0"/>
                <a:cs typeface="Lucida Sans Typewriter" charset="0"/>
              </a:rPr>
              <a:t>&gt;&gt;&gt; </a:t>
            </a:r>
            <a:r>
              <a:rPr lang="en-US" sz="2000" b="1" dirty="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cities.drop</a:t>
            </a:r>
            <a:r>
              <a:rPr lang="en-US" sz="2000" b="1" dirty="0" smtClean="0">
                <a:solidFill>
                  <a:schemeClr val="accent2"/>
                </a:solidFill>
                <a:latin typeface="Lucida Sans Typewriter" charset="0"/>
                <a:ea typeface="Lucida Sans Typewriter" charset="0"/>
                <a:cs typeface="Lucida Sans Typewriter" charset="0"/>
              </a:rPr>
              <a:t>(3)</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a:t>
            </a:r>
          </a:p>
          <a:p>
            <a:r>
              <a:rPr lang="is-IS" sz="2000" dirty="0">
                <a:solidFill>
                  <a:schemeClr val="bg2"/>
                </a:solidFill>
                <a:latin typeface="Lucida Sans Typewriter" charset="0"/>
                <a:ea typeface="Lucida Sans Typewriter" charset="0"/>
                <a:cs typeface="Lucida Sans Typewriter" charset="0"/>
              </a:rPr>
              <a:t>0  San Francisco   10   </a:t>
            </a:r>
            <a:r>
              <a:rPr lang="is-IS" sz="2000" dirty="0" smtClean="0">
                <a:solidFill>
                  <a:schemeClr val="bg2"/>
                </a:solidFill>
                <a:latin typeface="Lucida Sans Typewriter" charset="0"/>
                <a:ea typeface="Lucida Sans Typewriter" charset="0"/>
                <a:cs typeface="Lucida Sans Typewriter" charset="0"/>
              </a:rPr>
              <a:t>2.0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1        Seattle   15  1</a:t>
            </a:r>
            <a:r>
              <a:rPr lang="is-IS" sz="2000" dirty="0" smtClean="0">
                <a:solidFill>
                  <a:schemeClr val="bg2"/>
                </a:solidFill>
                <a:latin typeface="Lucida Sans Typewriter" charset="0"/>
                <a:ea typeface="Lucida Sans Typewriter" charset="0"/>
                <a:cs typeface="Lucida Sans Typewriter" charset="0"/>
              </a:rPr>
              <a:t>0.0</a:t>
            </a:r>
            <a:endParaRPr lang="is-IS" sz="2000" dirty="0">
              <a:solidFill>
                <a:schemeClr val="bg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1.0</a:t>
            </a:r>
          </a:p>
          <a:p>
            <a:r>
              <a:rPr lang="is-IS" sz="2000" dirty="0" smtClean="0">
                <a:solidFill>
                  <a:schemeClr val="bg2"/>
                </a:solidFill>
                <a:latin typeface="Lucida Sans Typewriter" charset="0"/>
                <a:ea typeface="Lucida Sans Typewriter" charset="0"/>
                <a:cs typeface="Lucida Sans Typewriter" charset="0"/>
              </a:rPr>
              <a:t>4       Portland   12   8.3</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9" name="Table 8"/>
          <p:cNvGraphicFramePr>
            <a:graphicFrameLocks noGrp="1"/>
          </p:cNvGraphicFramePr>
          <p:nvPr>
            <p:extLst/>
          </p:nvPr>
        </p:nvGraphicFramePr>
        <p:xfrm>
          <a:off x="2837633" y="4267200"/>
          <a:ext cx="3697334" cy="2050512"/>
        </p:xfrm>
        <a:graphic>
          <a:graphicData uri="http://schemas.openxmlformats.org/drawingml/2006/table">
            <a:tbl>
              <a:tblPr firstRow="1" bandRow="1">
                <a:tableStyleId>{5C22544A-7EE6-4342-B048-85BDC9FD1C3A}</a:tableStyleId>
              </a:tblPr>
              <a:tblGrid>
                <a:gridCol w="324667"/>
                <a:gridCol w="19050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05667">
                  <a:extLst>
                    <a:ext uri="{9D8B030D-6E8A-4147-A177-3AD203B41FA5}">
                      <a16:colId xmlns="" xmlns:a16="http://schemas.microsoft.com/office/drawing/2014/main" val="20002"/>
                    </a:ext>
                  </a:extLst>
                </a:gridCol>
              </a:tblGrid>
              <a:tr h="341752">
                <a:tc>
                  <a:txBody>
                    <a:bodyPr/>
                    <a:lstStyle/>
                    <a:p>
                      <a:endParaRPr lang="en-US" sz="1400" dirty="0"/>
                    </a:p>
                  </a:txBody>
                  <a:tcPr/>
                </a:tc>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rain</a:t>
                      </a:r>
                    </a:p>
                  </a:txBody>
                  <a:tcPr/>
                </a:tc>
                <a:extLst>
                  <a:ext uri="{0D108BD9-81ED-4DB2-BD59-A6C34878D82A}">
                    <a16:rowId xmlns="" xmlns:a16="http://schemas.microsoft.com/office/drawing/2014/main" val="10000"/>
                  </a:ext>
                </a:extLst>
              </a:tr>
              <a:tr h="341752">
                <a:tc>
                  <a:txBody>
                    <a:bodyPr/>
                    <a:lstStyle/>
                    <a:p>
                      <a:r>
                        <a:rPr lang="en-US" sz="1400" dirty="0" smtClean="0"/>
                        <a:t>0</a:t>
                      </a:r>
                      <a:endParaRPr lang="en-US" sz="1400" dirty="0"/>
                    </a:p>
                  </a:txBody>
                  <a:tcPr/>
                </a:tc>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smtClean="0"/>
                        <a:t>1</a:t>
                      </a:r>
                      <a:endParaRPr lang="en-US" sz="1400" dirty="0"/>
                    </a:p>
                  </a:txBody>
                  <a:tcPr/>
                </a:tc>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smtClean="0"/>
                        <a:t>2</a:t>
                      </a:r>
                      <a:endParaRPr lang="en-US" sz="1400" dirty="0"/>
                    </a:p>
                  </a:txBody>
                  <a:tcPr/>
                </a:tc>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solidFill>
                            <a:schemeClr val="dk1">
                              <a:alpha val="50000"/>
                            </a:schemeClr>
                          </a:solidFill>
                        </a:rPr>
                        <a:t>3</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San Diego</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24</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3.4</a:t>
                      </a:r>
                      <a:endParaRPr lang="en-US" sz="1400" dirty="0">
                        <a:solidFill>
                          <a:schemeClr val="dk1">
                            <a:alpha val="50000"/>
                          </a:schemeClr>
                        </a:solidFill>
                      </a:endParaRPr>
                    </a:p>
                  </a:txBody>
                  <a:tcPr/>
                </a:tc>
              </a:tr>
              <a:tr h="341752">
                <a:tc>
                  <a:txBody>
                    <a:bodyPr/>
                    <a:lstStyle/>
                    <a:p>
                      <a:r>
                        <a:rPr lang="en-US" sz="1400" dirty="0" smtClean="0"/>
                        <a:t>4</a:t>
                      </a:r>
                      <a:endParaRPr lang="en-US" sz="1400" dirty="0"/>
                    </a:p>
                  </a:txBody>
                  <a:tcPr/>
                </a:tc>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r>
            </a:tbl>
          </a:graphicData>
        </a:graphic>
      </p:graphicFrame>
      <p:sp>
        <p:nvSpPr>
          <p:cNvPr id="14" name="Rectangle 13"/>
          <p:cNvSpPr/>
          <p:nvPr/>
        </p:nvSpPr>
        <p:spPr>
          <a:xfrm>
            <a:off x="2857500" y="5633580"/>
            <a:ext cx="3659507" cy="3100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2587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Sub-setting</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Reinitializing our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43</a:t>
            </a:fld>
            <a:endParaRPr lang="en-US" dirty="0"/>
          </a:p>
        </p:txBody>
      </p:sp>
      <p:sp>
        <p:nvSpPr>
          <p:cNvPr id="10" name="Text Box 4"/>
          <p:cNvSpPr txBox="1">
            <a:spLocks noChangeArrowheads="1"/>
          </p:cNvSpPr>
          <p:nvPr/>
        </p:nvSpPr>
        <p:spPr bwMode="auto">
          <a:xfrm>
            <a:off x="342900" y="1395948"/>
            <a:ext cx="8763000" cy="378565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cities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({"city" : ["San Francisco", "Seattle", "Los Angeles", "San Diego", "Portland"], "pop" : [10, 15, 20, 24, 12], "rain" : [2, 10, 1, 3.4, 8.3], "area" : [231.89, 142.55, 502.76, 372.39, 145.09]})</a:t>
            </a:r>
          </a:p>
          <a:p>
            <a:pPr defTabSz="288925"/>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city  pop  rain    area</a:t>
            </a:r>
          </a:p>
          <a:p>
            <a:r>
              <a:rPr lang="is-IS" sz="2000" dirty="0">
                <a:solidFill>
                  <a:schemeClr val="bg2"/>
                </a:solidFill>
                <a:latin typeface="Lucida Sans Typewriter" charset="0"/>
                <a:ea typeface="Lucida Sans Typewriter" charset="0"/>
                <a:cs typeface="Lucida Sans Typewriter" charset="0"/>
              </a:rPr>
              <a:t>0  San Francisco   10   2.0  231.89</a:t>
            </a:r>
          </a:p>
          <a:p>
            <a:r>
              <a:rPr lang="is-IS" sz="2000" dirty="0">
                <a:solidFill>
                  <a:schemeClr val="bg2"/>
                </a:solidFill>
                <a:latin typeface="Lucida Sans Typewriter" charset="0"/>
                <a:ea typeface="Lucida Sans Typewriter" charset="0"/>
                <a:cs typeface="Lucida Sans Typewriter" charset="0"/>
              </a:rPr>
              <a:t>1        Seattle   15  10.0  142.55</a:t>
            </a:r>
          </a:p>
          <a:p>
            <a:r>
              <a:rPr lang="is-IS" sz="2000" dirty="0">
                <a:solidFill>
                  <a:schemeClr val="bg2"/>
                </a:solidFill>
                <a:latin typeface="Lucida Sans Typewriter" charset="0"/>
                <a:ea typeface="Lucida Sans Typewriter" charset="0"/>
                <a:cs typeface="Lucida Sans Typewriter" charset="0"/>
              </a:rPr>
              <a:t>2    Los Angeles   20   1.0  502.76</a:t>
            </a:r>
          </a:p>
          <a:p>
            <a:r>
              <a:rPr lang="is-IS" sz="2000" dirty="0">
                <a:solidFill>
                  <a:schemeClr val="bg2"/>
                </a:solidFill>
                <a:latin typeface="Lucida Sans Typewriter" charset="0"/>
                <a:ea typeface="Lucida Sans Typewriter" charset="0"/>
                <a:cs typeface="Lucida Sans Typewriter" charset="0"/>
              </a:rPr>
              <a:t>3      San Diego   24   3.4  372.39</a:t>
            </a:r>
          </a:p>
          <a:p>
            <a:r>
              <a:rPr lang="is-IS" sz="2000" dirty="0">
                <a:solidFill>
                  <a:schemeClr val="bg2"/>
                </a:solidFill>
                <a:latin typeface="Lucida Sans Typewriter" charset="0"/>
                <a:ea typeface="Lucida Sans Typewriter" charset="0"/>
                <a:cs typeface="Lucida Sans Typewriter" charset="0"/>
              </a:rPr>
              <a:t>4       Portland   12   8.3  </a:t>
            </a:r>
            <a:r>
              <a:rPr lang="is-IS" sz="2000" dirty="0" smtClean="0">
                <a:solidFill>
                  <a:schemeClr val="bg2"/>
                </a:solidFill>
                <a:latin typeface="Lucida Sans Typewriter" charset="0"/>
                <a:ea typeface="Lucida Sans Typewriter" charset="0"/>
                <a:cs typeface="Lucida Sans Typewriter" charset="0"/>
              </a:rPr>
              <a:t>145.09</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245577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Sub-setting</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Sub-setting </a:t>
            </a:r>
            <a:r>
              <a:rPr lang="mr-IN" dirty="0" smtClean="0"/>
              <a:t>–</a:t>
            </a:r>
            <a:r>
              <a:rPr lang="en-US" dirty="0" smtClean="0"/>
              <a:t> Compare population and land area of Seattle and Los Angeles</a:t>
            </a:r>
          </a:p>
          <a:p>
            <a:endParaRPr lang="en-US" dirty="0"/>
          </a:p>
          <a:p>
            <a:endParaRPr lang="en-US" dirty="0" smtClean="0"/>
          </a:p>
          <a:p>
            <a:endParaRPr lang="en-US" dirty="0"/>
          </a:p>
          <a:p>
            <a:r>
              <a:rPr lang="en-US" dirty="0" smtClean="0"/>
              <a:t>Compare </a:t>
            </a:r>
            <a:r>
              <a:rPr lang="en-US" dirty="0" err="1" smtClean="0"/>
              <a:t>iloc</a:t>
            </a:r>
            <a:r>
              <a:rPr lang="en-US" dirty="0" smtClean="0"/>
              <a:t> outputs of Series and sub-</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44</a:t>
            </a:fld>
            <a:endParaRPr lang="en-US" dirty="0"/>
          </a:p>
        </p:txBody>
      </p:sp>
      <p:sp>
        <p:nvSpPr>
          <p:cNvPr id="16" name="Text Box 4"/>
          <p:cNvSpPr txBox="1">
            <a:spLocks noChangeArrowheads="1"/>
          </p:cNvSpPr>
          <p:nvPr/>
        </p:nvSpPr>
        <p:spPr bwMode="auto">
          <a:xfrm>
            <a:off x="342900" y="1636878"/>
            <a:ext cx="8763000" cy="132343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cities.iloc[1:3,[0,1,3]]</a:t>
            </a:r>
          </a:p>
          <a:p>
            <a:r>
              <a:rPr lang="is-IS" sz="2000" dirty="0">
                <a:solidFill>
                  <a:schemeClr val="bg2"/>
                </a:solidFill>
                <a:latin typeface="Lucida Sans Typewriter" charset="0"/>
                <a:ea typeface="Lucida Sans Typewriter" charset="0"/>
                <a:cs typeface="Lucida Sans Typewriter" charset="0"/>
              </a:rPr>
              <a:t>          city  pop    area</a:t>
            </a:r>
          </a:p>
          <a:p>
            <a:r>
              <a:rPr lang="is-IS" sz="2000" dirty="0">
                <a:solidFill>
                  <a:schemeClr val="bg2"/>
                </a:solidFill>
                <a:latin typeface="Lucida Sans Typewriter" charset="0"/>
                <a:ea typeface="Lucida Sans Typewriter" charset="0"/>
                <a:cs typeface="Lucida Sans Typewriter" charset="0"/>
              </a:rPr>
              <a:t>1      Seattle   15  142.55</a:t>
            </a:r>
          </a:p>
          <a:p>
            <a:r>
              <a:rPr lang="is-IS" sz="2000" dirty="0">
                <a:solidFill>
                  <a:schemeClr val="bg2"/>
                </a:solidFill>
                <a:latin typeface="Lucida Sans Typewriter" charset="0"/>
                <a:ea typeface="Lucida Sans Typewriter" charset="0"/>
                <a:cs typeface="Lucida Sans Typewriter" charset="0"/>
              </a:rPr>
              <a:t>2  Los Angeles   20  </a:t>
            </a:r>
            <a:r>
              <a:rPr lang="is-IS" sz="2000" dirty="0" smtClean="0">
                <a:solidFill>
                  <a:schemeClr val="bg2"/>
                </a:solidFill>
                <a:latin typeface="Lucida Sans Typewriter" charset="0"/>
                <a:ea typeface="Lucida Sans Typewriter" charset="0"/>
                <a:cs typeface="Lucida Sans Typewriter" charset="0"/>
              </a:rPr>
              <a:t>502.76</a:t>
            </a:r>
          </a:p>
        </p:txBody>
      </p:sp>
      <p:sp>
        <p:nvSpPr>
          <p:cNvPr id="14" name="Text Box 4"/>
          <p:cNvSpPr txBox="1">
            <a:spLocks noChangeArrowheads="1"/>
          </p:cNvSpPr>
          <p:nvPr/>
        </p:nvSpPr>
        <p:spPr bwMode="auto">
          <a:xfrm>
            <a:off x="342900" y="3570761"/>
            <a:ext cx="4191000" cy="2031325"/>
          </a:xfrm>
          <a:prstGeom prst="rect">
            <a:avLst/>
          </a:prstGeom>
          <a:solidFill>
            <a:schemeClr val="tx1"/>
          </a:solidFill>
          <a:ln w="9525">
            <a:solidFill>
              <a:schemeClr val="bg2"/>
            </a:solidFill>
            <a:miter lim="800000"/>
            <a:headEnd/>
            <a:tailEnd/>
          </a:ln>
        </p:spPr>
        <p:txBody>
          <a:bodyPr wrap="square">
            <a:spAutoFit/>
          </a:bodyPr>
          <a:lstStyle/>
          <a:p>
            <a:r>
              <a:rPr lang="is-IS" sz="1800" b="1" dirty="0" smtClean="0">
                <a:solidFill>
                  <a:schemeClr val="accent2"/>
                </a:solidFill>
                <a:latin typeface="Lucida Sans Typewriter" charset="0"/>
                <a:ea typeface="Lucida Sans Typewriter" charset="0"/>
                <a:cs typeface="Lucida Sans Typewriter" charset="0"/>
              </a:rPr>
              <a:t>&gt;&gt;&gt; s1 = cities.iloc[1:3,1</a:t>
            </a:r>
            <a:r>
              <a:rPr lang="is-IS" sz="1800" b="1" dirty="0">
                <a:solidFill>
                  <a:schemeClr val="accent2"/>
                </a:solidFill>
                <a:latin typeface="Lucida Sans Typewriter" charset="0"/>
                <a:ea typeface="Lucida Sans Typewriter" charset="0"/>
                <a:cs typeface="Lucida Sans Typewriter" charset="0"/>
              </a:rPr>
              <a:t>]</a:t>
            </a:r>
          </a:p>
          <a:p>
            <a:r>
              <a:rPr lang="is-IS" sz="1800" dirty="0">
                <a:solidFill>
                  <a:schemeClr val="bg2"/>
                </a:solidFill>
                <a:latin typeface="Lucida Sans Typewriter" charset="0"/>
                <a:ea typeface="Lucida Sans Typewriter" charset="0"/>
                <a:cs typeface="Lucida Sans Typewriter" charset="0"/>
              </a:rPr>
              <a:t>1    15</a:t>
            </a:r>
          </a:p>
          <a:p>
            <a:r>
              <a:rPr lang="is-IS" sz="1800" dirty="0">
                <a:solidFill>
                  <a:schemeClr val="bg2"/>
                </a:solidFill>
                <a:latin typeface="Lucida Sans Typewriter" charset="0"/>
                <a:ea typeface="Lucida Sans Typewriter" charset="0"/>
                <a:cs typeface="Lucida Sans Typewriter" charset="0"/>
              </a:rPr>
              <a:t>2    20</a:t>
            </a:r>
          </a:p>
          <a:p>
            <a:r>
              <a:rPr lang="is-IS" sz="1800" dirty="0">
                <a:solidFill>
                  <a:schemeClr val="bg2"/>
                </a:solidFill>
                <a:latin typeface="Lucida Sans Typewriter" charset="0"/>
                <a:ea typeface="Lucida Sans Typewriter" charset="0"/>
                <a:cs typeface="Lucida Sans Typewriter" charset="0"/>
              </a:rPr>
              <a:t>Name: pop, dtype: </a:t>
            </a:r>
            <a:r>
              <a:rPr lang="is-IS" sz="1800" dirty="0" smtClean="0">
                <a:solidFill>
                  <a:schemeClr val="bg2"/>
                </a:solidFill>
                <a:latin typeface="Lucida Sans Typewriter" charset="0"/>
                <a:ea typeface="Lucida Sans Typewriter" charset="0"/>
                <a:cs typeface="Lucida Sans Typewriter" charset="0"/>
              </a:rPr>
              <a:t>int64</a:t>
            </a:r>
          </a:p>
          <a:p>
            <a:r>
              <a:rPr lang="is-IS" sz="1800" b="1" dirty="0" smtClean="0">
                <a:solidFill>
                  <a:schemeClr val="accent2"/>
                </a:solidFill>
                <a:latin typeface="Lucida Sans Typewriter" charset="0"/>
                <a:ea typeface="Lucida Sans Typewriter" charset="0"/>
                <a:cs typeface="Lucida Sans Typewriter" charset="0"/>
              </a:rPr>
              <a:t>&gt;&gt;&gt; type(s1)</a:t>
            </a:r>
          </a:p>
          <a:p>
            <a:r>
              <a:rPr lang="en-US" sz="1800" dirty="0">
                <a:solidFill>
                  <a:schemeClr val="bg2"/>
                </a:solidFill>
                <a:latin typeface="Lucida Sans Typewriter" charset="0"/>
                <a:ea typeface="Lucida Sans Typewriter" charset="0"/>
                <a:cs typeface="Lucida Sans Typewriter" charset="0"/>
              </a:rPr>
              <a:t>&lt;class '</a:t>
            </a:r>
            <a:r>
              <a:rPr lang="en-US" sz="1800" dirty="0" err="1">
                <a:solidFill>
                  <a:schemeClr val="bg2"/>
                </a:solidFill>
                <a:latin typeface="Lucida Sans Typewriter" charset="0"/>
                <a:ea typeface="Lucida Sans Typewriter" charset="0"/>
                <a:cs typeface="Lucida Sans Typewriter" charset="0"/>
              </a:rPr>
              <a:t>pandas.core.series.Series</a:t>
            </a:r>
            <a:r>
              <a:rPr lang="en-US" sz="1800" dirty="0" smtClean="0">
                <a:solidFill>
                  <a:schemeClr val="bg2"/>
                </a:solidFill>
                <a:latin typeface="Lucida Sans Typewriter" charset="0"/>
                <a:ea typeface="Lucida Sans Typewriter" charset="0"/>
                <a:cs typeface="Lucida Sans Typewriter" charset="0"/>
              </a:rPr>
              <a:t>'&gt;</a:t>
            </a:r>
            <a:endParaRPr lang="is-IS" sz="1800" dirty="0">
              <a:solidFill>
                <a:schemeClr val="bg2"/>
              </a:solidFill>
              <a:latin typeface="Lucida Sans Typewriter" charset="0"/>
              <a:ea typeface="Lucida Sans Typewriter" charset="0"/>
              <a:cs typeface="Lucida Sans Typewriter" charset="0"/>
            </a:endParaRPr>
          </a:p>
        </p:txBody>
      </p:sp>
      <p:sp>
        <p:nvSpPr>
          <p:cNvPr id="15" name="Text Box 4"/>
          <p:cNvSpPr txBox="1">
            <a:spLocks noChangeArrowheads="1"/>
          </p:cNvSpPr>
          <p:nvPr/>
        </p:nvSpPr>
        <p:spPr bwMode="auto">
          <a:xfrm>
            <a:off x="4641850" y="3570760"/>
            <a:ext cx="4464050" cy="2031325"/>
          </a:xfrm>
          <a:prstGeom prst="rect">
            <a:avLst/>
          </a:prstGeom>
          <a:solidFill>
            <a:schemeClr val="tx1"/>
          </a:solidFill>
          <a:ln w="9525">
            <a:solidFill>
              <a:schemeClr val="bg2"/>
            </a:solidFill>
            <a:miter lim="800000"/>
            <a:headEnd/>
            <a:tailEnd/>
          </a:ln>
        </p:spPr>
        <p:txBody>
          <a:bodyPr wrap="square">
            <a:spAutoFit/>
          </a:bodyPr>
          <a:lstStyle/>
          <a:p>
            <a:r>
              <a:rPr lang="is-IS" sz="1800" b="1" dirty="0" smtClean="0">
                <a:solidFill>
                  <a:schemeClr val="accent2"/>
                </a:solidFill>
                <a:latin typeface="Lucida Sans Typewriter" charset="0"/>
                <a:ea typeface="Lucida Sans Typewriter" charset="0"/>
                <a:cs typeface="Lucida Sans Typewriter" charset="0"/>
              </a:rPr>
              <a:t>&gt;&gt;&gt; </a:t>
            </a:r>
            <a:r>
              <a:rPr lang="is-IS" sz="1800" b="1" dirty="0">
                <a:solidFill>
                  <a:schemeClr val="accent2"/>
                </a:solidFill>
                <a:latin typeface="Lucida Sans Typewriter" charset="0"/>
                <a:ea typeface="Lucida Sans Typewriter" charset="0"/>
                <a:cs typeface="Lucida Sans Typewriter" charset="0"/>
              </a:rPr>
              <a:t>cities.iloc[1:3,[1]]</a:t>
            </a:r>
          </a:p>
          <a:p>
            <a:r>
              <a:rPr lang="is-IS" sz="1800" dirty="0">
                <a:solidFill>
                  <a:schemeClr val="bg2"/>
                </a:solidFill>
                <a:latin typeface="Lucida Sans Typewriter" charset="0"/>
                <a:ea typeface="Lucida Sans Typewriter" charset="0"/>
                <a:cs typeface="Lucida Sans Typewriter" charset="0"/>
              </a:rPr>
              <a:t>   pop</a:t>
            </a:r>
          </a:p>
          <a:p>
            <a:r>
              <a:rPr lang="is-IS" sz="1800" dirty="0">
                <a:solidFill>
                  <a:schemeClr val="bg2"/>
                </a:solidFill>
                <a:latin typeface="Lucida Sans Typewriter" charset="0"/>
                <a:ea typeface="Lucida Sans Typewriter" charset="0"/>
                <a:cs typeface="Lucida Sans Typewriter" charset="0"/>
              </a:rPr>
              <a:t>1   15</a:t>
            </a:r>
          </a:p>
          <a:p>
            <a:r>
              <a:rPr lang="is-IS" sz="1800" dirty="0">
                <a:solidFill>
                  <a:schemeClr val="bg2"/>
                </a:solidFill>
                <a:latin typeface="Lucida Sans Typewriter" charset="0"/>
                <a:ea typeface="Lucida Sans Typewriter" charset="0"/>
                <a:cs typeface="Lucida Sans Typewriter" charset="0"/>
              </a:rPr>
              <a:t>2   </a:t>
            </a:r>
            <a:r>
              <a:rPr lang="is-IS" sz="1800" dirty="0" smtClean="0">
                <a:solidFill>
                  <a:schemeClr val="bg2"/>
                </a:solidFill>
                <a:latin typeface="Lucida Sans Typewriter" charset="0"/>
                <a:ea typeface="Lucida Sans Typewriter" charset="0"/>
                <a:cs typeface="Lucida Sans Typewriter" charset="0"/>
              </a:rPr>
              <a:t>20</a:t>
            </a:r>
          </a:p>
          <a:p>
            <a:r>
              <a:rPr lang="is-IS" sz="1800" b="1" dirty="0" smtClean="0">
                <a:solidFill>
                  <a:schemeClr val="accent2"/>
                </a:solidFill>
                <a:latin typeface="Lucida Sans Typewriter" charset="0"/>
                <a:ea typeface="Lucida Sans Typewriter" charset="0"/>
                <a:cs typeface="Lucida Sans Typewriter" charset="0"/>
              </a:rPr>
              <a:t>&gt;&gt;&gt; type(s2)</a:t>
            </a:r>
          </a:p>
          <a:p>
            <a:r>
              <a:rPr lang="en-US" sz="1800" dirty="0">
                <a:solidFill>
                  <a:schemeClr val="bg2"/>
                </a:solidFill>
                <a:latin typeface="Lucida Sans Typewriter" charset="0"/>
                <a:ea typeface="Lucida Sans Typewriter" charset="0"/>
                <a:cs typeface="Lucida Sans Typewriter" charset="0"/>
              </a:rPr>
              <a:t>&lt;class '</a:t>
            </a:r>
            <a:r>
              <a:rPr lang="en-US" sz="1800" dirty="0" err="1">
                <a:solidFill>
                  <a:schemeClr val="bg2"/>
                </a:solidFill>
                <a:latin typeface="Lucida Sans Typewriter" charset="0"/>
                <a:ea typeface="Lucida Sans Typewriter" charset="0"/>
                <a:cs typeface="Lucida Sans Typewriter" charset="0"/>
              </a:rPr>
              <a:t>pandas.core.frame.DataFrame</a:t>
            </a:r>
            <a:r>
              <a:rPr lang="en-US" sz="1800" dirty="0" smtClean="0">
                <a:solidFill>
                  <a:schemeClr val="bg2"/>
                </a:solidFill>
                <a:latin typeface="Lucida Sans Typewriter" charset="0"/>
                <a:ea typeface="Lucida Sans Typewriter" charset="0"/>
                <a:cs typeface="Lucida Sans Typewriter" charset="0"/>
              </a:rPr>
              <a:t>'&gt;</a:t>
            </a:r>
            <a:endParaRPr lang="en-US" sz="18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1394570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set_index</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Set a </a:t>
            </a:r>
            <a:r>
              <a:rPr lang="en-US" dirty="0" err="1" smtClean="0"/>
              <a:t>DataFrame</a:t>
            </a:r>
            <a:r>
              <a:rPr lang="en-US" dirty="0" smtClean="0"/>
              <a:t> column as the index:</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45</a:t>
            </a:fld>
            <a:endParaRPr lang="en-US" dirty="0"/>
          </a:p>
        </p:txBody>
      </p:sp>
      <p:sp>
        <p:nvSpPr>
          <p:cNvPr id="10" name="Text Box 4"/>
          <p:cNvSpPr txBox="1">
            <a:spLocks noChangeArrowheads="1"/>
          </p:cNvSpPr>
          <p:nvPr/>
        </p:nvSpPr>
        <p:spPr bwMode="auto">
          <a:xfrm>
            <a:off x="342900" y="1407855"/>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cities.set_index</a:t>
            </a:r>
            <a:r>
              <a:rPr lang="en-US" sz="2000" b="1" dirty="0" smtClean="0">
                <a:solidFill>
                  <a:schemeClr val="accent2"/>
                </a:solidFill>
                <a:latin typeface="Lucida Sans Typewriter" charset="0"/>
                <a:ea typeface="Lucida Sans Typewriter" charset="0"/>
                <a:cs typeface="Lucida Sans Typewriter" charset="0"/>
              </a:rPr>
              <a:t>(“city”)</a:t>
            </a:r>
            <a:endParaRPr lang="en-US" sz="2000" b="1" dirty="0">
              <a:solidFill>
                <a:schemeClr val="accent2"/>
              </a:solidFill>
              <a:latin typeface="Lucida Sans Typewriter" charset="0"/>
              <a:ea typeface="Lucida Sans Typewriter" charset="0"/>
              <a:cs typeface="Lucida Sans Typewriter" charset="0"/>
            </a:endParaRPr>
          </a:p>
          <a:p>
            <a:pPr defTabSz="288925"/>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pop  rain    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San Francisco   10   2.0  231.89</a:t>
            </a:r>
          </a:p>
          <a:p>
            <a:r>
              <a:rPr lang="is-IS" sz="2000" dirty="0">
                <a:solidFill>
                  <a:schemeClr val="bg2"/>
                </a:solidFill>
                <a:latin typeface="Lucida Sans Typewriter" charset="0"/>
                <a:ea typeface="Lucida Sans Typewriter" charset="0"/>
                <a:cs typeface="Lucida Sans Typewriter" charset="0"/>
              </a:rPr>
              <a:t>Seattle         15  10.0  142.55</a:t>
            </a:r>
          </a:p>
          <a:p>
            <a:r>
              <a:rPr lang="is-IS" sz="2000" dirty="0">
                <a:solidFill>
                  <a:schemeClr val="bg2"/>
                </a:solidFill>
                <a:latin typeface="Lucida Sans Typewriter" charset="0"/>
                <a:ea typeface="Lucida Sans Typewriter" charset="0"/>
                <a:cs typeface="Lucida Sans Typewriter" charset="0"/>
              </a:rPr>
              <a:t>Los Angeles     20   1.0  502.76</a:t>
            </a:r>
          </a:p>
          <a:p>
            <a:r>
              <a:rPr lang="is-IS" sz="2000" dirty="0">
                <a:solidFill>
                  <a:schemeClr val="bg2"/>
                </a:solidFill>
                <a:latin typeface="Lucida Sans Typewriter" charset="0"/>
                <a:ea typeface="Lucida Sans Typewriter" charset="0"/>
                <a:cs typeface="Lucida Sans Typewriter" charset="0"/>
              </a:rPr>
              <a:t>San Diego       24   3.4  372.39</a:t>
            </a:r>
          </a:p>
          <a:p>
            <a:r>
              <a:rPr lang="is-IS" sz="2000" dirty="0">
                <a:solidFill>
                  <a:schemeClr val="bg2"/>
                </a:solidFill>
                <a:latin typeface="Lucida Sans Typewriter" charset="0"/>
                <a:ea typeface="Lucida Sans Typewriter" charset="0"/>
                <a:cs typeface="Lucida Sans Typewriter" charset="0"/>
              </a:rPr>
              <a:t>Portland        12   8.3  </a:t>
            </a:r>
            <a:r>
              <a:rPr lang="is-IS" sz="2000" dirty="0" smtClean="0">
                <a:solidFill>
                  <a:schemeClr val="bg2"/>
                </a:solidFill>
                <a:latin typeface="Lucida Sans Typewriter" charset="0"/>
                <a:ea typeface="Lucida Sans Typewriter" charset="0"/>
                <a:cs typeface="Lucida Sans Typewriter" charset="0"/>
              </a:rPr>
              <a:t>145.09</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2" name="Table 11"/>
          <p:cNvGraphicFramePr>
            <a:graphicFrameLocks noGrp="1"/>
          </p:cNvGraphicFramePr>
          <p:nvPr>
            <p:extLst/>
          </p:nvPr>
        </p:nvGraphicFramePr>
        <p:xfrm>
          <a:off x="2857500" y="4344604"/>
          <a:ext cx="3677467" cy="2226920"/>
        </p:xfrm>
        <a:graphic>
          <a:graphicData uri="http://schemas.openxmlformats.org/drawingml/2006/table">
            <a:tbl>
              <a:tblPr firstRow="1" bandRow="1">
                <a:tableStyleId>{5C22544A-7EE6-4342-B048-85BDC9FD1C3A}</a:tableStyleId>
              </a:tblPr>
              <a:tblGrid>
                <a:gridCol w="1711962">
                  <a:extLst>
                    <a:ext uri="{9D8B030D-6E8A-4147-A177-3AD203B41FA5}">
                      <a16:colId xmlns="" xmlns:a16="http://schemas.microsoft.com/office/drawing/2014/main" val="20000"/>
                    </a:ext>
                  </a:extLst>
                </a:gridCol>
                <a:gridCol w="574038">
                  <a:extLst>
                    <a:ext uri="{9D8B030D-6E8A-4147-A177-3AD203B41FA5}">
                      <a16:colId xmlns="" xmlns:a16="http://schemas.microsoft.com/office/drawing/2014/main" val="20001"/>
                    </a:ext>
                  </a:extLst>
                </a:gridCol>
                <a:gridCol w="609600">
                  <a:extLst>
                    <a:ext uri="{9D8B030D-6E8A-4147-A177-3AD203B41FA5}">
                      <a16:colId xmlns="" xmlns:a16="http://schemas.microsoft.com/office/drawing/2014/main" val="20002"/>
                    </a:ext>
                  </a:extLst>
                </a:gridCol>
                <a:gridCol w="781867"/>
              </a:tblGrid>
              <a:tr h="341752">
                <a:tc>
                  <a:txBody>
                    <a:bodyPr/>
                    <a:lstStyle/>
                    <a:p>
                      <a:endParaRPr lang="en-US" sz="1400" dirty="0" smtClean="0"/>
                    </a:p>
                    <a:p>
                      <a:r>
                        <a:rPr lang="en-US" sz="1400" dirty="0" smtClean="0"/>
                        <a:t>city</a:t>
                      </a:r>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area</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smtClean="0"/>
                        <a:t>2.0</a:t>
                      </a:r>
                      <a:endParaRPr lang="en-US" sz="1400" dirty="0"/>
                    </a:p>
                  </a:txBody>
                  <a:tcPr/>
                </a:tc>
                <a:tc>
                  <a:txBody>
                    <a:bodyPr/>
                    <a:lstStyle/>
                    <a:p>
                      <a:r>
                        <a:rPr lang="en-US" sz="1400" dirty="0" smtClean="0"/>
                        <a:t>231.89</a:t>
                      </a:r>
                      <a:endParaRPr lang="en-US" sz="1400" dirty="0"/>
                    </a:p>
                  </a:txBody>
                  <a:tcPr/>
                </a:tc>
                <a:extLst>
                  <a:ext uri="{0D108BD9-81ED-4DB2-BD59-A6C34878D82A}">
                    <a16:rowId xmlns="" xmlns:a16="http://schemas.microsoft.com/office/drawing/2014/main"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smtClean="0"/>
                        <a:t>10.0</a:t>
                      </a:r>
                      <a:endParaRPr lang="en-US" sz="1400" dirty="0"/>
                    </a:p>
                  </a:txBody>
                  <a:tcPr/>
                </a:tc>
                <a:tc>
                  <a:txBody>
                    <a:bodyPr/>
                    <a:lstStyle/>
                    <a:p>
                      <a:r>
                        <a:rPr lang="en-US" sz="1400" dirty="0" smtClean="0"/>
                        <a:t>142.55</a:t>
                      </a:r>
                    </a:p>
                  </a:txBody>
                  <a:tcPr/>
                </a:tc>
                <a:extLst>
                  <a:ext uri="{0D108BD9-81ED-4DB2-BD59-A6C34878D82A}">
                    <a16:rowId xmlns="" xmlns:a16="http://schemas.microsoft.com/office/drawing/2014/main"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smtClean="0"/>
                        <a:t>1.0</a:t>
                      </a:r>
                      <a:endParaRPr lang="en-US" sz="1400" dirty="0"/>
                    </a:p>
                  </a:txBody>
                  <a:tcPr/>
                </a:tc>
                <a:tc>
                  <a:txBody>
                    <a:bodyPr/>
                    <a:lstStyle/>
                    <a:p>
                      <a:r>
                        <a:rPr lang="en-US" sz="1400" dirty="0" smtClean="0"/>
                        <a:t>502.76</a:t>
                      </a:r>
                      <a:endParaRPr lang="en-US" sz="1400" dirty="0"/>
                    </a:p>
                  </a:txBody>
                  <a:tcPr/>
                </a:tc>
                <a:extLst>
                  <a:ext uri="{0D108BD9-81ED-4DB2-BD59-A6C34878D82A}">
                    <a16:rowId xmlns="" xmlns:a16="http://schemas.microsoft.com/office/drawing/2014/main"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r>
              <a:tr h="341752">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c>
                  <a:txBody>
                    <a:bodyPr/>
                    <a:lstStyle/>
                    <a:p>
                      <a:r>
                        <a:rPr lang="en-US" sz="1400" dirty="0" smtClean="0"/>
                        <a:t>145.09</a:t>
                      </a:r>
                      <a:endParaRPr lang="en-US" sz="1400" dirty="0"/>
                    </a:p>
                  </a:txBody>
                  <a:tcPr/>
                </a:tc>
              </a:tr>
            </a:tbl>
          </a:graphicData>
        </a:graphic>
      </p:graphicFrame>
      <p:sp>
        <p:nvSpPr>
          <p:cNvPr id="8" name="Rectangle 7"/>
          <p:cNvSpPr/>
          <p:nvPr/>
        </p:nvSpPr>
        <p:spPr>
          <a:xfrm>
            <a:off x="2857501" y="4337571"/>
            <a:ext cx="1676400" cy="219571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7575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loc</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Access a single </a:t>
            </a:r>
            <a:r>
              <a:rPr lang="en-US" dirty="0" err="1" smtClean="0"/>
              <a:t>DataFrame</a:t>
            </a:r>
            <a:r>
              <a:rPr lang="en-US" dirty="0" smtClean="0"/>
              <a:t> row with labels as the index:</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46</a:t>
            </a:fld>
            <a:endParaRPr lang="en-US" dirty="0"/>
          </a:p>
        </p:txBody>
      </p:sp>
      <p:sp>
        <p:nvSpPr>
          <p:cNvPr id="10" name="Text Box 4"/>
          <p:cNvSpPr txBox="1">
            <a:spLocks noChangeArrowheads="1"/>
          </p:cNvSpPr>
          <p:nvPr/>
        </p:nvSpPr>
        <p:spPr bwMode="auto">
          <a:xfrm>
            <a:off x="342900" y="1404878"/>
            <a:ext cx="8763000" cy="163121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cities.loc</a:t>
            </a:r>
            <a:r>
              <a:rPr lang="en-US" sz="2000" b="1" dirty="0" smtClean="0">
                <a:solidFill>
                  <a:schemeClr val="accent2"/>
                </a:solidFill>
                <a:latin typeface="Lucida Sans Typewriter" charset="0"/>
                <a:ea typeface="Lucida Sans Typewriter" charset="0"/>
                <a:cs typeface="Lucida Sans Typewriter" charset="0"/>
              </a:rPr>
              <a:t>[“San Diego”]</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pop      24.00</a:t>
            </a:r>
          </a:p>
          <a:p>
            <a:r>
              <a:rPr lang="is-IS" sz="2000" dirty="0">
                <a:solidFill>
                  <a:schemeClr val="bg2"/>
                </a:solidFill>
                <a:latin typeface="Lucida Sans Typewriter" charset="0"/>
                <a:ea typeface="Lucida Sans Typewriter" charset="0"/>
                <a:cs typeface="Lucida Sans Typewriter" charset="0"/>
              </a:rPr>
              <a:t>rain      3.40</a:t>
            </a:r>
          </a:p>
          <a:p>
            <a:r>
              <a:rPr lang="is-IS" sz="2000" dirty="0">
                <a:solidFill>
                  <a:schemeClr val="bg2"/>
                </a:solidFill>
                <a:latin typeface="Lucida Sans Typewriter" charset="0"/>
                <a:ea typeface="Lucida Sans Typewriter" charset="0"/>
                <a:cs typeface="Lucida Sans Typewriter" charset="0"/>
              </a:rPr>
              <a:t>area    372.39</a:t>
            </a:r>
          </a:p>
          <a:p>
            <a:r>
              <a:rPr lang="is-IS" sz="2000" dirty="0">
                <a:solidFill>
                  <a:schemeClr val="bg2"/>
                </a:solidFill>
                <a:latin typeface="Lucida Sans Typewriter" charset="0"/>
                <a:ea typeface="Lucida Sans Typewriter" charset="0"/>
                <a:cs typeface="Lucida Sans Typewriter" charset="0"/>
              </a:rPr>
              <a:t>Name: San Diego, dtype: </a:t>
            </a:r>
            <a:r>
              <a:rPr lang="is-IS" sz="2000" dirty="0" smtClean="0">
                <a:solidFill>
                  <a:schemeClr val="bg2"/>
                </a:solidFill>
                <a:latin typeface="Lucida Sans Typewriter" charset="0"/>
                <a:ea typeface="Lucida Sans Typewriter" charset="0"/>
                <a:cs typeface="Lucida Sans Typewriter" charset="0"/>
              </a:rPr>
              <a:t>float64</a:t>
            </a:r>
          </a:p>
        </p:txBody>
      </p:sp>
      <p:sp>
        <p:nvSpPr>
          <p:cNvPr id="17" name="Text Box 4"/>
          <p:cNvSpPr txBox="1">
            <a:spLocks noChangeArrowheads="1"/>
          </p:cNvSpPr>
          <p:nvPr/>
        </p:nvSpPr>
        <p:spPr bwMode="auto">
          <a:xfrm>
            <a:off x="342900" y="3241988"/>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cities.loc</a:t>
            </a:r>
            <a:r>
              <a:rPr lang="en-US" sz="2000" b="1" dirty="0" smtClean="0">
                <a:solidFill>
                  <a:schemeClr val="accent2"/>
                </a:solidFill>
                <a:latin typeface="Lucida Sans Typewriter" charset="0"/>
                <a:ea typeface="Lucida Sans Typewriter" charset="0"/>
                <a:cs typeface="Lucida Sans Typewriter" charset="0"/>
              </a:rPr>
              <a:t>[[“San Diego”]]</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pop  rain    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San Diego   24   3.4  </a:t>
            </a:r>
            <a:r>
              <a:rPr lang="is-IS" sz="2000" dirty="0" smtClean="0">
                <a:solidFill>
                  <a:schemeClr val="bg2"/>
                </a:solidFill>
                <a:latin typeface="Lucida Sans Typewriter" charset="0"/>
                <a:ea typeface="Lucida Sans Typewriter" charset="0"/>
                <a:cs typeface="Lucida Sans Typewriter" charset="0"/>
              </a:rPr>
              <a:t>372.39</a:t>
            </a: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a:p>
            <a:endParaRPr lang="is-IS" sz="2000" dirty="0" smtClean="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6" name="Table 15"/>
          <p:cNvGraphicFramePr>
            <a:graphicFrameLocks noGrp="1"/>
          </p:cNvGraphicFramePr>
          <p:nvPr>
            <p:extLst/>
          </p:nvPr>
        </p:nvGraphicFramePr>
        <p:xfrm>
          <a:off x="5264127" y="3696593"/>
          <a:ext cx="3677467" cy="2226920"/>
        </p:xfrm>
        <a:graphic>
          <a:graphicData uri="http://schemas.openxmlformats.org/drawingml/2006/table">
            <a:tbl>
              <a:tblPr firstRow="1" bandRow="1">
                <a:tableStyleId>{5C22544A-7EE6-4342-B048-85BDC9FD1C3A}</a:tableStyleId>
              </a:tblPr>
              <a:tblGrid>
                <a:gridCol w="1711962">
                  <a:extLst>
                    <a:ext uri="{9D8B030D-6E8A-4147-A177-3AD203B41FA5}">
                      <a16:colId xmlns="" xmlns:a16="http://schemas.microsoft.com/office/drawing/2014/main" val="20000"/>
                    </a:ext>
                  </a:extLst>
                </a:gridCol>
                <a:gridCol w="574038">
                  <a:extLst>
                    <a:ext uri="{9D8B030D-6E8A-4147-A177-3AD203B41FA5}">
                      <a16:colId xmlns="" xmlns:a16="http://schemas.microsoft.com/office/drawing/2014/main" val="20001"/>
                    </a:ext>
                  </a:extLst>
                </a:gridCol>
                <a:gridCol w="609600">
                  <a:extLst>
                    <a:ext uri="{9D8B030D-6E8A-4147-A177-3AD203B41FA5}">
                      <a16:colId xmlns="" xmlns:a16="http://schemas.microsoft.com/office/drawing/2014/main" val="20002"/>
                    </a:ext>
                  </a:extLst>
                </a:gridCol>
                <a:gridCol w="781867"/>
              </a:tblGrid>
              <a:tr h="341752">
                <a:tc>
                  <a:txBody>
                    <a:bodyPr/>
                    <a:lstStyle/>
                    <a:p>
                      <a:endParaRPr lang="en-US" sz="1400" dirty="0" smtClean="0"/>
                    </a:p>
                    <a:p>
                      <a:r>
                        <a:rPr lang="en-US" sz="1400" dirty="0" smtClean="0"/>
                        <a:t>city</a:t>
                      </a:r>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area</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smtClean="0"/>
                        <a:t>2.0</a:t>
                      </a:r>
                      <a:endParaRPr lang="en-US" sz="1400" dirty="0"/>
                    </a:p>
                  </a:txBody>
                  <a:tcPr/>
                </a:tc>
                <a:tc>
                  <a:txBody>
                    <a:bodyPr/>
                    <a:lstStyle/>
                    <a:p>
                      <a:r>
                        <a:rPr lang="en-US" sz="1400" dirty="0" smtClean="0"/>
                        <a:t>231.89</a:t>
                      </a:r>
                      <a:endParaRPr lang="en-US" sz="1400" dirty="0"/>
                    </a:p>
                  </a:txBody>
                  <a:tcPr/>
                </a:tc>
                <a:extLst>
                  <a:ext uri="{0D108BD9-81ED-4DB2-BD59-A6C34878D82A}">
                    <a16:rowId xmlns="" xmlns:a16="http://schemas.microsoft.com/office/drawing/2014/main"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smtClean="0"/>
                        <a:t>10.0</a:t>
                      </a:r>
                      <a:endParaRPr lang="en-US" sz="1400" dirty="0"/>
                    </a:p>
                  </a:txBody>
                  <a:tcPr/>
                </a:tc>
                <a:tc>
                  <a:txBody>
                    <a:bodyPr/>
                    <a:lstStyle/>
                    <a:p>
                      <a:r>
                        <a:rPr lang="en-US" sz="1400" dirty="0" smtClean="0"/>
                        <a:t>142.55</a:t>
                      </a:r>
                    </a:p>
                  </a:txBody>
                  <a:tcPr/>
                </a:tc>
                <a:extLst>
                  <a:ext uri="{0D108BD9-81ED-4DB2-BD59-A6C34878D82A}">
                    <a16:rowId xmlns="" xmlns:a16="http://schemas.microsoft.com/office/drawing/2014/main"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smtClean="0"/>
                        <a:t>1.0</a:t>
                      </a:r>
                      <a:endParaRPr lang="en-US" sz="1400" dirty="0"/>
                    </a:p>
                  </a:txBody>
                  <a:tcPr/>
                </a:tc>
                <a:tc>
                  <a:txBody>
                    <a:bodyPr/>
                    <a:lstStyle/>
                    <a:p>
                      <a:r>
                        <a:rPr lang="en-US" sz="1400" dirty="0" smtClean="0"/>
                        <a:t>502.76</a:t>
                      </a:r>
                      <a:endParaRPr lang="en-US" sz="1400" dirty="0"/>
                    </a:p>
                  </a:txBody>
                  <a:tcPr/>
                </a:tc>
                <a:extLst>
                  <a:ext uri="{0D108BD9-81ED-4DB2-BD59-A6C34878D82A}">
                    <a16:rowId xmlns="" xmlns:a16="http://schemas.microsoft.com/office/drawing/2014/main"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r>
              <a:tr h="341752">
                <a:tc>
                  <a:txBody>
                    <a:bodyPr/>
                    <a:lstStyle/>
                    <a:p>
                      <a:r>
                        <a:rPr lang="en-US" sz="1400" dirty="0" smtClean="0"/>
                        <a:t>Portland</a:t>
                      </a:r>
                      <a:endParaRPr lang="en-US" sz="1400" dirty="0"/>
                    </a:p>
                  </a:txBody>
                  <a:tcPr/>
                </a:tc>
                <a:tc>
                  <a:txBody>
                    <a:bodyPr/>
                    <a:lstStyle/>
                    <a:p>
                      <a:r>
                        <a:rPr lang="en-US" sz="1400" dirty="0" smtClean="0"/>
                        <a:t>12</a:t>
                      </a:r>
                      <a:endParaRPr lang="en-US" sz="1400" dirty="0"/>
                    </a:p>
                  </a:txBody>
                  <a:tcPr/>
                </a:tc>
                <a:tc>
                  <a:txBody>
                    <a:bodyPr/>
                    <a:lstStyle/>
                    <a:p>
                      <a:r>
                        <a:rPr lang="en-US" sz="1400" dirty="0" smtClean="0"/>
                        <a:t>8.3</a:t>
                      </a:r>
                      <a:endParaRPr lang="en-US" sz="1400" dirty="0"/>
                    </a:p>
                  </a:txBody>
                  <a:tcPr/>
                </a:tc>
                <a:tc>
                  <a:txBody>
                    <a:bodyPr/>
                    <a:lstStyle/>
                    <a:p>
                      <a:r>
                        <a:rPr lang="en-US" sz="1400" dirty="0" smtClean="0"/>
                        <a:t>145.09</a:t>
                      </a:r>
                      <a:endParaRPr lang="en-US" sz="1400" dirty="0"/>
                    </a:p>
                  </a:txBody>
                  <a:tcPr/>
                </a:tc>
              </a:tr>
            </a:tbl>
          </a:graphicData>
        </a:graphic>
      </p:graphicFrame>
      <p:sp>
        <p:nvSpPr>
          <p:cNvPr id="11" name="Rectangle 10"/>
          <p:cNvSpPr/>
          <p:nvPr/>
        </p:nvSpPr>
        <p:spPr>
          <a:xfrm>
            <a:off x="5273106" y="5257800"/>
            <a:ext cx="3659507" cy="3100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11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smtClean="0">
                <a:ea typeface="ＭＳ Ｐゴシック"/>
                <a:cs typeface="ＭＳ Ｐゴシック"/>
              </a:rPr>
              <a:t>Operations on </a:t>
            </a:r>
            <a:r>
              <a:rPr lang="en-US" dirty="0" err="1" smtClean="0">
                <a:ea typeface="ＭＳ Ｐゴシック"/>
                <a:cs typeface="ＭＳ Ｐゴシック"/>
              </a:rPr>
              <a:t>DataFrame</a:t>
            </a:r>
            <a:r>
              <a:rPr lang="en-US" dirty="0" smtClean="0">
                <a:ea typeface="ＭＳ Ｐゴシック"/>
                <a:cs typeface="ＭＳ Ｐゴシック"/>
              </a:rPr>
              <a:t> </a:t>
            </a:r>
            <a:r>
              <a:rPr lang="mr-IN" dirty="0" smtClean="0">
                <a:ea typeface="ＭＳ Ｐゴシック"/>
                <a:cs typeface="ＭＳ Ｐゴシック"/>
              </a:rPr>
              <a:t>–</a:t>
            </a:r>
            <a:r>
              <a:rPr lang="en-US" dirty="0" smtClean="0">
                <a:ea typeface="ＭＳ Ｐゴシック"/>
                <a:cs typeface="ＭＳ Ｐゴシック"/>
              </a:rPr>
              <a:t> </a:t>
            </a:r>
            <a:r>
              <a:rPr lang="en-US" dirty="0" err="1" smtClean="0">
                <a:ea typeface="ＭＳ Ｐゴシック"/>
                <a:cs typeface="ＭＳ Ｐゴシック"/>
              </a:rPr>
              <a:t>loc</a:t>
            </a:r>
            <a:r>
              <a:rPr lang="en-US" dirty="0" smtClean="0">
                <a:ea typeface="ＭＳ Ｐゴシック"/>
                <a:cs typeface="ＭＳ Ｐゴシック"/>
              </a:rPr>
              <a:t>[]</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Access multiple </a:t>
            </a:r>
            <a:r>
              <a:rPr lang="en-US" dirty="0" err="1" smtClean="0"/>
              <a:t>DataFrame</a:t>
            </a:r>
            <a:r>
              <a:rPr lang="en-US" dirty="0" smtClean="0"/>
              <a:t> rows with labels as the index:</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47</a:t>
            </a:fld>
            <a:endParaRPr lang="en-US" dirty="0"/>
          </a:p>
        </p:txBody>
      </p:sp>
      <p:sp>
        <p:nvSpPr>
          <p:cNvPr id="13" name="Text Box 4"/>
          <p:cNvSpPr txBox="1">
            <a:spLocks noChangeArrowheads="1"/>
          </p:cNvSpPr>
          <p:nvPr/>
        </p:nvSpPr>
        <p:spPr bwMode="auto">
          <a:xfrm>
            <a:off x="342900" y="1334631"/>
            <a:ext cx="8763000" cy="224676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 = </a:t>
            </a:r>
            <a:r>
              <a:rPr lang="en-US" sz="2000" b="1" dirty="0" err="1" smtClean="0">
                <a:solidFill>
                  <a:schemeClr val="accent2"/>
                </a:solidFill>
                <a:latin typeface="Lucida Sans Typewriter" charset="0"/>
                <a:ea typeface="Lucida Sans Typewriter" charset="0"/>
                <a:cs typeface="Lucida Sans Typewriter" charset="0"/>
              </a:rPr>
              <a:t>cities.loc</a:t>
            </a:r>
            <a:r>
              <a:rPr lang="en-US" sz="2000" b="1" dirty="0" smtClean="0">
                <a:solidFill>
                  <a:schemeClr val="accent2"/>
                </a:solidFill>
                <a:latin typeface="Lucida Sans Typewriter" charset="0"/>
                <a:ea typeface="Lucida Sans Typewriter" charset="0"/>
                <a:cs typeface="Lucida Sans Typewriter" charset="0"/>
              </a:rPr>
              <a:t>[[“Seattle”, ”Los Angeles”]]</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pop  rain</a:t>
            </a:r>
          </a:p>
          <a:p>
            <a:r>
              <a:rPr lang="is-IS" sz="2000" dirty="0">
                <a:solidFill>
                  <a:schemeClr val="bg2"/>
                </a:solidFill>
                <a:latin typeface="Lucida Sans Typewriter" charset="0"/>
                <a:ea typeface="Lucida Sans Typewriter" charset="0"/>
                <a:cs typeface="Lucida Sans Typewriter" charset="0"/>
              </a:rPr>
              <a:t>city                    </a:t>
            </a:r>
          </a:p>
          <a:p>
            <a:r>
              <a:rPr lang="is-IS" sz="2000" dirty="0" smtClean="0">
                <a:solidFill>
                  <a:schemeClr val="bg2"/>
                </a:solidFill>
                <a:latin typeface="Lucida Sans Typewriter" charset="0"/>
                <a:ea typeface="Lucida Sans Typewriter" charset="0"/>
                <a:cs typeface="Lucida Sans Typewriter" charset="0"/>
              </a:rPr>
              <a:t>Seattle </a:t>
            </a:r>
            <a:r>
              <a:rPr lang="is-IS" sz="2000" dirty="0">
                <a:solidFill>
                  <a:schemeClr val="bg2"/>
                </a:solidFill>
                <a:latin typeface="Lucida Sans Typewriter" charset="0"/>
                <a:ea typeface="Lucida Sans Typewriter" charset="0"/>
                <a:cs typeface="Lucida Sans Typewriter" charset="0"/>
              </a:rPr>
              <a:t>        15  10.0</a:t>
            </a:r>
          </a:p>
          <a:p>
            <a:r>
              <a:rPr lang="is-IS" sz="2000" dirty="0">
                <a:solidFill>
                  <a:schemeClr val="bg2"/>
                </a:solidFill>
                <a:latin typeface="Lucida Sans Typewriter" charset="0"/>
                <a:ea typeface="Lucida Sans Typewriter" charset="0"/>
                <a:cs typeface="Lucida Sans Typewriter" charset="0"/>
              </a:rPr>
              <a:t>Los Angeles     20   </a:t>
            </a:r>
            <a:r>
              <a:rPr lang="is-IS" sz="2000" dirty="0" smtClean="0">
                <a:solidFill>
                  <a:schemeClr val="bg2"/>
                </a:solidFill>
                <a:latin typeface="Lucida Sans Typewriter" charset="0"/>
                <a:ea typeface="Lucida Sans Typewriter" charset="0"/>
                <a:cs typeface="Lucida Sans Typewriter" charset="0"/>
              </a:rPr>
              <a:t>1.0</a:t>
            </a:r>
          </a:p>
          <a:p>
            <a:endParaRPr lang="is-IS" sz="2000" dirty="0">
              <a:solidFill>
                <a:schemeClr val="bg2"/>
              </a:solidFill>
              <a:latin typeface="Lucida Sans Typewriter" charset="0"/>
              <a:ea typeface="Lucida Sans Typewriter" charset="0"/>
              <a:cs typeface="Lucida Sans Typewriter" charset="0"/>
            </a:endParaRP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5" name="Table 14"/>
          <p:cNvGraphicFramePr>
            <a:graphicFrameLocks noGrp="1"/>
          </p:cNvGraphicFramePr>
          <p:nvPr>
            <p:extLst/>
          </p:nvPr>
        </p:nvGraphicFramePr>
        <p:xfrm>
          <a:off x="5256166" y="1752600"/>
          <a:ext cx="3697334" cy="1708760"/>
        </p:xfrm>
        <a:graphic>
          <a:graphicData uri="http://schemas.openxmlformats.org/drawingml/2006/table">
            <a:tbl>
              <a:tblPr firstRow="1" bandRow="1">
                <a:tableStyleId>{5C22544A-7EE6-4342-B048-85BDC9FD1C3A}</a:tableStyleId>
              </a:tblPr>
              <a:tblGrid>
                <a:gridCol w="2056911">
                  <a:extLst>
                    <a:ext uri="{9D8B030D-6E8A-4147-A177-3AD203B41FA5}">
                      <a16:colId xmlns="" xmlns:a16="http://schemas.microsoft.com/office/drawing/2014/main" val="20000"/>
                    </a:ext>
                  </a:extLst>
                </a:gridCol>
                <a:gridCol w="946397">
                  <a:extLst>
                    <a:ext uri="{9D8B030D-6E8A-4147-A177-3AD203B41FA5}">
                      <a16:colId xmlns="" xmlns:a16="http://schemas.microsoft.com/office/drawing/2014/main" val="20001"/>
                    </a:ext>
                  </a:extLst>
                </a:gridCol>
                <a:gridCol w="694026">
                  <a:extLst>
                    <a:ext uri="{9D8B030D-6E8A-4147-A177-3AD203B41FA5}">
                      <a16:colId xmlns="" xmlns:a16="http://schemas.microsoft.com/office/drawing/2014/main" val="20002"/>
                    </a:ext>
                  </a:extLst>
                </a:gridCol>
              </a:tblGrid>
              <a:tr h="341752">
                <a:tc>
                  <a:txBody>
                    <a:bodyPr/>
                    <a:lstStyle/>
                    <a:p>
                      <a:r>
                        <a:rPr lang="en-US" sz="1400" dirty="0"/>
                        <a:t>c</a:t>
                      </a:r>
                      <a:r>
                        <a:rPr lang="en-US" sz="1400" dirty="0" smtClean="0"/>
                        <a:t>ity</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a:t>2</a:t>
                      </a:r>
                    </a:p>
                  </a:txBody>
                  <a:tcPr/>
                </a:tc>
                <a:extLst>
                  <a:ext uri="{0D108BD9-81ED-4DB2-BD59-A6C34878D82A}">
                    <a16:rowId xmlns="" xmlns:a16="http://schemas.microsoft.com/office/drawing/2014/main"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a:t>10</a:t>
                      </a:r>
                    </a:p>
                  </a:txBody>
                  <a:tcPr/>
                </a:tc>
                <a:extLst>
                  <a:ext uri="{0D108BD9-81ED-4DB2-BD59-A6C34878D82A}">
                    <a16:rowId xmlns="" xmlns:a16="http://schemas.microsoft.com/office/drawing/2014/main"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a:t>1</a:t>
                      </a:r>
                    </a:p>
                  </a:txBody>
                  <a:tcPr/>
                </a:tc>
                <a:extLst>
                  <a:ext uri="{0D108BD9-81ED-4DB2-BD59-A6C34878D82A}">
                    <a16:rowId xmlns="" xmlns:a16="http://schemas.microsoft.com/office/drawing/2014/main"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r>
            </a:tbl>
          </a:graphicData>
        </a:graphic>
      </p:graphicFrame>
      <p:sp>
        <p:nvSpPr>
          <p:cNvPr id="14" name="Rectangle 13"/>
          <p:cNvSpPr/>
          <p:nvPr/>
        </p:nvSpPr>
        <p:spPr>
          <a:xfrm>
            <a:off x="5254259" y="2426920"/>
            <a:ext cx="3659507" cy="65866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222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Statistics Operations</a:t>
            </a:r>
            <a:endParaRPr lang="en-US" sz="4000" dirty="0">
              <a:ea typeface="ＭＳ Ｐゴシック"/>
              <a:cs typeface="ＭＳ Ｐゴシック"/>
            </a:endParaRP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solidFill>
                  <a:schemeClr val="bg2"/>
                </a:solidFill>
              </a:rPr>
              <a:t>Operations on </a:t>
            </a:r>
            <a:r>
              <a:rPr lang="en-US" sz="2000" kern="0" dirty="0" err="1" smtClean="0">
                <a:solidFill>
                  <a:schemeClr val="bg2"/>
                </a:solidFill>
              </a:rPr>
              <a:t>DataFrame</a:t>
            </a:r>
            <a:endParaRPr lang="en-US" sz="2000" kern="0" dirty="0">
              <a:solidFill>
                <a:schemeClr val="bg2"/>
              </a:solidFill>
            </a:endParaRPr>
          </a:p>
          <a:p>
            <a:pPr marL="404813" lvl="1" indent="0" algn="r">
              <a:buFontTx/>
              <a:buNone/>
            </a:pPr>
            <a:r>
              <a:rPr lang="en-US" sz="2000" b="1" kern="0" dirty="0" smtClean="0">
                <a:solidFill>
                  <a:schemeClr val="accent2"/>
                </a:solidFill>
                <a:ea typeface="ＭＳ Ｐゴシック"/>
              </a:rPr>
              <a:t>Statistics Operations</a:t>
            </a:r>
          </a:p>
          <a:p>
            <a:pPr marL="404813" lvl="1" indent="0" algn="r">
              <a:buFontTx/>
              <a:buNone/>
            </a:pPr>
            <a:r>
              <a:rPr lang="en-US" sz="2000" kern="0" dirty="0" smtClean="0">
                <a:solidFill>
                  <a:schemeClr val="bg2"/>
                </a:solidFill>
                <a:ea typeface="ＭＳ Ｐゴシック"/>
              </a:rPr>
              <a:t>Advanced Operations</a:t>
            </a:r>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pic>
        <p:nvPicPr>
          <p:cNvPr id="2" name="Picture 1"/>
          <p:cNvPicPr>
            <a:picLocks noChangeAspect="1"/>
          </p:cNvPicPr>
          <p:nvPr/>
        </p:nvPicPr>
        <p:blipFill>
          <a:blip r:embed="rId3"/>
          <a:stretch>
            <a:fillRect/>
          </a:stretch>
        </p:blipFill>
        <p:spPr>
          <a:xfrm>
            <a:off x="2933700" y="4347566"/>
            <a:ext cx="2362200" cy="1225502"/>
          </a:xfrm>
          <a:prstGeom prst="rect">
            <a:avLst/>
          </a:prstGeom>
          <a:ln w="22225">
            <a:solidFill>
              <a:schemeClr val="bg2"/>
            </a:solidFill>
          </a:ln>
        </p:spPr>
      </p:pic>
    </p:spTree>
    <p:extLst>
      <p:ext uri="{BB962C8B-B14F-4D97-AF65-F5344CB8AC3E}">
        <p14:creationId xmlns:p14="http://schemas.microsoft.com/office/powerpoint/2010/main" val="140502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Operations</a:t>
            </a:r>
            <a:endParaRPr lang="en-US" dirty="0"/>
          </a:p>
        </p:txBody>
      </p:sp>
      <p:sp>
        <p:nvSpPr>
          <p:cNvPr id="3" name="Content Placeholder 2"/>
          <p:cNvSpPr>
            <a:spLocks noGrp="1"/>
          </p:cNvSpPr>
          <p:nvPr>
            <p:ph idx="1"/>
          </p:nvPr>
        </p:nvSpPr>
        <p:spPr/>
        <p:txBody>
          <a:bodyPr/>
          <a:lstStyle/>
          <a:p>
            <a:r>
              <a:rPr lang="en-US" dirty="0" smtClean="0"/>
              <a:t>Statistical operations like </a:t>
            </a:r>
            <a:r>
              <a:rPr lang="en-US" b="1" dirty="0" smtClean="0"/>
              <a:t>max</a:t>
            </a:r>
            <a:r>
              <a:rPr lang="en-US" dirty="0" smtClean="0"/>
              <a:t>, </a:t>
            </a:r>
            <a:r>
              <a:rPr lang="en-US" b="1" dirty="0" smtClean="0"/>
              <a:t>min</a:t>
            </a:r>
            <a:r>
              <a:rPr lang="en-US" dirty="0" smtClean="0"/>
              <a:t>, </a:t>
            </a:r>
            <a:r>
              <a:rPr lang="en-US" b="1" dirty="0" smtClean="0"/>
              <a:t>mean</a:t>
            </a:r>
            <a:r>
              <a:rPr lang="en-US" dirty="0" smtClean="0"/>
              <a:t>, </a:t>
            </a:r>
            <a:r>
              <a:rPr lang="en-US" b="1" dirty="0" smtClean="0"/>
              <a:t>median</a:t>
            </a:r>
            <a:r>
              <a:rPr lang="en-US" dirty="0" smtClean="0"/>
              <a:t>, </a:t>
            </a:r>
            <a:r>
              <a:rPr lang="en-US" b="1" dirty="0" smtClean="0"/>
              <a:t>standard</a:t>
            </a:r>
            <a:r>
              <a:rPr lang="en-US" dirty="0" smtClean="0"/>
              <a:t> </a:t>
            </a:r>
            <a:r>
              <a:rPr lang="en-US" b="1" dirty="0" smtClean="0"/>
              <a:t>deviation</a:t>
            </a:r>
            <a:r>
              <a:rPr lang="en-US" dirty="0" smtClean="0"/>
              <a:t> and </a:t>
            </a:r>
            <a:r>
              <a:rPr lang="en-US" b="1" dirty="0" smtClean="0"/>
              <a:t>variance</a:t>
            </a:r>
            <a:r>
              <a:rPr lang="en-US" dirty="0" smtClean="0"/>
              <a:t> are made simple with function calls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49</a:t>
            </a:fld>
            <a:endParaRPr lang="en-US" dirty="0"/>
          </a:p>
        </p:txBody>
      </p:sp>
      <p:sp>
        <p:nvSpPr>
          <p:cNvPr id="6" name="Text Box 4"/>
          <p:cNvSpPr txBox="1">
            <a:spLocks noChangeArrowheads="1"/>
          </p:cNvSpPr>
          <p:nvPr/>
        </p:nvSpPr>
        <p:spPr bwMode="auto">
          <a:xfrm>
            <a:off x="4762500" y="1636878"/>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a:t>
            </a:r>
            <a:r>
              <a:rPr lang="is-IS" sz="2000" b="1" dirty="0" smtClean="0">
                <a:solidFill>
                  <a:schemeClr val="accent2"/>
                </a:solidFill>
                <a:latin typeface="Lucida Sans Typewriter" charset="0"/>
                <a:ea typeface="Lucida Sans Typewriter" charset="0"/>
                <a:cs typeface="Lucida Sans Typewriter" charset="0"/>
              </a:rPr>
              <a:t>cities.max()</a:t>
            </a:r>
          </a:p>
          <a:p>
            <a:r>
              <a:rPr lang="is-IS" sz="2000" dirty="0" smtClean="0">
                <a:solidFill>
                  <a:schemeClr val="bg2"/>
                </a:solidFill>
                <a:latin typeface="Lucida Sans Typewriter" charset="0"/>
                <a:ea typeface="Lucida Sans Typewriter" charset="0"/>
                <a:cs typeface="Lucida Sans Typewriter" charset="0"/>
              </a:rPr>
              <a:t>pop</a:t>
            </a:r>
            <a:r>
              <a:rPr lang="is-IS" sz="2000" dirty="0">
                <a:solidFill>
                  <a:schemeClr val="bg2"/>
                </a:solidFill>
                <a:latin typeface="Lucida Sans Typewriter" charset="0"/>
                <a:ea typeface="Lucida Sans Typewriter" charset="0"/>
                <a:cs typeface="Lucida Sans Typewriter" charset="0"/>
              </a:rPr>
              <a:t>      24.00</a:t>
            </a:r>
          </a:p>
          <a:p>
            <a:r>
              <a:rPr lang="is-IS" sz="2000" dirty="0">
                <a:solidFill>
                  <a:schemeClr val="bg2"/>
                </a:solidFill>
                <a:latin typeface="Lucida Sans Typewriter" charset="0"/>
                <a:ea typeface="Lucida Sans Typewriter" charset="0"/>
                <a:cs typeface="Lucida Sans Typewriter" charset="0"/>
              </a:rPr>
              <a:t>rain     10.00</a:t>
            </a:r>
          </a:p>
          <a:p>
            <a:r>
              <a:rPr lang="is-IS" sz="2000" dirty="0">
                <a:solidFill>
                  <a:schemeClr val="bg2"/>
                </a:solidFill>
                <a:latin typeface="Lucida Sans Typewriter" charset="0"/>
                <a:ea typeface="Lucida Sans Typewriter" charset="0"/>
                <a:cs typeface="Lucida Sans Typewriter" charset="0"/>
              </a:rPr>
              <a:t>area    502.76</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7" name="Text Box 4"/>
          <p:cNvSpPr txBox="1">
            <a:spLocks noChangeArrowheads="1"/>
          </p:cNvSpPr>
          <p:nvPr/>
        </p:nvSpPr>
        <p:spPr bwMode="auto">
          <a:xfrm>
            <a:off x="342900" y="1636878"/>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cities.min()</a:t>
            </a:r>
          </a:p>
          <a:p>
            <a:r>
              <a:rPr lang="is-IS" sz="2000" dirty="0" smtClean="0">
                <a:solidFill>
                  <a:schemeClr val="bg2"/>
                </a:solidFill>
                <a:latin typeface="Lucida Sans Typewriter" charset="0"/>
                <a:ea typeface="Lucida Sans Typewriter" charset="0"/>
                <a:cs typeface="Lucida Sans Typewriter" charset="0"/>
              </a:rPr>
              <a:t>pop</a:t>
            </a:r>
            <a:r>
              <a:rPr lang="is-IS" sz="2000" dirty="0">
                <a:solidFill>
                  <a:schemeClr val="bg2"/>
                </a:solidFill>
                <a:latin typeface="Lucida Sans Typewriter" charset="0"/>
                <a:ea typeface="Lucida Sans Typewriter" charset="0"/>
                <a:cs typeface="Lucida Sans Typewriter" charset="0"/>
              </a:rPr>
              <a:t>      10.00</a:t>
            </a:r>
          </a:p>
          <a:p>
            <a:r>
              <a:rPr lang="is-IS" sz="2000" dirty="0">
                <a:solidFill>
                  <a:schemeClr val="bg2"/>
                </a:solidFill>
                <a:latin typeface="Lucida Sans Typewriter" charset="0"/>
                <a:ea typeface="Lucida Sans Typewriter" charset="0"/>
                <a:cs typeface="Lucida Sans Typewriter" charset="0"/>
              </a:rPr>
              <a:t>rain      1.00</a:t>
            </a:r>
          </a:p>
          <a:p>
            <a:r>
              <a:rPr lang="is-IS" sz="2000" dirty="0">
                <a:solidFill>
                  <a:schemeClr val="bg2"/>
                </a:solidFill>
                <a:latin typeface="Lucida Sans Typewriter" charset="0"/>
                <a:ea typeface="Lucida Sans Typewriter" charset="0"/>
                <a:cs typeface="Lucida Sans Typewriter" charset="0"/>
              </a:rPr>
              <a:t>area    142.55</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p>
        </p:txBody>
      </p:sp>
      <p:sp>
        <p:nvSpPr>
          <p:cNvPr id="8" name="Text Box 4"/>
          <p:cNvSpPr txBox="1">
            <a:spLocks noChangeArrowheads="1"/>
          </p:cNvSpPr>
          <p:nvPr/>
        </p:nvSpPr>
        <p:spPr bwMode="auto">
          <a:xfrm>
            <a:off x="342900" y="3276600"/>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cities.mean()</a:t>
            </a:r>
          </a:p>
          <a:p>
            <a:r>
              <a:rPr lang="is-IS" sz="2000" dirty="0">
                <a:solidFill>
                  <a:schemeClr val="bg2"/>
                </a:solidFill>
                <a:latin typeface="Lucida Sans Typewriter" charset="0"/>
                <a:ea typeface="Lucida Sans Typewriter" charset="0"/>
                <a:cs typeface="Lucida Sans Typewriter" charset="0"/>
              </a:rPr>
              <a:t>pop      16.200</a:t>
            </a:r>
          </a:p>
          <a:p>
            <a:r>
              <a:rPr lang="is-IS" sz="2000" dirty="0">
                <a:solidFill>
                  <a:schemeClr val="bg2"/>
                </a:solidFill>
                <a:latin typeface="Lucida Sans Typewriter" charset="0"/>
                <a:ea typeface="Lucida Sans Typewriter" charset="0"/>
                <a:cs typeface="Lucida Sans Typewriter" charset="0"/>
              </a:rPr>
              <a:t>rain      4.940</a:t>
            </a:r>
          </a:p>
          <a:p>
            <a:r>
              <a:rPr lang="is-IS" sz="2000" dirty="0">
                <a:solidFill>
                  <a:schemeClr val="bg2"/>
                </a:solidFill>
                <a:latin typeface="Lucida Sans Typewriter" charset="0"/>
                <a:ea typeface="Lucida Sans Typewriter" charset="0"/>
                <a:cs typeface="Lucida Sans Typewriter" charset="0"/>
              </a:rPr>
              <a:t>area    278.936</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9" name="Text Box 4"/>
          <p:cNvSpPr txBox="1">
            <a:spLocks noChangeArrowheads="1"/>
          </p:cNvSpPr>
          <p:nvPr/>
        </p:nvSpPr>
        <p:spPr bwMode="auto">
          <a:xfrm>
            <a:off x="4762500" y="3276600"/>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cities.median()</a:t>
            </a:r>
          </a:p>
          <a:p>
            <a:r>
              <a:rPr lang="is-IS" sz="2000" dirty="0">
                <a:solidFill>
                  <a:schemeClr val="bg2"/>
                </a:solidFill>
                <a:latin typeface="Lucida Sans Typewriter" charset="0"/>
                <a:ea typeface="Lucida Sans Typewriter" charset="0"/>
                <a:cs typeface="Lucida Sans Typewriter" charset="0"/>
              </a:rPr>
              <a:t>pop      15.00</a:t>
            </a:r>
          </a:p>
          <a:p>
            <a:r>
              <a:rPr lang="is-IS" sz="2000" dirty="0">
                <a:solidFill>
                  <a:schemeClr val="bg2"/>
                </a:solidFill>
                <a:latin typeface="Lucida Sans Typewriter" charset="0"/>
                <a:ea typeface="Lucida Sans Typewriter" charset="0"/>
                <a:cs typeface="Lucida Sans Typewriter" charset="0"/>
              </a:rPr>
              <a:t>rain      3.40</a:t>
            </a:r>
          </a:p>
          <a:p>
            <a:r>
              <a:rPr lang="is-IS" sz="2000" dirty="0">
                <a:solidFill>
                  <a:schemeClr val="bg2"/>
                </a:solidFill>
                <a:latin typeface="Lucida Sans Typewriter" charset="0"/>
                <a:ea typeface="Lucida Sans Typewriter" charset="0"/>
                <a:cs typeface="Lucida Sans Typewriter" charset="0"/>
              </a:rPr>
              <a:t>area    231.89</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10" name="Text Box 4"/>
          <p:cNvSpPr txBox="1">
            <a:spLocks noChangeArrowheads="1"/>
          </p:cNvSpPr>
          <p:nvPr/>
        </p:nvSpPr>
        <p:spPr bwMode="auto">
          <a:xfrm>
            <a:off x="342900" y="4921984"/>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cities.std()</a:t>
            </a:r>
          </a:p>
          <a:p>
            <a:r>
              <a:rPr lang="is-IS" sz="2000" dirty="0">
                <a:solidFill>
                  <a:schemeClr val="bg2"/>
                </a:solidFill>
                <a:latin typeface="Lucida Sans Typewriter" charset="0"/>
                <a:ea typeface="Lucida Sans Typewriter" charset="0"/>
                <a:cs typeface="Lucida Sans Typewriter" charset="0"/>
              </a:rPr>
              <a:t>pop       5.761944</a:t>
            </a:r>
          </a:p>
          <a:p>
            <a:r>
              <a:rPr lang="is-IS" sz="2000" dirty="0">
                <a:solidFill>
                  <a:schemeClr val="bg2"/>
                </a:solidFill>
                <a:latin typeface="Lucida Sans Typewriter" charset="0"/>
                <a:ea typeface="Lucida Sans Typewriter" charset="0"/>
                <a:cs typeface="Lucida Sans Typewriter" charset="0"/>
              </a:rPr>
              <a:t>rain      3.982210</a:t>
            </a:r>
          </a:p>
          <a:p>
            <a:r>
              <a:rPr lang="is-IS" sz="2000" dirty="0">
                <a:solidFill>
                  <a:schemeClr val="bg2"/>
                </a:solidFill>
                <a:latin typeface="Lucida Sans Typewriter" charset="0"/>
                <a:ea typeface="Lucida Sans Typewriter" charset="0"/>
                <a:cs typeface="Lucida Sans Typewriter" charset="0"/>
              </a:rPr>
              <a:t>area    156.173023</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
        <p:nvSpPr>
          <p:cNvPr id="11" name="Text Box 4"/>
          <p:cNvSpPr txBox="1">
            <a:spLocks noChangeArrowheads="1"/>
          </p:cNvSpPr>
          <p:nvPr/>
        </p:nvSpPr>
        <p:spPr bwMode="auto">
          <a:xfrm>
            <a:off x="4762500" y="4921984"/>
            <a:ext cx="4267200" cy="1631216"/>
          </a:xfrm>
          <a:prstGeom prst="rect">
            <a:avLst/>
          </a:prstGeom>
          <a:solidFill>
            <a:schemeClr val="tx1"/>
          </a:solidFill>
          <a:ln w="9525">
            <a:solidFill>
              <a:schemeClr val="bg2"/>
            </a:solidFill>
            <a:miter lim="800000"/>
            <a:headEnd/>
            <a:tailEnd/>
          </a:ln>
        </p:spPr>
        <p:txBody>
          <a:bodyPr wrap="square">
            <a:spAutoFit/>
          </a:bodyPr>
          <a:lstStyle/>
          <a:p>
            <a:r>
              <a:rPr lang="is-IS" sz="2000" b="1" dirty="0" smtClean="0">
                <a:solidFill>
                  <a:schemeClr val="accent2"/>
                </a:solidFill>
                <a:latin typeface="Lucida Sans Typewriter" charset="0"/>
                <a:ea typeface="Lucida Sans Typewriter" charset="0"/>
                <a:cs typeface="Lucida Sans Typewriter" charset="0"/>
              </a:rPr>
              <a:t>&gt;&gt;&gt; cities.var()</a:t>
            </a:r>
          </a:p>
          <a:p>
            <a:r>
              <a:rPr lang="is-IS" sz="2000" dirty="0">
                <a:solidFill>
                  <a:schemeClr val="bg2"/>
                </a:solidFill>
                <a:latin typeface="Lucida Sans Typewriter" charset="0"/>
                <a:ea typeface="Lucida Sans Typewriter" charset="0"/>
                <a:cs typeface="Lucida Sans Typewriter" charset="0"/>
              </a:rPr>
              <a:t>pop        33.20000</a:t>
            </a:r>
          </a:p>
          <a:p>
            <a:r>
              <a:rPr lang="is-IS" sz="2000" dirty="0">
                <a:solidFill>
                  <a:schemeClr val="bg2"/>
                </a:solidFill>
                <a:latin typeface="Lucida Sans Typewriter" charset="0"/>
                <a:ea typeface="Lucida Sans Typewriter" charset="0"/>
                <a:cs typeface="Lucida Sans Typewriter" charset="0"/>
              </a:rPr>
              <a:t>rain       15.85800</a:t>
            </a:r>
          </a:p>
          <a:p>
            <a:r>
              <a:rPr lang="is-IS" sz="2000" dirty="0">
                <a:solidFill>
                  <a:schemeClr val="bg2"/>
                </a:solidFill>
                <a:latin typeface="Lucida Sans Typewriter" charset="0"/>
                <a:ea typeface="Lucida Sans Typewriter" charset="0"/>
                <a:cs typeface="Lucida Sans Typewriter" charset="0"/>
              </a:rPr>
              <a:t>area    24390.01298</a:t>
            </a:r>
          </a:p>
          <a:p>
            <a:r>
              <a:rPr lang="is-IS" sz="2000" dirty="0">
                <a:solidFill>
                  <a:schemeClr val="bg2"/>
                </a:solidFill>
                <a:latin typeface="Lucida Sans Typewriter" charset="0"/>
                <a:ea typeface="Lucida Sans Typewriter" charset="0"/>
                <a:cs typeface="Lucida Sans Typewriter" charset="0"/>
              </a:rPr>
              <a:t>dtype: </a:t>
            </a:r>
            <a:r>
              <a:rPr lang="is-IS" sz="2000" dirty="0" smtClean="0">
                <a:solidFill>
                  <a:schemeClr val="bg2"/>
                </a:solidFill>
                <a:latin typeface="Lucida Sans Typewriter" charset="0"/>
                <a:ea typeface="Lucida Sans Typewriter" charset="0"/>
                <a:cs typeface="Lucida Sans Typewriter" charset="0"/>
              </a:rPr>
              <a:t>float64</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136657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Pandas</a:t>
            </a:r>
            <a:endParaRPr lang="en-US" dirty="0"/>
          </a:p>
        </p:txBody>
      </p:sp>
      <p:sp>
        <p:nvSpPr>
          <p:cNvPr id="3" name="Content Placeholder 2"/>
          <p:cNvSpPr>
            <a:spLocks noGrp="1"/>
          </p:cNvSpPr>
          <p:nvPr>
            <p:ph idx="1"/>
          </p:nvPr>
        </p:nvSpPr>
        <p:spPr/>
        <p:txBody>
          <a:bodyPr>
            <a:normAutofit/>
          </a:bodyPr>
          <a:lstStyle/>
          <a:p>
            <a:r>
              <a:rPr lang="en-US" dirty="0" smtClean="0"/>
              <a:t>It adds </a:t>
            </a:r>
            <a:r>
              <a:rPr lang="en-US" dirty="0"/>
              <a:t>support </a:t>
            </a:r>
            <a:r>
              <a:rPr lang="en-US" dirty="0" smtClean="0"/>
              <a:t>for data manipulation, data munging and data preparation and is highly flexible</a:t>
            </a:r>
            <a:endParaRPr lang="en-US" dirty="0"/>
          </a:p>
          <a:p>
            <a:r>
              <a:rPr lang="en-US" dirty="0" smtClean="0"/>
              <a:t>Fast</a:t>
            </a:r>
            <a:endParaRPr lang="en-US" dirty="0"/>
          </a:p>
          <a:p>
            <a:pPr lvl="1"/>
            <a:r>
              <a:rPr lang="en-US" dirty="0" smtClean="0"/>
              <a:t>Has an efficient “</a:t>
            </a:r>
            <a:r>
              <a:rPr lang="en-US" dirty="0" err="1" smtClean="0"/>
              <a:t>DataFrame</a:t>
            </a:r>
            <a:r>
              <a:rPr lang="en-US" dirty="0" smtClean="0"/>
              <a:t>” object </a:t>
            </a:r>
            <a:endParaRPr lang="en-US" dirty="0"/>
          </a:p>
          <a:p>
            <a:pPr lvl="1"/>
            <a:r>
              <a:rPr lang="en-US" dirty="0" smtClean="0"/>
              <a:t>Has default and customized indexing</a:t>
            </a:r>
            <a:endParaRPr lang="en-US" dirty="0"/>
          </a:p>
          <a:p>
            <a:r>
              <a:rPr lang="en-US" dirty="0"/>
              <a:t>Full Featured</a:t>
            </a:r>
          </a:p>
          <a:p>
            <a:pPr lvl="1"/>
            <a:r>
              <a:rPr lang="en-US" dirty="0" smtClean="0"/>
              <a:t>Has label based indexing, slicing and </a:t>
            </a:r>
            <a:r>
              <a:rPr lang="en-US" dirty="0" err="1" smtClean="0"/>
              <a:t>subsetting</a:t>
            </a:r>
            <a:r>
              <a:rPr lang="en-US" dirty="0" smtClean="0"/>
              <a:t> of large datasets</a:t>
            </a:r>
            <a:endParaRPr lang="en-US" dirty="0"/>
          </a:p>
          <a:p>
            <a:pPr lvl="1"/>
            <a:r>
              <a:rPr lang="en-US" dirty="0" smtClean="0"/>
              <a:t>Can insert columns, append rows </a:t>
            </a:r>
            <a:r>
              <a:rPr lang="en-US" dirty="0" err="1" smtClean="0"/>
              <a:t>etc</a:t>
            </a:r>
            <a:r>
              <a:rPr lang="en-US" dirty="0" smtClean="0"/>
              <a:t> easily</a:t>
            </a:r>
            <a:endParaRPr lang="en-US" dirty="0"/>
          </a:p>
          <a:p>
            <a:pPr lvl="1"/>
            <a:r>
              <a:rPr lang="en-US" dirty="0" smtClean="0"/>
              <a:t>Can group by data for aggregations and transformations</a:t>
            </a:r>
            <a:endParaRPr lang="en-US" dirty="0"/>
          </a:p>
          <a:p>
            <a:r>
              <a:rPr lang="en-US" dirty="0"/>
              <a:t>Pandas website - </a:t>
            </a:r>
            <a:r>
              <a:rPr lang="en-US" dirty="0">
                <a:hlinkClick r:id="rId2"/>
              </a:rPr>
              <a:t>https://pandas.pydata.org</a:t>
            </a:r>
            <a:r>
              <a:rPr lang="en-US" dirty="0" smtClean="0">
                <a:hlinkClick r:id="rId2"/>
              </a:rPr>
              <a:t>/</a:t>
            </a:r>
            <a:endParaRPr lang="en-US" dirty="0"/>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a:t>
            </a:fld>
            <a:endParaRPr lang="en-US" dirty="0"/>
          </a:p>
        </p:txBody>
      </p:sp>
    </p:spTree>
    <p:extLst>
      <p:ext uri="{BB962C8B-B14F-4D97-AF65-F5344CB8AC3E}">
        <p14:creationId xmlns:p14="http://schemas.microsoft.com/office/powerpoint/2010/main" val="144164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t>Statistics Operations</a:t>
            </a:r>
            <a:endParaRPr lang="en-US" dirty="0">
              <a:ea typeface="ＭＳ Ｐゴシック"/>
              <a:cs typeface="ＭＳ Ｐゴシック"/>
            </a:endParaRPr>
          </a:p>
        </p:txBody>
      </p:sp>
      <p:sp>
        <p:nvSpPr>
          <p:cNvPr id="2" name="Content Placeholder 1"/>
          <p:cNvSpPr>
            <a:spLocks noGrp="1"/>
          </p:cNvSpPr>
          <p:nvPr>
            <p:ph idx="1"/>
          </p:nvPr>
        </p:nvSpPr>
        <p:spPr/>
        <p:txBody>
          <a:bodyPr/>
          <a:lstStyle/>
          <a:p>
            <a:r>
              <a:rPr lang="en-US" dirty="0" smtClean="0"/>
              <a:t>The describe() function gives a summary of the dataset from a statistical viewpoint</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50</a:t>
            </a:fld>
            <a:endParaRPr lang="en-US" dirty="0"/>
          </a:p>
        </p:txBody>
      </p:sp>
      <p:sp>
        <p:nvSpPr>
          <p:cNvPr id="13"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cities.describe</a:t>
            </a:r>
            <a:r>
              <a:rPr lang="en-US" sz="2000" b="1" dirty="0" smtClean="0">
                <a:solidFill>
                  <a:schemeClr val="accent2"/>
                </a:solidFill>
                <a:latin typeface="Lucida Sans Typewriter" charset="0"/>
                <a:ea typeface="Lucida Sans Typewriter" charset="0"/>
                <a:cs typeface="Lucida Sans Typewriter" charset="0"/>
              </a:rPr>
              <a:t>()</a:t>
            </a:r>
            <a:endParaRPr lang="en-US" sz="2000" b="1" dirty="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pop      rain        area</a:t>
            </a:r>
          </a:p>
          <a:p>
            <a:r>
              <a:rPr lang="is-IS" sz="2000" dirty="0">
                <a:solidFill>
                  <a:schemeClr val="bg2"/>
                </a:solidFill>
                <a:latin typeface="Lucida Sans Typewriter" charset="0"/>
                <a:ea typeface="Lucida Sans Typewriter" charset="0"/>
                <a:cs typeface="Lucida Sans Typewriter" charset="0"/>
              </a:rPr>
              <a:t>count   5.000000   5.00000    5.000000</a:t>
            </a:r>
          </a:p>
          <a:p>
            <a:r>
              <a:rPr lang="is-IS" sz="2000" dirty="0">
                <a:solidFill>
                  <a:schemeClr val="bg2"/>
                </a:solidFill>
                <a:latin typeface="Lucida Sans Typewriter" charset="0"/>
                <a:ea typeface="Lucida Sans Typewriter" charset="0"/>
                <a:cs typeface="Lucida Sans Typewriter" charset="0"/>
              </a:rPr>
              <a:t>mean   16.200000   4.94000  278.936000</a:t>
            </a:r>
          </a:p>
          <a:p>
            <a:r>
              <a:rPr lang="is-IS" sz="2000" dirty="0">
                <a:solidFill>
                  <a:schemeClr val="bg2"/>
                </a:solidFill>
                <a:latin typeface="Lucida Sans Typewriter" charset="0"/>
                <a:ea typeface="Lucida Sans Typewriter" charset="0"/>
                <a:cs typeface="Lucida Sans Typewriter" charset="0"/>
              </a:rPr>
              <a:t>std     5.761944   3.98221  156.173023</a:t>
            </a:r>
          </a:p>
          <a:p>
            <a:r>
              <a:rPr lang="is-IS" sz="2000" dirty="0">
                <a:solidFill>
                  <a:schemeClr val="bg2"/>
                </a:solidFill>
                <a:latin typeface="Lucida Sans Typewriter" charset="0"/>
                <a:ea typeface="Lucida Sans Typewriter" charset="0"/>
                <a:cs typeface="Lucida Sans Typewriter" charset="0"/>
              </a:rPr>
              <a:t>min    10.000000   1.00000  142.550000</a:t>
            </a:r>
          </a:p>
          <a:p>
            <a:r>
              <a:rPr lang="is-IS" sz="2000" dirty="0">
                <a:solidFill>
                  <a:schemeClr val="bg2"/>
                </a:solidFill>
                <a:latin typeface="Lucida Sans Typewriter" charset="0"/>
                <a:ea typeface="Lucida Sans Typewriter" charset="0"/>
                <a:cs typeface="Lucida Sans Typewriter" charset="0"/>
              </a:rPr>
              <a:t>25%    12.000000   2.00000  145.090000</a:t>
            </a:r>
          </a:p>
          <a:p>
            <a:r>
              <a:rPr lang="is-IS" sz="2000" dirty="0">
                <a:solidFill>
                  <a:schemeClr val="bg2"/>
                </a:solidFill>
                <a:latin typeface="Lucida Sans Typewriter" charset="0"/>
                <a:ea typeface="Lucida Sans Typewriter" charset="0"/>
                <a:cs typeface="Lucida Sans Typewriter" charset="0"/>
              </a:rPr>
              <a:t>50%    15.000000   3.40000  231.890000</a:t>
            </a:r>
          </a:p>
          <a:p>
            <a:r>
              <a:rPr lang="is-IS" sz="2000" dirty="0">
                <a:solidFill>
                  <a:schemeClr val="bg2"/>
                </a:solidFill>
                <a:latin typeface="Lucida Sans Typewriter" charset="0"/>
                <a:ea typeface="Lucida Sans Typewriter" charset="0"/>
                <a:cs typeface="Lucida Sans Typewriter" charset="0"/>
              </a:rPr>
              <a:t>75%    20.000000   8.30000  372.390000</a:t>
            </a:r>
          </a:p>
          <a:p>
            <a:r>
              <a:rPr lang="is-IS" sz="2000" dirty="0">
                <a:solidFill>
                  <a:schemeClr val="bg2"/>
                </a:solidFill>
                <a:latin typeface="Lucida Sans Typewriter" charset="0"/>
                <a:ea typeface="Lucida Sans Typewriter" charset="0"/>
                <a:cs typeface="Lucida Sans Typewriter" charset="0"/>
              </a:rPr>
              <a:t>max    24.000000  10.00000  </a:t>
            </a:r>
            <a:r>
              <a:rPr lang="is-IS" sz="2000" dirty="0" smtClean="0">
                <a:solidFill>
                  <a:schemeClr val="bg2"/>
                </a:solidFill>
                <a:latin typeface="Lucida Sans Typewriter" charset="0"/>
                <a:ea typeface="Lucida Sans Typewriter" charset="0"/>
                <a:cs typeface="Lucida Sans Typewriter" charset="0"/>
              </a:rPr>
              <a:t>502.760000</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710908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Advanced Operations</a:t>
            </a:r>
            <a:endParaRPr lang="en-US" sz="4000" dirty="0">
              <a:ea typeface="ＭＳ Ｐゴシック"/>
              <a:cs typeface="ＭＳ Ｐゴシック"/>
            </a:endParaRP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solidFill>
                  <a:schemeClr val="bg2"/>
                </a:solidFill>
              </a:rPr>
              <a:t>Operations on </a:t>
            </a:r>
            <a:r>
              <a:rPr lang="en-US" sz="2000" kern="0" dirty="0" err="1" smtClean="0">
                <a:solidFill>
                  <a:schemeClr val="bg2"/>
                </a:solidFill>
              </a:rPr>
              <a:t>DataFrame</a:t>
            </a:r>
            <a:endParaRPr lang="en-US" sz="2000" kern="0" dirty="0">
              <a:solidFill>
                <a:schemeClr val="bg2"/>
              </a:solidFill>
            </a:endParaRPr>
          </a:p>
          <a:p>
            <a:pPr marL="404813" lvl="1" indent="0" algn="r">
              <a:buFontTx/>
              <a:buNone/>
            </a:pPr>
            <a:r>
              <a:rPr lang="en-US" sz="2000" kern="0" dirty="0" smtClean="0">
                <a:solidFill>
                  <a:schemeClr val="bg2"/>
                </a:solidFill>
                <a:ea typeface="ＭＳ Ｐゴシック"/>
              </a:rPr>
              <a:t>Statistics Operations</a:t>
            </a:r>
          </a:p>
          <a:p>
            <a:pPr marL="404813" lvl="1" indent="0" algn="r">
              <a:buFontTx/>
              <a:buNone/>
            </a:pPr>
            <a:r>
              <a:rPr lang="en-US" sz="2000" b="1" kern="0" dirty="0" smtClean="0">
                <a:solidFill>
                  <a:schemeClr val="accent2"/>
                </a:solidFill>
                <a:ea typeface="ＭＳ Ｐゴシック"/>
              </a:rPr>
              <a:t>Advanced Operations</a:t>
            </a:r>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pic>
        <p:nvPicPr>
          <p:cNvPr id="2" name="Picture 1"/>
          <p:cNvPicPr>
            <a:picLocks noChangeAspect="1"/>
          </p:cNvPicPr>
          <p:nvPr/>
        </p:nvPicPr>
        <p:blipFill>
          <a:blip r:embed="rId3"/>
          <a:stretch>
            <a:fillRect/>
          </a:stretch>
        </p:blipFill>
        <p:spPr>
          <a:xfrm>
            <a:off x="2933700" y="4347566"/>
            <a:ext cx="2362200" cy="1225502"/>
          </a:xfrm>
          <a:prstGeom prst="rect">
            <a:avLst/>
          </a:prstGeom>
          <a:ln w="22225">
            <a:solidFill>
              <a:schemeClr val="bg2"/>
            </a:solidFill>
          </a:ln>
        </p:spPr>
      </p:pic>
    </p:spTree>
    <p:extLst>
      <p:ext uri="{BB962C8B-B14F-4D97-AF65-F5344CB8AC3E}">
        <p14:creationId xmlns:p14="http://schemas.microsoft.com/office/powerpoint/2010/main" val="213624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Working With Raw Data</a:t>
            </a:r>
          </a:p>
        </p:txBody>
      </p:sp>
      <p:sp>
        <p:nvSpPr>
          <p:cNvPr id="126978" name="Rectangle 3"/>
          <p:cNvSpPr>
            <a:spLocks noGrp="1" noChangeArrowheads="1"/>
          </p:cNvSpPr>
          <p:nvPr>
            <p:ph type="body" idx="1"/>
          </p:nvPr>
        </p:nvSpPr>
        <p:spPr>
          <a:xfrm>
            <a:off x="419100" y="838200"/>
            <a:ext cx="8718550" cy="5627688"/>
          </a:xfrm>
        </p:spPr>
        <p:txBody>
          <a:bodyPr>
            <a:normAutofit/>
          </a:bodyPr>
          <a:lstStyle/>
          <a:p>
            <a:pPr indent="-365760">
              <a:spcBef>
                <a:spcPts val="0"/>
              </a:spcBef>
            </a:pPr>
            <a:r>
              <a:rPr lang="en-US" dirty="0">
                <a:ea typeface="ＭＳ Ｐゴシック"/>
                <a:cs typeface="ＭＳ Ｐゴシック"/>
              </a:rPr>
              <a:t>Datasets are seldom in a format to be used</a:t>
            </a:r>
            <a:r>
              <a:rPr lang="en-US" dirty="0" smtClean="0">
                <a:ea typeface="ＭＳ Ｐゴシック"/>
                <a:cs typeface="ＭＳ Ｐゴシック"/>
              </a:rPr>
              <a:t>.</a:t>
            </a:r>
            <a:endParaRPr lang="en-US" dirty="0">
              <a:ea typeface="ＭＳ Ｐゴシック"/>
              <a:cs typeface="ＭＳ Ｐゴシック"/>
            </a:endParaRPr>
          </a:p>
          <a:p>
            <a:pPr indent="-365760">
              <a:spcBef>
                <a:spcPts val="0"/>
              </a:spcBef>
            </a:pPr>
            <a:r>
              <a:rPr lang="en-US" dirty="0" smtClean="0">
                <a:ea typeface="ＭＳ Ｐゴシック"/>
                <a:cs typeface="ＭＳ Ｐゴシック"/>
              </a:rPr>
              <a:t>A big part </a:t>
            </a:r>
            <a:r>
              <a:rPr lang="en-US" dirty="0">
                <a:ea typeface="ＭＳ Ｐゴシック"/>
                <a:cs typeface="ＭＳ Ｐゴシック"/>
              </a:rPr>
              <a:t>of data science </a:t>
            </a:r>
            <a:r>
              <a:rPr lang="en-US" dirty="0" smtClean="0">
                <a:ea typeface="ＭＳ Ｐゴシック"/>
                <a:cs typeface="ＭＳ Ｐゴシック"/>
              </a:rPr>
              <a:t>is:</a:t>
            </a:r>
            <a:endParaRPr lang="en-US" dirty="0">
              <a:ea typeface="ＭＳ Ｐゴシック"/>
              <a:cs typeface="ＭＳ Ｐゴシック"/>
            </a:endParaRPr>
          </a:p>
          <a:p>
            <a:pPr lvl="1" indent="-365760">
              <a:spcBef>
                <a:spcPts val="0"/>
              </a:spcBef>
            </a:pPr>
            <a:r>
              <a:rPr lang="en-US" sz="2400" dirty="0">
                <a:ea typeface="ＭＳ Ｐゴシック"/>
              </a:rPr>
              <a:t>Cleaning data up</a:t>
            </a:r>
          </a:p>
          <a:p>
            <a:pPr lvl="1" indent="-365760">
              <a:spcBef>
                <a:spcPts val="0"/>
              </a:spcBef>
            </a:pPr>
            <a:r>
              <a:rPr lang="en-US" sz="2400" dirty="0" smtClean="0">
                <a:ea typeface="ＭＳ Ｐゴシック"/>
              </a:rPr>
              <a:t>Combining, Merging, Sorting and manipulating data sets</a:t>
            </a:r>
          </a:p>
          <a:p>
            <a:pPr lvl="1" indent="-365760">
              <a:spcBef>
                <a:spcPts val="0"/>
              </a:spcBef>
            </a:pPr>
            <a:r>
              <a:rPr lang="en-US" sz="2400" dirty="0" smtClean="0">
                <a:ea typeface="ＭＳ Ｐゴシック"/>
              </a:rPr>
              <a:t>Dealing with missing values</a:t>
            </a:r>
            <a:endParaRPr lang="en-US" sz="2400" dirty="0">
              <a:ea typeface="ＭＳ Ｐゴシック"/>
            </a:endParaRPr>
          </a:p>
          <a:p>
            <a:pPr indent="-365760">
              <a:spcBef>
                <a:spcPts val="0"/>
              </a:spcBef>
            </a:pPr>
            <a:r>
              <a:rPr lang="en-US" dirty="0" smtClean="0">
                <a:ea typeface="ＭＳ Ｐゴシック"/>
                <a:cs typeface="ＭＳ Ｐゴシック"/>
              </a:rPr>
              <a:t>This is probably the 'not </a:t>
            </a:r>
            <a:r>
              <a:rPr lang="en-US" dirty="0">
                <a:ea typeface="ＭＳ Ｐゴシック"/>
                <a:cs typeface="ＭＳ Ｐゴシック"/>
              </a:rPr>
              <a:t>so sexy part of data science' </a:t>
            </a:r>
            <a:r>
              <a:rPr lang="en-US" dirty="0" smtClean="0">
                <a:ea typeface="ＭＳ Ｐゴシック"/>
                <a:cs typeface="ＭＳ Ｐゴシック"/>
                <a:sym typeface="Wingdings"/>
              </a:rPr>
              <a:t></a:t>
            </a:r>
            <a:endParaRPr lang="en-US" dirty="0">
              <a:ea typeface="ＭＳ Ｐゴシック"/>
              <a:cs typeface="ＭＳ Ｐゴシック"/>
            </a:endParaRP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52</a:t>
            </a:fld>
            <a:endParaRPr lang="en-US" dirty="0"/>
          </a:p>
        </p:txBody>
      </p:sp>
    </p:spTree>
    <p:extLst>
      <p:ext uri="{BB962C8B-B14F-4D97-AF65-F5344CB8AC3E}">
        <p14:creationId xmlns:p14="http://schemas.microsoft.com/office/powerpoint/2010/main" val="1176965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 Values</a:t>
            </a:r>
          </a:p>
        </p:txBody>
      </p:sp>
      <p:sp>
        <p:nvSpPr>
          <p:cNvPr id="3" name="Content Placeholder 2"/>
          <p:cNvSpPr>
            <a:spLocks noGrp="1"/>
          </p:cNvSpPr>
          <p:nvPr>
            <p:ph idx="1"/>
          </p:nvPr>
        </p:nvSpPr>
        <p:spPr/>
        <p:txBody>
          <a:bodyPr>
            <a:normAutofit/>
          </a:bodyPr>
          <a:lstStyle/>
          <a:p>
            <a:r>
              <a:rPr lang="en-US" dirty="0" smtClean="0"/>
              <a:t>Missing Data is always a problem in real life datasets</a:t>
            </a:r>
            <a:endParaRPr lang="en-US" dirty="0"/>
          </a:p>
          <a:p>
            <a:r>
              <a:rPr lang="en-US" dirty="0"/>
              <a:t>Missing values can often </a:t>
            </a:r>
            <a:r>
              <a:rPr lang="en-US" dirty="0" smtClean="0"/>
              <a:t>skew analysis</a:t>
            </a:r>
          </a:p>
          <a:p>
            <a:r>
              <a:rPr lang="en-US" dirty="0" smtClean="0"/>
              <a:t>Fields like Machine Learning often see lower accuracies in model predictions due to missing values</a:t>
            </a:r>
            <a:endParaRPr lang="en-US" dirty="0"/>
          </a:p>
          <a:p>
            <a:r>
              <a:rPr lang="en-US" dirty="0"/>
              <a:t>Python represents them with </a:t>
            </a:r>
            <a:r>
              <a:rPr lang="en-US" b="1" dirty="0" smtClean="0">
                <a:solidFill>
                  <a:schemeClr val="bg2"/>
                </a:solidFill>
              </a:rPr>
              <a:t>NA</a:t>
            </a:r>
            <a:r>
              <a:rPr lang="en-US" dirty="0" smtClean="0">
                <a:solidFill>
                  <a:schemeClr val="bg2"/>
                </a:solidFill>
              </a:rPr>
              <a:t> </a:t>
            </a:r>
            <a:r>
              <a:rPr lang="en-US" dirty="0"/>
              <a:t>(Not Available</a:t>
            </a:r>
            <a:r>
              <a:rPr lang="en-US" dirty="0" smtClean="0"/>
              <a:t>)</a:t>
            </a:r>
          </a:p>
          <a:p>
            <a:endParaRPr lang="en-US" dirty="0"/>
          </a:p>
          <a:p>
            <a:endParaRPr lang="en-US" dirty="0" smtClean="0"/>
          </a:p>
          <a:p>
            <a:endParaRPr lang="en-US" dirty="0"/>
          </a:p>
          <a:p>
            <a:endParaRPr lang="en-US" dirty="0" smtClean="0"/>
          </a:p>
          <a:p>
            <a:endParaRPr lang="en-US" dirty="0"/>
          </a:p>
          <a:p>
            <a:r>
              <a:rPr lang="en-US" dirty="0"/>
              <a:t>Use &lt;</a:t>
            </a:r>
            <a:r>
              <a:rPr lang="en-US" b="1" dirty="0" err="1">
                <a:solidFill>
                  <a:schemeClr val="bg2"/>
                </a:solidFill>
              </a:rPr>
              <a:t>df</a:t>
            </a:r>
            <a:r>
              <a:rPr lang="en-US" b="1" dirty="0">
                <a:solidFill>
                  <a:schemeClr val="bg2"/>
                </a:solidFill>
              </a:rPr>
              <a:t>&gt;.</a:t>
            </a:r>
            <a:r>
              <a:rPr lang="en-US" b="1" dirty="0" err="1">
                <a:solidFill>
                  <a:schemeClr val="bg2"/>
                </a:solidFill>
              </a:rPr>
              <a:t>dropna</a:t>
            </a:r>
            <a:r>
              <a:rPr lang="en-US" b="1" dirty="0">
                <a:solidFill>
                  <a:schemeClr val="bg2"/>
                </a:solidFill>
              </a:rPr>
              <a:t>() </a:t>
            </a:r>
            <a:r>
              <a:rPr lang="en-US" dirty="0"/>
              <a:t>to remove rows containing at least one </a:t>
            </a:r>
            <a:r>
              <a:rPr lang="en-US" b="1" dirty="0">
                <a:solidFill>
                  <a:schemeClr val="bg2"/>
                </a:solidFill>
              </a:rPr>
              <a:t>NA</a:t>
            </a:r>
            <a:r>
              <a:rPr lang="en-US" dirty="0">
                <a:solidFill>
                  <a:schemeClr val="bg2"/>
                </a:solidFill>
              </a:rPr>
              <a:t> </a:t>
            </a:r>
            <a:r>
              <a:rPr lang="en-US" dirty="0" smtClean="0"/>
              <a:t>value</a:t>
            </a:r>
            <a:endParaRPr lang="en-US" dirty="0"/>
          </a:p>
          <a:p>
            <a:r>
              <a:rPr lang="en-US" dirty="0"/>
              <a:t>Use </a:t>
            </a:r>
            <a:r>
              <a:rPr lang="en-US" b="1" dirty="0"/>
              <a:t>&lt;</a:t>
            </a:r>
            <a:r>
              <a:rPr lang="en-US" b="1" dirty="0" err="1"/>
              <a:t>df</a:t>
            </a:r>
            <a:r>
              <a:rPr lang="en-US" b="1" dirty="0"/>
              <a:t>&gt;.</a:t>
            </a:r>
            <a:r>
              <a:rPr lang="en-US" b="1" dirty="0" err="1"/>
              <a:t>fillna</a:t>
            </a:r>
            <a:r>
              <a:rPr lang="en-US" b="1" dirty="0"/>
              <a:t>() </a:t>
            </a:r>
            <a:r>
              <a:rPr lang="en-US" dirty="0"/>
              <a:t>to fill them with a scalar value</a:t>
            </a:r>
          </a:p>
          <a:p>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53</a:t>
            </a:fld>
            <a:endParaRPr lang="en-US" dirty="0"/>
          </a:p>
        </p:txBody>
      </p:sp>
      <p:graphicFrame>
        <p:nvGraphicFramePr>
          <p:cNvPr id="8" name="Table 7"/>
          <p:cNvGraphicFramePr>
            <a:graphicFrameLocks noGrp="1"/>
          </p:cNvGraphicFramePr>
          <p:nvPr>
            <p:extLst/>
          </p:nvPr>
        </p:nvGraphicFramePr>
        <p:xfrm>
          <a:off x="1790699" y="2954680"/>
          <a:ext cx="5105400" cy="2226920"/>
        </p:xfrm>
        <a:graphic>
          <a:graphicData uri="http://schemas.openxmlformats.org/drawingml/2006/table">
            <a:tbl>
              <a:tblPr firstRow="1" bandRow="1">
                <a:tableStyleId>{5C22544A-7EE6-4342-B048-85BDC9FD1C3A}</a:tableStyleId>
              </a:tblPr>
              <a:tblGrid>
                <a:gridCol w="1676401">
                  <a:extLst>
                    <a:ext uri="{9D8B030D-6E8A-4147-A177-3AD203B41FA5}">
                      <a16:colId xmlns="" xmlns:a16="http://schemas.microsoft.com/office/drawing/2014/main" val="20000"/>
                    </a:ext>
                  </a:extLst>
                </a:gridCol>
                <a:gridCol w="533400">
                  <a:extLst>
                    <a:ext uri="{9D8B030D-6E8A-4147-A177-3AD203B41FA5}">
                      <a16:colId xmlns="" xmlns:a16="http://schemas.microsoft.com/office/drawing/2014/main" val="20001"/>
                    </a:ext>
                  </a:extLst>
                </a:gridCol>
                <a:gridCol w="685800">
                  <a:extLst>
                    <a:ext uri="{9D8B030D-6E8A-4147-A177-3AD203B41FA5}">
                      <a16:colId xmlns="" xmlns:a16="http://schemas.microsoft.com/office/drawing/2014/main" val="20002"/>
                    </a:ext>
                  </a:extLst>
                </a:gridCol>
                <a:gridCol w="838200"/>
                <a:gridCol w="1371599"/>
              </a:tblGrid>
              <a:tr h="341752">
                <a:tc>
                  <a:txBody>
                    <a:bodyPr/>
                    <a:lstStyle/>
                    <a:p>
                      <a:endParaRPr lang="en-US" sz="1400" dirty="0" smtClean="0"/>
                    </a:p>
                    <a:p>
                      <a:r>
                        <a:rPr lang="en-US" sz="1400" dirty="0" smtClean="0"/>
                        <a:t>city</a:t>
                      </a:r>
                    </a:p>
                  </a:txBody>
                  <a:tcPr/>
                </a:tc>
                <a:tc>
                  <a:txBody>
                    <a:bodyPr/>
                    <a:lstStyle/>
                    <a:p>
                      <a:r>
                        <a:rPr lang="en-US" sz="1400" dirty="0"/>
                        <a:t>p</a:t>
                      </a:r>
                      <a:r>
                        <a:rPr lang="en-US" sz="1400" dirty="0" smtClean="0"/>
                        <a:t>op</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area</a:t>
                      </a:r>
                      <a:endParaRPr lang="en-US" sz="1400" dirty="0"/>
                    </a:p>
                  </a:txBody>
                  <a:tcPr/>
                </a:tc>
                <a:tc>
                  <a:txBody>
                    <a:bodyPr/>
                    <a:lstStyle/>
                    <a:p>
                      <a:r>
                        <a:rPr lang="en-US" sz="1400" dirty="0" err="1" smtClean="0"/>
                        <a:t>popPerArea</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San Francisco</a:t>
                      </a:r>
                    </a:p>
                  </a:txBody>
                  <a:tcPr/>
                </a:tc>
                <a:tc>
                  <a:txBody>
                    <a:bodyPr/>
                    <a:lstStyle/>
                    <a:p>
                      <a:r>
                        <a:rPr lang="en-US" sz="1400" dirty="0"/>
                        <a:t>10</a:t>
                      </a:r>
                    </a:p>
                  </a:txBody>
                  <a:tcPr/>
                </a:tc>
                <a:tc>
                  <a:txBody>
                    <a:bodyPr/>
                    <a:lstStyle/>
                    <a:p>
                      <a:r>
                        <a:rPr lang="en-US" sz="1400" dirty="0" smtClean="0"/>
                        <a:t>2.0</a:t>
                      </a:r>
                      <a:endParaRPr lang="en-US" sz="1400" dirty="0"/>
                    </a:p>
                  </a:txBody>
                  <a:tcPr/>
                </a:tc>
                <a:tc>
                  <a:txBody>
                    <a:bodyPr/>
                    <a:lstStyle/>
                    <a:p>
                      <a:r>
                        <a:rPr lang="en-US" sz="1400" dirty="0" smtClean="0"/>
                        <a:t>231.89</a:t>
                      </a:r>
                      <a:endParaRPr lang="en-US" sz="1400" dirty="0"/>
                    </a:p>
                  </a:txBody>
                  <a:tcPr/>
                </a:tc>
                <a:tc>
                  <a:txBody>
                    <a:bodyPr/>
                    <a:lstStyle/>
                    <a:p>
                      <a:r>
                        <a:rPr lang="is-IS" sz="1400" kern="1200" dirty="0" smtClean="0">
                          <a:solidFill>
                            <a:schemeClr val="dk1"/>
                          </a:solidFill>
                          <a:latin typeface="+mn-lt"/>
                          <a:ea typeface="+mn-ea"/>
                          <a:cs typeface="+mn-cs"/>
                        </a:rPr>
                        <a:t>0.043124</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1"/>
                  </a:ext>
                </a:extLst>
              </a:tr>
              <a:tr h="341752">
                <a:tc>
                  <a:txBody>
                    <a:bodyPr/>
                    <a:lstStyle/>
                    <a:p>
                      <a:r>
                        <a:rPr lang="en-US" sz="1400" dirty="0"/>
                        <a:t>Seattle</a:t>
                      </a:r>
                    </a:p>
                  </a:txBody>
                  <a:tcPr/>
                </a:tc>
                <a:tc>
                  <a:txBody>
                    <a:bodyPr/>
                    <a:lstStyle/>
                    <a:p>
                      <a:r>
                        <a:rPr lang="en-US" sz="1400" dirty="0"/>
                        <a:t>15</a:t>
                      </a:r>
                    </a:p>
                  </a:txBody>
                  <a:tcPr/>
                </a:tc>
                <a:tc>
                  <a:txBody>
                    <a:bodyPr/>
                    <a:lstStyle/>
                    <a:p>
                      <a:r>
                        <a:rPr lang="en-US" sz="1400" dirty="0" smtClean="0"/>
                        <a:t>10.0</a:t>
                      </a:r>
                      <a:endParaRPr lang="en-US" sz="1400" dirty="0"/>
                    </a:p>
                  </a:txBody>
                  <a:tcPr/>
                </a:tc>
                <a:tc>
                  <a:txBody>
                    <a:bodyPr/>
                    <a:lstStyle/>
                    <a:p>
                      <a:r>
                        <a:rPr lang="en-US" sz="1400" dirty="0" smtClean="0"/>
                        <a:t>142.55</a:t>
                      </a:r>
                    </a:p>
                  </a:txBody>
                  <a:tcPr/>
                </a:tc>
                <a:tc>
                  <a:txBody>
                    <a:bodyPr/>
                    <a:lstStyle/>
                    <a:p>
                      <a:r>
                        <a:rPr lang="en-US" sz="1400" kern="1200" dirty="0" smtClean="0">
                          <a:solidFill>
                            <a:schemeClr val="dk1"/>
                          </a:solidFill>
                          <a:latin typeface="+mn-lt"/>
                          <a:ea typeface="+mn-ea"/>
                          <a:cs typeface="+mn-cs"/>
                        </a:rPr>
                        <a:t>0.105226</a:t>
                      </a:r>
                    </a:p>
                  </a:txBody>
                  <a:tcPr/>
                </a:tc>
                <a:extLst>
                  <a:ext uri="{0D108BD9-81ED-4DB2-BD59-A6C34878D82A}">
                    <a16:rowId xmlns="" xmlns:a16="http://schemas.microsoft.com/office/drawing/2014/main" val="10002"/>
                  </a:ext>
                </a:extLst>
              </a:tr>
              <a:tr h="341752">
                <a:tc>
                  <a:txBody>
                    <a:bodyPr/>
                    <a:lstStyle/>
                    <a:p>
                      <a:r>
                        <a:rPr lang="en-US" sz="1400" dirty="0"/>
                        <a:t>Los Angeles</a:t>
                      </a:r>
                    </a:p>
                  </a:txBody>
                  <a:tcPr/>
                </a:tc>
                <a:tc>
                  <a:txBody>
                    <a:bodyPr/>
                    <a:lstStyle/>
                    <a:p>
                      <a:r>
                        <a:rPr lang="en-US" sz="1400" dirty="0"/>
                        <a:t>20</a:t>
                      </a:r>
                    </a:p>
                  </a:txBody>
                  <a:tcPr/>
                </a:tc>
                <a:tc>
                  <a:txBody>
                    <a:bodyPr/>
                    <a:lstStyle/>
                    <a:p>
                      <a:r>
                        <a:rPr lang="en-US" sz="1400" dirty="0" smtClean="0"/>
                        <a:t>1.0</a:t>
                      </a:r>
                      <a:endParaRPr lang="en-US" sz="1400" dirty="0"/>
                    </a:p>
                  </a:txBody>
                  <a:tcPr/>
                </a:tc>
                <a:tc>
                  <a:txBody>
                    <a:bodyPr/>
                    <a:lstStyle/>
                    <a:p>
                      <a:r>
                        <a:rPr lang="en-US" sz="1400" dirty="0" smtClean="0"/>
                        <a:t>502.76</a:t>
                      </a:r>
                      <a:endParaRPr lang="en-US" sz="1400" dirty="0"/>
                    </a:p>
                  </a:txBody>
                  <a:tcPr/>
                </a:tc>
                <a:tc>
                  <a:txBody>
                    <a:bodyPr/>
                    <a:lstStyle/>
                    <a:p>
                      <a:r>
                        <a:rPr lang="en-US" sz="1400" kern="1200" dirty="0" smtClean="0">
                          <a:solidFill>
                            <a:schemeClr val="dk1"/>
                          </a:solidFill>
                          <a:latin typeface="+mn-lt"/>
                          <a:ea typeface="+mn-ea"/>
                          <a:cs typeface="+mn-cs"/>
                        </a:rPr>
                        <a:t>0.039780</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3"/>
                  </a:ext>
                </a:extLst>
              </a:tr>
              <a:tr h="341752">
                <a:tc>
                  <a:txBody>
                    <a:bodyPr/>
                    <a:lstStyle/>
                    <a:p>
                      <a:r>
                        <a:rPr lang="en-US" sz="1400" dirty="0" smtClean="0"/>
                        <a:t>San Diego</a:t>
                      </a:r>
                      <a:endParaRPr lang="en-US" sz="1400" dirty="0"/>
                    </a:p>
                  </a:txBody>
                  <a:tcPr/>
                </a:tc>
                <a:tc>
                  <a:txBody>
                    <a:bodyPr/>
                    <a:lstStyle/>
                    <a:p>
                      <a:r>
                        <a:rPr lang="en-US" sz="1400" dirty="0" smtClean="0"/>
                        <a:t>24</a:t>
                      </a:r>
                      <a:endParaRPr lang="en-US" sz="1400" dirty="0"/>
                    </a:p>
                  </a:txBody>
                  <a:tcPr/>
                </a:tc>
                <a:tc>
                  <a:txBody>
                    <a:bodyPr/>
                    <a:lstStyle/>
                    <a:p>
                      <a:r>
                        <a:rPr lang="en-US" sz="1400" dirty="0" smtClean="0"/>
                        <a:t>3.4</a:t>
                      </a:r>
                      <a:endParaRPr lang="en-US" sz="1400" dirty="0"/>
                    </a:p>
                  </a:txBody>
                  <a:tcPr/>
                </a:tc>
                <a:tc>
                  <a:txBody>
                    <a:bodyPr/>
                    <a:lstStyle/>
                    <a:p>
                      <a:r>
                        <a:rPr lang="en-US" sz="1400" dirty="0" smtClean="0"/>
                        <a:t>372.39</a:t>
                      </a:r>
                      <a:endParaRPr lang="en-US" sz="1400" dirty="0"/>
                    </a:p>
                  </a:txBody>
                  <a:tcPr/>
                </a:tc>
                <a:tc>
                  <a:txBody>
                    <a:bodyPr/>
                    <a:lstStyle/>
                    <a:p>
                      <a:r>
                        <a:rPr lang="en-US" sz="1400" kern="1200" dirty="0" smtClean="0">
                          <a:solidFill>
                            <a:schemeClr val="dk1"/>
                          </a:solidFill>
                          <a:latin typeface="+mn-lt"/>
                          <a:ea typeface="+mn-ea"/>
                          <a:cs typeface="+mn-cs"/>
                        </a:rPr>
                        <a:t>0.064449</a:t>
                      </a:r>
                      <a:endParaRPr lang="en-US" sz="1400" kern="1200" dirty="0">
                        <a:solidFill>
                          <a:schemeClr val="dk1"/>
                        </a:solidFill>
                        <a:latin typeface="+mn-lt"/>
                        <a:ea typeface="+mn-ea"/>
                        <a:cs typeface="+mn-cs"/>
                      </a:endParaRPr>
                    </a:p>
                  </a:txBody>
                  <a:tcPr/>
                </a:tc>
              </a:tr>
              <a:tr h="341752">
                <a:tc>
                  <a:txBody>
                    <a:bodyPr/>
                    <a:lstStyle/>
                    <a:p>
                      <a:r>
                        <a:rPr lang="en-US" sz="1400" dirty="0" smtClean="0"/>
                        <a:t>Portland</a:t>
                      </a:r>
                      <a:endParaRPr lang="en-US" sz="1400" dirty="0"/>
                    </a:p>
                  </a:txBody>
                  <a:tcPr/>
                </a:tc>
                <a:tc>
                  <a:txBody>
                    <a:bodyPr/>
                    <a:lstStyle/>
                    <a:p>
                      <a:r>
                        <a:rPr lang="en-US" sz="1400" dirty="0" smtClean="0"/>
                        <a:t>NA</a:t>
                      </a:r>
                      <a:endParaRPr lang="en-US" sz="1400" dirty="0"/>
                    </a:p>
                  </a:txBody>
                  <a:tcPr/>
                </a:tc>
                <a:tc>
                  <a:txBody>
                    <a:bodyPr/>
                    <a:lstStyle/>
                    <a:p>
                      <a:r>
                        <a:rPr lang="en-US" sz="1400" dirty="0" smtClean="0"/>
                        <a:t>8.3</a:t>
                      </a:r>
                      <a:endParaRPr lang="en-US" sz="1400" dirty="0"/>
                    </a:p>
                  </a:txBody>
                  <a:tcPr/>
                </a:tc>
                <a:tc>
                  <a:txBody>
                    <a:bodyPr/>
                    <a:lstStyle/>
                    <a:p>
                      <a:r>
                        <a:rPr lang="en-US" sz="1400" dirty="0" smtClean="0"/>
                        <a:t>145.09</a:t>
                      </a:r>
                      <a:endParaRPr lang="en-US" sz="1400" dirty="0"/>
                    </a:p>
                  </a:txBody>
                  <a:tcPr/>
                </a:tc>
                <a:tc>
                  <a:txBody>
                    <a:bodyPr/>
                    <a:lstStyle/>
                    <a:p>
                      <a:r>
                        <a:rPr lang="en-US" sz="1400" kern="1200" dirty="0" smtClean="0">
                          <a:solidFill>
                            <a:schemeClr val="dk1"/>
                          </a:solidFill>
                          <a:latin typeface="+mn-lt"/>
                          <a:ea typeface="+mn-ea"/>
                          <a:cs typeface="+mn-cs"/>
                        </a:rPr>
                        <a:t>NA</a:t>
                      </a:r>
                      <a:endParaRPr lang="en-US" sz="1400" kern="1200" dirty="0">
                        <a:solidFill>
                          <a:schemeClr val="dk1"/>
                        </a:solidFill>
                        <a:latin typeface="+mn-lt"/>
                        <a:ea typeface="+mn-ea"/>
                        <a:cs typeface="+mn-cs"/>
                      </a:endParaRPr>
                    </a:p>
                  </a:txBody>
                  <a:tcPr/>
                </a:tc>
              </a:tr>
            </a:tbl>
          </a:graphicData>
        </a:graphic>
      </p:graphicFrame>
      <p:sp>
        <p:nvSpPr>
          <p:cNvPr id="7" name="Oval Callout 6"/>
          <p:cNvSpPr/>
          <p:nvPr/>
        </p:nvSpPr>
        <p:spPr>
          <a:xfrm>
            <a:off x="6972300" y="4038600"/>
            <a:ext cx="1431636" cy="1096817"/>
          </a:xfrm>
          <a:prstGeom prst="wedgeEllipseCallout">
            <a:avLst>
              <a:gd name="adj1" fmla="val -59630"/>
              <a:gd name="adj2" fmla="val 3959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bg2"/>
                </a:solidFill>
              </a:rPr>
              <a:t>Missing</a:t>
            </a:r>
          </a:p>
          <a:p>
            <a:pPr algn="ctr"/>
            <a:r>
              <a:rPr lang="en-US" sz="1800" dirty="0">
                <a:solidFill>
                  <a:schemeClr val="bg2"/>
                </a:solidFill>
              </a:rPr>
              <a:t>Values</a:t>
            </a:r>
          </a:p>
        </p:txBody>
      </p:sp>
      <p:sp>
        <p:nvSpPr>
          <p:cNvPr id="9" name="Rectangle 8"/>
          <p:cNvSpPr/>
          <p:nvPr/>
        </p:nvSpPr>
        <p:spPr>
          <a:xfrm>
            <a:off x="1790700" y="4825397"/>
            <a:ext cx="5105399" cy="31002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A285B-DF6B-AD47-B028-09556F0910D8}"/>
              </a:ext>
            </a:extLst>
          </p:cNvPr>
          <p:cNvSpPr>
            <a:spLocks noGrp="1"/>
          </p:cNvSpPr>
          <p:nvPr>
            <p:ph type="title"/>
          </p:nvPr>
        </p:nvSpPr>
        <p:spPr/>
        <p:txBody>
          <a:bodyPr/>
          <a:lstStyle/>
          <a:p>
            <a:r>
              <a:rPr lang="en-US" dirty="0" smtClean="0"/>
              <a:t>Row or Column wise function application</a:t>
            </a:r>
            <a:endParaRPr lang="en-US" dirty="0"/>
          </a:p>
        </p:txBody>
      </p:sp>
      <p:sp>
        <p:nvSpPr>
          <p:cNvPr id="3" name="Content Placeholder 2">
            <a:extLst>
              <a:ext uri="{FF2B5EF4-FFF2-40B4-BE49-F238E27FC236}">
                <a16:creationId xmlns="" xmlns:a16="http://schemas.microsoft.com/office/drawing/2014/main" id="{AA572EC3-6866-E148-80BE-1DEA3F52081F}"/>
              </a:ext>
            </a:extLst>
          </p:cNvPr>
          <p:cNvSpPr>
            <a:spLocks noGrp="1"/>
          </p:cNvSpPr>
          <p:nvPr>
            <p:ph idx="1"/>
          </p:nvPr>
        </p:nvSpPr>
        <p:spPr/>
        <p:txBody>
          <a:bodyPr/>
          <a:lstStyle/>
          <a:p>
            <a:r>
              <a:rPr lang="en-US" dirty="0" smtClean="0"/>
              <a:t>Pandas allows operations to be done </a:t>
            </a:r>
            <a:r>
              <a:rPr lang="en-US" dirty="0"/>
              <a:t>on a </a:t>
            </a:r>
            <a:r>
              <a:rPr lang="en-US" dirty="0" smtClean="0"/>
              <a:t>column/row </a:t>
            </a:r>
            <a:r>
              <a:rPr lang="en-US" dirty="0"/>
              <a:t>or </a:t>
            </a:r>
            <a:r>
              <a:rPr lang="en-US" dirty="0" smtClean="0"/>
              <a:t>a group </a:t>
            </a:r>
            <a:r>
              <a:rPr lang="en-US" dirty="0"/>
              <a:t>of </a:t>
            </a:r>
            <a:r>
              <a:rPr lang="en-US" dirty="0" smtClean="0"/>
              <a:t>columns/rows using </a:t>
            </a:r>
            <a:r>
              <a:rPr lang="en-US" b="1" dirty="0" smtClean="0"/>
              <a:t>apply()</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r>
              <a:rPr lang="en-US" dirty="0" smtClean="0"/>
              <a:t>A single operation or a single function can be applied to the entire </a:t>
            </a:r>
            <a:r>
              <a:rPr lang="en-US" dirty="0" err="1" smtClean="0"/>
              <a:t>DataFrame</a:t>
            </a:r>
            <a:r>
              <a:rPr lang="en-US" dirty="0" smtClean="0"/>
              <a:t> too. This is done using a function similar to apply(), called </a:t>
            </a:r>
            <a:r>
              <a:rPr lang="en-US" b="1" dirty="0" err="1" smtClean="0"/>
              <a:t>applymap</a:t>
            </a:r>
            <a:r>
              <a:rPr lang="en-US" dirty="0" smtClean="0"/>
              <a:t>()</a:t>
            </a:r>
            <a:endParaRPr lang="en-US" dirty="0"/>
          </a:p>
          <a:p>
            <a:endParaRPr lang="en-US" dirty="0"/>
          </a:p>
        </p:txBody>
      </p:sp>
      <p:sp>
        <p:nvSpPr>
          <p:cNvPr id="4" name="Footer Placeholder 3">
            <a:extLst>
              <a:ext uri="{FF2B5EF4-FFF2-40B4-BE49-F238E27FC236}">
                <a16:creationId xmlns="" xmlns:a16="http://schemas.microsoft.com/office/drawing/2014/main"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54</a:t>
            </a:fld>
            <a:endParaRPr lang="en-US" dirty="0"/>
          </a:p>
        </p:txBody>
      </p:sp>
      <p:sp>
        <p:nvSpPr>
          <p:cNvPr id="7"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cities["</a:t>
            </a:r>
            <a:r>
              <a:rPr lang="en-US" sz="2000" b="1" dirty="0" err="1">
                <a:solidFill>
                  <a:schemeClr val="accent2"/>
                </a:solidFill>
                <a:latin typeface="Lucida Sans Typewriter" charset="0"/>
                <a:ea typeface="Lucida Sans Typewriter" charset="0"/>
                <a:cs typeface="Lucida Sans Typewriter" charset="0"/>
              </a:rPr>
              <a:t>popPerArea</a:t>
            </a:r>
            <a:r>
              <a:rPr lang="en-US" sz="2000" b="1" dirty="0">
                <a:solidFill>
                  <a:schemeClr val="accent2"/>
                </a:solidFill>
                <a:latin typeface="Lucida Sans Typewriter" charset="0"/>
                <a:ea typeface="Lucida Sans Typewriter" charset="0"/>
                <a:cs typeface="Lucida Sans Typewriter" charset="0"/>
              </a:rPr>
              <a:t>"] = </a:t>
            </a:r>
            <a:r>
              <a:rPr lang="en-US" sz="2000" b="1" dirty="0" err="1">
                <a:solidFill>
                  <a:schemeClr val="accent2"/>
                </a:solidFill>
                <a:latin typeface="Lucida Sans Typewriter" charset="0"/>
                <a:ea typeface="Lucida Sans Typewriter" charset="0"/>
                <a:cs typeface="Lucida Sans Typewriter" charset="0"/>
              </a:rPr>
              <a:t>cities.apply</a:t>
            </a:r>
            <a:r>
              <a:rPr lang="en-US" sz="2000" b="1" dirty="0">
                <a:solidFill>
                  <a:schemeClr val="accent2"/>
                </a:solidFill>
                <a:latin typeface="Lucida Sans Typewriter" charset="0"/>
                <a:ea typeface="Lucida Sans Typewriter" charset="0"/>
                <a:cs typeface="Lucida Sans Typewriter" charset="0"/>
              </a:rPr>
              <a:t>(lambda x : cities["pop"] / cities["area</a:t>
            </a:r>
            <a:r>
              <a:rPr lang="en-US" sz="2000" b="1" dirty="0" smtClean="0">
                <a:solidFill>
                  <a:schemeClr val="accent2"/>
                </a:solidFill>
                <a:latin typeface="Lucida Sans Typewriter" charset="0"/>
                <a:ea typeface="Lucida Sans Typewriter" charset="0"/>
                <a:cs typeface="Lucida Sans Typewriter" charset="0"/>
              </a:rPr>
              <a:t>"])</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pop  rain    area  popPerArea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San Francisco   10   2.0  231.89    0.043124</a:t>
            </a:r>
          </a:p>
          <a:p>
            <a:r>
              <a:rPr lang="is-IS" sz="2000" dirty="0">
                <a:solidFill>
                  <a:schemeClr val="bg2"/>
                </a:solidFill>
                <a:latin typeface="Lucida Sans Typewriter" charset="0"/>
                <a:ea typeface="Lucida Sans Typewriter" charset="0"/>
                <a:cs typeface="Lucida Sans Typewriter" charset="0"/>
              </a:rPr>
              <a:t>Seattle         15  10.0  142.55    0.105226</a:t>
            </a:r>
          </a:p>
          <a:p>
            <a:r>
              <a:rPr lang="is-IS" sz="2000" dirty="0">
                <a:solidFill>
                  <a:schemeClr val="bg2"/>
                </a:solidFill>
                <a:latin typeface="Lucida Sans Typewriter" charset="0"/>
                <a:ea typeface="Lucida Sans Typewriter" charset="0"/>
                <a:cs typeface="Lucida Sans Typewriter" charset="0"/>
              </a:rPr>
              <a:t>Los Angeles     20   1.0  502.76    0.039780</a:t>
            </a:r>
          </a:p>
          <a:p>
            <a:r>
              <a:rPr lang="is-IS" sz="2000" dirty="0">
                <a:solidFill>
                  <a:schemeClr val="bg2"/>
                </a:solidFill>
                <a:latin typeface="Lucida Sans Typewriter" charset="0"/>
                <a:ea typeface="Lucida Sans Typewriter" charset="0"/>
                <a:cs typeface="Lucida Sans Typewriter" charset="0"/>
              </a:rPr>
              <a:t>San Diego       24   3.4  372.39    0.064449</a:t>
            </a:r>
          </a:p>
          <a:p>
            <a:r>
              <a:rPr lang="is-IS" sz="2000" dirty="0">
                <a:solidFill>
                  <a:schemeClr val="bg2"/>
                </a:solidFill>
                <a:latin typeface="Lucida Sans Typewriter" charset="0"/>
                <a:ea typeface="Lucida Sans Typewriter" charset="0"/>
                <a:cs typeface="Lucida Sans Typewriter" charset="0"/>
              </a:rPr>
              <a:t>Portland        12   8.3  145.09    </a:t>
            </a:r>
            <a:r>
              <a:rPr lang="is-IS" sz="2000" dirty="0" smtClean="0">
                <a:solidFill>
                  <a:schemeClr val="bg2"/>
                </a:solidFill>
                <a:latin typeface="Lucida Sans Typewriter" charset="0"/>
                <a:ea typeface="Lucida Sans Typewriter" charset="0"/>
                <a:cs typeface="Lucida Sans Typewriter" charset="0"/>
              </a:rPr>
              <a:t>0.082707</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733326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A285B-DF6B-AD47-B028-09556F0910D8}"/>
              </a:ext>
            </a:extLst>
          </p:cNvPr>
          <p:cNvSpPr>
            <a:spLocks noGrp="1"/>
          </p:cNvSpPr>
          <p:nvPr>
            <p:ph type="title"/>
          </p:nvPr>
        </p:nvSpPr>
        <p:spPr/>
        <p:txBody>
          <a:bodyPr/>
          <a:lstStyle/>
          <a:p>
            <a:r>
              <a:rPr lang="en-US" dirty="0" smtClean="0"/>
              <a:t>Sorting </a:t>
            </a:r>
            <a:r>
              <a:rPr lang="mr-IN" dirty="0" smtClean="0"/>
              <a:t>–</a:t>
            </a:r>
            <a:r>
              <a:rPr lang="en-US" dirty="0" smtClean="0"/>
              <a:t> Rows </a:t>
            </a:r>
            <a:r>
              <a:rPr lang="mr-IN" dirty="0" smtClean="0"/>
              <a:t>–</a:t>
            </a:r>
            <a:r>
              <a:rPr lang="en-US" dirty="0" smtClean="0"/>
              <a:t> by values</a:t>
            </a:r>
            <a:endParaRPr lang="en-US" dirty="0"/>
          </a:p>
        </p:txBody>
      </p:sp>
      <p:sp>
        <p:nvSpPr>
          <p:cNvPr id="3" name="Content Placeholder 2">
            <a:extLst>
              <a:ext uri="{FF2B5EF4-FFF2-40B4-BE49-F238E27FC236}">
                <a16:creationId xmlns="" xmlns:a16="http://schemas.microsoft.com/office/drawing/2014/main" id="{AA572EC3-6866-E148-80BE-1DEA3F52081F}"/>
              </a:ext>
            </a:extLst>
          </p:cNvPr>
          <p:cNvSpPr>
            <a:spLocks noGrp="1"/>
          </p:cNvSpPr>
          <p:nvPr>
            <p:ph idx="1"/>
          </p:nvPr>
        </p:nvSpPr>
        <p:spPr/>
        <p:txBody>
          <a:bodyPr/>
          <a:lstStyle/>
          <a:p>
            <a:r>
              <a:rPr lang="en-US" dirty="0" smtClean="0"/>
              <a:t>Pandas allows sorting (by values) to be done on the entire </a:t>
            </a:r>
            <a:r>
              <a:rPr lang="en-US" dirty="0" err="1" smtClean="0"/>
              <a:t>DataFrame</a:t>
            </a:r>
            <a:r>
              <a:rPr lang="en-US" dirty="0" smtClean="0"/>
              <a:t> using </a:t>
            </a:r>
            <a:r>
              <a:rPr lang="en-US" b="1" dirty="0" err="1" smtClean="0"/>
              <a:t>sort_values</a:t>
            </a:r>
            <a:r>
              <a:rPr lang="en-US" b="1" dirty="0" smtClean="0"/>
              <a:t>()</a:t>
            </a:r>
          </a:p>
        </p:txBody>
      </p:sp>
      <p:sp>
        <p:nvSpPr>
          <p:cNvPr id="4" name="Footer Placeholder 3">
            <a:extLst>
              <a:ext uri="{FF2B5EF4-FFF2-40B4-BE49-F238E27FC236}">
                <a16:creationId xmlns="" xmlns:a16="http://schemas.microsoft.com/office/drawing/2014/main"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55</a:t>
            </a:fld>
            <a:endParaRPr lang="en-US" dirty="0"/>
          </a:p>
        </p:txBody>
      </p:sp>
      <p:sp>
        <p:nvSpPr>
          <p:cNvPr id="7"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cities.sort_values</a:t>
            </a:r>
            <a:r>
              <a:rPr lang="en-US" sz="2000" b="1" dirty="0" smtClean="0">
                <a:solidFill>
                  <a:schemeClr val="accent2"/>
                </a:solidFill>
                <a:latin typeface="Lucida Sans Typewriter" charset="0"/>
                <a:ea typeface="Lucida Sans Typewriter" charset="0"/>
                <a:cs typeface="Lucida Sans Typewriter" charset="0"/>
              </a:rPr>
              <a:t>(“rain”, ascending = False) # sorts by values</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t> </a:t>
            </a:r>
            <a:r>
              <a:rPr lang="is-IS" sz="2000" dirty="0">
                <a:solidFill>
                  <a:schemeClr val="bg2"/>
                </a:solidFill>
                <a:latin typeface="Lucida Sans Typewriter" charset="0"/>
                <a:ea typeface="Lucida Sans Typewriter" charset="0"/>
                <a:cs typeface="Lucida Sans Typewriter" charset="0"/>
              </a:rPr>
              <a:t>              pop  rain    area  popPerArea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Seattle         15  10.0  142.55    0.105226</a:t>
            </a:r>
          </a:p>
          <a:p>
            <a:r>
              <a:rPr lang="is-IS" sz="2000" dirty="0">
                <a:solidFill>
                  <a:schemeClr val="bg2"/>
                </a:solidFill>
                <a:latin typeface="Lucida Sans Typewriter" charset="0"/>
                <a:ea typeface="Lucida Sans Typewriter" charset="0"/>
                <a:cs typeface="Lucida Sans Typewriter" charset="0"/>
              </a:rPr>
              <a:t>Portland        12   8.3  145.09    0.082707</a:t>
            </a:r>
          </a:p>
          <a:p>
            <a:r>
              <a:rPr lang="is-IS" sz="2000" dirty="0">
                <a:solidFill>
                  <a:schemeClr val="bg2"/>
                </a:solidFill>
                <a:latin typeface="Lucida Sans Typewriter" charset="0"/>
                <a:ea typeface="Lucida Sans Typewriter" charset="0"/>
                <a:cs typeface="Lucida Sans Typewriter" charset="0"/>
              </a:rPr>
              <a:t>San Diego       24   3.4  372.39    0.064449</a:t>
            </a:r>
          </a:p>
          <a:p>
            <a:r>
              <a:rPr lang="is-IS" sz="2000" dirty="0">
                <a:solidFill>
                  <a:schemeClr val="bg2"/>
                </a:solidFill>
                <a:latin typeface="Lucida Sans Typewriter" charset="0"/>
                <a:ea typeface="Lucida Sans Typewriter" charset="0"/>
                <a:cs typeface="Lucida Sans Typewriter" charset="0"/>
              </a:rPr>
              <a:t>San Francisco   10   2.0  231.89    0.043124</a:t>
            </a:r>
          </a:p>
          <a:p>
            <a:r>
              <a:rPr lang="is-IS" sz="2000" dirty="0">
                <a:solidFill>
                  <a:schemeClr val="bg2"/>
                </a:solidFill>
                <a:latin typeface="Lucida Sans Typewriter" charset="0"/>
                <a:ea typeface="Lucida Sans Typewriter" charset="0"/>
                <a:cs typeface="Lucida Sans Typewriter" charset="0"/>
              </a:rPr>
              <a:t>Los Angeles     20   1.0  502.76    0.039780</a:t>
            </a:r>
          </a:p>
        </p:txBody>
      </p:sp>
    </p:spTree>
    <p:extLst>
      <p:ext uri="{BB962C8B-B14F-4D97-AF65-F5344CB8AC3E}">
        <p14:creationId xmlns:p14="http://schemas.microsoft.com/office/powerpoint/2010/main" val="616995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A285B-DF6B-AD47-B028-09556F0910D8}"/>
              </a:ext>
            </a:extLst>
          </p:cNvPr>
          <p:cNvSpPr>
            <a:spLocks noGrp="1"/>
          </p:cNvSpPr>
          <p:nvPr>
            <p:ph type="title"/>
          </p:nvPr>
        </p:nvSpPr>
        <p:spPr/>
        <p:txBody>
          <a:bodyPr/>
          <a:lstStyle/>
          <a:p>
            <a:r>
              <a:rPr lang="en-US" dirty="0" smtClean="0"/>
              <a:t>Sorting </a:t>
            </a:r>
            <a:r>
              <a:rPr lang="mr-IN" dirty="0" smtClean="0"/>
              <a:t>–</a:t>
            </a:r>
            <a:r>
              <a:rPr lang="en-US" dirty="0" smtClean="0"/>
              <a:t> Rows </a:t>
            </a:r>
            <a:r>
              <a:rPr lang="mr-IN" dirty="0" smtClean="0"/>
              <a:t>–</a:t>
            </a:r>
            <a:r>
              <a:rPr lang="en-US" dirty="0" smtClean="0"/>
              <a:t> by inde</a:t>
            </a:r>
            <a:r>
              <a:rPr lang="en-US" dirty="0"/>
              <a:t>x</a:t>
            </a:r>
          </a:p>
        </p:txBody>
      </p:sp>
      <p:sp>
        <p:nvSpPr>
          <p:cNvPr id="3" name="Content Placeholder 2">
            <a:extLst>
              <a:ext uri="{FF2B5EF4-FFF2-40B4-BE49-F238E27FC236}">
                <a16:creationId xmlns="" xmlns:a16="http://schemas.microsoft.com/office/drawing/2014/main" id="{AA572EC3-6866-E148-80BE-1DEA3F52081F}"/>
              </a:ext>
            </a:extLst>
          </p:cNvPr>
          <p:cNvSpPr>
            <a:spLocks noGrp="1"/>
          </p:cNvSpPr>
          <p:nvPr>
            <p:ph idx="1"/>
          </p:nvPr>
        </p:nvSpPr>
        <p:spPr/>
        <p:txBody>
          <a:bodyPr/>
          <a:lstStyle/>
          <a:p>
            <a:r>
              <a:rPr lang="en-US" dirty="0" smtClean="0"/>
              <a:t>Pandas allows sorting (by index) to be done on the entire </a:t>
            </a:r>
            <a:r>
              <a:rPr lang="en-US" dirty="0" err="1" smtClean="0"/>
              <a:t>DataFrame</a:t>
            </a:r>
            <a:r>
              <a:rPr lang="en-US" dirty="0" smtClean="0"/>
              <a:t> using </a:t>
            </a:r>
            <a:r>
              <a:rPr lang="en-US" b="1" dirty="0" err="1" smtClean="0"/>
              <a:t>sort_index</a:t>
            </a:r>
            <a:r>
              <a:rPr lang="en-US" b="1"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dirty="0" smtClean="0"/>
              <a:t>The “ascending” parameter can be set to “False” for sorting in descending order</a:t>
            </a:r>
            <a:endParaRPr lang="en-US" dirty="0"/>
          </a:p>
        </p:txBody>
      </p:sp>
      <p:sp>
        <p:nvSpPr>
          <p:cNvPr id="4" name="Footer Placeholder 3">
            <a:extLst>
              <a:ext uri="{FF2B5EF4-FFF2-40B4-BE49-F238E27FC236}">
                <a16:creationId xmlns="" xmlns:a16="http://schemas.microsoft.com/office/drawing/2014/main"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56</a:t>
            </a:fld>
            <a:endParaRPr lang="en-US" dirty="0"/>
          </a:p>
        </p:txBody>
      </p:sp>
      <p:sp>
        <p:nvSpPr>
          <p:cNvPr id="7" name="Text Box 4"/>
          <p:cNvSpPr txBox="1">
            <a:spLocks noChangeArrowheads="1"/>
          </p:cNvSpPr>
          <p:nvPr/>
        </p:nvSpPr>
        <p:spPr bwMode="auto">
          <a:xfrm>
            <a:off x="342900" y="1676400"/>
            <a:ext cx="8763000" cy="2862322"/>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cities.sort_index</a:t>
            </a:r>
            <a:r>
              <a:rPr lang="en-US" sz="2000" b="1" dirty="0" smtClean="0">
                <a:solidFill>
                  <a:schemeClr val="accent2"/>
                </a:solidFill>
                <a:latin typeface="Lucida Sans Typewriter" charset="0"/>
                <a:ea typeface="Lucida Sans Typewriter" charset="0"/>
                <a:cs typeface="Lucida Sans Typewriter" charset="0"/>
              </a:rPr>
              <a:t>() # sorts by index label</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pop  rain    area  popPerArea</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20   1.0  502.76    0.039780</a:t>
            </a:r>
          </a:p>
          <a:p>
            <a:r>
              <a:rPr lang="is-IS" sz="2000" dirty="0">
                <a:solidFill>
                  <a:schemeClr val="bg2"/>
                </a:solidFill>
                <a:latin typeface="Lucida Sans Typewriter" charset="0"/>
                <a:ea typeface="Lucida Sans Typewriter" charset="0"/>
                <a:cs typeface="Lucida Sans Typewriter" charset="0"/>
              </a:rPr>
              <a:t>Portland        12   8.3  145.09    0.082707</a:t>
            </a:r>
          </a:p>
          <a:p>
            <a:r>
              <a:rPr lang="is-IS" sz="2000" dirty="0">
                <a:solidFill>
                  <a:schemeClr val="bg2"/>
                </a:solidFill>
                <a:latin typeface="Lucida Sans Typewriter" charset="0"/>
                <a:ea typeface="Lucida Sans Typewriter" charset="0"/>
                <a:cs typeface="Lucida Sans Typewriter" charset="0"/>
              </a:rPr>
              <a:t>San Diego       24   3.4  372.39    0.064449</a:t>
            </a:r>
          </a:p>
          <a:p>
            <a:r>
              <a:rPr lang="is-IS" sz="2000" dirty="0">
                <a:solidFill>
                  <a:schemeClr val="bg2"/>
                </a:solidFill>
                <a:latin typeface="Lucida Sans Typewriter" charset="0"/>
                <a:ea typeface="Lucida Sans Typewriter" charset="0"/>
                <a:cs typeface="Lucida Sans Typewriter" charset="0"/>
              </a:rPr>
              <a:t>San Francisco   10   2.0  231.89    0.043124</a:t>
            </a:r>
          </a:p>
          <a:p>
            <a:r>
              <a:rPr lang="is-IS" sz="2000" dirty="0">
                <a:solidFill>
                  <a:schemeClr val="bg2"/>
                </a:solidFill>
                <a:latin typeface="Lucida Sans Typewriter" charset="0"/>
                <a:ea typeface="Lucida Sans Typewriter" charset="0"/>
                <a:cs typeface="Lucida Sans Typewriter" charset="0"/>
              </a:rPr>
              <a:t>Seattle         15  10.0  142.55    0.105226</a:t>
            </a:r>
          </a:p>
        </p:txBody>
      </p:sp>
      <p:sp>
        <p:nvSpPr>
          <p:cNvPr id="8" name="Text Box 4"/>
          <p:cNvSpPr txBox="1">
            <a:spLocks noChangeArrowheads="1"/>
          </p:cNvSpPr>
          <p:nvPr/>
        </p:nvSpPr>
        <p:spPr bwMode="auto">
          <a:xfrm>
            <a:off x="342900" y="5562600"/>
            <a:ext cx="8763000" cy="707886"/>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cities.sort_index</a:t>
            </a:r>
            <a:r>
              <a:rPr lang="en-US" sz="2000" b="1" dirty="0" smtClean="0">
                <a:solidFill>
                  <a:schemeClr val="accent2"/>
                </a:solidFill>
                <a:latin typeface="Lucida Sans Typewriter" charset="0"/>
                <a:ea typeface="Lucida Sans Typewriter" charset="0"/>
                <a:cs typeface="Lucida Sans Typewriter" charset="0"/>
              </a:rPr>
              <a:t>(ascending = False)</a:t>
            </a:r>
          </a:p>
          <a:p>
            <a:r>
              <a:rPr lang="en-US" sz="2000" b="1" dirty="0" smtClean="0">
                <a:solidFill>
                  <a:schemeClr val="accent2"/>
                </a:solidFill>
                <a:latin typeface="Lucida Sans Typewriter" charset="0"/>
                <a:ea typeface="Lucida Sans Typewriter" charset="0"/>
                <a:cs typeface="Lucida Sans Typewriter" charset="0"/>
              </a:rPr>
              <a:t>&gt;&gt;&gt; cities</a:t>
            </a:r>
          </a:p>
        </p:txBody>
      </p:sp>
    </p:spTree>
    <p:extLst>
      <p:ext uri="{BB962C8B-B14F-4D97-AF65-F5344CB8AC3E}">
        <p14:creationId xmlns:p14="http://schemas.microsoft.com/office/powerpoint/2010/main" val="17864215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A285B-DF6B-AD47-B028-09556F0910D8}"/>
              </a:ext>
            </a:extLst>
          </p:cNvPr>
          <p:cNvSpPr>
            <a:spLocks noGrp="1"/>
          </p:cNvSpPr>
          <p:nvPr>
            <p:ph type="title"/>
          </p:nvPr>
        </p:nvSpPr>
        <p:spPr/>
        <p:txBody>
          <a:bodyPr/>
          <a:lstStyle/>
          <a:p>
            <a:r>
              <a:rPr lang="en-US" dirty="0" smtClean="0"/>
              <a:t>Sorting </a:t>
            </a:r>
            <a:r>
              <a:rPr lang="mr-IN" dirty="0" smtClean="0"/>
              <a:t>–</a:t>
            </a:r>
            <a:r>
              <a:rPr lang="en-US" dirty="0" smtClean="0"/>
              <a:t> Columns </a:t>
            </a:r>
            <a:r>
              <a:rPr lang="mr-IN" dirty="0" smtClean="0"/>
              <a:t>–</a:t>
            </a:r>
            <a:r>
              <a:rPr lang="en-US" dirty="0" smtClean="0"/>
              <a:t> by column header</a:t>
            </a:r>
            <a:endParaRPr lang="en-US" dirty="0"/>
          </a:p>
        </p:txBody>
      </p:sp>
      <p:sp>
        <p:nvSpPr>
          <p:cNvPr id="3" name="Content Placeholder 2">
            <a:extLst>
              <a:ext uri="{FF2B5EF4-FFF2-40B4-BE49-F238E27FC236}">
                <a16:creationId xmlns="" xmlns:a16="http://schemas.microsoft.com/office/drawing/2014/main" id="{AA572EC3-6866-E148-80BE-1DEA3F52081F}"/>
              </a:ext>
            </a:extLst>
          </p:cNvPr>
          <p:cNvSpPr>
            <a:spLocks noGrp="1"/>
          </p:cNvSpPr>
          <p:nvPr>
            <p:ph idx="1"/>
          </p:nvPr>
        </p:nvSpPr>
        <p:spPr/>
        <p:txBody>
          <a:bodyPr/>
          <a:lstStyle/>
          <a:p>
            <a:r>
              <a:rPr lang="en-US" dirty="0" smtClean="0"/>
              <a:t>Pandas allows sorting (by column header) to be done on the entire </a:t>
            </a:r>
            <a:r>
              <a:rPr lang="en-US" dirty="0" err="1" smtClean="0"/>
              <a:t>DataFrame</a:t>
            </a:r>
            <a:r>
              <a:rPr lang="en-US" dirty="0" smtClean="0"/>
              <a:t> using </a:t>
            </a:r>
            <a:r>
              <a:rPr lang="en-US" b="1" dirty="0" err="1" smtClean="0"/>
              <a:t>sort_index</a:t>
            </a:r>
            <a:r>
              <a:rPr lang="en-US" b="1" dirty="0" smtClean="0"/>
              <a:t>(axis = 1)</a:t>
            </a:r>
          </a:p>
        </p:txBody>
      </p:sp>
      <p:sp>
        <p:nvSpPr>
          <p:cNvPr id="4" name="Footer Placeholder 3">
            <a:extLst>
              <a:ext uri="{FF2B5EF4-FFF2-40B4-BE49-F238E27FC236}">
                <a16:creationId xmlns="" xmlns:a16="http://schemas.microsoft.com/office/drawing/2014/main" id="{73BC02EB-2748-014D-9F59-9BB534D66C45}"/>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8AE7CAC4-EFE4-7E47-AF99-6E6FC306563F}"/>
              </a:ext>
            </a:extLst>
          </p:cNvPr>
          <p:cNvSpPr>
            <a:spLocks noGrp="1"/>
          </p:cNvSpPr>
          <p:nvPr>
            <p:ph type="sldNum" sz="quarter" idx="12"/>
          </p:nvPr>
        </p:nvSpPr>
        <p:spPr/>
        <p:txBody>
          <a:bodyPr/>
          <a:lstStyle/>
          <a:p>
            <a:pPr>
              <a:defRPr/>
            </a:pPr>
            <a:fld id="{77EF9825-4C23-4085-A4E3-B5565466BD91}" type="slidenum">
              <a:rPr lang="en-US" smtClean="0"/>
              <a:pPr>
                <a:defRPr/>
              </a:pPr>
              <a:t>57</a:t>
            </a:fld>
            <a:endParaRPr lang="en-US" dirty="0"/>
          </a:p>
        </p:txBody>
      </p:sp>
      <p:sp>
        <p:nvSpPr>
          <p:cNvPr id="7" name="Text Box 4"/>
          <p:cNvSpPr txBox="1">
            <a:spLocks noChangeArrowheads="1"/>
          </p:cNvSpPr>
          <p:nvPr/>
        </p:nvSpPr>
        <p:spPr bwMode="auto">
          <a:xfrm>
            <a:off x="342900" y="1676400"/>
            <a:ext cx="8763000" cy="3170099"/>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a:t>
            </a:r>
            <a:r>
              <a:rPr lang="en-US" sz="2000" b="1" dirty="0" smtClean="0">
                <a:solidFill>
                  <a:schemeClr val="accent2"/>
                </a:solidFill>
                <a:latin typeface="Lucida Sans Typewriter" charset="0"/>
                <a:ea typeface="Lucida Sans Typewriter" charset="0"/>
                <a:cs typeface="Lucida Sans Typewriter" charset="0"/>
              </a:rPr>
              <a:t>cities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 </a:t>
            </a:r>
            <a:r>
              <a:rPr lang="en-US" sz="2000" b="1" dirty="0" err="1" smtClean="0">
                <a:solidFill>
                  <a:schemeClr val="accent2"/>
                </a:solidFill>
                <a:latin typeface="Lucida Sans Typewriter" charset="0"/>
                <a:ea typeface="Lucida Sans Typewriter" charset="0"/>
                <a:cs typeface="Lucida Sans Typewriter" charset="0"/>
              </a:rPr>
              <a:t>cities.sort_index</a:t>
            </a:r>
            <a:r>
              <a:rPr lang="en-US" sz="2000" b="1" dirty="0" smtClean="0">
                <a:solidFill>
                  <a:schemeClr val="accent2"/>
                </a:solidFill>
                <a:latin typeface="Lucida Sans Typewriter" charset="0"/>
                <a:ea typeface="Lucida Sans Typewriter" charset="0"/>
                <a:cs typeface="Lucida Sans Typewriter" charset="0"/>
              </a:rPr>
              <a:t>(axis = 1) # sorts by column header</a:t>
            </a:r>
          </a:p>
          <a:p>
            <a:r>
              <a:rPr lang="en-US" sz="2000" b="1" dirty="0" smtClean="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area  pop  popPerArea  rain</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502.76   20    0.039780   1.0</a:t>
            </a:r>
          </a:p>
          <a:p>
            <a:r>
              <a:rPr lang="is-IS" sz="2000" dirty="0">
                <a:solidFill>
                  <a:schemeClr val="bg2"/>
                </a:solidFill>
                <a:latin typeface="Lucida Sans Typewriter" charset="0"/>
                <a:ea typeface="Lucida Sans Typewriter" charset="0"/>
                <a:cs typeface="Lucida Sans Typewriter" charset="0"/>
              </a:rPr>
              <a:t>Portland       145.09   12    0.082707   8.3</a:t>
            </a:r>
          </a:p>
          <a:p>
            <a:r>
              <a:rPr lang="is-IS" sz="2000" dirty="0">
                <a:solidFill>
                  <a:schemeClr val="bg2"/>
                </a:solidFill>
                <a:latin typeface="Lucida Sans Typewriter" charset="0"/>
                <a:ea typeface="Lucida Sans Typewriter" charset="0"/>
                <a:cs typeface="Lucida Sans Typewriter" charset="0"/>
              </a:rPr>
              <a:t>San Diego      372.39   24    0.064449   3.4</a:t>
            </a:r>
          </a:p>
          <a:p>
            <a:r>
              <a:rPr lang="is-IS" sz="2000" dirty="0">
                <a:solidFill>
                  <a:schemeClr val="bg2"/>
                </a:solidFill>
                <a:latin typeface="Lucida Sans Typewriter" charset="0"/>
                <a:ea typeface="Lucida Sans Typewriter" charset="0"/>
                <a:cs typeface="Lucida Sans Typewriter" charset="0"/>
              </a:rPr>
              <a:t>San Francisco  231.89   10    0.043124   2.0</a:t>
            </a:r>
          </a:p>
          <a:p>
            <a:r>
              <a:rPr lang="is-IS" sz="2000" dirty="0">
                <a:solidFill>
                  <a:schemeClr val="bg2"/>
                </a:solidFill>
                <a:latin typeface="Lucida Sans Typewriter" charset="0"/>
                <a:ea typeface="Lucida Sans Typewriter" charset="0"/>
                <a:cs typeface="Lucida Sans Typewriter" charset="0"/>
              </a:rPr>
              <a:t>Seattle        142.55   15    0.105226  10.0</a:t>
            </a:r>
          </a:p>
        </p:txBody>
      </p:sp>
    </p:spTree>
    <p:extLst>
      <p:ext uri="{BB962C8B-B14F-4D97-AF65-F5344CB8AC3E}">
        <p14:creationId xmlns:p14="http://schemas.microsoft.com/office/powerpoint/2010/main" val="417735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data into groups</a:t>
            </a:r>
            <a:endParaRPr lang="en-US" dirty="0"/>
          </a:p>
        </p:txBody>
      </p:sp>
      <p:sp>
        <p:nvSpPr>
          <p:cNvPr id="3" name="Content Placeholder 2"/>
          <p:cNvSpPr>
            <a:spLocks noGrp="1"/>
          </p:cNvSpPr>
          <p:nvPr>
            <p:ph idx="1"/>
          </p:nvPr>
        </p:nvSpPr>
        <p:spPr/>
        <p:txBody>
          <a:bodyPr>
            <a:normAutofit/>
          </a:bodyPr>
          <a:lstStyle/>
          <a:p>
            <a:r>
              <a:rPr lang="en-US" dirty="0" smtClean="0"/>
              <a:t>The following adds another column “state” to our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58</a:t>
            </a:fld>
            <a:endParaRPr lang="en-US" dirty="0"/>
          </a:p>
        </p:txBody>
      </p:sp>
      <p:sp>
        <p:nvSpPr>
          <p:cNvPr id="9" name="Text Box 4"/>
          <p:cNvSpPr txBox="1">
            <a:spLocks noChangeArrowheads="1"/>
          </p:cNvSpPr>
          <p:nvPr/>
        </p:nvSpPr>
        <p:spPr bwMode="auto">
          <a:xfrm>
            <a:off x="342900" y="1252478"/>
            <a:ext cx="8763000" cy="2862322"/>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cities["state"] = ["CA", "OR", "CA", "CA", "WA"]</a:t>
            </a:r>
          </a:p>
          <a:p>
            <a:r>
              <a:rPr lang="is-IS" sz="2000" b="1" dirty="0">
                <a:solidFill>
                  <a:schemeClr val="accent2"/>
                </a:solidFill>
                <a:latin typeface="Lucida Sans Typewriter" charset="0"/>
                <a:ea typeface="Lucida Sans Typewriter" charset="0"/>
                <a:cs typeface="Lucida Sans Typewriter" charset="0"/>
              </a:rPr>
              <a:t>&gt;&gt;&gt; cities</a:t>
            </a:r>
          </a:p>
          <a:p>
            <a:r>
              <a:rPr lang="is-IS" sz="2000" dirty="0">
                <a:solidFill>
                  <a:schemeClr val="bg2"/>
                </a:solidFill>
                <a:latin typeface="Lucida Sans Typewriter" charset="0"/>
                <a:ea typeface="Lucida Sans Typewriter" charset="0"/>
                <a:cs typeface="Lucida Sans Typewriter" charset="0"/>
              </a:rPr>
              <a:t>                 area  pop  popPerArea  rain state</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502.76   20    0.039780   1.0    CA</a:t>
            </a:r>
          </a:p>
          <a:p>
            <a:r>
              <a:rPr lang="is-IS" sz="2000" dirty="0">
                <a:solidFill>
                  <a:schemeClr val="bg2"/>
                </a:solidFill>
                <a:latin typeface="Lucida Sans Typewriter" charset="0"/>
                <a:ea typeface="Lucida Sans Typewriter" charset="0"/>
                <a:cs typeface="Lucida Sans Typewriter" charset="0"/>
              </a:rPr>
              <a:t>Portland       145.09   12    0.082707   8.3    OR</a:t>
            </a:r>
          </a:p>
          <a:p>
            <a:r>
              <a:rPr lang="is-IS" sz="2000" dirty="0">
                <a:solidFill>
                  <a:schemeClr val="bg2"/>
                </a:solidFill>
                <a:latin typeface="Lucida Sans Typewriter" charset="0"/>
                <a:ea typeface="Lucida Sans Typewriter" charset="0"/>
                <a:cs typeface="Lucida Sans Typewriter" charset="0"/>
              </a:rPr>
              <a:t>San Diego      372.39   24    0.064449   3.4    CA</a:t>
            </a:r>
          </a:p>
          <a:p>
            <a:r>
              <a:rPr lang="is-IS" sz="2000" dirty="0">
                <a:solidFill>
                  <a:schemeClr val="bg2"/>
                </a:solidFill>
                <a:latin typeface="Lucida Sans Typewriter" charset="0"/>
                <a:ea typeface="Lucida Sans Typewriter" charset="0"/>
                <a:cs typeface="Lucida Sans Typewriter" charset="0"/>
              </a:rPr>
              <a:t>San Francisco  231.89   10    0.043124   2.0    CA</a:t>
            </a:r>
          </a:p>
          <a:p>
            <a:r>
              <a:rPr lang="is-IS" sz="2000" dirty="0">
                <a:solidFill>
                  <a:schemeClr val="bg2"/>
                </a:solidFill>
                <a:latin typeface="Lucida Sans Typewriter" charset="0"/>
                <a:ea typeface="Lucida Sans Typewriter" charset="0"/>
                <a:cs typeface="Lucida Sans Typewriter" charset="0"/>
              </a:rPr>
              <a:t>Seattle        142.55   15    0.105226  10.0    </a:t>
            </a:r>
            <a:r>
              <a:rPr lang="is-IS" sz="2000" dirty="0" smtClean="0">
                <a:solidFill>
                  <a:schemeClr val="bg2"/>
                </a:solidFill>
                <a:latin typeface="Lucida Sans Typewriter" charset="0"/>
                <a:ea typeface="Lucida Sans Typewriter" charset="0"/>
                <a:cs typeface="Lucida Sans Typewriter" charset="0"/>
              </a:rPr>
              <a:t>WA</a:t>
            </a:r>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0" name="Table 9"/>
          <p:cNvGraphicFramePr>
            <a:graphicFrameLocks noGrp="1"/>
          </p:cNvGraphicFramePr>
          <p:nvPr>
            <p:extLst/>
          </p:nvPr>
        </p:nvGraphicFramePr>
        <p:xfrm>
          <a:off x="2095500" y="4283476"/>
          <a:ext cx="5181600" cy="222692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838200"/>
                <a:gridCol w="533400">
                  <a:extLst>
                    <a:ext uri="{9D8B030D-6E8A-4147-A177-3AD203B41FA5}">
                      <a16:colId xmlns="" xmlns:a16="http://schemas.microsoft.com/office/drawing/2014/main" val="20001"/>
                    </a:ext>
                  </a:extLst>
                </a:gridCol>
                <a:gridCol w="1234287">
                  <a:extLst>
                    <a:ext uri="{9D8B030D-6E8A-4147-A177-3AD203B41FA5}">
                      <a16:colId xmlns="" xmlns:a16="http://schemas.microsoft.com/office/drawing/2014/main" val="20002"/>
                    </a:ext>
                  </a:extLst>
                </a:gridCol>
                <a:gridCol w="594513"/>
                <a:gridCol w="609600"/>
              </a:tblGrid>
              <a:tr h="341752">
                <a:tc>
                  <a:txBody>
                    <a:bodyPr/>
                    <a:lstStyle/>
                    <a:p>
                      <a:endParaRPr lang="en-US" sz="1400" dirty="0" smtClean="0"/>
                    </a:p>
                    <a:p>
                      <a:r>
                        <a:rPr lang="en-US" sz="1400" dirty="0" smtClean="0"/>
                        <a:t>city</a:t>
                      </a:r>
                    </a:p>
                  </a:txBody>
                  <a:tcPr/>
                </a:tc>
                <a:tc>
                  <a:txBody>
                    <a:bodyPr/>
                    <a:lstStyle/>
                    <a:p>
                      <a:r>
                        <a:rPr lang="en-US" sz="1400" dirty="0" smtClean="0"/>
                        <a:t>area</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err="1" smtClean="0"/>
                        <a:t>popPerArea</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state</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Los Angeles</a:t>
                      </a:r>
                    </a:p>
                  </a:txBody>
                  <a:tcPr/>
                </a:tc>
                <a:tc>
                  <a:txBody>
                    <a:bodyPr/>
                    <a:lstStyle/>
                    <a:p>
                      <a:r>
                        <a:rPr lang="en-US" sz="1400" dirty="0" smtClean="0"/>
                        <a:t>502.76</a:t>
                      </a:r>
                      <a:endParaRPr lang="en-US" sz="1400" dirty="0"/>
                    </a:p>
                  </a:txBody>
                  <a:tcPr/>
                </a:tc>
                <a:tc>
                  <a:txBody>
                    <a:bodyPr/>
                    <a:lstStyle/>
                    <a:p>
                      <a:r>
                        <a:rPr lang="en-US" sz="1400" dirty="0"/>
                        <a:t>20</a:t>
                      </a:r>
                    </a:p>
                  </a:txBody>
                  <a:tcPr/>
                </a:tc>
                <a:tc>
                  <a:txBody>
                    <a:bodyPr/>
                    <a:lstStyle/>
                    <a:p>
                      <a:r>
                        <a:rPr lang="en-US" sz="1400" kern="1200" dirty="0" smtClean="0">
                          <a:solidFill>
                            <a:schemeClr val="dk1"/>
                          </a:solidFill>
                          <a:latin typeface="+mn-lt"/>
                          <a:ea typeface="+mn-ea"/>
                          <a:cs typeface="+mn-cs"/>
                        </a:rPr>
                        <a:t>0.039780</a:t>
                      </a:r>
                      <a:endParaRPr lang="en-US" sz="1400" kern="1200" dirty="0">
                        <a:solidFill>
                          <a:schemeClr val="dk1"/>
                        </a:solidFill>
                        <a:latin typeface="+mn-lt"/>
                        <a:ea typeface="+mn-ea"/>
                        <a:cs typeface="+mn-cs"/>
                      </a:endParaRPr>
                    </a:p>
                  </a:txBody>
                  <a:tcPr/>
                </a:tc>
                <a:tc>
                  <a:txBody>
                    <a:bodyPr/>
                    <a:lstStyle/>
                    <a:p>
                      <a:r>
                        <a:rPr lang="en-US" sz="1400" dirty="0" smtClean="0"/>
                        <a:t>1.0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tr>
              <a:tr h="341752">
                <a:tc>
                  <a:txBody>
                    <a:bodyPr/>
                    <a:lstStyle/>
                    <a:p>
                      <a:r>
                        <a:rPr lang="en-US" sz="1400" dirty="0" smtClean="0"/>
                        <a:t>Portland</a:t>
                      </a:r>
                      <a:endParaRPr lang="en-US" sz="1400" dirty="0"/>
                    </a:p>
                  </a:txBody>
                  <a:tcPr/>
                </a:tc>
                <a:tc>
                  <a:txBody>
                    <a:bodyPr/>
                    <a:lstStyle/>
                    <a:p>
                      <a:r>
                        <a:rPr lang="en-US" sz="1400" dirty="0" smtClean="0"/>
                        <a:t>145.09</a:t>
                      </a:r>
                      <a:endParaRPr lang="en-US" sz="1400" dirty="0"/>
                    </a:p>
                  </a:txBody>
                  <a:tcPr/>
                </a:tc>
                <a:tc>
                  <a:txBody>
                    <a:bodyPr/>
                    <a:lstStyle/>
                    <a:p>
                      <a:r>
                        <a:rPr lang="en-US" sz="1400" dirty="0" smtClean="0"/>
                        <a:t>12</a:t>
                      </a:r>
                      <a:endParaRPr lang="en-US" sz="1400" dirty="0"/>
                    </a:p>
                  </a:txBody>
                  <a:tcPr/>
                </a:tc>
                <a:tc>
                  <a:txBody>
                    <a:bodyPr/>
                    <a:lstStyle/>
                    <a:p>
                      <a:r>
                        <a:rPr lang="en-US" sz="1400" kern="1200" dirty="0" smtClean="0">
                          <a:solidFill>
                            <a:schemeClr val="dk1"/>
                          </a:solidFill>
                          <a:latin typeface="+mn-lt"/>
                          <a:ea typeface="+mn-ea"/>
                          <a:cs typeface="+mn-cs"/>
                        </a:rPr>
                        <a:t>0.082707</a:t>
                      </a:r>
                      <a:endParaRPr lang="en-US" sz="1400" kern="1200" dirty="0">
                        <a:solidFill>
                          <a:schemeClr val="dk1"/>
                        </a:solidFill>
                        <a:latin typeface="+mn-lt"/>
                        <a:ea typeface="+mn-ea"/>
                        <a:cs typeface="+mn-cs"/>
                      </a:endParaRPr>
                    </a:p>
                  </a:txBody>
                  <a:tcPr/>
                </a:tc>
                <a:tc>
                  <a:txBody>
                    <a:bodyPr/>
                    <a:lstStyle/>
                    <a:p>
                      <a:r>
                        <a:rPr lang="en-US" sz="1400" dirty="0" smtClean="0"/>
                        <a:t>8.3</a:t>
                      </a:r>
                      <a:endParaRPr lang="en-US" sz="1400" dirty="0"/>
                    </a:p>
                  </a:txBody>
                  <a:tcPr/>
                </a:tc>
                <a:tc>
                  <a:txBody>
                    <a:bodyPr/>
                    <a:lstStyle/>
                    <a:p>
                      <a:r>
                        <a:rPr lang="en-US" sz="1400" kern="1200" dirty="0" smtClean="0">
                          <a:solidFill>
                            <a:schemeClr val="dk1"/>
                          </a:solidFill>
                          <a:latin typeface="+mn-lt"/>
                          <a:ea typeface="+mn-ea"/>
                          <a:cs typeface="+mn-cs"/>
                        </a:rPr>
                        <a:t>OR</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1"/>
                  </a:ext>
                </a:extLst>
              </a:tr>
              <a:tr h="341752">
                <a:tc>
                  <a:txBody>
                    <a:bodyPr/>
                    <a:lstStyle/>
                    <a:p>
                      <a:r>
                        <a:rPr lang="en-US" sz="1400" dirty="0" smtClean="0"/>
                        <a:t>San Diego</a:t>
                      </a:r>
                      <a:endParaRPr lang="en-US" sz="1400" dirty="0"/>
                    </a:p>
                  </a:txBody>
                  <a:tcPr/>
                </a:tc>
                <a:tc>
                  <a:txBody>
                    <a:bodyPr/>
                    <a:lstStyle/>
                    <a:p>
                      <a:r>
                        <a:rPr lang="en-US" sz="1400" dirty="0" smtClean="0"/>
                        <a:t>372.39</a:t>
                      </a:r>
                      <a:endParaRPr lang="en-US" sz="1400" dirty="0"/>
                    </a:p>
                  </a:txBody>
                  <a:tcPr/>
                </a:tc>
                <a:tc>
                  <a:txBody>
                    <a:bodyPr/>
                    <a:lstStyle/>
                    <a:p>
                      <a:r>
                        <a:rPr lang="en-US" sz="1400" dirty="0" smtClean="0"/>
                        <a:t>24</a:t>
                      </a:r>
                      <a:endParaRPr lang="en-US" sz="1400" dirty="0"/>
                    </a:p>
                  </a:txBody>
                  <a:tcPr/>
                </a:tc>
                <a:tc>
                  <a:txBody>
                    <a:bodyPr/>
                    <a:lstStyle/>
                    <a:p>
                      <a:r>
                        <a:rPr lang="en-US" sz="1400" kern="1200" dirty="0" smtClean="0">
                          <a:solidFill>
                            <a:schemeClr val="dk1"/>
                          </a:solidFill>
                          <a:latin typeface="+mn-lt"/>
                          <a:ea typeface="+mn-ea"/>
                          <a:cs typeface="+mn-cs"/>
                        </a:rPr>
                        <a:t>0.064449</a:t>
                      </a:r>
                      <a:endParaRPr lang="en-US" sz="1400" kern="1200" dirty="0">
                        <a:solidFill>
                          <a:schemeClr val="dk1"/>
                        </a:solidFill>
                        <a:latin typeface="+mn-lt"/>
                        <a:ea typeface="+mn-ea"/>
                        <a:cs typeface="+mn-cs"/>
                      </a:endParaRPr>
                    </a:p>
                  </a:txBody>
                  <a:tcPr/>
                </a:tc>
                <a:tc>
                  <a:txBody>
                    <a:bodyPr/>
                    <a:lstStyle/>
                    <a:p>
                      <a:r>
                        <a:rPr lang="en-US" sz="1400" dirty="0" smtClean="0"/>
                        <a:t>3.4</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2"/>
                  </a:ext>
                </a:extLst>
              </a:tr>
              <a:tr h="341752">
                <a:tc>
                  <a:txBody>
                    <a:bodyPr/>
                    <a:lstStyle/>
                    <a:p>
                      <a:r>
                        <a:rPr lang="en-US" sz="1400" dirty="0"/>
                        <a:t>San Francisco</a:t>
                      </a:r>
                    </a:p>
                  </a:txBody>
                  <a:tcPr/>
                </a:tc>
                <a:tc>
                  <a:txBody>
                    <a:bodyPr/>
                    <a:lstStyle/>
                    <a:p>
                      <a:r>
                        <a:rPr lang="en-US" sz="1400" dirty="0" smtClean="0"/>
                        <a:t>231.89</a:t>
                      </a:r>
                      <a:endParaRPr lang="en-US" sz="1400" dirty="0"/>
                    </a:p>
                  </a:txBody>
                  <a:tcPr/>
                </a:tc>
                <a:tc>
                  <a:txBody>
                    <a:bodyPr/>
                    <a:lstStyle/>
                    <a:p>
                      <a:r>
                        <a:rPr lang="en-US" sz="1400" dirty="0"/>
                        <a:t>10</a:t>
                      </a:r>
                    </a:p>
                  </a:txBody>
                  <a:tcPr/>
                </a:tc>
                <a:tc>
                  <a:txBody>
                    <a:bodyPr/>
                    <a:lstStyle/>
                    <a:p>
                      <a:r>
                        <a:rPr lang="is-IS" sz="1400" kern="1200" dirty="0" smtClean="0">
                          <a:solidFill>
                            <a:schemeClr val="dk1"/>
                          </a:solidFill>
                          <a:latin typeface="+mn-lt"/>
                          <a:ea typeface="+mn-ea"/>
                          <a:cs typeface="+mn-cs"/>
                        </a:rPr>
                        <a:t>0.043124</a:t>
                      </a:r>
                      <a:endParaRPr lang="en-US" sz="1400" kern="1200" dirty="0">
                        <a:solidFill>
                          <a:schemeClr val="dk1"/>
                        </a:solidFill>
                        <a:latin typeface="+mn-lt"/>
                        <a:ea typeface="+mn-ea"/>
                        <a:cs typeface="+mn-cs"/>
                      </a:endParaRPr>
                    </a:p>
                  </a:txBody>
                  <a:tcPr/>
                </a:tc>
                <a:tc>
                  <a:txBody>
                    <a:bodyPr/>
                    <a:lstStyle/>
                    <a:p>
                      <a:r>
                        <a:rPr lang="en-US" sz="1400" dirty="0" smtClean="0"/>
                        <a:t>2.0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3"/>
                  </a:ext>
                </a:extLst>
              </a:tr>
              <a:tr h="341752">
                <a:tc>
                  <a:txBody>
                    <a:bodyPr/>
                    <a:lstStyle/>
                    <a:p>
                      <a:r>
                        <a:rPr lang="en-US" sz="1400" dirty="0"/>
                        <a:t>Seattle</a:t>
                      </a:r>
                    </a:p>
                  </a:txBody>
                  <a:tcPr/>
                </a:tc>
                <a:tc>
                  <a:txBody>
                    <a:bodyPr/>
                    <a:lstStyle/>
                    <a:p>
                      <a:r>
                        <a:rPr lang="en-US" sz="1400" dirty="0" smtClean="0"/>
                        <a:t>142.55</a:t>
                      </a:r>
                    </a:p>
                  </a:txBody>
                  <a:tcPr/>
                </a:tc>
                <a:tc>
                  <a:txBody>
                    <a:bodyPr/>
                    <a:lstStyle/>
                    <a:p>
                      <a:r>
                        <a:rPr lang="en-US" sz="1400" dirty="0"/>
                        <a:t>15</a:t>
                      </a:r>
                    </a:p>
                  </a:txBody>
                  <a:tcPr/>
                </a:tc>
                <a:tc>
                  <a:txBody>
                    <a:bodyPr/>
                    <a:lstStyle/>
                    <a:p>
                      <a:r>
                        <a:rPr lang="en-US" sz="1400" kern="1200" dirty="0" smtClean="0">
                          <a:solidFill>
                            <a:schemeClr val="dk1"/>
                          </a:solidFill>
                          <a:latin typeface="+mn-lt"/>
                          <a:ea typeface="+mn-ea"/>
                          <a:cs typeface="+mn-cs"/>
                        </a:rPr>
                        <a:t>0.105226</a:t>
                      </a:r>
                    </a:p>
                  </a:txBody>
                  <a:tcPr/>
                </a:tc>
                <a:tc>
                  <a:txBody>
                    <a:bodyPr/>
                    <a:lstStyle/>
                    <a:p>
                      <a:r>
                        <a:rPr lang="en-US" sz="1400" dirty="0" smtClean="0"/>
                        <a:t>10.0</a:t>
                      </a:r>
                      <a:endParaRPr lang="en-US" sz="1400" dirty="0"/>
                    </a:p>
                  </a:txBody>
                  <a:tcPr/>
                </a:tc>
                <a:tc>
                  <a:txBody>
                    <a:bodyPr/>
                    <a:lstStyle/>
                    <a:p>
                      <a:r>
                        <a:rPr lang="en-US" sz="1400" kern="1200" dirty="0" smtClean="0">
                          <a:solidFill>
                            <a:schemeClr val="dk1"/>
                          </a:solidFill>
                          <a:latin typeface="+mn-lt"/>
                          <a:ea typeface="+mn-ea"/>
                          <a:cs typeface="+mn-cs"/>
                        </a:rPr>
                        <a:t>WA</a:t>
                      </a:r>
                    </a:p>
                  </a:txBody>
                  <a:tcPr/>
                </a:tc>
              </a:tr>
            </a:tbl>
          </a:graphicData>
        </a:graphic>
      </p:graphicFrame>
    </p:spTree>
    <p:extLst>
      <p:ext uri="{BB962C8B-B14F-4D97-AF65-F5344CB8AC3E}">
        <p14:creationId xmlns:p14="http://schemas.microsoft.com/office/powerpoint/2010/main" val="7578846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data into groups</a:t>
            </a:r>
            <a:endParaRPr lang="en-US" dirty="0"/>
          </a:p>
        </p:txBody>
      </p:sp>
      <p:sp>
        <p:nvSpPr>
          <p:cNvPr id="3" name="Content Placeholder 2"/>
          <p:cNvSpPr>
            <a:spLocks noGrp="1"/>
          </p:cNvSpPr>
          <p:nvPr>
            <p:ph idx="1"/>
          </p:nvPr>
        </p:nvSpPr>
        <p:spPr/>
        <p:txBody>
          <a:bodyPr>
            <a:normAutofit/>
          </a:bodyPr>
          <a:lstStyle/>
          <a:p>
            <a:r>
              <a:rPr lang="en-US" dirty="0" smtClean="0"/>
              <a:t>The following splits our </a:t>
            </a:r>
            <a:r>
              <a:rPr lang="en-US" dirty="0" err="1" smtClean="0"/>
              <a:t>DataFrame</a:t>
            </a:r>
            <a:r>
              <a:rPr lang="en-US" dirty="0" smtClean="0"/>
              <a:t> into groups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59</a:t>
            </a:fld>
            <a:endParaRPr lang="en-US" dirty="0"/>
          </a:p>
        </p:txBody>
      </p:sp>
      <p:sp>
        <p:nvSpPr>
          <p:cNvPr id="9" name="Text Box 4"/>
          <p:cNvSpPr txBox="1">
            <a:spLocks noChangeArrowheads="1"/>
          </p:cNvSpPr>
          <p:nvPr/>
        </p:nvSpPr>
        <p:spPr bwMode="auto">
          <a:xfrm>
            <a:off x="342900" y="1252478"/>
            <a:ext cx="8763000" cy="2554545"/>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group = cities.groupby("state")</a:t>
            </a:r>
          </a:p>
          <a:p>
            <a:r>
              <a:rPr lang="is-IS" sz="2000" b="1" dirty="0">
                <a:solidFill>
                  <a:schemeClr val="accent2"/>
                </a:solidFill>
                <a:latin typeface="Lucida Sans Typewriter" charset="0"/>
                <a:ea typeface="Lucida Sans Typewriter" charset="0"/>
                <a:cs typeface="Lucida Sans Typewriter" charset="0"/>
              </a:rPr>
              <a:t>&gt;&gt;&gt; group.get_group("CA")</a:t>
            </a:r>
          </a:p>
          <a:p>
            <a:r>
              <a:rPr lang="is-IS" sz="2000" dirty="0">
                <a:solidFill>
                  <a:schemeClr val="bg2"/>
                </a:solidFill>
                <a:latin typeface="Lucida Sans Typewriter" charset="0"/>
                <a:ea typeface="Lucida Sans Typewriter" charset="0"/>
                <a:cs typeface="Lucida Sans Typewriter" charset="0"/>
              </a:rPr>
              <a:t>                 area  pop  popPerArea  rain state</a:t>
            </a:r>
          </a:p>
          <a:p>
            <a:r>
              <a:rPr lang="is-IS" sz="2000" dirty="0">
                <a:solidFill>
                  <a:schemeClr val="bg2"/>
                </a:solidFill>
                <a:latin typeface="Lucida Sans Typewriter" charset="0"/>
                <a:ea typeface="Lucida Sans Typewriter" charset="0"/>
                <a:cs typeface="Lucida Sans Typewriter" charset="0"/>
              </a:rPr>
              <a:t>city                                              </a:t>
            </a:r>
          </a:p>
          <a:p>
            <a:r>
              <a:rPr lang="is-IS" sz="2000" dirty="0">
                <a:solidFill>
                  <a:schemeClr val="bg2"/>
                </a:solidFill>
                <a:latin typeface="Lucida Sans Typewriter" charset="0"/>
                <a:ea typeface="Lucida Sans Typewriter" charset="0"/>
                <a:cs typeface="Lucida Sans Typewriter" charset="0"/>
              </a:rPr>
              <a:t>Los Angeles    502.76   20    0.039780   1.0    CA</a:t>
            </a:r>
          </a:p>
          <a:p>
            <a:r>
              <a:rPr lang="is-IS" sz="2000" dirty="0">
                <a:solidFill>
                  <a:schemeClr val="bg2"/>
                </a:solidFill>
                <a:latin typeface="Lucida Sans Typewriter" charset="0"/>
                <a:ea typeface="Lucida Sans Typewriter" charset="0"/>
                <a:cs typeface="Lucida Sans Typewriter" charset="0"/>
              </a:rPr>
              <a:t>San Diego      372.39   24    0.064449   3.4    CA</a:t>
            </a:r>
          </a:p>
          <a:p>
            <a:r>
              <a:rPr lang="is-IS" sz="2000" dirty="0">
                <a:solidFill>
                  <a:schemeClr val="bg2"/>
                </a:solidFill>
                <a:latin typeface="Lucida Sans Typewriter" charset="0"/>
                <a:ea typeface="Lucida Sans Typewriter" charset="0"/>
                <a:cs typeface="Lucida Sans Typewriter" charset="0"/>
              </a:rPr>
              <a:t>San Francisco  231.89   10    0.043124   2.0    CA</a:t>
            </a:r>
          </a:p>
          <a:p>
            <a:endParaRPr lang="is-IS" sz="2000" dirty="0">
              <a:solidFill>
                <a:schemeClr val="bg2"/>
              </a:solidFill>
              <a:latin typeface="Lucida Sans Typewriter" charset="0"/>
              <a:ea typeface="Lucida Sans Typewriter" charset="0"/>
              <a:cs typeface="Lucida Sans Typewriter" charset="0"/>
            </a:endParaRPr>
          </a:p>
        </p:txBody>
      </p:sp>
      <p:graphicFrame>
        <p:nvGraphicFramePr>
          <p:cNvPr id="11" name="Table 10"/>
          <p:cNvGraphicFramePr>
            <a:graphicFrameLocks noGrp="1"/>
          </p:cNvGraphicFramePr>
          <p:nvPr>
            <p:extLst/>
          </p:nvPr>
        </p:nvGraphicFramePr>
        <p:xfrm>
          <a:off x="2095500" y="4114800"/>
          <a:ext cx="5181600" cy="222692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838200"/>
                <a:gridCol w="533400">
                  <a:extLst>
                    <a:ext uri="{9D8B030D-6E8A-4147-A177-3AD203B41FA5}">
                      <a16:colId xmlns="" xmlns:a16="http://schemas.microsoft.com/office/drawing/2014/main" val="20001"/>
                    </a:ext>
                  </a:extLst>
                </a:gridCol>
                <a:gridCol w="1234287">
                  <a:extLst>
                    <a:ext uri="{9D8B030D-6E8A-4147-A177-3AD203B41FA5}">
                      <a16:colId xmlns="" xmlns:a16="http://schemas.microsoft.com/office/drawing/2014/main" val="20002"/>
                    </a:ext>
                  </a:extLst>
                </a:gridCol>
                <a:gridCol w="594513"/>
                <a:gridCol w="609600"/>
              </a:tblGrid>
              <a:tr h="341752">
                <a:tc>
                  <a:txBody>
                    <a:bodyPr/>
                    <a:lstStyle/>
                    <a:p>
                      <a:endParaRPr lang="en-US" sz="1400" dirty="0" smtClean="0"/>
                    </a:p>
                    <a:p>
                      <a:r>
                        <a:rPr lang="en-US" sz="1400" dirty="0" smtClean="0"/>
                        <a:t>city</a:t>
                      </a:r>
                    </a:p>
                  </a:txBody>
                  <a:tcPr/>
                </a:tc>
                <a:tc>
                  <a:txBody>
                    <a:bodyPr/>
                    <a:lstStyle/>
                    <a:p>
                      <a:r>
                        <a:rPr lang="en-US" sz="1400" dirty="0" smtClean="0"/>
                        <a:t>area</a:t>
                      </a:r>
                      <a:endParaRPr lang="en-US" sz="1400" dirty="0"/>
                    </a:p>
                  </a:txBody>
                  <a:tcPr/>
                </a:tc>
                <a:tc>
                  <a:txBody>
                    <a:bodyPr/>
                    <a:lstStyle/>
                    <a:p>
                      <a:r>
                        <a:rPr lang="en-US" sz="1400" dirty="0"/>
                        <a:t>p</a:t>
                      </a:r>
                      <a:r>
                        <a:rPr lang="en-US" sz="1400" dirty="0" smtClean="0"/>
                        <a:t>op</a:t>
                      </a:r>
                      <a:endParaRPr lang="en-US" sz="1400" dirty="0"/>
                    </a:p>
                  </a:txBody>
                  <a:tcPr/>
                </a:tc>
                <a:tc>
                  <a:txBody>
                    <a:bodyPr/>
                    <a:lstStyle/>
                    <a:p>
                      <a:r>
                        <a:rPr lang="en-US" sz="1400" dirty="0" err="1" smtClean="0"/>
                        <a:t>popPerArea</a:t>
                      </a:r>
                      <a:endParaRPr lang="en-US" sz="1400" dirty="0"/>
                    </a:p>
                  </a:txBody>
                  <a:tcPr/>
                </a:tc>
                <a:tc>
                  <a:txBody>
                    <a:bodyPr/>
                    <a:lstStyle/>
                    <a:p>
                      <a:r>
                        <a:rPr lang="en-US" sz="1400" dirty="0"/>
                        <a:t>r</a:t>
                      </a:r>
                      <a:r>
                        <a:rPr lang="en-US" sz="1400" dirty="0" smtClean="0"/>
                        <a:t>ain</a:t>
                      </a:r>
                      <a:endParaRPr lang="en-US" sz="1400" dirty="0"/>
                    </a:p>
                  </a:txBody>
                  <a:tcPr/>
                </a:tc>
                <a:tc>
                  <a:txBody>
                    <a:bodyPr/>
                    <a:lstStyle/>
                    <a:p>
                      <a:r>
                        <a:rPr lang="en-US" sz="1400" dirty="0" smtClean="0"/>
                        <a:t>state</a:t>
                      </a:r>
                      <a:endParaRPr lang="en-US" sz="1400" dirty="0"/>
                    </a:p>
                  </a:txBody>
                  <a:tcPr/>
                </a:tc>
                <a:extLst>
                  <a:ext uri="{0D108BD9-81ED-4DB2-BD59-A6C34878D82A}">
                    <a16:rowId xmlns="" xmlns:a16="http://schemas.microsoft.com/office/drawing/2014/main" val="10000"/>
                  </a:ext>
                </a:extLst>
              </a:tr>
              <a:tr h="341752">
                <a:tc>
                  <a:txBody>
                    <a:bodyPr/>
                    <a:lstStyle/>
                    <a:p>
                      <a:r>
                        <a:rPr lang="en-US" sz="1400" dirty="0"/>
                        <a:t>Los Angeles</a:t>
                      </a:r>
                    </a:p>
                  </a:txBody>
                  <a:tcPr/>
                </a:tc>
                <a:tc>
                  <a:txBody>
                    <a:bodyPr/>
                    <a:lstStyle/>
                    <a:p>
                      <a:r>
                        <a:rPr lang="en-US" sz="1400" dirty="0" smtClean="0"/>
                        <a:t>502.76</a:t>
                      </a:r>
                      <a:endParaRPr lang="en-US" sz="1400" dirty="0"/>
                    </a:p>
                  </a:txBody>
                  <a:tcPr/>
                </a:tc>
                <a:tc>
                  <a:txBody>
                    <a:bodyPr/>
                    <a:lstStyle/>
                    <a:p>
                      <a:r>
                        <a:rPr lang="en-US" sz="1400" dirty="0"/>
                        <a:t>20</a:t>
                      </a:r>
                    </a:p>
                  </a:txBody>
                  <a:tcPr/>
                </a:tc>
                <a:tc>
                  <a:txBody>
                    <a:bodyPr/>
                    <a:lstStyle/>
                    <a:p>
                      <a:r>
                        <a:rPr lang="en-US" sz="1400" kern="1200" dirty="0" smtClean="0">
                          <a:solidFill>
                            <a:schemeClr val="dk1"/>
                          </a:solidFill>
                          <a:latin typeface="+mn-lt"/>
                          <a:ea typeface="+mn-ea"/>
                          <a:cs typeface="+mn-cs"/>
                        </a:rPr>
                        <a:t>0.039780</a:t>
                      </a:r>
                      <a:endParaRPr lang="en-US" sz="1400" kern="1200" dirty="0">
                        <a:solidFill>
                          <a:schemeClr val="dk1"/>
                        </a:solidFill>
                        <a:latin typeface="+mn-lt"/>
                        <a:ea typeface="+mn-ea"/>
                        <a:cs typeface="+mn-cs"/>
                      </a:endParaRPr>
                    </a:p>
                  </a:txBody>
                  <a:tcPr/>
                </a:tc>
                <a:tc>
                  <a:txBody>
                    <a:bodyPr/>
                    <a:lstStyle/>
                    <a:p>
                      <a:r>
                        <a:rPr lang="en-US" sz="1400" dirty="0" smtClean="0"/>
                        <a:t>1.0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tr>
              <a:tr h="341752">
                <a:tc>
                  <a:txBody>
                    <a:bodyPr/>
                    <a:lstStyle/>
                    <a:p>
                      <a:r>
                        <a:rPr lang="en-US" sz="1400" dirty="0" smtClean="0">
                          <a:solidFill>
                            <a:schemeClr val="dk1">
                              <a:alpha val="50000"/>
                            </a:schemeClr>
                          </a:solidFill>
                        </a:rPr>
                        <a:t>Portland</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145.09</a:t>
                      </a:r>
                      <a:endParaRPr lang="en-US" sz="1400" dirty="0">
                        <a:solidFill>
                          <a:schemeClr val="dk1">
                            <a:alpha val="50000"/>
                          </a:schemeClr>
                        </a:solidFill>
                      </a:endParaRPr>
                    </a:p>
                  </a:txBody>
                  <a:tcPr/>
                </a:tc>
                <a:tc>
                  <a:txBody>
                    <a:bodyPr/>
                    <a:lstStyle/>
                    <a:p>
                      <a:r>
                        <a:rPr lang="en-US" sz="1400" dirty="0" smtClean="0">
                          <a:solidFill>
                            <a:schemeClr val="dk1">
                              <a:alpha val="50000"/>
                            </a:schemeClr>
                          </a:solidFill>
                        </a:rPr>
                        <a:t>12</a:t>
                      </a:r>
                      <a:endParaRPr lang="en-US" sz="1400" dirty="0">
                        <a:solidFill>
                          <a:schemeClr val="dk1">
                            <a:alpha val="50000"/>
                          </a:schemeClr>
                        </a:solidFill>
                      </a:endParaRPr>
                    </a:p>
                  </a:txBody>
                  <a:tcPr/>
                </a:tc>
                <a:tc>
                  <a:txBody>
                    <a:bodyPr/>
                    <a:lstStyle/>
                    <a:p>
                      <a:r>
                        <a:rPr lang="en-US" sz="1400" kern="1200" dirty="0" smtClean="0">
                          <a:solidFill>
                            <a:schemeClr val="dk1">
                              <a:alpha val="50000"/>
                            </a:schemeClr>
                          </a:solidFill>
                          <a:latin typeface="+mn-lt"/>
                          <a:ea typeface="+mn-ea"/>
                          <a:cs typeface="+mn-cs"/>
                        </a:rPr>
                        <a:t>0.082707</a:t>
                      </a:r>
                      <a:endParaRPr lang="en-US" sz="1400" kern="1200" dirty="0">
                        <a:solidFill>
                          <a:schemeClr val="dk1">
                            <a:alpha val="50000"/>
                          </a:schemeClr>
                        </a:solidFill>
                        <a:latin typeface="+mn-lt"/>
                        <a:ea typeface="+mn-ea"/>
                        <a:cs typeface="+mn-cs"/>
                      </a:endParaRPr>
                    </a:p>
                  </a:txBody>
                  <a:tcPr/>
                </a:tc>
                <a:tc>
                  <a:txBody>
                    <a:bodyPr/>
                    <a:lstStyle/>
                    <a:p>
                      <a:r>
                        <a:rPr lang="en-US" sz="1400" dirty="0" smtClean="0">
                          <a:solidFill>
                            <a:schemeClr val="dk1">
                              <a:alpha val="50000"/>
                            </a:schemeClr>
                          </a:solidFill>
                        </a:rPr>
                        <a:t>8.3</a:t>
                      </a:r>
                      <a:endParaRPr lang="en-US" sz="1400" dirty="0">
                        <a:solidFill>
                          <a:schemeClr val="dk1">
                            <a:alpha val="50000"/>
                          </a:schemeClr>
                        </a:solidFill>
                      </a:endParaRPr>
                    </a:p>
                  </a:txBody>
                  <a:tcPr/>
                </a:tc>
                <a:tc>
                  <a:txBody>
                    <a:bodyPr/>
                    <a:lstStyle/>
                    <a:p>
                      <a:r>
                        <a:rPr lang="en-US" sz="1400" kern="1200" dirty="0" smtClean="0">
                          <a:solidFill>
                            <a:schemeClr val="dk1">
                              <a:alpha val="50000"/>
                            </a:schemeClr>
                          </a:solidFill>
                          <a:latin typeface="+mn-lt"/>
                          <a:ea typeface="+mn-ea"/>
                          <a:cs typeface="+mn-cs"/>
                        </a:rPr>
                        <a:t>OR</a:t>
                      </a:r>
                      <a:endParaRPr lang="en-US" sz="1400" kern="1200" dirty="0">
                        <a:solidFill>
                          <a:schemeClr val="dk1">
                            <a:alpha val="50000"/>
                          </a:schemeClr>
                        </a:solidFill>
                        <a:latin typeface="+mn-lt"/>
                        <a:ea typeface="+mn-ea"/>
                        <a:cs typeface="+mn-cs"/>
                      </a:endParaRPr>
                    </a:p>
                  </a:txBody>
                  <a:tcPr/>
                </a:tc>
                <a:extLst>
                  <a:ext uri="{0D108BD9-81ED-4DB2-BD59-A6C34878D82A}">
                    <a16:rowId xmlns="" xmlns:a16="http://schemas.microsoft.com/office/drawing/2014/main" val="10001"/>
                  </a:ext>
                </a:extLst>
              </a:tr>
              <a:tr h="341752">
                <a:tc>
                  <a:txBody>
                    <a:bodyPr/>
                    <a:lstStyle/>
                    <a:p>
                      <a:r>
                        <a:rPr lang="en-US" sz="1400" dirty="0" smtClean="0"/>
                        <a:t>San Diego</a:t>
                      </a:r>
                      <a:endParaRPr lang="en-US" sz="1400" dirty="0"/>
                    </a:p>
                  </a:txBody>
                  <a:tcPr/>
                </a:tc>
                <a:tc>
                  <a:txBody>
                    <a:bodyPr/>
                    <a:lstStyle/>
                    <a:p>
                      <a:r>
                        <a:rPr lang="en-US" sz="1400" dirty="0" smtClean="0"/>
                        <a:t>372.39</a:t>
                      </a:r>
                      <a:endParaRPr lang="en-US" sz="1400" dirty="0"/>
                    </a:p>
                  </a:txBody>
                  <a:tcPr/>
                </a:tc>
                <a:tc>
                  <a:txBody>
                    <a:bodyPr/>
                    <a:lstStyle/>
                    <a:p>
                      <a:r>
                        <a:rPr lang="en-US" sz="1400" dirty="0" smtClean="0"/>
                        <a:t>24</a:t>
                      </a:r>
                      <a:endParaRPr lang="en-US" sz="1400" dirty="0"/>
                    </a:p>
                  </a:txBody>
                  <a:tcPr/>
                </a:tc>
                <a:tc>
                  <a:txBody>
                    <a:bodyPr/>
                    <a:lstStyle/>
                    <a:p>
                      <a:r>
                        <a:rPr lang="en-US" sz="1400" kern="1200" dirty="0" smtClean="0">
                          <a:solidFill>
                            <a:schemeClr val="dk1"/>
                          </a:solidFill>
                          <a:latin typeface="+mn-lt"/>
                          <a:ea typeface="+mn-ea"/>
                          <a:cs typeface="+mn-cs"/>
                        </a:rPr>
                        <a:t>0.064449</a:t>
                      </a:r>
                      <a:endParaRPr lang="en-US" sz="1400" kern="1200" dirty="0">
                        <a:solidFill>
                          <a:schemeClr val="dk1"/>
                        </a:solidFill>
                        <a:latin typeface="+mn-lt"/>
                        <a:ea typeface="+mn-ea"/>
                        <a:cs typeface="+mn-cs"/>
                      </a:endParaRPr>
                    </a:p>
                  </a:txBody>
                  <a:tcPr/>
                </a:tc>
                <a:tc>
                  <a:txBody>
                    <a:bodyPr/>
                    <a:lstStyle/>
                    <a:p>
                      <a:r>
                        <a:rPr lang="en-US" sz="1400" dirty="0" smtClean="0"/>
                        <a:t>3.4</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2"/>
                  </a:ext>
                </a:extLst>
              </a:tr>
              <a:tr h="341752">
                <a:tc>
                  <a:txBody>
                    <a:bodyPr/>
                    <a:lstStyle/>
                    <a:p>
                      <a:r>
                        <a:rPr lang="en-US" sz="1400" dirty="0"/>
                        <a:t>San Francisco</a:t>
                      </a:r>
                    </a:p>
                  </a:txBody>
                  <a:tcPr/>
                </a:tc>
                <a:tc>
                  <a:txBody>
                    <a:bodyPr/>
                    <a:lstStyle/>
                    <a:p>
                      <a:r>
                        <a:rPr lang="en-US" sz="1400" dirty="0" smtClean="0"/>
                        <a:t>231.89</a:t>
                      </a:r>
                      <a:endParaRPr lang="en-US" sz="1400" dirty="0"/>
                    </a:p>
                  </a:txBody>
                  <a:tcPr/>
                </a:tc>
                <a:tc>
                  <a:txBody>
                    <a:bodyPr/>
                    <a:lstStyle/>
                    <a:p>
                      <a:r>
                        <a:rPr lang="en-US" sz="1400" dirty="0"/>
                        <a:t>10</a:t>
                      </a:r>
                    </a:p>
                  </a:txBody>
                  <a:tcPr/>
                </a:tc>
                <a:tc>
                  <a:txBody>
                    <a:bodyPr/>
                    <a:lstStyle/>
                    <a:p>
                      <a:r>
                        <a:rPr lang="is-IS" sz="1400" kern="1200" dirty="0" smtClean="0">
                          <a:solidFill>
                            <a:schemeClr val="dk1"/>
                          </a:solidFill>
                          <a:latin typeface="+mn-lt"/>
                          <a:ea typeface="+mn-ea"/>
                          <a:cs typeface="+mn-cs"/>
                        </a:rPr>
                        <a:t>0.043124</a:t>
                      </a:r>
                      <a:endParaRPr lang="en-US" sz="1400" kern="1200" dirty="0">
                        <a:solidFill>
                          <a:schemeClr val="dk1"/>
                        </a:solidFill>
                        <a:latin typeface="+mn-lt"/>
                        <a:ea typeface="+mn-ea"/>
                        <a:cs typeface="+mn-cs"/>
                      </a:endParaRPr>
                    </a:p>
                  </a:txBody>
                  <a:tcPr/>
                </a:tc>
                <a:tc>
                  <a:txBody>
                    <a:bodyPr/>
                    <a:lstStyle/>
                    <a:p>
                      <a:r>
                        <a:rPr lang="en-US" sz="1400" dirty="0" smtClean="0"/>
                        <a:t>2.0</a:t>
                      </a:r>
                      <a:endParaRPr lang="en-US" sz="1400" dirty="0"/>
                    </a:p>
                  </a:txBody>
                  <a:tcPr/>
                </a:tc>
                <a:tc>
                  <a:txBody>
                    <a:bodyPr/>
                    <a:lstStyle/>
                    <a:p>
                      <a:r>
                        <a:rPr lang="en-US" sz="1400" kern="1200" dirty="0" smtClean="0">
                          <a:solidFill>
                            <a:schemeClr val="dk1"/>
                          </a:solidFill>
                          <a:latin typeface="+mn-lt"/>
                          <a:ea typeface="+mn-ea"/>
                          <a:cs typeface="+mn-cs"/>
                        </a:rPr>
                        <a:t>CA</a:t>
                      </a:r>
                      <a:endParaRPr lang="en-US" sz="1400" kern="1200" dirty="0">
                        <a:solidFill>
                          <a:schemeClr val="dk1"/>
                        </a:solidFill>
                        <a:latin typeface="+mn-lt"/>
                        <a:ea typeface="+mn-ea"/>
                        <a:cs typeface="+mn-cs"/>
                      </a:endParaRPr>
                    </a:p>
                  </a:txBody>
                  <a:tcPr/>
                </a:tc>
                <a:extLst>
                  <a:ext uri="{0D108BD9-81ED-4DB2-BD59-A6C34878D82A}">
                    <a16:rowId xmlns="" xmlns:a16="http://schemas.microsoft.com/office/drawing/2014/main" val="10003"/>
                  </a:ext>
                </a:extLst>
              </a:tr>
              <a:tr h="341752">
                <a:tc>
                  <a:txBody>
                    <a:bodyPr/>
                    <a:lstStyle/>
                    <a:p>
                      <a:r>
                        <a:rPr lang="en-US" sz="1400" dirty="0">
                          <a:solidFill>
                            <a:schemeClr val="dk1">
                              <a:alpha val="50000"/>
                            </a:schemeClr>
                          </a:solidFill>
                        </a:rPr>
                        <a:t>Seattle</a:t>
                      </a:r>
                    </a:p>
                  </a:txBody>
                  <a:tcPr/>
                </a:tc>
                <a:tc>
                  <a:txBody>
                    <a:bodyPr/>
                    <a:lstStyle/>
                    <a:p>
                      <a:r>
                        <a:rPr lang="en-US" sz="1400" dirty="0" smtClean="0">
                          <a:solidFill>
                            <a:schemeClr val="dk1">
                              <a:alpha val="50000"/>
                            </a:schemeClr>
                          </a:solidFill>
                        </a:rPr>
                        <a:t>142.55</a:t>
                      </a:r>
                    </a:p>
                  </a:txBody>
                  <a:tcPr/>
                </a:tc>
                <a:tc>
                  <a:txBody>
                    <a:bodyPr/>
                    <a:lstStyle/>
                    <a:p>
                      <a:r>
                        <a:rPr lang="en-US" sz="1400" dirty="0">
                          <a:solidFill>
                            <a:schemeClr val="dk1">
                              <a:alpha val="50000"/>
                            </a:schemeClr>
                          </a:solidFill>
                        </a:rPr>
                        <a:t>15</a:t>
                      </a:r>
                    </a:p>
                  </a:txBody>
                  <a:tcPr/>
                </a:tc>
                <a:tc>
                  <a:txBody>
                    <a:bodyPr/>
                    <a:lstStyle/>
                    <a:p>
                      <a:r>
                        <a:rPr lang="en-US" sz="1400" kern="1200" dirty="0" smtClean="0">
                          <a:solidFill>
                            <a:schemeClr val="dk1">
                              <a:alpha val="50000"/>
                            </a:schemeClr>
                          </a:solidFill>
                          <a:latin typeface="+mn-lt"/>
                          <a:ea typeface="+mn-ea"/>
                          <a:cs typeface="+mn-cs"/>
                        </a:rPr>
                        <a:t>0.105226</a:t>
                      </a:r>
                    </a:p>
                  </a:txBody>
                  <a:tcPr/>
                </a:tc>
                <a:tc>
                  <a:txBody>
                    <a:bodyPr/>
                    <a:lstStyle/>
                    <a:p>
                      <a:r>
                        <a:rPr lang="en-US" sz="1400" dirty="0" smtClean="0">
                          <a:solidFill>
                            <a:schemeClr val="dk1">
                              <a:alpha val="50000"/>
                            </a:schemeClr>
                          </a:solidFill>
                        </a:rPr>
                        <a:t>10.0</a:t>
                      </a:r>
                      <a:endParaRPr lang="en-US" sz="1400" dirty="0">
                        <a:solidFill>
                          <a:schemeClr val="dk1">
                            <a:alpha val="50000"/>
                          </a:schemeClr>
                        </a:solidFill>
                      </a:endParaRPr>
                    </a:p>
                  </a:txBody>
                  <a:tcPr/>
                </a:tc>
                <a:tc>
                  <a:txBody>
                    <a:bodyPr/>
                    <a:lstStyle/>
                    <a:p>
                      <a:r>
                        <a:rPr lang="en-US" sz="1400" kern="1200" dirty="0" smtClean="0">
                          <a:solidFill>
                            <a:schemeClr val="dk1">
                              <a:alpha val="50000"/>
                            </a:schemeClr>
                          </a:solidFill>
                          <a:latin typeface="+mn-lt"/>
                          <a:ea typeface="+mn-ea"/>
                          <a:cs typeface="+mn-cs"/>
                        </a:rPr>
                        <a:t>WA</a:t>
                      </a:r>
                    </a:p>
                  </a:txBody>
                  <a:tcPr/>
                </a:tc>
              </a:tr>
            </a:tbl>
          </a:graphicData>
        </a:graphic>
      </p:graphicFrame>
    </p:spTree>
    <p:extLst>
      <p:ext uri="{BB962C8B-B14F-4D97-AF65-F5344CB8AC3E}">
        <p14:creationId xmlns:p14="http://schemas.microsoft.com/office/powerpoint/2010/main" val="63221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Series</a:t>
            </a:r>
            <a:endParaRPr lang="en-US" sz="4000" dirty="0">
              <a:ea typeface="ＭＳ Ｐゴシック"/>
              <a:cs typeface="ＭＳ Ｐゴシック"/>
            </a:endParaRP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b="1" kern="0" dirty="0" smtClean="0">
                <a:solidFill>
                  <a:schemeClr val="accent2"/>
                </a:solidFill>
                <a:ea typeface="ＭＳ Ｐゴシック"/>
              </a:rPr>
              <a:t>Series</a:t>
            </a:r>
            <a:endParaRPr lang="en-US" sz="2000" b="1" kern="0" dirty="0">
              <a:solidFill>
                <a:schemeClr val="accent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t>Operations on </a:t>
            </a:r>
            <a:r>
              <a:rPr lang="en-US" sz="2000" kern="0" dirty="0" err="1" smtClean="0"/>
              <a:t>DataFrame</a:t>
            </a:r>
            <a:endParaRPr lang="en-US" sz="2000" kern="0" dirty="0" smtClean="0"/>
          </a:p>
          <a:p>
            <a:pPr marL="404813" lvl="1" indent="0" algn="r">
              <a:buFontTx/>
              <a:buNone/>
            </a:pPr>
            <a:r>
              <a:rPr lang="en-US" sz="2000" kern="0" dirty="0" smtClean="0"/>
              <a:t>Statistics Operations</a:t>
            </a:r>
          </a:p>
          <a:p>
            <a:pPr marL="404813" lvl="1" indent="0" algn="r">
              <a:buFontTx/>
              <a:buNone/>
            </a:pPr>
            <a:r>
              <a:rPr lang="en-US" sz="2000" kern="0" dirty="0" smtClean="0"/>
              <a:t>Advanced Operations</a:t>
            </a:r>
            <a:endParaRPr lang="en-US" sz="2000" kern="0" dirty="0"/>
          </a:p>
          <a:p>
            <a:pPr marL="404813" lvl="1" indent="0" algn="r">
              <a:buFontTx/>
              <a:buNone/>
            </a:pPr>
            <a:r>
              <a:rPr lang="en-US" sz="2000" kern="0" dirty="0" smtClean="0">
                <a:solidFill>
                  <a:schemeClr val="bg2"/>
                </a:solidFill>
                <a:ea typeface="ＭＳ Ｐゴシック"/>
              </a:rPr>
              <a:t>Pandas and Files</a:t>
            </a:r>
            <a:endParaRPr lang="en-US" sz="1600" kern="0" dirty="0">
              <a:solidFill>
                <a:schemeClr val="bg2"/>
              </a:solidFill>
              <a:ea typeface="ＭＳ Ｐゴシック"/>
            </a:endParaRPr>
          </a:p>
        </p:txBody>
      </p:sp>
      <p:pic>
        <p:nvPicPr>
          <p:cNvPr id="2" name="Picture 1"/>
          <p:cNvPicPr>
            <a:picLocks noChangeAspect="1"/>
          </p:cNvPicPr>
          <p:nvPr/>
        </p:nvPicPr>
        <p:blipFill>
          <a:blip r:embed="rId3"/>
          <a:stretch>
            <a:fillRect/>
          </a:stretch>
        </p:blipFill>
        <p:spPr>
          <a:xfrm>
            <a:off x="2933700" y="4347566"/>
            <a:ext cx="2362200" cy="1225502"/>
          </a:xfrm>
          <a:prstGeom prst="rect">
            <a:avLst/>
          </a:prstGeom>
          <a:ln w="22225">
            <a:solidFill>
              <a:schemeClr val="bg2"/>
            </a:solidFill>
          </a:ln>
        </p:spPr>
      </p:pic>
    </p:spTree>
    <p:extLst>
      <p:ext uri="{BB962C8B-B14F-4D97-AF65-F5344CB8AC3E}">
        <p14:creationId xmlns:p14="http://schemas.microsoft.com/office/powerpoint/2010/main" val="2087498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a:t>
            </a:r>
            <a:r>
              <a:rPr lang="en-US" dirty="0" err="1" smtClean="0"/>
              <a:t>DataFrames</a:t>
            </a:r>
            <a:endParaRPr lang="en-US" dirty="0"/>
          </a:p>
        </p:txBody>
      </p:sp>
      <p:sp>
        <p:nvSpPr>
          <p:cNvPr id="3" name="Content Placeholder 2"/>
          <p:cNvSpPr>
            <a:spLocks noGrp="1"/>
          </p:cNvSpPr>
          <p:nvPr>
            <p:ph idx="1"/>
          </p:nvPr>
        </p:nvSpPr>
        <p:spPr/>
        <p:txBody>
          <a:bodyPr>
            <a:normAutofit/>
          </a:bodyPr>
          <a:lstStyle/>
          <a:p>
            <a:r>
              <a:rPr lang="en-US" dirty="0" smtClean="0"/>
              <a:t>The following first creates two new </a:t>
            </a:r>
            <a:r>
              <a:rPr lang="en-US" dirty="0" err="1" smtClean="0"/>
              <a:t>DataFrames</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60</a:t>
            </a:fld>
            <a:endParaRPr lang="en-US" dirty="0"/>
          </a:p>
        </p:txBody>
      </p:sp>
      <p:sp>
        <p:nvSpPr>
          <p:cNvPr id="9" name="Text Box 4"/>
          <p:cNvSpPr txBox="1">
            <a:spLocks noChangeArrowheads="1"/>
          </p:cNvSpPr>
          <p:nvPr/>
        </p:nvSpPr>
        <p:spPr bwMode="auto">
          <a:xfrm>
            <a:off x="342900" y="1252478"/>
            <a:ext cx="8763000" cy="2554545"/>
          </a:xfrm>
          <a:prstGeom prst="rect">
            <a:avLst/>
          </a:prstGeom>
          <a:solidFill>
            <a:schemeClr val="tx1"/>
          </a:solidFill>
          <a:ln w="9525">
            <a:solidFill>
              <a:schemeClr val="bg2"/>
            </a:solidFill>
            <a:miter lim="800000"/>
            <a:headEnd/>
            <a:tailEnd/>
          </a:ln>
        </p:spPr>
        <p:txBody>
          <a:bodyPr wrap="square">
            <a:spAutoFit/>
          </a:bodyPr>
          <a:lstStyle/>
          <a:p>
            <a:r>
              <a:rPr lang="en-US" sz="2000" b="1" dirty="0">
                <a:solidFill>
                  <a:schemeClr val="accent2"/>
                </a:solidFill>
                <a:latin typeface="Lucida Sans Typewriter" charset="0"/>
                <a:ea typeface="Lucida Sans Typewriter" charset="0"/>
                <a:cs typeface="Lucida Sans Typewriter" charset="0"/>
              </a:rPr>
              <a:t>&gt;&gt;&gt; left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smtClean="0">
                <a:solidFill>
                  <a:schemeClr val="accent2"/>
                </a:solidFill>
                <a:latin typeface="Lucida Sans Typewriter" charset="0"/>
                <a:ea typeface="Lucida Sans Typewriter" charset="0"/>
                <a:cs typeface="Lucida Sans Typewriter" charset="0"/>
              </a:rPr>
              <a:t>({'id</a:t>
            </a:r>
            <a:r>
              <a:rPr lang="en-US" sz="2000" b="1" dirty="0">
                <a:solidFill>
                  <a:schemeClr val="accent2"/>
                </a:solidFill>
                <a:latin typeface="Lucida Sans Typewriter" charset="0"/>
                <a:ea typeface="Lucida Sans Typewriter" charset="0"/>
                <a:cs typeface="Lucida Sans Typewriter" charset="0"/>
              </a:rPr>
              <a:t>':[1,2,3,4,5], 'Name</a:t>
            </a:r>
            <a:r>
              <a:rPr lang="en-US" sz="2000" b="1" dirty="0" smtClean="0">
                <a:solidFill>
                  <a:schemeClr val="accent2"/>
                </a:solidFill>
                <a:latin typeface="Lucida Sans Typewriter" charset="0"/>
                <a:ea typeface="Lucida Sans Typewriter" charset="0"/>
                <a:cs typeface="Lucida Sans Typewriter" charset="0"/>
              </a:rPr>
              <a:t>':[</a:t>
            </a:r>
            <a:r>
              <a:rPr lang="en-US" sz="2000" b="1" dirty="0">
                <a:solidFill>
                  <a:schemeClr val="accent2"/>
                </a:solidFill>
                <a:latin typeface="Lucida Sans Typewriter" charset="0"/>
                <a:ea typeface="Lucida Sans Typewriter" charset="0"/>
                <a:cs typeface="Lucida Sans Typewriter" charset="0"/>
              </a:rPr>
              <a:t>'Alice</a:t>
            </a:r>
            <a:r>
              <a:rPr lang="en-US" sz="2000" b="1" dirty="0" smtClean="0">
                <a:solidFill>
                  <a:schemeClr val="accent2"/>
                </a:solidFill>
                <a:latin typeface="Lucida Sans Typewriter" charset="0"/>
                <a:ea typeface="Lucida Sans Typewriter" charset="0"/>
                <a:cs typeface="Lucida Sans Typewriter" charset="0"/>
              </a:rPr>
              <a:t>', 'Bob', 'Cathy', 'Dustin', 'Elsa'], 'subject</a:t>
            </a:r>
            <a:r>
              <a:rPr lang="en-US" sz="2000" b="1" dirty="0">
                <a:solidFill>
                  <a:schemeClr val="accent2"/>
                </a:solidFill>
                <a:latin typeface="Lucida Sans Typewriter" charset="0"/>
                <a:ea typeface="Lucida Sans Typewriter" charset="0"/>
                <a:cs typeface="Lucida Sans Typewriter" charset="0"/>
              </a:rPr>
              <a:t>':['Math</a:t>
            </a:r>
            <a:r>
              <a:rPr lang="en-US" sz="2000" b="1" dirty="0" smtClean="0">
                <a:solidFill>
                  <a:schemeClr val="accent2"/>
                </a:solidFill>
                <a:latin typeface="Lucida Sans Typewriter" charset="0"/>
                <a:ea typeface="Lucida Sans Typewriter" charset="0"/>
                <a:cs typeface="Lucida Sans Typewriter" charset="0"/>
              </a:rPr>
              <a:t>', 'Physics', 'Chemistry', ’History', 'CS']})</a:t>
            </a:r>
            <a:endParaRPr lang="is-IS" sz="2000" b="1" dirty="0" smtClean="0">
              <a:solidFill>
                <a:schemeClr val="accent2"/>
              </a:solidFill>
              <a:latin typeface="Lucida Sans Typewriter" charset="0"/>
              <a:ea typeface="Lucida Sans Typewriter" charset="0"/>
              <a:cs typeface="Lucida Sans Typewriter" charset="0"/>
            </a:endParaRPr>
          </a:p>
          <a:p>
            <a:r>
              <a:rPr lang="en-US" sz="2000" b="1" dirty="0">
                <a:solidFill>
                  <a:schemeClr val="accent2"/>
                </a:solidFill>
                <a:latin typeface="Lucida Sans Typewriter" charset="0"/>
                <a:ea typeface="Lucida Sans Typewriter" charset="0"/>
                <a:cs typeface="Lucida Sans Typewriter" charset="0"/>
              </a:rPr>
              <a:t>&gt;&gt;&gt; right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({'id':[6,7,8,9,10</a:t>
            </a:r>
            <a:r>
              <a:rPr lang="en-US" sz="2000" b="1" dirty="0" smtClean="0">
                <a:solidFill>
                  <a:schemeClr val="accent2"/>
                </a:solidFill>
                <a:latin typeface="Lucida Sans Typewriter" charset="0"/>
                <a:ea typeface="Lucida Sans Typewriter" charset="0"/>
                <a:cs typeface="Lucida Sans Typewriter" charset="0"/>
              </a:rPr>
              <a:t>], 'Name':[</a:t>
            </a:r>
            <a:r>
              <a:rPr lang="en-US" sz="2000" b="1" dirty="0">
                <a:solidFill>
                  <a:schemeClr val="accent2"/>
                </a:solidFill>
                <a:latin typeface="Lucida Sans Typewriter" charset="0"/>
                <a:ea typeface="Lucida Sans Typewriter" charset="0"/>
                <a:cs typeface="Lucida Sans Typewriter" charset="0"/>
              </a:rPr>
              <a:t>'Felton', 'Gloria', '</a:t>
            </a:r>
            <a:r>
              <a:rPr lang="en-US" sz="2000" b="1" dirty="0" err="1">
                <a:solidFill>
                  <a:schemeClr val="accent2"/>
                </a:solidFill>
                <a:latin typeface="Lucida Sans Typewriter" charset="0"/>
                <a:ea typeface="Lucida Sans Typewriter" charset="0"/>
                <a:cs typeface="Lucida Sans Typewriter" charset="0"/>
              </a:rPr>
              <a:t>Hilson</a:t>
            </a:r>
            <a:r>
              <a:rPr lang="en-US" sz="2000" b="1" dirty="0">
                <a:solidFill>
                  <a:schemeClr val="accent2"/>
                </a:solidFill>
                <a:latin typeface="Lucida Sans Typewriter" charset="0"/>
                <a:ea typeface="Lucida Sans Typewriter" charset="0"/>
                <a:cs typeface="Lucida Sans Typewriter" charset="0"/>
              </a:rPr>
              <a:t>', 'Icarus</a:t>
            </a:r>
            <a:r>
              <a:rPr lang="en-US" sz="2000" b="1" dirty="0" smtClean="0">
                <a:solidFill>
                  <a:schemeClr val="accent2"/>
                </a:solidFill>
                <a:latin typeface="Lucida Sans Typewriter" charset="0"/>
                <a:ea typeface="Lucida Sans Typewriter" charset="0"/>
                <a:cs typeface="Lucida Sans Typewriter" charset="0"/>
              </a:rPr>
              <a:t>', 'John'], '</a:t>
            </a:r>
            <a:r>
              <a:rPr lang="en-US" sz="2000" b="1" dirty="0" err="1" smtClean="0">
                <a:solidFill>
                  <a:schemeClr val="accent2"/>
                </a:solidFill>
                <a:latin typeface="Lucida Sans Typewriter" charset="0"/>
                <a:ea typeface="Lucida Sans Typewriter" charset="0"/>
                <a:cs typeface="Lucida Sans Typewriter" charset="0"/>
              </a:rPr>
              <a:t>subject_id</a:t>
            </a:r>
            <a:r>
              <a:rPr lang="en-US" sz="2000" b="1" dirty="0">
                <a:solidFill>
                  <a:schemeClr val="accent2"/>
                </a:solidFill>
                <a:latin typeface="Lucida Sans Typewriter" charset="0"/>
                <a:ea typeface="Lucida Sans Typewriter" charset="0"/>
                <a:cs typeface="Lucida Sans Typewriter" charset="0"/>
              </a:rPr>
              <a:t>':['History</a:t>
            </a:r>
            <a:r>
              <a:rPr lang="en-US" sz="2000" b="1" dirty="0" smtClean="0">
                <a:solidFill>
                  <a:schemeClr val="accent2"/>
                </a:solidFill>
                <a:latin typeface="Lucida Sans Typewriter" charset="0"/>
                <a:ea typeface="Lucida Sans Typewriter" charset="0"/>
                <a:cs typeface="Lucida Sans Typewriter" charset="0"/>
              </a:rPr>
              <a:t>', 'Math', 'Math', 'CS', 'Biology']})</a:t>
            </a:r>
          </a:p>
        </p:txBody>
      </p:sp>
      <p:sp>
        <p:nvSpPr>
          <p:cNvPr id="10" name="Text Box 4"/>
          <p:cNvSpPr txBox="1">
            <a:spLocks noChangeArrowheads="1"/>
          </p:cNvSpPr>
          <p:nvPr/>
        </p:nvSpPr>
        <p:spPr bwMode="auto">
          <a:xfrm>
            <a:off x="342900" y="3886200"/>
            <a:ext cx="43434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left</a:t>
            </a:r>
          </a:p>
          <a:p>
            <a:r>
              <a:rPr lang="is-IS" sz="2000" dirty="0">
                <a:solidFill>
                  <a:schemeClr val="bg2"/>
                </a:solidFill>
                <a:latin typeface="Lucida Sans Typewriter" charset="0"/>
                <a:ea typeface="Lucida Sans Typewriter" charset="0"/>
                <a:cs typeface="Lucida Sans Typewriter" charset="0"/>
              </a:rPr>
              <a:t>   id    Name    subject</a:t>
            </a:r>
          </a:p>
          <a:p>
            <a:r>
              <a:rPr lang="is-IS" sz="2000" dirty="0">
                <a:solidFill>
                  <a:schemeClr val="bg2"/>
                </a:solidFill>
                <a:latin typeface="Lucida Sans Typewriter" charset="0"/>
                <a:ea typeface="Lucida Sans Typewriter" charset="0"/>
                <a:cs typeface="Lucida Sans Typewriter" charset="0"/>
              </a:rPr>
              <a:t>0   1   Alice       Math</a:t>
            </a:r>
          </a:p>
          <a:p>
            <a:r>
              <a:rPr lang="is-IS" sz="2000" dirty="0">
                <a:solidFill>
                  <a:schemeClr val="bg2"/>
                </a:solidFill>
                <a:latin typeface="Lucida Sans Typewriter" charset="0"/>
                <a:ea typeface="Lucida Sans Typewriter" charset="0"/>
                <a:cs typeface="Lucida Sans Typewriter" charset="0"/>
              </a:rPr>
              <a:t>1   2     Bob    Physics</a:t>
            </a:r>
          </a:p>
          <a:p>
            <a:r>
              <a:rPr lang="is-IS" sz="2000" dirty="0">
                <a:solidFill>
                  <a:schemeClr val="bg2"/>
                </a:solidFill>
                <a:latin typeface="Lucida Sans Typewriter" charset="0"/>
                <a:ea typeface="Lucida Sans Typewriter" charset="0"/>
                <a:cs typeface="Lucida Sans Typewriter" charset="0"/>
              </a:rPr>
              <a:t>2   3   Cathy  Chemistry</a:t>
            </a:r>
          </a:p>
          <a:p>
            <a:r>
              <a:rPr lang="is-IS" sz="2000" dirty="0">
                <a:solidFill>
                  <a:schemeClr val="bg2"/>
                </a:solidFill>
                <a:latin typeface="Lucida Sans Typewriter" charset="0"/>
                <a:ea typeface="Lucida Sans Typewriter" charset="0"/>
                <a:cs typeface="Lucida Sans Typewriter" charset="0"/>
              </a:rPr>
              <a:t>3   4  Dustin    History</a:t>
            </a:r>
          </a:p>
          <a:p>
            <a:r>
              <a:rPr lang="is-IS" sz="2000" dirty="0">
                <a:solidFill>
                  <a:schemeClr val="bg2"/>
                </a:solidFill>
                <a:latin typeface="Lucida Sans Typewriter" charset="0"/>
                <a:ea typeface="Lucida Sans Typewriter" charset="0"/>
                <a:cs typeface="Lucida Sans Typewriter" charset="0"/>
              </a:rPr>
              <a:t>4   5    Elsa         CS</a:t>
            </a:r>
          </a:p>
        </p:txBody>
      </p:sp>
      <p:sp>
        <p:nvSpPr>
          <p:cNvPr id="11" name="Text Box 4"/>
          <p:cNvSpPr txBox="1">
            <a:spLocks noChangeArrowheads="1"/>
          </p:cNvSpPr>
          <p:nvPr/>
        </p:nvSpPr>
        <p:spPr bwMode="auto">
          <a:xfrm>
            <a:off x="4758327" y="3886200"/>
            <a:ext cx="4343400" cy="2246769"/>
          </a:xfrm>
          <a:prstGeom prst="rect">
            <a:avLst/>
          </a:prstGeom>
          <a:solidFill>
            <a:schemeClr val="tx1"/>
          </a:solidFill>
          <a:ln w="9525">
            <a:solidFill>
              <a:schemeClr val="bg2"/>
            </a:solidFill>
            <a:miter lim="800000"/>
            <a:headEnd/>
            <a:tailEnd/>
          </a:ln>
        </p:spPr>
        <p:txBody>
          <a:bodyPr wrap="square">
            <a:spAutoFit/>
          </a:bodyPr>
          <a:lstStyle/>
          <a:p>
            <a:r>
              <a:rPr lang="is-IS" sz="2000" b="1" dirty="0">
                <a:solidFill>
                  <a:schemeClr val="accent2"/>
                </a:solidFill>
                <a:latin typeface="Lucida Sans Typewriter" charset="0"/>
                <a:ea typeface="Lucida Sans Typewriter" charset="0"/>
                <a:cs typeface="Lucida Sans Typewriter" charset="0"/>
              </a:rPr>
              <a:t>&gt;&gt;&gt; right</a:t>
            </a:r>
          </a:p>
          <a:p>
            <a:r>
              <a:rPr lang="is-IS" sz="2000" dirty="0">
                <a:solidFill>
                  <a:schemeClr val="bg2"/>
                </a:solidFill>
                <a:latin typeface="Lucida Sans Typewriter" charset="0"/>
                <a:ea typeface="Lucida Sans Typewriter" charset="0"/>
                <a:cs typeface="Lucida Sans Typewriter" charset="0"/>
              </a:rPr>
              <a:t>   id    Name  subject</a:t>
            </a:r>
          </a:p>
          <a:p>
            <a:r>
              <a:rPr lang="is-IS" sz="2000" dirty="0">
                <a:solidFill>
                  <a:schemeClr val="bg2"/>
                </a:solidFill>
                <a:latin typeface="Lucida Sans Typewriter" charset="0"/>
                <a:ea typeface="Lucida Sans Typewriter" charset="0"/>
                <a:cs typeface="Lucida Sans Typewriter" charset="0"/>
              </a:rPr>
              <a:t>0   6  Felton  History</a:t>
            </a:r>
          </a:p>
          <a:p>
            <a:r>
              <a:rPr lang="is-IS" sz="2000" dirty="0">
                <a:solidFill>
                  <a:schemeClr val="bg2"/>
                </a:solidFill>
                <a:latin typeface="Lucida Sans Typewriter" charset="0"/>
                <a:ea typeface="Lucida Sans Typewriter" charset="0"/>
                <a:cs typeface="Lucida Sans Typewriter" charset="0"/>
              </a:rPr>
              <a:t>1   7  Gloria     Math</a:t>
            </a:r>
          </a:p>
          <a:p>
            <a:r>
              <a:rPr lang="is-IS" sz="2000" dirty="0">
                <a:solidFill>
                  <a:schemeClr val="bg2"/>
                </a:solidFill>
                <a:latin typeface="Lucida Sans Typewriter" charset="0"/>
                <a:ea typeface="Lucida Sans Typewriter" charset="0"/>
                <a:cs typeface="Lucida Sans Typewriter" charset="0"/>
              </a:rPr>
              <a:t>2   8  Hilson     Math</a:t>
            </a:r>
          </a:p>
          <a:p>
            <a:r>
              <a:rPr lang="is-IS" sz="2000" dirty="0">
                <a:solidFill>
                  <a:schemeClr val="bg2"/>
                </a:solidFill>
                <a:latin typeface="Lucida Sans Typewriter" charset="0"/>
                <a:ea typeface="Lucida Sans Typewriter" charset="0"/>
                <a:cs typeface="Lucida Sans Typewriter" charset="0"/>
              </a:rPr>
              <a:t>3   9  Icarus       CS</a:t>
            </a:r>
          </a:p>
          <a:p>
            <a:r>
              <a:rPr lang="is-IS" sz="2000" dirty="0">
                <a:solidFill>
                  <a:schemeClr val="bg2"/>
                </a:solidFill>
                <a:latin typeface="Lucida Sans Typewriter" charset="0"/>
                <a:ea typeface="Lucida Sans Typewriter" charset="0"/>
                <a:cs typeface="Lucida Sans Typewriter" charset="0"/>
              </a:rPr>
              <a:t>4  10    John  Biology</a:t>
            </a:r>
          </a:p>
        </p:txBody>
      </p:sp>
    </p:spTree>
    <p:extLst>
      <p:ext uri="{BB962C8B-B14F-4D97-AF65-F5344CB8AC3E}">
        <p14:creationId xmlns:p14="http://schemas.microsoft.com/office/powerpoint/2010/main" val="21279516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a:t>
            </a:r>
            <a:r>
              <a:rPr lang="en-US" dirty="0" err="1" smtClean="0"/>
              <a:t>DataFrames</a:t>
            </a:r>
            <a:r>
              <a:rPr lang="en-US" dirty="0" smtClean="0"/>
              <a:t> - </a:t>
            </a:r>
            <a:r>
              <a:rPr lang="en-US" dirty="0" err="1" smtClean="0"/>
              <a:t>rowwise</a:t>
            </a:r>
            <a:endParaRPr lang="en-US" dirty="0"/>
          </a:p>
        </p:txBody>
      </p:sp>
      <p:sp>
        <p:nvSpPr>
          <p:cNvPr id="3" name="Content Placeholder 2"/>
          <p:cNvSpPr>
            <a:spLocks noGrp="1"/>
          </p:cNvSpPr>
          <p:nvPr>
            <p:ph idx="1"/>
          </p:nvPr>
        </p:nvSpPr>
        <p:spPr/>
        <p:txBody>
          <a:bodyPr>
            <a:normAutofit/>
          </a:bodyPr>
          <a:lstStyle/>
          <a:p>
            <a:r>
              <a:rPr lang="en-US" dirty="0" smtClean="0"/>
              <a:t>The following concatenates </a:t>
            </a:r>
            <a:r>
              <a:rPr lang="en-US" dirty="0" err="1" smtClean="0"/>
              <a:t>DataFrames</a:t>
            </a:r>
            <a:r>
              <a:rPr lang="en-US" dirty="0" smtClean="0"/>
              <a:t> </a:t>
            </a:r>
            <a:r>
              <a:rPr lang="en-US" dirty="0" err="1" smtClean="0"/>
              <a:t>rowwise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61</a:t>
            </a:fld>
            <a:endParaRPr lang="en-US" dirty="0"/>
          </a:p>
        </p:txBody>
      </p:sp>
      <p:sp>
        <p:nvSpPr>
          <p:cNvPr id="9" name="Text Box 4"/>
          <p:cNvSpPr txBox="1">
            <a:spLocks noChangeArrowheads="1"/>
          </p:cNvSpPr>
          <p:nvPr/>
        </p:nvSpPr>
        <p:spPr bwMode="auto">
          <a:xfrm>
            <a:off x="342900" y="1447800"/>
            <a:ext cx="8763000" cy="4093428"/>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concat0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pd.concat</a:t>
            </a:r>
            <a:r>
              <a:rPr lang="en-US" sz="2000" b="1" dirty="0">
                <a:solidFill>
                  <a:schemeClr val="accent2"/>
                </a:solidFill>
                <a:latin typeface="Lucida Sans Typewriter" charset="0"/>
                <a:ea typeface="Lucida Sans Typewriter" charset="0"/>
                <a:cs typeface="Lucida Sans Typewriter" charset="0"/>
              </a:rPr>
              <a:t>([left, right], axis = 0</a:t>
            </a:r>
            <a:r>
              <a:rPr lang="en-US" sz="2000" b="1" dirty="0" smtClean="0">
                <a:solidFill>
                  <a:schemeClr val="accent2"/>
                </a:solidFill>
                <a:latin typeface="Lucida Sans Typewriter" charset="0"/>
                <a:ea typeface="Lucida Sans Typewriter" charset="0"/>
                <a:cs typeface="Lucida Sans Typewriter" charset="0"/>
              </a:rPr>
              <a:t>)</a:t>
            </a:r>
          </a:p>
          <a:p>
            <a:r>
              <a:rPr lang="en-US" sz="2000" b="1" dirty="0" smtClean="0">
                <a:solidFill>
                  <a:schemeClr val="accent2"/>
                </a:solidFill>
                <a:latin typeface="Lucida Sans Typewriter" charset="0"/>
                <a:ea typeface="Lucida Sans Typewriter" charset="0"/>
                <a:cs typeface="Lucida Sans Typewriter" charset="0"/>
              </a:rPr>
              <a:t>&gt;&gt;&gt; concat0</a:t>
            </a:r>
          </a:p>
          <a:p>
            <a:r>
              <a:rPr lang="is-IS" sz="2000" dirty="0">
                <a:solidFill>
                  <a:schemeClr val="bg2"/>
                </a:solidFill>
                <a:latin typeface="Lucida Sans Typewriter" charset="0"/>
                <a:ea typeface="Lucida Sans Typewriter" charset="0"/>
                <a:cs typeface="Lucida Sans Typewriter" charset="0"/>
              </a:rPr>
              <a:t>   id    Name    subject</a:t>
            </a:r>
          </a:p>
          <a:p>
            <a:r>
              <a:rPr lang="is-IS" sz="2000" dirty="0">
                <a:solidFill>
                  <a:schemeClr val="bg2"/>
                </a:solidFill>
                <a:latin typeface="Lucida Sans Typewriter" charset="0"/>
                <a:ea typeface="Lucida Sans Typewriter" charset="0"/>
                <a:cs typeface="Lucida Sans Typewriter" charset="0"/>
              </a:rPr>
              <a:t>0   1   Alice       Math</a:t>
            </a:r>
          </a:p>
          <a:p>
            <a:r>
              <a:rPr lang="is-IS" sz="2000" dirty="0">
                <a:solidFill>
                  <a:schemeClr val="bg2"/>
                </a:solidFill>
                <a:latin typeface="Lucida Sans Typewriter" charset="0"/>
                <a:ea typeface="Lucida Sans Typewriter" charset="0"/>
                <a:cs typeface="Lucida Sans Typewriter" charset="0"/>
              </a:rPr>
              <a:t>1   2     Bob    Physics</a:t>
            </a:r>
          </a:p>
          <a:p>
            <a:r>
              <a:rPr lang="is-IS" sz="2000" dirty="0">
                <a:solidFill>
                  <a:schemeClr val="bg2"/>
                </a:solidFill>
                <a:latin typeface="Lucida Sans Typewriter" charset="0"/>
                <a:ea typeface="Lucida Sans Typewriter" charset="0"/>
                <a:cs typeface="Lucida Sans Typewriter" charset="0"/>
              </a:rPr>
              <a:t>2   3   Cathy  Chemistry</a:t>
            </a:r>
          </a:p>
          <a:p>
            <a:r>
              <a:rPr lang="is-IS" sz="2000" dirty="0">
                <a:solidFill>
                  <a:schemeClr val="bg2"/>
                </a:solidFill>
                <a:latin typeface="Lucida Sans Typewriter" charset="0"/>
                <a:ea typeface="Lucida Sans Typewriter" charset="0"/>
                <a:cs typeface="Lucida Sans Typewriter" charset="0"/>
              </a:rPr>
              <a:t>3   4  Dustin    History</a:t>
            </a:r>
          </a:p>
          <a:p>
            <a:r>
              <a:rPr lang="is-IS" sz="2000" dirty="0">
                <a:solidFill>
                  <a:schemeClr val="bg2"/>
                </a:solidFill>
                <a:latin typeface="Lucida Sans Typewriter" charset="0"/>
                <a:ea typeface="Lucida Sans Typewriter" charset="0"/>
                <a:cs typeface="Lucida Sans Typewriter" charset="0"/>
              </a:rPr>
              <a:t>4   5    Elsa         CS</a:t>
            </a:r>
          </a:p>
          <a:p>
            <a:r>
              <a:rPr lang="is-IS" sz="2000" dirty="0">
                <a:solidFill>
                  <a:schemeClr val="bg2"/>
                </a:solidFill>
                <a:latin typeface="Lucida Sans Typewriter" charset="0"/>
                <a:ea typeface="Lucida Sans Typewriter" charset="0"/>
                <a:cs typeface="Lucida Sans Typewriter" charset="0"/>
              </a:rPr>
              <a:t>0   6  Felton    History</a:t>
            </a:r>
          </a:p>
          <a:p>
            <a:r>
              <a:rPr lang="is-IS" sz="2000" dirty="0">
                <a:solidFill>
                  <a:schemeClr val="bg2"/>
                </a:solidFill>
                <a:latin typeface="Lucida Sans Typewriter" charset="0"/>
                <a:ea typeface="Lucida Sans Typewriter" charset="0"/>
                <a:cs typeface="Lucida Sans Typewriter" charset="0"/>
              </a:rPr>
              <a:t>1   7  Gloria       Math</a:t>
            </a:r>
          </a:p>
          <a:p>
            <a:r>
              <a:rPr lang="is-IS" sz="2000" dirty="0">
                <a:solidFill>
                  <a:schemeClr val="bg2"/>
                </a:solidFill>
                <a:latin typeface="Lucida Sans Typewriter" charset="0"/>
                <a:ea typeface="Lucida Sans Typewriter" charset="0"/>
                <a:cs typeface="Lucida Sans Typewriter" charset="0"/>
              </a:rPr>
              <a:t>2   8  Hilson       Math</a:t>
            </a:r>
          </a:p>
          <a:p>
            <a:r>
              <a:rPr lang="is-IS" sz="2000" dirty="0">
                <a:solidFill>
                  <a:schemeClr val="bg2"/>
                </a:solidFill>
                <a:latin typeface="Lucida Sans Typewriter" charset="0"/>
                <a:ea typeface="Lucida Sans Typewriter" charset="0"/>
                <a:cs typeface="Lucida Sans Typewriter" charset="0"/>
              </a:rPr>
              <a:t>3   9  Icarus         CS</a:t>
            </a:r>
          </a:p>
          <a:p>
            <a:r>
              <a:rPr lang="is-IS" sz="2000" dirty="0">
                <a:solidFill>
                  <a:schemeClr val="bg2"/>
                </a:solidFill>
                <a:latin typeface="Lucida Sans Typewriter" charset="0"/>
                <a:ea typeface="Lucida Sans Typewriter" charset="0"/>
                <a:cs typeface="Lucida Sans Typewriter" charset="0"/>
              </a:rPr>
              <a:t>4  10    John    </a:t>
            </a:r>
            <a:r>
              <a:rPr lang="is-IS" sz="2000" dirty="0" smtClean="0">
                <a:solidFill>
                  <a:schemeClr val="bg2"/>
                </a:solidFill>
                <a:latin typeface="Lucida Sans Typewriter" charset="0"/>
                <a:ea typeface="Lucida Sans Typewriter" charset="0"/>
                <a:cs typeface="Lucida Sans Typewriter" charset="0"/>
              </a:rPr>
              <a:t>Biology</a:t>
            </a:r>
            <a:endParaRPr lang="is-IS" sz="2000" dirty="0">
              <a:solidFill>
                <a:schemeClr val="bg2"/>
              </a:solidFill>
              <a:latin typeface="Lucida Sans Typewriter" charset="0"/>
              <a:ea typeface="Lucida Sans Typewriter" charset="0"/>
              <a:cs typeface="Lucida Sans Typewriter" charset="0"/>
            </a:endParaRPr>
          </a:p>
        </p:txBody>
      </p:sp>
      <p:sp>
        <p:nvSpPr>
          <p:cNvPr id="10" name="Rectangle 9"/>
          <p:cNvSpPr/>
          <p:nvPr/>
        </p:nvSpPr>
        <p:spPr>
          <a:xfrm>
            <a:off x="342900" y="3962400"/>
            <a:ext cx="3810000" cy="15527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42900" y="2409698"/>
            <a:ext cx="3810000" cy="15527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4607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Concatenating </a:t>
            </a:r>
            <a:r>
              <a:rPr lang="en-US" dirty="0" err="1" smtClean="0"/>
              <a:t>DataFrames</a:t>
            </a:r>
            <a:r>
              <a:rPr lang="en-US" dirty="0" smtClean="0"/>
              <a:t> </a:t>
            </a:r>
            <a:r>
              <a:rPr lang="mr-IN" dirty="0" smtClean="0"/>
              <a:t>–</a:t>
            </a:r>
            <a:r>
              <a:rPr lang="en-US" dirty="0" smtClean="0"/>
              <a:t> </a:t>
            </a:r>
            <a:r>
              <a:rPr lang="en-US" dirty="0" err="1" smtClean="0"/>
              <a:t>columnwise</a:t>
            </a:r>
            <a:endParaRPr lang="en-US" dirty="0"/>
          </a:p>
        </p:txBody>
      </p:sp>
      <p:sp>
        <p:nvSpPr>
          <p:cNvPr id="3" name="Content Placeholder 2"/>
          <p:cNvSpPr>
            <a:spLocks noGrp="1"/>
          </p:cNvSpPr>
          <p:nvPr>
            <p:ph idx="1"/>
          </p:nvPr>
        </p:nvSpPr>
        <p:spPr/>
        <p:txBody>
          <a:bodyPr>
            <a:normAutofit/>
          </a:bodyPr>
          <a:lstStyle/>
          <a:p>
            <a:r>
              <a:rPr lang="en-US" dirty="0" smtClean="0"/>
              <a:t>The following concatenates </a:t>
            </a:r>
            <a:r>
              <a:rPr lang="en-US" dirty="0" err="1" smtClean="0"/>
              <a:t>DataFrames</a:t>
            </a:r>
            <a:r>
              <a:rPr lang="en-US" dirty="0" smtClean="0"/>
              <a:t> </a:t>
            </a:r>
            <a:r>
              <a:rPr lang="en-US" dirty="0" err="1" smtClean="0"/>
              <a:t>columnwise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62</a:t>
            </a:fld>
            <a:endParaRPr lang="en-US" dirty="0"/>
          </a:p>
        </p:txBody>
      </p:sp>
      <p:sp>
        <p:nvSpPr>
          <p:cNvPr id="9" name="Text Box 4"/>
          <p:cNvSpPr txBox="1">
            <a:spLocks noChangeArrowheads="1"/>
          </p:cNvSpPr>
          <p:nvPr/>
        </p:nvSpPr>
        <p:spPr bwMode="auto">
          <a:xfrm>
            <a:off x="342900" y="1447800"/>
            <a:ext cx="8763000" cy="2862322"/>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concat1 </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pd.concat</a:t>
            </a:r>
            <a:r>
              <a:rPr lang="en-US" sz="2000" b="1" dirty="0">
                <a:solidFill>
                  <a:schemeClr val="accent2"/>
                </a:solidFill>
                <a:latin typeface="Lucida Sans Typewriter" charset="0"/>
                <a:ea typeface="Lucida Sans Typewriter" charset="0"/>
                <a:cs typeface="Lucida Sans Typewriter" charset="0"/>
              </a:rPr>
              <a:t>([left, right], axis = </a:t>
            </a:r>
            <a:r>
              <a:rPr lang="en-US" sz="2000" b="1" dirty="0" smtClean="0">
                <a:solidFill>
                  <a:schemeClr val="accent2"/>
                </a:solidFill>
                <a:latin typeface="Lucida Sans Typewriter" charset="0"/>
                <a:ea typeface="Lucida Sans Typewriter" charset="0"/>
                <a:cs typeface="Lucida Sans Typewriter" charset="0"/>
              </a:rPr>
              <a:t>1)</a:t>
            </a:r>
          </a:p>
          <a:p>
            <a:r>
              <a:rPr lang="en-US" sz="2000" b="1" dirty="0" smtClean="0">
                <a:solidFill>
                  <a:schemeClr val="accent2"/>
                </a:solidFill>
                <a:latin typeface="Lucida Sans Typewriter" charset="0"/>
                <a:ea typeface="Lucida Sans Typewriter" charset="0"/>
                <a:cs typeface="Lucida Sans Typewriter" charset="0"/>
              </a:rPr>
              <a:t>&gt;&gt;&gt; concat1</a:t>
            </a:r>
          </a:p>
          <a:p>
            <a:r>
              <a:rPr lang="is-IS" sz="2000" dirty="0">
                <a:solidFill>
                  <a:schemeClr val="bg2"/>
                </a:solidFill>
                <a:latin typeface="Lucida Sans Typewriter" charset="0"/>
                <a:ea typeface="Lucida Sans Typewriter" charset="0"/>
                <a:cs typeface="Lucida Sans Typewriter" charset="0"/>
              </a:rPr>
              <a:t>   id    Name    subject  id    Name  subject</a:t>
            </a:r>
          </a:p>
          <a:p>
            <a:r>
              <a:rPr lang="is-IS" sz="2000" dirty="0">
                <a:solidFill>
                  <a:schemeClr val="bg2"/>
                </a:solidFill>
                <a:latin typeface="Lucida Sans Typewriter" charset="0"/>
                <a:ea typeface="Lucida Sans Typewriter" charset="0"/>
                <a:cs typeface="Lucida Sans Typewriter" charset="0"/>
              </a:rPr>
              <a:t>0   1   Alice       Math   6  Felton  History</a:t>
            </a:r>
          </a:p>
          <a:p>
            <a:r>
              <a:rPr lang="is-IS" sz="2000" dirty="0">
                <a:solidFill>
                  <a:schemeClr val="bg2"/>
                </a:solidFill>
                <a:latin typeface="Lucida Sans Typewriter" charset="0"/>
                <a:ea typeface="Lucida Sans Typewriter" charset="0"/>
                <a:cs typeface="Lucida Sans Typewriter" charset="0"/>
              </a:rPr>
              <a:t>1   2     Bob    Physics   7  Gloria     Math</a:t>
            </a:r>
          </a:p>
          <a:p>
            <a:r>
              <a:rPr lang="is-IS" sz="2000" dirty="0">
                <a:solidFill>
                  <a:schemeClr val="bg2"/>
                </a:solidFill>
                <a:latin typeface="Lucida Sans Typewriter" charset="0"/>
                <a:ea typeface="Lucida Sans Typewriter" charset="0"/>
                <a:cs typeface="Lucida Sans Typewriter" charset="0"/>
              </a:rPr>
              <a:t>2   3   Cathy  Chemistry   8  Hilson     Math</a:t>
            </a:r>
          </a:p>
          <a:p>
            <a:r>
              <a:rPr lang="is-IS" sz="2000" dirty="0">
                <a:solidFill>
                  <a:schemeClr val="bg2"/>
                </a:solidFill>
                <a:latin typeface="Lucida Sans Typewriter" charset="0"/>
                <a:ea typeface="Lucida Sans Typewriter" charset="0"/>
                <a:cs typeface="Lucida Sans Typewriter" charset="0"/>
              </a:rPr>
              <a:t>3   4  Dustin    History   9  Icarus       CS</a:t>
            </a:r>
          </a:p>
          <a:p>
            <a:r>
              <a:rPr lang="is-IS" sz="2000" dirty="0">
                <a:solidFill>
                  <a:schemeClr val="bg2"/>
                </a:solidFill>
                <a:latin typeface="Lucida Sans Typewriter" charset="0"/>
                <a:ea typeface="Lucida Sans Typewriter" charset="0"/>
                <a:cs typeface="Lucida Sans Typewriter" charset="0"/>
              </a:rPr>
              <a:t>4   5    Elsa         CS  10    John  Biology</a:t>
            </a:r>
          </a:p>
          <a:p>
            <a:endParaRPr lang="en-US" sz="2000" b="1" dirty="0" smtClean="0">
              <a:solidFill>
                <a:schemeClr val="bg2"/>
              </a:solidFill>
              <a:latin typeface="Lucida Sans Typewriter" charset="0"/>
              <a:ea typeface="Lucida Sans Typewriter" charset="0"/>
              <a:cs typeface="Lucida Sans Typewriter" charset="0"/>
            </a:endParaRPr>
          </a:p>
        </p:txBody>
      </p:sp>
      <p:sp>
        <p:nvSpPr>
          <p:cNvPr id="7" name="Rectangle 6"/>
          <p:cNvSpPr/>
          <p:nvPr/>
        </p:nvSpPr>
        <p:spPr>
          <a:xfrm>
            <a:off x="876300" y="2133600"/>
            <a:ext cx="3352800" cy="18575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229100" y="2133600"/>
            <a:ext cx="3352800" cy="1857502"/>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6166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a:t>
            </a:r>
            <a:r>
              <a:rPr lang="en-US" dirty="0" err="1" smtClean="0"/>
              <a:t>DataFrames</a:t>
            </a:r>
            <a:endParaRPr lang="en-US" dirty="0"/>
          </a:p>
        </p:txBody>
      </p:sp>
      <p:sp>
        <p:nvSpPr>
          <p:cNvPr id="3" name="Content Placeholder 2"/>
          <p:cNvSpPr>
            <a:spLocks noGrp="1"/>
          </p:cNvSpPr>
          <p:nvPr>
            <p:ph idx="1"/>
          </p:nvPr>
        </p:nvSpPr>
        <p:spPr/>
        <p:txBody>
          <a:bodyPr>
            <a:normAutofit/>
          </a:bodyPr>
          <a:lstStyle/>
          <a:p>
            <a:r>
              <a:rPr lang="en-US" dirty="0" smtClean="0"/>
              <a:t>The following creates one more </a:t>
            </a:r>
            <a:r>
              <a:rPr lang="en-US" dirty="0" err="1" smtClean="0"/>
              <a:t>DataFrame</a:t>
            </a:r>
            <a:endParaRPr lang="en-US" dirty="0" smtClean="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63</a:t>
            </a:fld>
            <a:endParaRPr lang="en-US" dirty="0"/>
          </a:p>
        </p:txBody>
      </p:sp>
      <p:sp>
        <p:nvSpPr>
          <p:cNvPr id="9" name="Text Box 4"/>
          <p:cNvSpPr txBox="1">
            <a:spLocks noChangeArrowheads="1"/>
          </p:cNvSpPr>
          <p:nvPr/>
        </p:nvSpPr>
        <p:spPr bwMode="auto">
          <a:xfrm>
            <a:off x="342900" y="1252478"/>
            <a:ext cx="8763000" cy="3477875"/>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toMerge</a:t>
            </a:r>
            <a:r>
              <a:rPr lang="en-US" sz="2000" b="1" dirty="0" smtClean="0">
                <a:solidFill>
                  <a:schemeClr val="accent2"/>
                </a:solidFill>
                <a:latin typeface="Lucida Sans Typewriter" charset="0"/>
                <a:ea typeface="Lucida Sans Typewriter" charset="0"/>
                <a:cs typeface="Lucida Sans Typewriter" charset="0"/>
              </a:rPr>
              <a:t> = </a:t>
            </a:r>
            <a:r>
              <a:rPr lang="en-US" sz="2000" b="1" dirty="0" err="1">
                <a:solidFill>
                  <a:schemeClr val="accent2"/>
                </a:solidFill>
                <a:latin typeface="Lucida Sans Typewriter" charset="0"/>
                <a:ea typeface="Lucida Sans Typewriter" charset="0"/>
                <a:cs typeface="Lucida Sans Typewriter" charset="0"/>
              </a:rPr>
              <a:t>pd.DataFrame</a:t>
            </a:r>
            <a:r>
              <a:rPr lang="en-US" sz="2000" b="1" dirty="0">
                <a:solidFill>
                  <a:schemeClr val="accent2"/>
                </a:solidFill>
                <a:latin typeface="Lucida Sans Typewriter" charset="0"/>
                <a:ea typeface="Lucida Sans Typewriter" charset="0"/>
                <a:cs typeface="Lucida Sans Typewriter" charset="0"/>
              </a:rPr>
              <a:t>({ 'id':[</a:t>
            </a:r>
            <a:r>
              <a:rPr lang="en-US" sz="2000" b="1" dirty="0" smtClean="0">
                <a:solidFill>
                  <a:schemeClr val="accent2"/>
                </a:solidFill>
                <a:latin typeface="Lucida Sans Typewriter" charset="0"/>
                <a:ea typeface="Lucida Sans Typewriter" charset="0"/>
                <a:cs typeface="Lucida Sans Typewriter" charset="0"/>
              </a:rPr>
              <a:t>1,5,2,6,10], </a:t>
            </a:r>
            <a:r>
              <a:rPr lang="en-US" sz="2000" b="1" dirty="0">
                <a:solidFill>
                  <a:schemeClr val="accent2"/>
                </a:solidFill>
                <a:latin typeface="Lucida Sans Typewriter" charset="0"/>
                <a:ea typeface="Lucida Sans Typewriter" charset="0"/>
                <a:cs typeface="Lucida Sans Typewriter" charset="0"/>
              </a:rPr>
              <a:t>'Name': [</a:t>
            </a:r>
            <a:r>
              <a:rPr lang="en-US" sz="2000" b="1" dirty="0" smtClean="0">
                <a:solidFill>
                  <a:schemeClr val="accent2"/>
                </a:solidFill>
                <a:latin typeface="Lucida Sans Typewriter" charset="0"/>
                <a:ea typeface="Lucida Sans Typewriter" charset="0"/>
                <a:cs typeface="Lucida Sans Typewriter" charset="0"/>
              </a:rPr>
              <a:t>'Alice',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Elsa',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Bob',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Felton', </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John'], </a:t>
            </a:r>
            <a:r>
              <a:rPr lang="en-US" sz="2000" b="1" dirty="0">
                <a:solidFill>
                  <a:schemeClr val="accent2"/>
                </a:solidFill>
                <a:latin typeface="Lucida Sans Typewriter" charset="0"/>
                <a:ea typeface="Lucida Sans Typewriter" charset="0"/>
                <a:cs typeface="Lucida Sans Typewriter" charset="0"/>
              </a:rPr>
              <a:t>'</a:t>
            </a:r>
            <a:r>
              <a:rPr lang="en-US" sz="2000" b="1" dirty="0" err="1">
                <a:solidFill>
                  <a:schemeClr val="accent2"/>
                </a:solidFill>
                <a:latin typeface="Lucida Sans Typewriter" charset="0"/>
                <a:ea typeface="Lucida Sans Typewriter" charset="0"/>
                <a:cs typeface="Lucida Sans Typewriter" charset="0"/>
              </a:rPr>
              <a:t>subject_id</a:t>
            </a:r>
            <a:r>
              <a:rPr lang="en-US" sz="2000" b="1" dirty="0" smtClean="0">
                <a:solidFill>
                  <a:schemeClr val="accent2"/>
                </a:solidFill>
                <a:latin typeface="Lucida Sans Typewriter" charset="0"/>
                <a:ea typeface="Lucida Sans Typewriter" charset="0"/>
                <a:cs typeface="Lucida Sans Typewriter" charset="0"/>
              </a:rPr>
              <a:t>':[</a:t>
            </a:r>
            <a:r>
              <a:rPr lang="en-US" sz="2000" b="1" dirty="0">
                <a:solidFill>
                  <a:schemeClr val="accent2"/>
                </a:solidFill>
                <a:latin typeface="Lucida Sans Typewriter" charset="0"/>
                <a:ea typeface="Lucida Sans Typewriter" charset="0"/>
                <a:cs typeface="Lucida Sans Typewriter" charset="0"/>
              </a:rPr>
              <a:t>'</a:t>
            </a:r>
            <a:r>
              <a:rPr lang="en-US" sz="2000" b="1" dirty="0" smtClean="0">
                <a:solidFill>
                  <a:schemeClr val="accent2"/>
                </a:solidFill>
                <a:latin typeface="Lucida Sans Typewriter" charset="0"/>
                <a:ea typeface="Lucida Sans Typewriter" charset="0"/>
                <a:cs typeface="Lucida Sans Typewriter" charset="0"/>
              </a:rPr>
              <a:t>Physics',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Math',</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History',</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CS',</a:t>
            </a:r>
            <a:r>
              <a:rPr lang="en-US" sz="2000" b="1" dirty="0">
                <a:solidFill>
                  <a:schemeClr val="accent2"/>
                </a:solidFill>
                <a:latin typeface="Lucida Sans Typewriter" charset="0"/>
                <a:ea typeface="Lucida Sans Typewriter" charset="0"/>
                <a:cs typeface="Lucida Sans Typewriter" charset="0"/>
              </a:rPr>
              <a:t> '</a:t>
            </a:r>
            <a:r>
              <a:rPr lang="en-US" sz="2000" b="1" dirty="0" smtClean="0">
                <a:solidFill>
                  <a:schemeClr val="accent2"/>
                </a:solidFill>
                <a:latin typeface="Lucida Sans Typewriter" charset="0"/>
                <a:ea typeface="Lucida Sans Typewriter" charset="0"/>
                <a:cs typeface="Lucida Sans Typewriter" charset="0"/>
              </a:rPr>
              <a:t>CS']})</a:t>
            </a:r>
          </a:p>
          <a:p>
            <a:r>
              <a:rPr lang="en-US" sz="2000" b="1" dirty="0" smtClean="0">
                <a:solidFill>
                  <a:schemeClr val="accent2"/>
                </a:solidFill>
                <a:latin typeface="Lucida Sans Typewriter" charset="0"/>
                <a:ea typeface="Lucida Sans Typewriter" charset="0"/>
                <a:cs typeface="Lucida Sans Typewriter" charset="0"/>
              </a:rPr>
              <a:t>&gt;&gt;&gt; </a:t>
            </a:r>
            <a:r>
              <a:rPr lang="en-US" sz="2000" b="1" dirty="0" err="1" smtClean="0">
                <a:solidFill>
                  <a:schemeClr val="accent2"/>
                </a:solidFill>
                <a:latin typeface="Lucida Sans Typewriter" charset="0"/>
                <a:ea typeface="Lucida Sans Typewriter" charset="0"/>
                <a:cs typeface="Lucida Sans Typewriter" charset="0"/>
              </a:rPr>
              <a:t>toMerge</a:t>
            </a:r>
            <a:endParaRPr lang="en-US" sz="2000" b="1" dirty="0" smtClean="0">
              <a:solidFill>
                <a:schemeClr val="accent2"/>
              </a:solidFill>
              <a:latin typeface="Lucida Sans Typewriter" charset="0"/>
              <a:ea typeface="Lucida Sans Typewriter" charset="0"/>
              <a:cs typeface="Lucida Sans Typewriter" charset="0"/>
            </a:endParaRPr>
          </a:p>
          <a:p>
            <a:r>
              <a:rPr lang="is-IS" sz="2000" dirty="0">
                <a:solidFill>
                  <a:schemeClr val="bg2"/>
                </a:solidFill>
                <a:latin typeface="Lucida Sans Typewriter" charset="0"/>
                <a:ea typeface="Lucida Sans Typewriter" charset="0"/>
                <a:cs typeface="Lucida Sans Typewriter" charset="0"/>
              </a:rPr>
              <a:t>   id    Name subject_id</a:t>
            </a:r>
          </a:p>
          <a:p>
            <a:r>
              <a:rPr lang="is-IS" sz="2000" dirty="0">
                <a:solidFill>
                  <a:schemeClr val="bg2"/>
                </a:solidFill>
                <a:latin typeface="Lucida Sans Typewriter" charset="0"/>
                <a:ea typeface="Lucida Sans Typewriter" charset="0"/>
                <a:cs typeface="Lucida Sans Typewriter" charset="0"/>
              </a:rPr>
              <a:t>0   1   Alice    Physics</a:t>
            </a:r>
          </a:p>
          <a:p>
            <a:r>
              <a:rPr lang="is-IS" sz="2000" dirty="0">
                <a:solidFill>
                  <a:schemeClr val="bg2"/>
                </a:solidFill>
                <a:latin typeface="Lucida Sans Typewriter" charset="0"/>
                <a:ea typeface="Lucida Sans Typewriter" charset="0"/>
                <a:cs typeface="Lucida Sans Typewriter" charset="0"/>
              </a:rPr>
              <a:t>1   5    Elsa       Math</a:t>
            </a:r>
          </a:p>
          <a:p>
            <a:r>
              <a:rPr lang="is-IS" sz="2000" dirty="0">
                <a:solidFill>
                  <a:schemeClr val="bg2"/>
                </a:solidFill>
                <a:latin typeface="Lucida Sans Typewriter" charset="0"/>
                <a:ea typeface="Lucida Sans Typewriter" charset="0"/>
                <a:cs typeface="Lucida Sans Typewriter" charset="0"/>
              </a:rPr>
              <a:t>2   2     Bob    History</a:t>
            </a:r>
          </a:p>
          <a:p>
            <a:r>
              <a:rPr lang="is-IS" sz="2000" dirty="0">
                <a:solidFill>
                  <a:schemeClr val="bg2"/>
                </a:solidFill>
                <a:latin typeface="Lucida Sans Typewriter" charset="0"/>
                <a:ea typeface="Lucida Sans Typewriter" charset="0"/>
                <a:cs typeface="Lucida Sans Typewriter" charset="0"/>
              </a:rPr>
              <a:t>3   6  Felton         CS</a:t>
            </a:r>
          </a:p>
          <a:p>
            <a:r>
              <a:rPr lang="is-IS" sz="2000" dirty="0">
                <a:solidFill>
                  <a:schemeClr val="bg2"/>
                </a:solidFill>
                <a:latin typeface="Lucida Sans Typewriter" charset="0"/>
                <a:ea typeface="Lucida Sans Typewriter" charset="0"/>
                <a:cs typeface="Lucida Sans Typewriter" charset="0"/>
              </a:rPr>
              <a:t>4  10    John         </a:t>
            </a:r>
            <a:r>
              <a:rPr lang="is-IS" sz="2000" dirty="0" smtClean="0">
                <a:solidFill>
                  <a:schemeClr val="bg2"/>
                </a:solidFill>
                <a:latin typeface="Lucida Sans Typewriter" charset="0"/>
                <a:ea typeface="Lucida Sans Typewriter" charset="0"/>
                <a:cs typeface="Lucida Sans Typewriter" charset="0"/>
              </a:rPr>
              <a:t>CS</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11562815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a:t>
            </a:r>
            <a:r>
              <a:rPr lang="en-US" dirty="0" err="1" smtClean="0"/>
              <a:t>DataFrames</a:t>
            </a:r>
            <a:endParaRPr lang="en-US" dirty="0"/>
          </a:p>
        </p:txBody>
      </p:sp>
      <p:sp>
        <p:nvSpPr>
          <p:cNvPr id="3" name="Content Placeholder 2"/>
          <p:cNvSpPr>
            <a:spLocks noGrp="1"/>
          </p:cNvSpPr>
          <p:nvPr>
            <p:ph idx="1"/>
          </p:nvPr>
        </p:nvSpPr>
        <p:spPr/>
        <p:txBody>
          <a:bodyPr>
            <a:normAutofit/>
          </a:bodyPr>
          <a:lstStyle/>
          <a:p>
            <a:r>
              <a:rPr lang="en-US" dirty="0" smtClean="0"/>
              <a:t>The following merges “concat0 ”+“</a:t>
            </a:r>
            <a:r>
              <a:rPr lang="en-US" dirty="0" err="1" smtClean="0"/>
              <a:t>toMerge</a:t>
            </a:r>
            <a:r>
              <a:rPr lang="en-US" dirty="0" smtClean="0"/>
              <a:t>” to one </a:t>
            </a:r>
            <a:r>
              <a:rPr lang="en-US" dirty="0" err="1" smtClean="0"/>
              <a:t>DataFrame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smtClean="0"/>
              <a:t>Notice that </a:t>
            </a:r>
            <a:r>
              <a:rPr lang="en-US" dirty="0" err="1" smtClean="0"/>
              <a:t>pd.merge</a:t>
            </a:r>
            <a:r>
              <a:rPr lang="en-US" dirty="0" smtClean="0"/>
              <a:t>() takes into account common values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64</a:t>
            </a:fld>
            <a:endParaRPr lang="en-US" dirty="0"/>
          </a:p>
        </p:txBody>
      </p:sp>
      <p:sp>
        <p:nvSpPr>
          <p:cNvPr id="9" name="Text Box 4"/>
          <p:cNvSpPr txBox="1">
            <a:spLocks noChangeArrowheads="1"/>
          </p:cNvSpPr>
          <p:nvPr/>
        </p:nvSpPr>
        <p:spPr bwMode="auto">
          <a:xfrm>
            <a:off x="342900" y="1316772"/>
            <a:ext cx="8763000" cy="4093428"/>
          </a:xfrm>
          <a:prstGeom prst="rect">
            <a:avLst/>
          </a:prstGeom>
          <a:solidFill>
            <a:schemeClr val="tx1"/>
          </a:solidFill>
          <a:ln w="9525">
            <a:solidFill>
              <a:schemeClr val="bg2"/>
            </a:solidFill>
            <a:miter lim="800000"/>
            <a:headEnd/>
            <a:tailEnd/>
          </a:ln>
        </p:spPr>
        <p:txBody>
          <a:bodyPr wrap="square">
            <a:spAutoFit/>
          </a:bodyPr>
          <a:lstStyle/>
          <a:p>
            <a:r>
              <a:rPr lang="en-US" sz="2000" b="1" dirty="0" smtClean="0">
                <a:solidFill>
                  <a:schemeClr val="accent2"/>
                </a:solidFill>
                <a:latin typeface="Lucida Sans Typewriter" charset="0"/>
                <a:ea typeface="Lucida Sans Typewriter" charset="0"/>
                <a:cs typeface="Lucida Sans Typewriter" charset="0"/>
              </a:rPr>
              <a:t>&gt;&gt;&gt; merged = </a:t>
            </a:r>
            <a:r>
              <a:rPr lang="en-US" sz="2000" b="1" dirty="0" err="1" smtClean="0">
                <a:solidFill>
                  <a:schemeClr val="accent2"/>
                </a:solidFill>
                <a:latin typeface="Lucida Sans Typewriter" charset="0"/>
                <a:ea typeface="Lucida Sans Typewriter" charset="0"/>
                <a:cs typeface="Lucida Sans Typewriter" charset="0"/>
              </a:rPr>
              <a:t>pd.merge</a:t>
            </a:r>
            <a:r>
              <a:rPr lang="en-US" sz="2000" b="1" dirty="0" smtClean="0">
                <a:solidFill>
                  <a:schemeClr val="accent2"/>
                </a:solidFill>
                <a:latin typeface="Lucida Sans Typewriter" charset="0"/>
                <a:ea typeface="Lucida Sans Typewriter" charset="0"/>
                <a:cs typeface="Lucida Sans Typewriter" charset="0"/>
              </a:rPr>
              <a:t>(concat0</a:t>
            </a:r>
            <a:r>
              <a:rPr lang="en-US" sz="2000" b="1" dirty="0">
                <a:solidFill>
                  <a:schemeClr val="accent2"/>
                </a:solidFill>
                <a:latin typeface="Lucida Sans Typewriter" charset="0"/>
                <a:ea typeface="Lucida Sans Typewriter" charset="0"/>
                <a:cs typeface="Lucida Sans Typewriter" charset="0"/>
              </a:rPr>
              <a:t>, </a:t>
            </a:r>
            <a:r>
              <a:rPr lang="en-US" sz="2000" b="1" dirty="0" err="1">
                <a:solidFill>
                  <a:schemeClr val="accent2"/>
                </a:solidFill>
                <a:latin typeface="Lucida Sans Typewriter" charset="0"/>
                <a:ea typeface="Lucida Sans Typewriter" charset="0"/>
                <a:cs typeface="Lucida Sans Typewriter" charset="0"/>
              </a:rPr>
              <a:t>toMerge</a:t>
            </a:r>
            <a:r>
              <a:rPr lang="en-US" sz="2000" b="1" dirty="0">
                <a:solidFill>
                  <a:schemeClr val="accent2"/>
                </a:solidFill>
                <a:latin typeface="Lucida Sans Typewriter" charset="0"/>
                <a:ea typeface="Lucida Sans Typewriter" charset="0"/>
                <a:cs typeface="Lucida Sans Typewriter" charset="0"/>
              </a:rPr>
              <a:t>, how = "outer")</a:t>
            </a:r>
          </a:p>
          <a:p>
            <a:r>
              <a:rPr lang="en-US" sz="2000" b="1" dirty="0" smtClean="0">
                <a:solidFill>
                  <a:schemeClr val="accent2"/>
                </a:solidFill>
                <a:latin typeface="Lucida Sans Typewriter" charset="0"/>
                <a:ea typeface="Lucida Sans Typewriter" charset="0"/>
                <a:cs typeface="Lucida Sans Typewriter" charset="0"/>
              </a:rPr>
              <a:t>&gt;&gt;&gt; merged</a:t>
            </a:r>
          </a:p>
          <a:p>
            <a:r>
              <a:rPr lang="is-IS" sz="2000" dirty="0">
                <a:solidFill>
                  <a:schemeClr val="bg2"/>
                </a:solidFill>
                <a:latin typeface="Lucida Sans Typewriter" charset="0"/>
                <a:ea typeface="Lucida Sans Typewriter" charset="0"/>
                <a:cs typeface="Lucida Sans Typewriter" charset="0"/>
              </a:rPr>
              <a:t>   id    Name    subject subject_id</a:t>
            </a:r>
          </a:p>
          <a:p>
            <a:r>
              <a:rPr lang="is-IS" sz="2000" dirty="0">
                <a:solidFill>
                  <a:schemeClr val="bg2"/>
                </a:solidFill>
                <a:latin typeface="Lucida Sans Typewriter" charset="0"/>
                <a:ea typeface="Lucida Sans Typewriter" charset="0"/>
                <a:cs typeface="Lucida Sans Typewriter" charset="0"/>
              </a:rPr>
              <a:t>0   1   Alice       Math    Physics</a:t>
            </a:r>
          </a:p>
          <a:p>
            <a:r>
              <a:rPr lang="is-IS" sz="2000" dirty="0">
                <a:solidFill>
                  <a:schemeClr val="bg2"/>
                </a:solidFill>
                <a:latin typeface="Lucida Sans Typewriter" charset="0"/>
                <a:ea typeface="Lucida Sans Typewriter" charset="0"/>
                <a:cs typeface="Lucida Sans Typewriter" charset="0"/>
              </a:rPr>
              <a:t>1   2     Bob    Physics    History</a:t>
            </a:r>
          </a:p>
          <a:p>
            <a:r>
              <a:rPr lang="is-IS" sz="2000" dirty="0">
                <a:solidFill>
                  <a:schemeClr val="bg2"/>
                </a:solidFill>
                <a:latin typeface="Lucida Sans Typewriter" charset="0"/>
                <a:ea typeface="Lucida Sans Typewriter" charset="0"/>
                <a:cs typeface="Lucida Sans Typewriter" charset="0"/>
              </a:rPr>
              <a:t>2   3   Cathy  Chemistry        NaN</a:t>
            </a:r>
          </a:p>
          <a:p>
            <a:r>
              <a:rPr lang="is-IS" sz="2000" dirty="0">
                <a:solidFill>
                  <a:schemeClr val="bg2"/>
                </a:solidFill>
                <a:latin typeface="Lucida Sans Typewriter" charset="0"/>
                <a:ea typeface="Lucida Sans Typewriter" charset="0"/>
                <a:cs typeface="Lucida Sans Typewriter" charset="0"/>
              </a:rPr>
              <a:t>3   4  Dustin    History        NaN</a:t>
            </a:r>
          </a:p>
          <a:p>
            <a:r>
              <a:rPr lang="is-IS" sz="2000" dirty="0">
                <a:solidFill>
                  <a:schemeClr val="bg2"/>
                </a:solidFill>
                <a:latin typeface="Lucida Sans Typewriter" charset="0"/>
                <a:ea typeface="Lucida Sans Typewriter" charset="0"/>
                <a:cs typeface="Lucida Sans Typewriter" charset="0"/>
              </a:rPr>
              <a:t>4   5    Elsa         CS       Math</a:t>
            </a:r>
          </a:p>
          <a:p>
            <a:r>
              <a:rPr lang="is-IS" sz="2000" dirty="0">
                <a:solidFill>
                  <a:schemeClr val="bg2"/>
                </a:solidFill>
                <a:latin typeface="Lucida Sans Typewriter" charset="0"/>
                <a:ea typeface="Lucida Sans Typewriter" charset="0"/>
                <a:cs typeface="Lucida Sans Typewriter" charset="0"/>
              </a:rPr>
              <a:t>5   6  Felton    History         CS</a:t>
            </a:r>
          </a:p>
          <a:p>
            <a:r>
              <a:rPr lang="is-IS" sz="2000" dirty="0">
                <a:solidFill>
                  <a:schemeClr val="bg2"/>
                </a:solidFill>
                <a:latin typeface="Lucida Sans Typewriter" charset="0"/>
                <a:ea typeface="Lucida Sans Typewriter" charset="0"/>
                <a:cs typeface="Lucida Sans Typewriter" charset="0"/>
              </a:rPr>
              <a:t>6   7  Gloria       Math        NaN</a:t>
            </a:r>
          </a:p>
          <a:p>
            <a:r>
              <a:rPr lang="is-IS" sz="2000" dirty="0">
                <a:solidFill>
                  <a:schemeClr val="bg2"/>
                </a:solidFill>
                <a:latin typeface="Lucida Sans Typewriter" charset="0"/>
                <a:ea typeface="Lucida Sans Typewriter" charset="0"/>
                <a:cs typeface="Lucida Sans Typewriter" charset="0"/>
              </a:rPr>
              <a:t>7   8  Hilson       Math        NaN</a:t>
            </a:r>
          </a:p>
          <a:p>
            <a:r>
              <a:rPr lang="is-IS" sz="2000" dirty="0">
                <a:solidFill>
                  <a:schemeClr val="bg2"/>
                </a:solidFill>
                <a:latin typeface="Lucida Sans Typewriter" charset="0"/>
                <a:ea typeface="Lucida Sans Typewriter" charset="0"/>
                <a:cs typeface="Lucida Sans Typewriter" charset="0"/>
              </a:rPr>
              <a:t>8   9  Icarus         CS        NaN</a:t>
            </a:r>
          </a:p>
          <a:p>
            <a:r>
              <a:rPr lang="is-IS" sz="2000" dirty="0">
                <a:solidFill>
                  <a:schemeClr val="bg2"/>
                </a:solidFill>
                <a:latin typeface="Lucida Sans Typewriter" charset="0"/>
                <a:ea typeface="Lucida Sans Typewriter" charset="0"/>
                <a:cs typeface="Lucida Sans Typewriter" charset="0"/>
              </a:rPr>
              <a:t>9  10    John    Biology         </a:t>
            </a:r>
            <a:r>
              <a:rPr lang="is-IS" sz="2000" dirty="0" smtClean="0">
                <a:solidFill>
                  <a:schemeClr val="bg2"/>
                </a:solidFill>
                <a:latin typeface="Lucida Sans Typewriter" charset="0"/>
                <a:ea typeface="Lucida Sans Typewriter" charset="0"/>
                <a:cs typeface="Lucida Sans Typewriter" charset="0"/>
              </a:rPr>
              <a:t>CS</a:t>
            </a:r>
            <a:endParaRPr lang="is-IS" sz="2000" dirty="0">
              <a:solidFill>
                <a:schemeClr val="bg2"/>
              </a:solidFill>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10309649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ctrTitle"/>
          </p:nvPr>
        </p:nvSpPr>
        <p:spPr>
          <a:xfrm>
            <a:off x="704850" y="2645288"/>
            <a:ext cx="8121650" cy="1214438"/>
          </a:xfrm>
        </p:spPr>
        <p:txBody>
          <a:bodyPr>
            <a:normAutofit/>
          </a:bodyPr>
          <a:lstStyle/>
          <a:p>
            <a:r>
              <a:rPr lang="en-US" sz="4000" dirty="0" smtClean="0">
                <a:ea typeface="ＭＳ Ｐゴシック"/>
                <a:cs typeface="ＭＳ Ｐゴシック"/>
              </a:rPr>
              <a:t>Pandas and Files</a:t>
            </a:r>
            <a:endParaRPr lang="en-US" sz="4000" dirty="0">
              <a:ea typeface="ＭＳ Ｐゴシック"/>
              <a:cs typeface="ＭＳ Ｐゴシック"/>
            </a:endParaRPr>
          </a:p>
        </p:txBody>
      </p:sp>
      <p:sp>
        <p:nvSpPr>
          <p:cNvPr id="6" name="Rectangle 3">
            <a:extLst>
              <a:ext uri="{FF2B5EF4-FFF2-40B4-BE49-F238E27FC236}">
                <a16:creationId xmlns="" xmlns:a16="http://schemas.microsoft.com/office/drawing/2014/main" id="{B45850A5-1944-294B-AE0B-2E13B2ED343E}"/>
              </a:ext>
            </a:extLst>
          </p:cNvPr>
          <p:cNvSpPr txBox="1">
            <a:spLocks noChangeArrowheads="1"/>
          </p:cNvSpPr>
          <p:nvPr/>
        </p:nvSpPr>
        <p:spPr bwMode="auto">
          <a:xfrm>
            <a:off x="2705100" y="4119563"/>
            <a:ext cx="6472238" cy="2616676"/>
          </a:xfrm>
          <a:prstGeom prst="rect">
            <a:avLst/>
          </a:prstGeom>
          <a:noFill/>
          <a:ln w="9525">
            <a:noFill/>
            <a:miter lim="800000"/>
            <a:headEnd/>
            <a:tailEnd/>
          </a:ln>
        </p:spPr>
        <p:txBody>
          <a:bodyPr vert="horz" wrap="square" lIns="92007" tIns="46005" rIns="92007" bIns="46005" numCol="1" anchor="t" anchorCtr="0" compatLnSpc="1">
            <a:prstTxWarp prst="textNoShape">
              <a:avLst/>
            </a:prstTxWarp>
            <a:spAutoFit/>
          </a:bodyPr>
          <a:lstStyle>
            <a:lvl1pPr marL="0" indent="0" algn="r" rtl="0" eaLnBrk="0" fontAlgn="base" hangingPunct="0">
              <a:spcBef>
                <a:spcPct val="20000"/>
              </a:spcBef>
              <a:spcAft>
                <a:spcPct val="0"/>
              </a:spcAft>
              <a:buClr>
                <a:schemeClr val="tx2"/>
              </a:buClr>
              <a:buSzPct val="65000"/>
              <a:buFont typeface="Monotype Sorts" pitchFamily="-110" charset="2"/>
              <a:buNone/>
              <a:defRPr sz="20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pPr marL="404813" lvl="1" indent="0" algn="r">
              <a:buFontTx/>
              <a:buNone/>
            </a:pPr>
            <a:r>
              <a:rPr lang="en-US" sz="2000" kern="0" dirty="0">
                <a:solidFill>
                  <a:schemeClr val="bg2"/>
                </a:solidFill>
                <a:ea typeface="ＭＳ Ｐゴシック"/>
              </a:rPr>
              <a:t>Introduction</a:t>
            </a:r>
          </a:p>
          <a:p>
            <a:pPr marL="404813" lvl="1" indent="0" algn="r">
              <a:buFontTx/>
              <a:buNone/>
            </a:pPr>
            <a:r>
              <a:rPr lang="en-US" sz="2000" kern="0" dirty="0" smtClean="0">
                <a:solidFill>
                  <a:schemeClr val="bg2"/>
                </a:solidFill>
                <a:ea typeface="ＭＳ Ｐゴシック"/>
              </a:rPr>
              <a:t>Series</a:t>
            </a:r>
            <a:endParaRPr lang="en-US" sz="2000" kern="0" dirty="0">
              <a:solidFill>
                <a:schemeClr val="bg2"/>
              </a:solidFill>
              <a:ea typeface="ＭＳ Ｐゴシック"/>
            </a:endParaRPr>
          </a:p>
          <a:p>
            <a:pPr marL="404813" lvl="1" indent="0" algn="r">
              <a:buFontTx/>
              <a:buNone/>
            </a:pPr>
            <a:r>
              <a:rPr lang="en-US" sz="2000" kern="0" dirty="0" err="1" smtClean="0">
                <a:solidFill>
                  <a:schemeClr val="bg2"/>
                </a:solidFill>
                <a:ea typeface="ＭＳ Ｐゴシック"/>
              </a:rPr>
              <a:t>DataFrame</a:t>
            </a:r>
            <a:endParaRPr lang="en-US" sz="2000" kern="0" dirty="0">
              <a:solidFill>
                <a:schemeClr val="bg2"/>
              </a:solidFill>
              <a:ea typeface="ＭＳ Ｐゴシック"/>
            </a:endParaRPr>
          </a:p>
          <a:p>
            <a:pPr marL="404813" lvl="1" indent="0" algn="r">
              <a:buFontTx/>
              <a:buNone/>
            </a:pPr>
            <a:r>
              <a:rPr lang="en-US" sz="2000" kern="0" dirty="0" smtClean="0">
                <a:solidFill>
                  <a:schemeClr val="bg2"/>
                </a:solidFill>
              </a:rPr>
              <a:t>Operations on </a:t>
            </a:r>
            <a:r>
              <a:rPr lang="en-US" sz="2000" kern="0" dirty="0" err="1" smtClean="0">
                <a:solidFill>
                  <a:schemeClr val="bg2"/>
                </a:solidFill>
              </a:rPr>
              <a:t>DataFrame</a:t>
            </a:r>
            <a:endParaRPr lang="en-US" sz="2000" kern="0" dirty="0">
              <a:solidFill>
                <a:schemeClr val="bg2"/>
              </a:solidFill>
            </a:endParaRPr>
          </a:p>
          <a:p>
            <a:pPr marL="404813" lvl="1" indent="0" algn="r">
              <a:buFontTx/>
              <a:buNone/>
            </a:pPr>
            <a:r>
              <a:rPr lang="en-US" sz="2000" kern="0" dirty="0" smtClean="0">
                <a:solidFill>
                  <a:schemeClr val="bg2"/>
                </a:solidFill>
                <a:ea typeface="ＭＳ Ｐゴシック"/>
              </a:rPr>
              <a:t>Statistics Operations</a:t>
            </a:r>
          </a:p>
          <a:p>
            <a:pPr marL="404813" lvl="1" indent="0" algn="r">
              <a:buFontTx/>
              <a:buNone/>
            </a:pPr>
            <a:r>
              <a:rPr lang="en-US" sz="2000" kern="0" dirty="0" smtClean="0">
                <a:solidFill>
                  <a:schemeClr val="bg2"/>
                </a:solidFill>
                <a:ea typeface="ＭＳ Ｐゴシック"/>
              </a:rPr>
              <a:t>Advanced Operations</a:t>
            </a:r>
          </a:p>
          <a:p>
            <a:pPr marL="404813" lvl="1" indent="0" algn="r">
              <a:buFontTx/>
              <a:buNone/>
            </a:pPr>
            <a:r>
              <a:rPr lang="en-US" sz="2000" b="1" kern="0" dirty="0" smtClean="0">
                <a:solidFill>
                  <a:schemeClr val="accent2"/>
                </a:solidFill>
                <a:ea typeface="ＭＳ Ｐゴシック"/>
              </a:rPr>
              <a:t>Pandas and Files</a:t>
            </a:r>
            <a:endParaRPr lang="en-US" sz="1600" b="1" kern="0" dirty="0">
              <a:solidFill>
                <a:schemeClr val="accent2"/>
              </a:solidFill>
              <a:ea typeface="ＭＳ Ｐゴシック"/>
            </a:endParaRPr>
          </a:p>
        </p:txBody>
      </p:sp>
      <p:pic>
        <p:nvPicPr>
          <p:cNvPr id="2" name="Picture 1"/>
          <p:cNvPicPr>
            <a:picLocks noChangeAspect="1"/>
          </p:cNvPicPr>
          <p:nvPr/>
        </p:nvPicPr>
        <p:blipFill>
          <a:blip r:embed="rId3"/>
          <a:stretch>
            <a:fillRect/>
          </a:stretch>
        </p:blipFill>
        <p:spPr>
          <a:xfrm>
            <a:off x="2933700" y="4347566"/>
            <a:ext cx="2362200" cy="1225502"/>
          </a:xfrm>
          <a:prstGeom prst="rect">
            <a:avLst/>
          </a:prstGeom>
          <a:ln w="22225">
            <a:solidFill>
              <a:schemeClr val="bg2"/>
            </a:solidFill>
          </a:ln>
        </p:spPr>
      </p:pic>
    </p:spTree>
    <p:extLst>
      <p:ext uri="{BB962C8B-B14F-4D97-AF65-F5344CB8AC3E}">
        <p14:creationId xmlns:p14="http://schemas.microsoft.com/office/powerpoint/2010/main" val="94373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a:t>
            </a:r>
            <a:r>
              <a:rPr lang="en-US" dirty="0" err="1" smtClean="0">
                <a:ea typeface="ＭＳ Ｐゴシック"/>
                <a:cs typeface="ＭＳ Ｐゴシック"/>
              </a:rPr>
              <a:t>DataFrames</a:t>
            </a:r>
            <a:r>
              <a:rPr lang="en-US" dirty="0" smtClean="0">
                <a:ea typeface="ＭＳ Ｐゴシック"/>
                <a:cs typeface="ＭＳ Ｐゴシック"/>
              </a:rPr>
              <a:t> </a:t>
            </a:r>
            <a:r>
              <a:rPr lang="en-US" dirty="0">
                <a:ea typeface="ＭＳ Ｐゴシック"/>
                <a:cs typeface="ＭＳ Ｐゴシック"/>
              </a:rPr>
              <a:t>in Pandas</a:t>
            </a:r>
          </a:p>
        </p:txBody>
      </p:sp>
      <p:sp>
        <p:nvSpPr>
          <p:cNvPr id="23554" name="Rectangle 3"/>
          <p:cNvSpPr>
            <a:spLocks noGrp="1" noChangeArrowheads="1"/>
          </p:cNvSpPr>
          <p:nvPr>
            <p:ph type="body" idx="1"/>
          </p:nvPr>
        </p:nvSpPr>
        <p:spPr>
          <a:xfrm>
            <a:off x="419100" y="762000"/>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Learn Python </a:t>
            </a:r>
            <a:r>
              <a:rPr lang="en-US" dirty="0" err="1" smtClean="0">
                <a:ea typeface="ＭＳ Ｐゴシック"/>
                <a:cs typeface="ＭＳ Ｐゴシック"/>
              </a:rPr>
              <a:t>DataFrames</a:t>
            </a:r>
            <a:endParaRPr lang="en-US" dirty="0">
              <a:ea typeface="ＭＳ Ｐゴシック"/>
              <a:cs typeface="ＭＳ Ｐゴシック"/>
            </a:endParaRP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15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01-intro</a:t>
            </a:r>
            <a:r>
              <a:rPr lang="en-US" b="1" dirty="0" smtClean="0">
                <a:ea typeface="ＭＳ Ｐゴシック"/>
                <a:cs typeface="ＭＳ Ｐゴシック"/>
              </a:rPr>
              <a:t>/</a:t>
            </a:r>
          </a:p>
          <a:p>
            <a:endParaRPr lang="en-US" b="1" dirty="0">
              <a:ea typeface="ＭＳ Ｐゴシック"/>
              <a:cs typeface="ＭＳ Ｐゴシック"/>
            </a:endParaRPr>
          </a:p>
          <a:p>
            <a:endParaRPr lang="en-US" b="1" dirty="0" smtClean="0">
              <a:ea typeface="ＭＳ Ｐゴシック"/>
              <a:cs typeface="ＭＳ Ｐゴシック"/>
            </a:endParaRPr>
          </a:p>
          <a:p>
            <a:r>
              <a:rPr lang="en-US" b="1" dirty="0" smtClean="0">
                <a:ea typeface="ＭＳ Ｐゴシック"/>
                <a:cs typeface="ＭＳ Ｐゴシック"/>
              </a:rPr>
              <a:t>Good Reference to </a:t>
            </a:r>
            <a:r>
              <a:rPr lang="en-US" b="1" dirty="0" err="1" smtClean="0">
                <a:ea typeface="ＭＳ Ｐゴシック"/>
                <a:cs typeface="ＭＳ Ｐゴシック"/>
              </a:rPr>
              <a:t>DataFrames</a:t>
            </a:r>
            <a:r>
              <a:rPr lang="en-US" b="1" dirty="0">
                <a:ea typeface="ＭＳ Ｐゴシック"/>
                <a:cs typeface="ＭＳ Ｐゴシック"/>
              </a:rPr>
              <a:t>: https://</a:t>
            </a:r>
            <a:r>
              <a:rPr lang="en-US" b="1" dirty="0" err="1">
                <a:ea typeface="ＭＳ Ｐゴシック"/>
                <a:cs typeface="ＭＳ Ｐゴシック"/>
              </a:rPr>
              <a:t>medium.com</a:t>
            </a:r>
            <a:r>
              <a:rPr lang="en-US" b="1" dirty="0">
                <a:ea typeface="ＭＳ Ｐゴシック"/>
                <a:cs typeface="ＭＳ Ｐゴシック"/>
              </a:rPr>
              <a:t>/</a:t>
            </a:r>
            <a:r>
              <a:rPr lang="en-US" b="1" dirty="0" err="1">
                <a:ea typeface="ＭＳ Ｐゴシック"/>
                <a:cs typeface="ＭＳ Ｐゴシック"/>
              </a:rPr>
              <a:t>dunder</a:t>
            </a:r>
            <a:r>
              <a:rPr lang="en-US" b="1" dirty="0">
                <a:ea typeface="ＭＳ Ｐゴシック"/>
                <a:cs typeface="ＭＳ Ｐゴシック"/>
              </a:rPr>
              <a:t>-data/selecting-subsets-of-data-in-pandas-6fcd0170be9c</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66</a:t>
            </a:fld>
            <a:endParaRPr lang="en-US" dirty="0"/>
          </a:p>
        </p:txBody>
      </p:sp>
    </p:spTree>
    <p:extLst>
      <p:ext uri="{BB962C8B-B14F-4D97-AF65-F5344CB8AC3E}">
        <p14:creationId xmlns:p14="http://schemas.microsoft.com/office/powerpoint/2010/main" val="9045584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Reading Data From Files</a:t>
            </a:r>
          </a:p>
        </p:txBody>
      </p:sp>
      <p:sp>
        <p:nvSpPr>
          <p:cNvPr id="126978" name="Rectangle 3"/>
          <p:cNvSpPr>
            <a:spLocks noGrp="1" noChangeArrowheads="1"/>
          </p:cNvSpPr>
          <p:nvPr>
            <p:ph type="body" idx="1"/>
          </p:nvPr>
        </p:nvSpPr>
        <p:spPr>
          <a:xfrm>
            <a:off x="344488" y="779001"/>
            <a:ext cx="8761412" cy="2454275"/>
          </a:xfrm>
        </p:spPr>
        <p:txBody>
          <a:bodyPr>
            <a:normAutofit lnSpcReduction="10000"/>
          </a:bodyPr>
          <a:lstStyle/>
          <a:p>
            <a:r>
              <a:rPr lang="en-US" dirty="0">
                <a:ea typeface="ＭＳ Ｐゴシック"/>
                <a:cs typeface="ＭＳ Ｐゴシック"/>
              </a:rPr>
              <a:t>Python can read from a variety of files.</a:t>
            </a:r>
          </a:p>
          <a:p>
            <a:r>
              <a:rPr lang="en-US" dirty="0">
                <a:ea typeface="ＭＳ Ｐゴシック"/>
                <a:cs typeface="ＭＳ Ｐゴシック"/>
              </a:rPr>
              <a:t>Text : CSV, TSV   - </a:t>
            </a:r>
            <a:r>
              <a:rPr lang="en-US" b="1" dirty="0" err="1">
                <a:solidFill>
                  <a:schemeClr val="accent2"/>
                </a:solidFill>
                <a:ea typeface="ＭＳ Ｐゴシック"/>
                <a:cs typeface="ＭＳ Ｐゴシック"/>
              </a:rPr>
              <a:t>pd.read_csv</a:t>
            </a:r>
            <a:r>
              <a:rPr lang="en-US" b="1" dirty="0">
                <a:solidFill>
                  <a:schemeClr val="accent2"/>
                </a:solidFill>
                <a:ea typeface="ＭＳ Ｐゴシック"/>
                <a:cs typeface="ＭＳ Ｐゴシック"/>
              </a:rPr>
              <a:t>(), </a:t>
            </a:r>
            <a:r>
              <a:rPr lang="en-US" b="1" dirty="0" err="1">
                <a:solidFill>
                  <a:schemeClr val="accent2"/>
                </a:solidFill>
                <a:ea typeface="ＭＳ Ｐゴシック"/>
                <a:cs typeface="ＭＳ Ｐゴシック"/>
              </a:rPr>
              <a:t>pd.read_table</a:t>
            </a:r>
            <a:r>
              <a:rPr lang="en-US" b="1" dirty="0">
                <a:solidFill>
                  <a:schemeClr val="accent2"/>
                </a:solidFill>
                <a:ea typeface="ＭＳ Ｐゴシック"/>
                <a:cs typeface="ＭＳ Ｐゴシック"/>
              </a:rPr>
              <a:t>()</a:t>
            </a:r>
          </a:p>
          <a:p>
            <a:r>
              <a:rPr lang="en-US" dirty="0">
                <a:ea typeface="ＭＳ Ｐゴシック"/>
                <a:cs typeface="ＭＳ Ｐゴシック"/>
              </a:rPr>
              <a:t>JSON: </a:t>
            </a:r>
            <a:r>
              <a:rPr lang="en-US" dirty="0" err="1">
                <a:ea typeface="ＭＳ Ｐゴシック"/>
                <a:cs typeface="ＭＳ Ｐゴシック"/>
              </a:rPr>
              <a:t>pd.read_json</a:t>
            </a:r>
            <a:r>
              <a:rPr lang="en-US" dirty="0">
                <a:ea typeface="ＭＳ Ｐゴシック"/>
                <a:cs typeface="ＭＳ Ｐゴシック"/>
              </a:rPr>
              <a:t>- </a:t>
            </a:r>
            <a:r>
              <a:rPr lang="en-US" b="1" dirty="0" err="1">
                <a:solidFill>
                  <a:schemeClr val="accent2"/>
                </a:solidFill>
                <a:ea typeface="ＭＳ Ｐゴシック"/>
                <a:cs typeface="ＭＳ Ｐゴシック"/>
              </a:rPr>
              <a:t>pd.read_json</a:t>
            </a:r>
            <a:r>
              <a:rPr lang="en-US" b="1" dirty="0">
                <a:solidFill>
                  <a:schemeClr val="accent2"/>
                </a:solidFill>
                <a:ea typeface="ＭＳ Ｐゴシック"/>
                <a:cs typeface="ＭＳ Ｐゴシック"/>
              </a:rPr>
              <a:t>()</a:t>
            </a:r>
            <a:endParaRPr lang="en-US" dirty="0">
              <a:ea typeface="ＭＳ Ｐゴシック"/>
              <a:cs typeface="ＭＳ Ｐゴシック"/>
            </a:endParaRPr>
          </a:p>
          <a:p>
            <a:r>
              <a:rPr lang="en-US" dirty="0">
                <a:ea typeface="ＭＳ Ｐゴシック"/>
                <a:cs typeface="ＭＳ Ｐゴシック"/>
              </a:rPr>
              <a:t>Excel spreadsheets  - </a:t>
            </a:r>
            <a:r>
              <a:rPr lang="en-US" b="1" dirty="0" err="1">
                <a:solidFill>
                  <a:schemeClr val="accent2"/>
                </a:solidFill>
                <a:ea typeface="ＭＳ Ｐゴシック"/>
                <a:cs typeface="ＭＳ Ｐゴシック"/>
              </a:rPr>
              <a:t>pd.read_excel</a:t>
            </a:r>
            <a:r>
              <a:rPr lang="en-US" b="1" dirty="0">
                <a:solidFill>
                  <a:schemeClr val="accent2"/>
                </a:solidFill>
                <a:ea typeface="ＭＳ Ｐゴシック"/>
                <a:cs typeface="ＭＳ Ｐゴシック"/>
              </a:rPr>
              <a:t>()</a:t>
            </a:r>
            <a:endParaRPr lang="en-US" b="1" dirty="0">
              <a:ea typeface="ＭＳ Ｐゴシック"/>
              <a:cs typeface="ＭＳ Ｐゴシック"/>
            </a:endParaRPr>
          </a:p>
          <a:p>
            <a:r>
              <a:rPr lang="en-US" dirty="0">
                <a:ea typeface="ＭＳ Ｐゴシック"/>
                <a:cs typeface="ＭＳ Ｐゴシック"/>
              </a:rPr>
              <a:t>Stata/SAS files – </a:t>
            </a:r>
            <a:r>
              <a:rPr lang="en-US" b="1" dirty="0" err="1">
                <a:solidFill>
                  <a:schemeClr val="accent2"/>
                </a:solidFill>
                <a:ea typeface="ＭＳ Ｐゴシック"/>
                <a:cs typeface="ＭＳ Ｐゴシック"/>
              </a:rPr>
              <a:t>pd.read_stata</a:t>
            </a:r>
            <a:r>
              <a:rPr lang="en-US" b="1" dirty="0">
                <a:solidFill>
                  <a:schemeClr val="accent2"/>
                </a:solidFill>
                <a:ea typeface="ＭＳ Ｐゴシック"/>
                <a:cs typeface="ＭＳ Ｐゴシック"/>
              </a:rPr>
              <a:t>(), </a:t>
            </a:r>
            <a:r>
              <a:rPr lang="en-US" b="1" dirty="0" err="1">
                <a:solidFill>
                  <a:schemeClr val="accent2"/>
                </a:solidFill>
                <a:ea typeface="ＭＳ Ｐゴシック"/>
                <a:cs typeface="ＭＳ Ｐゴシック"/>
              </a:rPr>
              <a:t>pd.read_sas</a:t>
            </a:r>
            <a:r>
              <a:rPr lang="en-US" b="1" dirty="0">
                <a:solidFill>
                  <a:schemeClr val="accent2"/>
                </a:solidFill>
                <a:ea typeface="ＭＳ Ｐゴシック"/>
                <a:cs typeface="ＭＳ Ｐゴシック"/>
              </a:rPr>
              <a:t>()</a:t>
            </a:r>
            <a:endParaRPr lang="en-US" dirty="0">
              <a:ea typeface="ＭＳ Ｐゴシック"/>
              <a:cs typeface="ＭＳ Ｐゴシック"/>
            </a:endParaRPr>
          </a:p>
          <a:p>
            <a:r>
              <a:rPr lang="en-US" dirty="0">
                <a:ea typeface="ＭＳ Ｐゴシック"/>
                <a:cs typeface="ＭＳ Ｐゴシック"/>
              </a:rPr>
              <a:t>More handy functions in  </a:t>
            </a:r>
            <a:r>
              <a:rPr lang="en-US" b="1" dirty="0">
                <a:solidFill>
                  <a:schemeClr val="accent2"/>
                </a:solidFill>
                <a:ea typeface="ＭＳ Ｐゴシック"/>
                <a:cs typeface="ＭＳ Ｐゴシック"/>
              </a:rPr>
              <a:t>read.*</a:t>
            </a:r>
          </a:p>
        </p:txBody>
      </p:sp>
      <p:sp>
        <p:nvSpPr>
          <p:cNvPr id="7" name="Text Box 4"/>
          <p:cNvSpPr txBox="1">
            <a:spLocks noChangeArrowheads="1"/>
          </p:cNvSpPr>
          <p:nvPr/>
        </p:nvSpPr>
        <p:spPr bwMode="auto">
          <a:xfrm>
            <a:off x="342900" y="3733800"/>
            <a:ext cx="8763000" cy="1754326"/>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dirty="0">
                <a:solidFill>
                  <a:schemeClr val="bg2"/>
                </a:solidFill>
                <a:latin typeface="Lucida Sans Typewriter" pitchFamily="49" charset="0"/>
              </a:rPr>
              <a:t># reading a file</a:t>
            </a:r>
          </a:p>
          <a:p>
            <a:pPr defTabSz="288925"/>
            <a:r>
              <a:rPr lang="en-US" sz="1800" b="1" dirty="0" err="1">
                <a:solidFill>
                  <a:schemeClr val="bg2"/>
                </a:solidFill>
                <a:latin typeface="Lucida Sans Typewriter" pitchFamily="49" charset="0"/>
              </a:rPr>
              <a:t>df</a:t>
            </a:r>
            <a:r>
              <a:rPr lang="en-US" sz="1800" b="1" dirty="0">
                <a:solidFill>
                  <a:schemeClr val="bg2"/>
                </a:solidFill>
                <a:latin typeface="Lucida Sans Typewriter" pitchFamily="49" charset="0"/>
              </a:rPr>
              <a:t> = </a:t>
            </a:r>
            <a:r>
              <a:rPr lang="en-US" sz="1800" b="1" dirty="0" err="1">
                <a:solidFill>
                  <a:schemeClr val="bg2"/>
                </a:solidFill>
                <a:latin typeface="Lucida Sans Typewriter" pitchFamily="49" charset="0"/>
              </a:rPr>
              <a:t>pd.read_csv</a:t>
            </a:r>
            <a:r>
              <a:rPr lang="en-US" sz="1800" b="1" dirty="0">
                <a:solidFill>
                  <a:schemeClr val="bg2"/>
                </a:solidFill>
                <a:latin typeface="Lucida Sans Typewriter" pitchFamily="49" charset="0"/>
              </a:rPr>
              <a:t>(file)</a:t>
            </a:r>
          </a:p>
          <a:p>
            <a:pPr defTabSz="288925"/>
            <a:endParaRPr lang="en-US" sz="1800" dirty="0">
              <a:solidFill>
                <a:schemeClr val="bg2"/>
              </a:solidFill>
              <a:latin typeface="Lucida Sans Typewriter" pitchFamily="49" charset="0"/>
            </a:endParaRPr>
          </a:p>
          <a:p>
            <a:pPr defTabSz="288925"/>
            <a:r>
              <a:rPr lang="en-US" sz="1800" dirty="0">
                <a:solidFill>
                  <a:schemeClr val="bg2"/>
                </a:solidFill>
                <a:latin typeface="Lucida Sans Typewriter" pitchFamily="49" charset="0"/>
              </a:rPr>
              <a:t># reading a URL</a:t>
            </a:r>
          </a:p>
          <a:p>
            <a:pPr defTabSz="288925"/>
            <a:r>
              <a:rPr lang="en-US" sz="1800" b="1" dirty="0" err="1">
                <a:solidFill>
                  <a:schemeClr val="bg2"/>
                </a:solidFill>
                <a:latin typeface="Lucida Sans Typewriter" pitchFamily="49" charset="0"/>
              </a:rPr>
              <a:t>df_url</a:t>
            </a:r>
            <a:r>
              <a:rPr lang="en-US" sz="1800" b="1" dirty="0">
                <a:solidFill>
                  <a:schemeClr val="bg2"/>
                </a:solidFill>
                <a:latin typeface="Lucida Sans Typewriter" pitchFamily="49" charset="0"/>
              </a:rPr>
              <a:t> = </a:t>
            </a:r>
            <a:r>
              <a:rPr lang="en-US" sz="1800" b="1" dirty="0" err="1">
                <a:solidFill>
                  <a:schemeClr val="bg2"/>
                </a:solidFill>
                <a:latin typeface="Lucida Sans Typewriter" pitchFamily="49" charset="0"/>
              </a:rPr>
              <a:t>pd.read_csv</a:t>
            </a:r>
            <a:r>
              <a:rPr lang="en-US" sz="1800" b="1" dirty="0">
                <a:solidFill>
                  <a:schemeClr val="bg2"/>
                </a:solidFill>
                <a:latin typeface="Lucida Sans Typewriter" pitchFamily="49" charset="0"/>
              </a:rPr>
              <a:t>(</a:t>
            </a:r>
            <a:r>
              <a:rPr lang="en-US" sz="1800" b="1" dirty="0">
                <a:solidFill>
                  <a:schemeClr val="bg2"/>
                </a:solidFill>
                <a:latin typeface="Lucida Sans Typewriter" pitchFamily="49" charset="0"/>
                <a:hlinkClick r:id="rId3"/>
              </a:rPr>
              <a:t>‘http://somedomain.com/data.csv</a:t>
            </a:r>
            <a:r>
              <a:rPr lang="en-US" sz="1800" b="1" dirty="0">
                <a:solidFill>
                  <a:schemeClr val="bg2"/>
                </a:solidFill>
                <a:latin typeface="Lucida Sans Typewriter" pitchFamily="49" charset="0"/>
              </a:rPr>
              <a:t>’)</a:t>
            </a:r>
          </a:p>
          <a:p>
            <a:pPr defTabSz="288925"/>
            <a:endParaRPr lang="en-US" sz="1800" dirty="0">
              <a:solidFill>
                <a:schemeClr val="bg2"/>
              </a:solidFill>
              <a:latin typeface="Lucida Sans Typewriter" pitchFamily="49" charset="0"/>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67</a:t>
            </a:fld>
            <a:endParaRPr lang="en-US" dirty="0"/>
          </a:p>
        </p:txBody>
      </p:sp>
    </p:spTree>
    <p:extLst>
      <p:ext uri="{BB962C8B-B14F-4D97-AF65-F5344CB8AC3E}">
        <p14:creationId xmlns:p14="http://schemas.microsoft.com/office/powerpoint/2010/main" val="9905106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Reading </a:t>
            </a:r>
            <a:r>
              <a:rPr lang="en-US" dirty="0" smtClean="0">
                <a:ea typeface="ＭＳ Ｐゴシック"/>
                <a:cs typeface="ＭＳ Ｐゴシック"/>
              </a:rPr>
              <a:t>data from </a:t>
            </a:r>
            <a:r>
              <a:rPr lang="en-US" dirty="0">
                <a:ea typeface="ＭＳ Ｐゴシック"/>
                <a:cs typeface="ＭＳ Ｐゴシック"/>
              </a:rPr>
              <a:t>f</a:t>
            </a:r>
            <a:r>
              <a:rPr lang="en-US" dirty="0" smtClean="0">
                <a:ea typeface="ＭＳ Ｐゴシック"/>
                <a:cs typeface="ＭＳ Ｐゴシック"/>
              </a:rPr>
              <a:t>iles</a:t>
            </a:r>
            <a:endParaRPr lang="en-US" dirty="0">
              <a:ea typeface="ＭＳ Ｐゴシック"/>
              <a:cs typeface="ＭＳ Ｐゴシック"/>
            </a:endParaRPr>
          </a:p>
        </p:txBody>
      </p:sp>
      <p:sp>
        <p:nvSpPr>
          <p:cNvPr id="126978" name="Rectangle 3"/>
          <p:cNvSpPr>
            <a:spLocks noGrp="1" noChangeArrowheads="1"/>
          </p:cNvSpPr>
          <p:nvPr>
            <p:ph idx="1"/>
          </p:nvPr>
        </p:nvSpPr>
        <p:spPr/>
        <p:txBody>
          <a:bodyPr>
            <a:normAutofit/>
          </a:bodyPr>
          <a:lstStyle/>
          <a:p>
            <a:r>
              <a:rPr lang="en-US" dirty="0">
                <a:solidFill>
                  <a:schemeClr val="bg2"/>
                </a:solidFill>
                <a:ea typeface="ＭＳ Ｐゴシック"/>
                <a:cs typeface="ＭＳ Ｐゴシック"/>
              </a:rPr>
              <a:t>Python can read from a variety of files.</a:t>
            </a:r>
          </a:p>
          <a:p>
            <a:pPr lvl="1"/>
            <a:r>
              <a:rPr lang="en-US" dirty="0">
                <a:solidFill>
                  <a:schemeClr val="bg2"/>
                </a:solidFill>
                <a:ea typeface="ＭＳ Ｐゴシック"/>
                <a:cs typeface="ＭＳ Ｐゴシック"/>
              </a:rPr>
              <a:t>Text : CSV, TSV   - </a:t>
            </a:r>
            <a:r>
              <a:rPr lang="en-US" dirty="0" err="1">
                <a:solidFill>
                  <a:schemeClr val="bg2"/>
                </a:solidFill>
                <a:ea typeface="ＭＳ Ｐゴシック"/>
                <a:cs typeface="ＭＳ Ｐゴシック"/>
              </a:rPr>
              <a:t>pd.read_csv</a:t>
            </a:r>
            <a:r>
              <a:rPr lang="en-US" dirty="0">
                <a:solidFill>
                  <a:schemeClr val="bg2"/>
                </a:solidFill>
                <a:ea typeface="ＭＳ Ｐゴシック"/>
                <a:cs typeface="ＭＳ Ｐゴシック"/>
              </a:rPr>
              <a:t>(), </a:t>
            </a:r>
            <a:r>
              <a:rPr lang="en-US" dirty="0" err="1">
                <a:solidFill>
                  <a:schemeClr val="bg2"/>
                </a:solidFill>
                <a:ea typeface="ＭＳ Ｐゴシック"/>
                <a:cs typeface="ＭＳ Ｐゴシック"/>
              </a:rPr>
              <a:t>pd.read_table</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JSON: </a:t>
            </a:r>
            <a:r>
              <a:rPr lang="en-US" dirty="0" err="1">
                <a:solidFill>
                  <a:schemeClr val="bg2"/>
                </a:solidFill>
                <a:ea typeface="ＭＳ Ｐゴシック"/>
                <a:cs typeface="ＭＳ Ｐゴシック"/>
              </a:rPr>
              <a:t>pd.read_json</a:t>
            </a:r>
            <a:r>
              <a:rPr lang="en-US" dirty="0">
                <a:solidFill>
                  <a:schemeClr val="bg2"/>
                </a:solidFill>
                <a:ea typeface="ＭＳ Ｐゴシック"/>
                <a:cs typeface="ＭＳ Ｐゴシック"/>
              </a:rPr>
              <a:t>- </a:t>
            </a:r>
            <a:r>
              <a:rPr lang="en-US" dirty="0" err="1">
                <a:solidFill>
                  <a:schemeClr val="bg2"/>
                </a:solidFill>
                <a:ea typeface="ＭＳ Ｐゴシック"/>
                <a:cs typeface="ＭＳ Ｐゴシック"/>
              </a:rPr>
              <a:t>pd.read_json</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Excel spreadsheets  - </a:t>
            </a:r>
            <a:r>
              <a:rPr lang="en-US" dirty="0" err="1">
                <a:solidFill>
                  <a:schemeClr val="bg2"/>
                </a:solidFill>
                <a:ea typeface="ＭＳ Ｐゴシック"/>
                <a:cs typeface="ＭＳ Ｐゴシック"/>
              </a:rPr>
              <a:t>pd.read_excel</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Stata/SAS files – </a:t>
            </a:r>
            <a:r>
              <a:rPr lang="en-US" dirty="0" err="1">
                <a:solidFill>
                  <a:schemeClr val="bg2"/>
                </a:solidFill>
                <a:ea typeface="ＭＳ Ｐゴシック"/>
                <a:cs typeface="ＭＳ Ｐゴシック"/>
              </a:rPr>
              <a:t>pd.read_stata</a:t>
            </a:r>
            <a:r>
              <a:rPr lang="en-US" dirty="0">
                <a:solidFill>
                  <a:schemeClr val="bg2"/>
                </a:solidFill>
                <a:ea typeface="ＭＳ Ｐゴシック"/>
                <a:cs typeface="ＭＳ Ｐゴシック"/>
              </a:rPr>
              <a:t>(), </a:t>
            </a:r>
            <a:r>
              <a:rPr lang="en-US" dirty="0" err="1">
                <a:solidFill>
                  <a:schemeClr val="bg2"/>
                </a:solidFill>
                <a:ea typeface="ＭＳ Ｐゴシック"/>
                <a:cs typeface="ＭＳ Ｐゴシック"/>
              </a:rPr>
              <a:t>pd.read_sas</a:t>
            </a:r>
            <a:r>
              <a:rPr lang="en-US" dirty="0">
                <a:solidFill>
                  <a:schemeClr val="bg2"/>
                </a:solidFill>
                <a:ea typeface="ＭＳ Ｐゴシック"/>
                <a:cs typeface="ＭＳ Ｐゴシック"/>
              </a:rPr>
              <a:t>()</a:t>
            </a:r>
          </a:p>
          <a:p>
            <a:pPr lvl="1"/>
            <a:r>
              <a:rPr lang="en-US" dirty="0">
                <a:solidFill>
                  <a:schemeClr val="bg2"/>
                </a:solidFill>
                <a:ea typeface="ＭＳ Ｐゴシック"/>
                <a:cs typeface="ＭＳ Ｐゴシック"/>
              </a:rPr>
              <a:t>More handy functions in  read</a:t>
            </a:r>
            <a:r>
              <a:rPr lang="en-US" dirty="0" smtClean="0">
                <a:solidFill>
                  <a:schemeClr val="bg2"/>
                </a:solidFill>
                <a:ea typeface="ＭＳ Ｐゴシック"/>
                <a:cs typeface="ＭＳ Ｐゴシック"/>
              </a:rPr>
              <a:t>.*</a:t>
            </a:r>
          </a:p>
          <a:p>
            <a:r>
              <a:rPr lang="en-US" dirty="0" smtClean="0">
                <a:solidFill>
                  <a:schemeClr val="bg2"/>
                </a:solidFill>
                <a:ea typeface="ＭＳ Ｐゴシック"/>
                <a:cs typeface="ＭＳ Ｐゴシック"/>
              </a:rPr>
              <a:t>Reading from csv file using </a:t>
            </a:r>
            <a:r>
              <a:rPr lang="en-US" dirty="0" err="1" smtClean="0">
                <a:solidFill>
                  <a:schemeClr val="bg2"/>
                </a:solidFill>
                <a:ea typeface="ＭＳ Ｐゴシック"/>
                <a:cs typeface="ＭＳ Ｐゴシック"/>
              </a:rPr>
              <a:t>pd.read_csv</a:t>
            </a:r>
            <a:r>
              <a:rPr lang="en-US" dirty="0" smtClean="0">
                <a:solidFill>
                  <a:schemeClr val="bg2"/>
                </a:solidFill>
                <a:ea typeface="ＭＳ Ｐゴシック"/>
                <a:cs typeface="ＭＳ Ｐゴシック"/>
              </a:rPr>
              <a:t>()</a:t>
            </a:r>
          </a:p>
          <a:p>
            <a:endParaRPr lang="en-US" dirty="0">
              <a:solidFill>
                <a:schemeClr val="bg2"/>
              </a:solidFill>
              <a:ea typeface="ＭＳ Ｐゴシック"/>
              <a:cs typeface="ＭＳ Ｐゴシック"/>
            </a:endParaRPr>
          </a:p>
          <a:p>
            <a:endParaRPr lang="en-US" dirty="0" smtClean="0">
              <a:solidFill>
                <a:schemeClr val="bg2"/>
              </a:solidFill>
              <a:ea typeface="ＭＳ Ｐゴシック"/>
              <a:cs typeface="ＭＳ Ｐゴシック"/>
            </a:endParaRPr>
          </a:p>
          <a:p>
            <a:r>
              <a:rPr lang="en-US" dirty="0" smtClean="0">
                <a:solidFill>
                  <a:schemeClr val="bg2"/>
                </a:solidFill>
                <a:ea typeface="ＭＳ Ｐゴシック"/>
                <a:cs typeface="ＭＳ Ｐゴシック"/>
              </a:rPr>
              <a:t>Reading from </a:t>
            </a:r>
            <a:r>
              <a:rPr lang="en-US" dirty="0" err="1" smtClean="0">
                <a:solidFill>
                  <a:schemeClr val="bg2"/>
                </a:solidFill>
                <a:ea typeface="ＭＳ Ｐゴシック"/>
                <a:cs typeface="ＭＳ Ｐゴシック"/>
              </a:rPr>
              <a:t>url</a:t>
            </a:r>
            <a:r>
              <a:rPr lang="en-US" dirty="0" smtClean="0">
                <a:solidFill>
                  <a:schemeClr val="bg2"/>
                </a:solidFill>
                <a:ea typeface="ＭＳ Ｐゴシック"/>
                <a:cs typeface="ＭＳ Ｐゴシック"/>
              </a:rPr>
              <a:t> using </a:t>
            </a:r>
            <a:r>
              <a:rPr lang="en-US" dirty="0" err="1" smtClean="0">
                <a:solidFill>
                  <a:schemeClr val="bg2"/>
                </a:solidFill>
                <a:ea typeface="ＭＳ Ｐゴシック"/>
                <a:cs typeface="ＭＳ Ｐゴシック"/>
              </a:rPr>
              <a:t>pd.read_csv</a:t>
            </a:r>
            <a:r>
              <a:rPr lang="en-US" dirty="0" smtClean="0">
                <a:solidFill>
                  <a:schemeClr val="bg2"/>
                </a:solidFill>
                <a:ea typeface="ＭＳ Ｐゴシック"/>
                <a:cs typeface="ＭＳ Ｐゴシック"/>
              </a:rPr>
              <a:t>()</a:t>
            </a:r>
            <a:endParaRPr lang="en-US" dirty="0">
              <a:solidFill>
                <a:schemeClr val="bg2"/>
              </a:solidFill>
              <a:ea typeface="ＭＳ Ｐゴシック"/>
              <a:cs typeface="ＭＳ Ｐゴシック"/>
            </a:endParaRP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68</a:t>
            </a:fld>
            <a:endParaRPr lang="en-US" dirty="0"/>
          </a:p>
        </p:txBody>
      </p:sp>
      <p:sp>
        <p:nvSpPr>
          <p:cNvPr id="7" name="Text Box 4"/>
          <p:cNvSpPr txBox="1">
            <a:spLocks noChangeArrowheads="1"/>
          </p:cNvSpPr>
          <p:nvPr/>
        </p:nvSpPr>
        <p:spPr bwMode="auto">
          <a:xfrm>
            <a:off x="342900" y="3733800"/>
            <a:ext cx="8763000" cy="70788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fileName</a:t>
            </a:r>
            <a:r>
              <a:rPr lang="en-US" sz="2000" b="1" dirty="0" smtClean="0">
                <a:solidFill>
                  <a:schemeClr val="accent2"/>
                </a:solidFill>
                <a:latin typeface="Lucida Sans Typewriter" pitchFamily="49" charset="0"/>
              </a:rPr>
              <a:t> = “/path/to/file/</a:t>
            </a:r>
            <a:r>
              <a:rPr lang="en-US" sz="2000" b="1" dirty="0" err="1" smtClean="0">
                <a:solidFill>
                  <a:schemeClr val="accent2"/>
                </a:solidFill>
                <a:latin typeface="Lucida Sans Typewriter" pitchFamily="49" charset="0"/>
              </a:rPr>
              <a:t>csvFile.csv</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r>
              <a:rPr lang="en-US" sz="2000" b="1" dirty="0" smtClean="0">
                <a:solidFill>
                  <a:schemeClr val="accent2"/>
                </a:solidFill>
                <a:latin typeface="Lucida Sans Typewriter" pitchFamily="49" charset="0"/>
              </a:rPr>
              <a:t> </a:t>
            </a:r>
            <a:r>
              <a:rPr lang="en-US" sz="2000" b="1" dirty="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pd.read_csv</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fileName</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p:txBody>
      </p:sp>
      <p:sp>
        <p:nvSpPr>
          <p:cNvPr id="8" name="Text Box 4"/>
          <p:cNvSpPr txBox="1">
            <a:spLocks noChangeArrowheads="1"/>
          </p:cNvSpPr>
          <p:nvPr/>
        </p:nvSpPr>
        <p:spPr bwMode="auto">
          <a:xfrm>
            <a:off x="337457" y="5105400"/>
            <a:ext cx="8763000" cy="70788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url</a:t>
            </a:r>
            <a:r>
              <a:rPr lang="en-US" sz="2000" b="1" dirty="0" smtClean="0">
                <a:solidFill>
                  <a:schemeClr val="accent2"/>
                </a:solidFill>
                <a:latin typeface="Lucida Sans Typewriter" pitchFamily="49" charset="0"/>
              </a:rPr>
              <a:t> = “http://</a:t>
            </a:r>
            <a:r>
              <a:rPr lang="en-US" sz="2000" b="1" dirty="0" err="1" smtClean="0">
                <a:solidFill>
                  <a:schemeClr val="accent2"/>
                </a:solidFill>
                <a:latin typeface="Lucida Sans Typewriter" pitchFamily="49" charset="0"/>
              </a:rPr>
              <a:t>someDomain.com</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data.csv</a:t>
            </a:r>
            <a:r>
              <a:rPr lang="en-US" sz="2000" b="1" dirty="0" smtClean="0">
                <a:solidFill>
                  <a:schemeClr val="accent2"/>
                </a:solidFill>
                <a:latin typeface="Lucida Sans Typewriter" pitchFamily="49" charset="0"/>
              </a:rPr>
              <a:t>”</a:t>
            </a: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r>
              <a:rPr lang="en-US" sz="2000" b="1" dirty="0" smtClean="0">
                <a:solidFill>
                  <a:schemeClr val="accent2"/>
                </a:solidFill>
                <a:latin typeface="Lucida Sans Typewriter" pitchFamily="49" charset="0"/>
              </a:rPr>
              <a:t> </a:t>
            </a:r>
            <a:r>
              <a:rPr lang="en-US" sz="2000" b="1" dirty="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pd.read_csv</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url</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p:txBody>
      </p:sp>
    </p:spTree>
    <p:extLst>
      <p:ext uri="{BB962C8B-B14F-4D97-AF65-F5344CB8AC3E}">
        <p14:creationId xmlns:p14="http://schemas.microsoft.com/office/powerpoint/2010/main" val="15015949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CDC27-B025-F243-A937-F478398572E1}"/>
              </a:ext>
            </a:extLst>
          </p:cNvPr>
          <p:cNvSpPr>
            <a:spLocks noGrp="1"/>
          </p:cNvSpPr>
          <p:nvPr>
            <p:ph type="title"/>
          </p:nvPr>
        </p:nvSpPr>
        <p:spPr/>
        <p:txBody>
          <a:bodyPr/>
          <a:lstStyle/>
          <a:p>
            <a:r>
              <a:rPr lang="en-US" dirty="0"/>
              <a:t>Schema inference</a:t>
            </a:r>
          </a:p>
        </p:txBody>
      </p:sp>
      <p:sp>
        <p:nvSpPr>
          <p:cNvPr id="3" name="Content Placeholder 2">
            <a:extLst>
              <a:ext uri="{FF2B5EF4-FFF2-40B4-BE49-F238E27FC236}">
                <a16:creationId xmlns="" xmlns:a16="http://schemas.microsoft.com/office/drawing/2014/main" id="{8AE813B4-B4D4-1A4D-AB43-60180C008AA6}"/>
              </a:ext>
            </a:extLst>
          </p:cNvPr>
          <p:cNvSpPr>
            <a:spLocks noGrp="1"/>
          </p:cNvSpPr>
          <p:nvPr>
            <p:ph idx="1"/>
          </p:nvPr>
        </p:nvSpPr>
        <p:spPr/>
        <p:txBody>
          <a:bodyPr/>
          <a:lstStyle/>
          <a:p>
            <a:r>
              <a:rPr lang="en-US" dirty="0" err="1"/>
              <a:t>read_csv</a:t>
            </a:r>
            <a:r>
              <a:rPr lang="en-US" dirty="0"/>
              <a:t> will try to </a:t>
            </a:r>
            <a:r>
              <a:rPr lang="en-US" b="1" dirty="0"/>
              <a:t>infer</a:t>
            </a:r>
            <a:r>
              <a:rPr lang="en-US" dirty="0"/>
              <a:t> the data schema</a:t>
            </a:r>
          </a:p>
          <a:p>
            <a:r>
              <a:rPr lang="en-US" dirty="0"/>
              <a:t>header: will infer first line as header</a:t>
            </a:r>
          </a:p>
          <a:p>
            <a:pPr lvl="1"/>
            <a:r>
              <a:rPr lang="en-US" dirty="0"/>
              <a:t>no header? Set header=None</a:t>
            </a:r>
          </a:p>
          <a:p>
            <a:r>
              <a:rPr lang="en-US" dirty="0"/>
              <a:t>Explicitly set column names</a:t>
            </a:r>
          </a:p>
          <a:p>
            <a:pPr lvl="1"/>
            <a:r>
              <a:rPr lang="en-US" dirty="0"/>
              <a:t>names=[‘one’, ‘two’, ‘three’]</a:t>
            </a:r>
          </a:p>
          <a:p>
            <a:endParaRPr lang="en-US" dirty="0"/>
          </a:p>
          <a:p>
            <a:r>
              <a:rPr lang="en-US" dirty="0" err="1"/>
              <a:t>read_json</a:t>
            </a:r>
            <a:r>
              <a:rPr lang="en-US" dirty="0"/>
              <a:t>, </a:t>
            </a:r>
            <a:r>
              <a:rPr lang="en-US" dirty="0" err="1"/>
              <a:t>read_parquet</a:t>
            </a:r>
            <a:r>
              <a:rPr lang="en-US" dirty="0"/>
              <a:t> will read metadata</a:t>
            </a:r>
          </a:p>
          <a:p>
            <a:pPr lvl="1"/>
            <a:r>
              <a:rPr lang="en-US" dirty="0"/>
              <a:t>No need for header or column </a:t>
            </a:r>
            <a:r>
              <a:rPr lang="en-US" dirty="0" smtClean="0"/>
              <a:t>names</a:t>
            </a:r>
            <a:endParaRPr lang="en-US" dirty="0"/>
          </a:p>
          <a:p>
            <a:pPr lvl="1"/>
            <a:endParaRPr lang="en-US" dirty="0"/>
          </a:p>
        </p:txBody>
      </p:sp>
      <p:sp>
        <p:nvSpPr>
          <p:cNvPr id="4" name="Footer Placeholder 3">
            <a:extLst>
              <a:ext uri="{FF2B5EF4-FFF2-40B4-BE49-F238E27FC236}">
                <a16:creationId xmlns="" xmlns:a16="http://schemas.microsoft.com/office/drawing/2014/main" id="{51A557B4-4220-CE44-B49F-1B23834665FE}"/>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11C87043-5CE1-6645-A187-80EFB18717F4}"/>
              </a:ext>
            </a:extLst>
          </p:cNvPr>
          <p:cNvSpPr>
            <a:spLocks noGrp="1"/>
          </p:cNvSpPr>
          <p:nvPr>
            <p:ph type="sldNum" sz="quarter" idx="12"/>
          </p:nvPr>
        </p:nvSpPr>
        <p:spPr/>
        <p:txBody>
          <a:bodyPr/>
          <a:lstStyle/>
          <a:p>
            <a:pPr>
              <a:defRPr/>
            </a:pPr>
            <a:fld id="{77EF9825-4C23-4085-A4E3-B5565466BD91}" type="slidenum">
              <a:rPr lang="en-US" smtClean="0"/>
              <a:pPr>
                <a:defRPr/>
              </a:pPr>
              <a:t>69</a:t>
            </a:fld>
            <a:endParaRPr lang="en-US" dirty="0"/>
          </a:p>
        </p:txBody>
      </p:sp>
    </p:spTree>
    <p:extLst>
      <p:ext uri="{BB962C8B-B14F-4D97-AF65-F5344CB8AC3E}">
        <p14:creationId xmlns:p14="http://schemas.microsoft.com/office/powerpoint/2010/main" val="4216942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a:xfrm>
            <a:off x="234950" y="822325"/>
            <a:ext cx="8902700" cy="3749675"/>
          </a:xfrm>
        </p:spPr>
        <p:txBody>
          <a:bodyPr/>
          <a:lstStyle/>
          <a:p>
            <a:r>
              <a:rPr lang="en-US" dirty="0"/>
              <a:t>Pandas has a Series type</a:t>
            </a:r>
          </a:p>
          <a:p>
            <a:r>
              <a:rPr lang="en-US" dirty="0"/>
              <a:t>Think of a single column in a database table</a:t>
            </a:r>
          </a:p>
          <a:p>
            <a:r>
              <a:rPr lang="en-US" dirty="0"/>
              <a:t>Must be of same type, though can also be NA (</a:t>
            </a:r>
            <a:r>
              <a:rPr lang="en-US" dirty="0" err="1"/>
              <a:t>np.nan</a:t>
            </a:r>
            <a:r>
              <a:rPr lang="en-US" dirty="0"/>
              <a:t>)</a:t>
            </a:r>
          </a:p>
          <a:p>
            <a:r>
              <a:rPr lang="en-US" dirty="0"/>
              <a:t>Defaults to float64 (notice </a:t>
            </a:r>
            <a:r>
              <a:rPr lang="en-US" dirty="0" smtClean="0"/>
              <a:t>how integers get </a:t>
            </a:r>
            <a:r>
              <a:rPr lang="en-US" dirty="0"/>
              <a:t>converted!)</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a:t>
            </a:fld>
            <a:endParaRPr lang="en-US" dirty="0"/>
          </a:p>
        </p:txBody>
      </p:sp>
      <p:sp>
        <p:nvSpPr>
          <p:cNvPr id="7" name="Text Box 4"/>
          <p:cNvSpPr txBox="1">
            <a:spLocks noChangeArrowheads="1"/>
          </p:cNvSpPr>
          <p:nvPr/>
        </p:nvSpPr>
        <p:spPr bwMode="auto">
          <a:xfrm>
            <a:off x="216343" y="2642842"/>
            <a:ext cx="8763000" cy="3046988"/>
          </a:xfrm>
          <a:prstGeom prst="rect">
            <a:avLst/>
          </a:prstGeom>
          <a:solidFill>
            <a:schemeClr val="tx1"/>
          </a:solidFill>
          <a:ln w="9525">
            <a:solidFill>
              <a:schemeClr val="bg2"/>
            </a:solidFill>
            <a:miter lim="800000"/>
            <a:headEnd/>
            <a:tailEnd/>
          </a:ln>
        </p:spPr>
        <p:txBody>
          <a:bodyPr wrap="square">
            <a:spAutoFit/>
          </a:bodyPr>
          <a:lstStyle/>
          <a:p>
            <a:pPr defTabSz="288925"/>
            <a:r>
              <a:rPr lang="en-US" sz="2400" dirty="0">
                <a:solidFill>
                  <a:schemeClr val="bg2"/>
                </a:solidFill>
                <a:latin typeface="Lucida Sans Typewriter" pitchFamily="49" charset="0"/>
              </a:rPr>
              <a:t>s = </a:t>
            </a:r>
            <a:r>
              <a:rPr lang="en-US" sz="2400" dirty="0" err="1">
                <a:solidFill>
                  <a:schemeClr val="bg2"/>
                </a:solidFill>
                <a:latin typeface="Lucida Sans Typewriter" pitchFamily="49" charset="0"/>
              </a:rPr>
              <a:t>pd.Series</a:t>
            </a:r>
            <a:r>
              <a:rPr lang="en-US" sz="2400" dirty="0">
                <a:solidFill>
                  <a:schemeClr val="bg2"/>
                </a:solidFill>
                <a:latin typeface="Lucida Sans Typewriter" pitchFamily="49" charset="0"/>
              </a:rPr>
              <a:t>([1</a:t>
            </a:r>
            <a:r>
              <a:rPr lang="en-US" sz="2400" dirty="0" smtClean="0">
                <a:solidFill>
                  <a:schemeClr val="bg2"/>
                </a:solidFill>
                <a:latin typeface="Lucida Sans Typewriter" pitchFamily="49" charset="0"/>
              </a:rPr>
              <a:t>, 3, 5, </a:t>
            </a:r>
            <a:r>
              <a:rPr lang="en-US" sz="2400" dirty="0" err="1" smtClean="0">
                <a:solidFill>
                  <a:schemeClr val="bg2"/>
                </a:solidFill>
                <a:latin typeface="Lucida Sans Typewriter" pitchFamily="49" charset="0"/>
              </a:rPr>
              <a:t>np.nan</a:t>
            </a:r>
            <a:r>
              <a:rPr lang="en-US" sz="2400" dirty="0">
                <a:solidFill>
                  <a:schemeClr val="bg2"/>
                </a:solidFill>
                <a:latin typeface="Lucida Sans Typewriter" pitchFamily="49" charset="0"/>
              </a:rPr>
              <a:t>, 6, 8])</a:t>
            </a:r>
          </a:p>
          <a:p>
            <a:pPr defTabSz="288925"/>
            <a:r>
              <a:rPr lang="en-US" sz="2400" dirty="0">
                <a:solidFill>
                  <a:schemeClr val="bg2"/>
                </a:solidFill>
                <a:latin typeface="Lucida Sans Typewriter" pitchFamily="49" charset="0"/>
              </a:rPr>
              <a:t>0	 1.0</a:t>
            </a:r>
          </a:p>
          <a:p>
            <a:pPr marL="457200" indent="-457200" defTabSz="288925">
              <a:buAutoNum type="arabicPlain"/>
            </a:pPr>
            <a:r>
              <a:rPr lang="en-US" sz="2400" dirty="0">
                <a:solidFill>
                  <a:schemeClr val="bg2"/>
                </a:solidFill>
                <a:latin typeface="Lucida Sans Typewriter" pitchFamily="49" charset="0"/>
              </a:rPr>
              <a:t>3.0</a:t>
            </a:r>
          </a:p>
          <a:p>
            <a:pPr marL="457200" indent="-457200" defTabSz="288925">
              <a:buAutoNum type="arabicPlain"/>
            </a:pPr>
            <a:r>
              <a:rPr lang="en-US" sz="2400" dirty="0">
                <a:solidFill>
                  <a:schemeClr val="bg2"/>
                </a:solidFill>
                <a:latin typeface="Lucida Sans Typewriter" pitchFamily="49" charset="0"/>
              </a:rPr>
              <a:t>5.0</a:t>
            </a:r>
          </a:p>
          <a:p>
            <a:pPr defTabSz="288925"/>
            <a:r>
              <a:rPr lang="en-US" sz="2400" dirty="0">
                <a:solidFill>
                  <a:schemeClr val="bg2"/>
                </a:solidFill>
                <a:latin typeface="Lucida Sans Typewriter" pitchFamily="49" charset="0"/>
              </a:rPr>
              <a:t>3  </a:t>
            </a:r>
            <a:r>
              <a:rPr lang="en-US" sz="2400" dirty="0" err="1">
                <a:solidFill>
                  <a:schemeClr val="bg2"/>
                </a:solidFill>
                <a:latin typeface="Lucida Sans Typewriter" pitchFamily="49" charset="0"/>
              </a:rPr>
              <a:t>NaN</a:t>
            </a:r>
            <a:endParaRPr lang="en-US" sz="2400" dirty="0">
              <a:solidFill>
                <a:schemeClr val="bg2"/>
              </a:solidFill>
              <a:latin typeface="Lucida Sans Typewriter" pitchFamily="49" charset="0"/>
            </a:endParaRPr>
          </a:p>
          <a:p>
            <a:pPr defTabSz="288925"/>
            <a:r>
              <a:rPr lang="en-US" sz="2400" dirty="0">
                <a:solidFill>
                  <a:schemeClr val="bg2"/>
                </a:solidFill>
                <a:latin typeface="Lucida Sans Typewriter" pitchFamily="49" charset="0"/>
              </a:rPr>
              <a:t>4  6.0</a:t>
            </a:r>
          </a:p>
          <a:p>
            <a:pPr marL="457200" indent="-457200" defTabSz="288925">
              <a:buAutoNum type="arabicPlain" startAt="5"/>
            </a:pPr>
            <a:r>
              <a:rPr lang="en-US" sz="2400" dirty="0">
                <a:solidFill>
                  <a:schemeClr val="bg2"/>
                </a:solidFill>
                <a:latin typeface="Lucida Sans Typewriter" pitchFamily="49" charset="0"/>
              </a:rPr>
              <a:t>8.0</a:t>
            </a:r>
          </a:p>
          <a:p>
            <a:pPr defTabSz="288925"/>
            <a:r>
              <a:rPr lang="en-US" sz="2400" dirty="0" err="1">
                <a:solidFill>
                  <a:schemeClr val="bg2"/>
                </a:solidFill>
                <a:latin typeface="Lucida Sans Typewriter" pitchFamily="49" charset="0"/>
              </a:rPr>
              <a:t>dtype</a:t>
            </a:r>
            <a:r>
              <a:rPr lang="en-US" sz="2400" dirty="0">
                <a:solidFill>
                  <a:schemeClr val="bg2"/>
                </a:solidFill>
                <a:latin typeface="Lucida Sans Typewriter" pitchFamily="49" charset="0"/>
              </a:rPr>
              <a:t>: float64</a:t>
            </a:r>
          </a:p>
        </p:txBody>
      </p:sp>
    </p:spTree>
    <p:extLst>
      <p:ext uri="{BB962C8B-B14F-4D97-AF65-F5344CB8AC3E}">
        <p14:creationId xmlns:p14="http://schemas.microsoft.com/office/powerpoint/2010/main" val="2903996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CDC27-B025-F243-A937-F478398572E1}"/>
              </a:ext>
            </a:extLst>
          </p:cNvPr>
          <p:cNvSpPr>
            <a:spLocks noGrp="1"/>
          </p:cNvSpPr>
          <p:nvPr>
            <p:ph type="title"/>
          </p:nvPr>
        </p:nvSpPr>
        <p:spPr/>
        <p:txBody>
          <a:bodyPr/>
          <a:lstStyle/>
          <a:p>
            <a:r>
              <a:rPr lang="en-US" dirty="0" smtClean="0"/>
              <a:t>Reading data from files - Schema </a:t>
            </a:r>
            <a:r>
              <a:rPr lang="en-US" dirty="0"/>
              <a:t>I</a:t>
            </a:r>
            <a:r>
              <a:rPr lang="en-US" dirty="0" smtClean="0"/>
              <a:t>nference</a:t>
            </a:r>
            <a:endParaRPr lang="en-US" dirty="0"/>
          </a:p>
        </p:txBody>
      </p:sp>
      <p:sp>
        <p:nvSpPr>
          <p:cNvPr id="3" name="Content Placeholder 2">
            <a:extLst>
              <a:ext uri="{FF2B5EF4-FFF2-40B4-BE49-F238E27FC236}">
                <a16:creationId xmlns="" xmlns:a16="http://schemas.microsoft.com/office/drawing/2014/main" id="{8AE813B4-B4D4-1A4D-AB43-60180C008AA6}"/>
              </a:ext>
            </a:extLst>
          </p:cNvPr>
          <p:cNvSpPr>
            <a:spLocks noGrp="1"/>
          </p:cNvSpPr>
          <p:nvPr>
            <p:ph idx="1"/>
          </p:nvPr>
        </p:nvSpPr>
        <p:spPr/>
        <p:txBody>
          <a:bodyPr/>
          <a:lstStyle/>
          <a:p>
            <a:r>
              <a:rPr lang="en-US" dirty="0" err="1" smtClean="0"/>
              <a:t>pd.read_csv</a:t>
            </a:r>
            <a:r>
              <a:rPr lang="en-US" dirty="0" smtClean="0"/>
              <a:t>() </a:t>
            </a:r>
            <a:r>
              <a:rPr lang="en-US" dirty="0"/>
              <a:t>will try to </a:t>
            </a:r>
            <a:r>
              <a:rPr lang="en-US" b="1" dirty="0"/>
              <a:t>infer</a:t>
            </a:r>
            <a:r>
              <a:rPr lang="en-US" dirty="0"/>
              <a:t> the data schema</a:t>
            </a:r>
          </a:p>
          <a:p>
            <a:r>
              <a:rPr lang="en-US" dirty="0" smtClean="0"/>
              <a:t>Column Header</a:t>
            </a:r>
          </a:p>
          <a:p>
            <a:pPr lvl="1"/>
            <a:r>
              <a:rPr lang="en-US" dirty="0" smtClean="0"/>
              <a:t>It will </a:t>
            </a:r>
            <a:r>
              <a:rPr lang="en-US" dirty="0"/>
              <a:t>infer first line as header</a:t>
            </a:r>
          </a:p>
          <a:p>
            <a:pPr lvl="1"/>
            <a:r>
              <a:rPr lang="en-US" dirty="0"/>
              <a:t>N</a:t>
            </a:r>
            <a:r>
              <a:rPr lang="en-US" dirty="0" smtClean="0"/>
              <a:t>o </a:t>
            </a:r>
            <a:r>
              <a:rPr lang="en-US" dirty="0"/>
              <a:t>header? </a:t>
            </a:r>
            <a:r>
              <a:rPr lang="en-US" dirty="0" smtClean="0"/>
              <a:t>=&gt; Sets header = None</a:t>
            </a:r>
            <a:endParaRPr lang="en-US" dirty="0"/>
          </a:p>
          <a:p>
            <a:pPr lvl="1"/>
            <a:r>
              <a:rPr lang="en-US" dirty="0" smtClean="0"/>
              <a:t>Can also explicitly </a:t>
            </a:r>
            <a:r>
              <a:rPr lang="en-US" dirty="0"/>
              <a:t>set column </a:t>
            </a:r>
            <a:r>
              <a:rPr lang="en-US" dirty="0" smtClean="0"/>
              <a:t>headers</a:t>
            </a:r>
            <a:r>
              <a:rPr lang="en-US" dirty="0"/>
              <a:t> </a:t>
            </a:r>
            <a:r>
              <a:rPr lang="en-US" dirty="0" smtClean="0"/>
              <a:t>with the names attribute</a:t>
            </a:r>
          </a:p>
          <a:p>
            <a:pPr lvl="2"/>
            <a:r>
              <a:rPr lang="en-US" dirty="0" err="1" smtClean="0"/>
              <a:t>pd.read_csv</a:t>
            </a:r>
            <a:r>
              <a:rPr lang="en-US" dirty="0" smtClean="0"/>
              <a:t>(</a:t>
            </a:r>
            <a:r>
              <a:rPr lang="en-US" dirty="0" err="1" smtClean="0"/>
              <a:t>fileName</a:t>
            </a:r>
            <a:r>
              <a:rPr lang="en-US" dirty="0" smtClean="0"/>
              <a:t>, names</a:t>
            </a:r>
            <a:r>
              <a:rPr lang="en-US" dirty="0"/>
              <a:t>=[‘one’, ‘two’, ‘three</a:t>
            </a:r>
            <a:r>
              <a:rPr lang="en-US" dirty="0" smtClean="0"/>
              <a:t>’])</a:t>
            </a:r>
            <a:endParaRPr lang="en-US" dirty="0"/>
          </a:p>
          <a:p>
            <a:r>
              <a:rPr lang="en-US" dirty="0" err="1" smtClean="0"/>
              <a:t>pd.read_json</a:t>
            </a:r>
            <a:r>
              <a:rPr lang="en-US" dirty="0" smtClean="0"/>
              <a:t>(), </a:t>
            </a:r>
            <a:r>
              <a:rPr lang="en-US" dirty="0" err="1" smtClean="0"/>
              <a:t>pd.read_parquet</a:t>
            </a:r>
            <a:r>
              <a:rPr lang="en-US" dirty="0" smtClean="0"/>
              <a:t>() </a:t>
            </a:r>
            <a:r>
              <a:rPr lang="en-US" dirty="0"/>
              <a:t>will read metadata</a:t>
            </a:r>
          </a:p>
          <a:p>
            <a:pPr lvl="1"/>
            <a:r>
              <a:rPr lang="en-US" dirty="0"/>
              <a:t>No need for header or column </a:t>
            </a:r>
            <a:r>
              <a:rPr lang="en-US" dirty="0" smtClean="0"/>
              <a:t>names</a:t>
            </a:r>
            <a:endParaRPr lang="en-US" dirty="0"/>
          </a:p>
          <a:p>
            <a:pPr lvl="1"/>
            <a:endParaRPr lang="en-US" dirty="0"/>
          </a:p>
        </p:txBody>
      </p:sp>
      <p:sp>
        <p:nvSpPr>
          <p:cNvPr id="4" name="Footer Placeholder 3">
            <a:extLst>
              <a:ext uri="{FF2B5EF4-FFF2-40B4-BE49-F238E27FC236}">
                <a16:creationId xmlns="" xmlns:a16="http://schemas.microsoft.com/office/drawing/2014/main" id="{51A557B4-4220-CE44-B49F-1B23834665FE}"/>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11C87043-5CE1-6645-A187-80EFB18717F4}"/>
              </a:ext>
            </a:extLst>
          </p:cNvPr>
          <p:cNvSpPr>
            <a:spLocks noGrp="1"/>
          </p:cNvSpPr>
          <p:nvPr>
            <p:ph type="sldNum" sz="quarter" idx="12"/>
          </p:nvPr>
        </p:nvSpPr>
        <p:spPr/>
        <p:txBody>
          <a:bodyPr/>
          <a:lstStyle/>
          <a:p>
            <a:pPr>
              <a:defRPr/>
            </a:pPr>
            <a:fld id="{77EF9825-4C23-4085-A4E3-B5565466BD91}" type="slidenum">
              <a:rPr lang="en-US" smtClean="0"/>
              <a:pPr>
                <a:defRPr/>
              </a:pPr>
              <a:t>70</a:t>
            </a:fld>
            <a:endParaRPr lang="en-US" dirty="0"/>
          </a:p>
        </p:txBody>
      </p:sp>
    </p:spTree>
    <p:extLst>
      <p:ext uri="{BB962C8B-B14F-4D97-AF65-F5344CB8AC3E}">
        <p14:creationId xmlns:p14="http://schemas.microsoft.com/office/powerpoint/2010/main" val="21414563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4F5331-CA04-9043-961F-536C2B77F27E}"/>
              </a:ext>
            </a:extLst>
          </p:cNvPr>
          <p:cNvSpPr>
            <a:spLocks noGrp="1"/>
          </p:cNvSpPr>
          <p:nvPr>
            <p:ph type="title"/>
          </p:nvPr>
        </p:nvSpPr>
        <p:spPr/>
        <p:txBody>
          <a:bodyPr/>
          <a:lstStyle/>
          <a:p>
            <a:r>
              <a:rPr lang="en-US" dirty="0"/>
              <a:t>Inferring types</a:t>
            </a:r>
          </a:p>
        </p:txBody>
      </p:sp>
      <p:sp>
        <p:nvSpPr>
          <p:cNvPr id="3" name="Content Placeholder 2">
            <a:extLst>
              <a:ext uri="{FF2B5EF4-FFF2-40B4-BE49-F238E27FC236}">
                <a16:creationId xmlns="" xmlns:a16="http://schemas.microsoft.com/office/drawing/2014/main" id="{9D980160-12FF-D14B-B5F6-EAC22723770D}"/>
              </a:ext>
            </a:extLst>
          </p:cNvPr>
          <p:cNvSpPr>
            <a:spLocks noGrp="1"/>
          </p:cNvSpPr>
          <p:nvPr>
            <p:ph idx="1"/>
          </p:nvPr>
        </p:nvSpPr>
        <p:spPr/>
        <p:txBody>
          <a:bodyPr/>
          <a:lstStyle/>
          <a:p>
            <a:r>
              <a:rPr lang="en-US" dirty="0"/>
              <a:t>Pandas </a:t>
            </a:r>
            <a:r>
              <a:rPr lang="en-US" dirty="0" err="1"/>
              <a:t>read_csv</a:t>
            </a:r>
            <a:r>
              <a:rPr lang="en-US" dirty="0"/>
              <a:t> and similar functions will try to infer </a:t>
            </a:r>
            <a:r>
              <a:rPr lang="en-US" dirty="0" smtClean="0"/>
              <a:t>types</a:t>
            </a:r>
          </a:p>
          <a:p>
            <a:pPr marL="0" indent="0">
              <a:buNone/>
            </a:pPr>
            <a:endParaRPr lang="en-US" dirty="0"/>
          </a:p>
          <a:p>
            <a:r>
              <a:rPr lang="en-US" dirty="0"/>
              <a:t>Strings and types that appear to be mixed are treated as type object (pointer to value) – which are basically </a:t>
            </a:r>
            <a:r>
              <a:rPr lang="en-US" dirty="0" smtClean="0"/>
              <a:t>strings</a:t>
            </a:r>
            <a:endParaRPr lang="en-US" dirty="0"/>
          </a:p>
          <a:p>
            <a:pPr lvl="1"/>
            <a:r>
              <a:rPr lang="en-US" dirty="0"/>
              <a:t>Dirty data may lead to numeric columns being wrongly interpreted as type object</a:t>
            </a:r>
          </a:p>
          <a:p>
            <a:pPr lvl="1"/>
            <a:r>
              <a:rPr lang="en-US" dirty="0"/>
              <a:t>May need to do some cleanup </a:t>
            </a:r>
            <a:r>
              <a:rPr lang="en-US" dirty="0" smtClean="0"/>
              <a:t>here</a:t>
            </a:r>
            <a:endParaRPr lang="en-US" dirty="0"/>
          </a:p>
          <a:p>
            <a:endParaRPr lang="en-US" dirty="0"/>
          </a:p>
          <a:p>
            <a:endParaRPr lang="en-US" dirty="0"/>
          </a:p>
        </p:txBody>
      </p:sp>
      <p:sp>
        <p:nvSpPr>
          <p:cNvPr id="4" name="Footer Placeholder 3">
            <a:extLst>
              <a:ext uri="{FF2B5EF4-FFF2-40B4-BE49-F238E27FC236}">
                <a16:creationId xmlns="" xmlns:a16="http://schemas.microsoft.com/office/drawing/2014/main" id="{9CE73D78-4EF1-7D49-992D-F8238F12FFAA}"/>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84E40D10-E5B0-7F4C-999A-9F43F5B57B5F}"/>
              </a:ext>
            </a:extLst>
          </p:cNvPr>
          <p:cNvSpPr>
            <a:spLocks noGrp="1"/>
          </p:cNvSpPr>
          <p:nvPr>
            <p:ph type="sldNum" sz="quarter" idx="12"/>
          </p:nvPr>
        </p:nvSpPr>
        <p:spPr/>
        <p:txBody>
          <a:bodyPr/>
          <a:lstStyle/>
          <a:p>
            <a:pPr>
              <a:defRPr/>
            </a:pPr>
            <a:fld id="{77EF9825-4C23-4085-A4E3-B5565466BD91}" type="slidenum">
              <a:rPr lang="en-US" smtClean="0"/>
              <a:pPr>
                <a:defRPr/>
              </a:pPr>
              <a:t>71</a:t>
            </a:fld>
            <a:endParaRPr lang="en-US" dirty="0"/>
          </a:p>
        </p:txBody>
      </p:sp>
    </p:spTree>
    <p:extLst>
      <p:ext uri="{BB962C8B-B14F-4D97-AF65-F5344CB8AC3E}">
        <p14:creationId xmlns:p14="http://schemas.microsoft.com/office/powerpoint/2010/main" val="26831724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4F5331-CA04-9043-961F-536C2B77F27E}"/>
              </a:ext>
            </a:extLst>
          </p:cNvPr>
          <p:cNvSpPr>
            <a:spLocks noGrp="1"/>
          </p:cNvSpPr>
          <p:nvPr>
            <p:ph type="title"/>
          </p:nvPr>
        </p:nvSpPr>
        <p:spPr/>
        <p:txBody>
          <a:bodyPr/>
          <a:lstStyle/>
          <a:p>
            <a:r>
              <a:rPr lang="en-US" dirty="0"/>
              <a:t>Reading data from files </a:t>
            </a:r>
            <a:r>
              <a:rPr lang="mr-IN" dirty="0" smtClean="0"/>
              <a:t>–</a:t>
            </a:r>
            <a:r>
              <a:rPr lang="en-US" dirty="0" smtClean="0"/>
              <a:t> Types Inference</a:t>
            </a:r>
            <a:endParaRPr lang="en-US" dirty="0"/>
          </a:p>
        </p:txBody>
      </p:sp>
      <p:sp>
        <p:nvSpPr>
          <p:cNvPr id="3" name="Content Placeholder 2">
            <a:extLst>
              <a:ext uri="{FF2B5EF4-FFF2-40B4-BE49-F238E27FC236}">
                <a16:creationId xmlns="" xmlns:a16="http://schemas.microsoft.com/office/drawing/2014/main" id="{9D980160-12FF-D14B-B5F6-EAC22723770D}"/>
              </a:ext>
            </a:extLst>
          </p:cNvPr>
          <p:cNvSpPr>
            <a:spLocks noGrp="1"/>
          </p:cNvSpPr>
          <p:nvPr>
            <p:ph idx="1"/>
          </p:nvPr>
        </p:nvSpPr>
        <p:spPr/>
        <p:txBody>
          <a:bodyPr/>
          <a:lstStyle/>
          <a:p>
            <a:r>
              <a:rPr lang="en-US" dirty="0" err="1" smtClean="0"/>
              <a:t>pd.read_csv</a:t>
            </a:r>
            <a:r>
              <a:rPr lang="en-US" dirty="0" smtClean="0"/>
              <a:t>() </a:t>
            </a:r>
            <a:r>
              <a:rPr lang="en-US" dirty="0"/>
              <a:t>and similar functions will try to infer </a:t>
            </a:r>
            <a:r>
              <a:rPr lang="en-US" dirty="0" smtClean="0"/>
              <a:t>data types</a:t>
            </a:r>
            <a:endParaRPr lang="en-US" dirty="0"/>
          </a:p>
          <a:p>
            <a:r>
              <a:rPr lang="en-US" dirty="0"/>
              <a:t>Strings and types that appear to be mixed are treated as type object (pointer to value) – which are basically </a:t>
            </a:r>
            <a:r>
              <a:rPr lang="en-US" dirty="0" smtClean="0"/>
              <a:t>strings</a:t>
            </a:r>
            <a:endParaRPr lang="en-US" dirty="0"/>
          </a:p>
          <a:p>
            <a:pPr lvl="1"/>
            <a:r>
              <a:rPr lang="en-US" dirty="0"/>
              <a:t>Dirty data may lead to numeric columns being wrongly interpreted as type object</a:t>
            </a:r>
          </a:p>
          <a:p>
            <a:pPr lvl="1"/>
            <a:r>
              <a:rPr lang="en-US" dirty="0"/>
              <a:t>May need to do some cleanup </a:t>
            </a:r>
            <a:r>
              <a:rPr lang="en-US" dirty="0" smtClean="0"/>
              <a:t>here</a:t>
            </a:r>
          </a:p>
          <a:p>
            <a:pPr lvl="1"/>
            <a:r>
              <a:rPr lang="en-US" dirty="0" smtClean="0"/>
              <a:t>It is possible to explicitly define data type for a Series</a:t>
            </a:r>
            <a:endParaRPr lang="en-US" dirty="0"/>
          </a:p>
          <a:p>
            <a:endParaRPr lang="en-US" dirty="0"/>
          </a:p>
          <a:p>
            <a:endParaRPr lang="en-US" dirty="0"/>
          </a:p>
        </p:txBody>
      </p:sp>
      <p:sp>
        <p:nvSpPr>
          <p:cNvPr id="4" name="Footer Placeholder 3">
            <a:extLst>
              <a:ext uri="{FF2B5EF4-FFF2-40B4-BE49-F238E27FC236}">
                <a16:creationId xmlns="" xmlns:a16="http://schemas.microsoft.com/office/drawing/2014/main" id="{9CE73D78-4EF1-7D49-992D-F8238F12FFAA}"/>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84E40D10-E5B0-7F4C-999A-9F43F5B57B5F}"/>
              </a:ext>
            </a:extLst>
          </p:cNvPr>
          <p:cNvSpPr>
            <a:spLocks noGrp="1"/>
          </p:cNvSpPr>
          <p:nvPr>
            <p:ph type="sldNum" sz="quarter" idx="12"/>
          </p:nvPr>
        </p:nvSpPr>
        <p:spPr/>
        <p:txBody>
          <a:bodyPr/>
          <a:lstStyle/>
          <a:p>
            <a:pPr>
              <a:defRPr/>
            </a:pPr>
            <a:fld id="{77EF9825-4C23-4085-A4E3-B5565466BD91}" type="slidenum">
              <a:rPr lang="en-US" smtClean="0"/>
              <a:pPr>
                <a:defRPr/>
              </a:pPr>
              <a:t>72</a:t>
            </a:fld>
            <a:endParaRPr lang="en-US" dirty="0"/>
          </a:p>
        </p:txBody>
      </p:sp>
    </p:spTree>
    <p:extLst>
      <p:ext uri="{BB962C8B-B14F-4D97-AF65-F5344CB8AC3E}">
        <p14:creationId xmlns:p14="http://schemas.microsoft.com/office/powerpoint/2010/main" val="4637457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Databases</a:t>
            </a:r>
          </a:p>
        </p:txBody>
      </p:sp>
      <p:sp>
        <p:nvSpPr>
          <p:cNvPr id="3" name="Content Placeholder 2"/>
          <p:cNvSpPr>
            <a:spLocks noGrp="1"/>
          </p:cNvSpPr>
          <p:nvPr>
            <p:ph idx="1"/>
          </p:nvPr>
        </p:nvSpPr>
        <p:spPr/>
        <p:txBody>
          <a:bodyPr/>
          <a:lstStyle/>
          <a:p>
            <a:r>
              <a:rPr lang="en-US" dirty="0"/>
              <a:t>Pandas has good connectivity with databases.</a:t>
            </a:r>
          </a:p>
          <a:p>
            <a:endParaRPr lang="en-US" dirty="0"/>
          </a:p>
          <a:p>
            <a:r>
              <a:rPr lang="en-US" dirty="0" err="1"/>
              <a:t>pyodbc</a:t>
            </a:r>
            <a:r>
              <a:rPr lang="en-US" dirty="0"/>
              <a:t> – uses ODBC protocol</a:t>
            </a:r>
          </a:p>
          <a:p>
            <a:endParaRPr lang="en-US" dirty="0"/>
          </a:p>
          <a:p>
            <a:r>
              <a:rPr lang="en-US" dirty="0"/>
              <a:t>Various database packages</a:t>
            </a:r>
          </a:p>
          <a:p>
            <a:r>
              <a:rPr lang="en-US" dirty="0"/>
              <a:t>Importing large datasets (&gt; 1GB) from DB could be </a:t>
            </a:r>
            <a:r>
              <a:rPr lang="en-US" dirty="0" smtClean="0"/>
              <a:t>slow</a:t>
            </a:r>
            <a:endParaRPr lang="en-US" dirty="0"/>
          </a:p>
          <a:p>
            <a:endParaRPr lang="en-US" dirty="0"/>
          </a:p>
          <a:p>
            <a:r>
              <a:rPr lang="en-US" dirty="0"/>
              <a:t>For faster imports:</a:t>
            </a:r>
          </a:p>
          <a:p>
            <a:pPr lvl="1"/>
            <a:r>
              <a:rPr lang="en-US" dirty="0"/>
              <a:t>1) export data out of DB as CSV etc.</a:t>
            </a:r>
          </a:p>
          <a:p>
            <a:pPr lvl="1"/>
            <a:r>
              <a:rPr lang="en-US" dirty="0"/>
              <a:t>2) then import the file into Python</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73</a:t>
            </a:fld>
            <a:endParaRPr lang="en-US" dirty="0"/>
          </a:p>
        </p:txBody>
      </p:sp>
    </p:spTree>
    <p:extLst>
      <p:ext uri="{BB962C8B-B14F-4D97-AF65-F5344CB8AC3E}">
        <p14:creationId xmlns:p14="http://schemas.microsoft.com/office/powerpoint/2010/main" val="1908589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t>
            </a:r>
            <a:r>
              <a:rPr lang="en-US" dirty="0" smtClean="0"/>
              <a:t>from </a:t>
            </a:r>
            <a:r>
              <a:rPr lang="en-US" dirty="0"/>
              <a:t>Databases</a:t>
            </a:r>
          </a:p>
        </p:txBody>
      </p:sp>
      <p:sp>
        <p:nvSpPr>
          <p:cNvPr id="3" name="Content Placeholder 2"/>
          <p:cNvSpPr>
            <a:spLocks noGrp="1"/>
          </p:cNvSpPr>
          <p:nvPr>
            <p:ph idx="1"/>
          </p:nvPr>
        </p:nvSpPr>
        <p:spPr/>
        <p:txBody>
          <a:bodyPr/>
          <a:lstStyle/>
          <a:p>
            <a:r>
              <a:rPr lang="en-US" dirty="0"/>
              <a:t>Pandas has good connectivity with </a:t>
            </a:r>
            <a:r>
              <a:rPr lang="en-US" dirty="0" smtClean="0"/>
              <a:t>databases</a:t>
            </a:r>
            <a:endParaRPr lang="en-US" dirty="0"/>
          </a:p>
          <a:p>
            <a:r>
              <a:rPr lang="en-US" dirty="0" err="1"/>
              <a:t>pyodbc</a:t>
            </a:r>
            <a:r>
              <a:rPr lang="en-US" dirty="0"/>
              <a:t> – uses ODBC </a:t>
            </a:r>
            <a:r>
              <a:rPr lang="en-US" dirty="0" smtClean="0"/>
              <a:t>protocol</a:t>
            </a:r>
            <a:endParaRPr lang="en-US" dirty="0"/>
          </a:p>
          <a:p>
            <a:r>
              <a:rPr lang="en-US" dirty="0"/>
              <a:t>Various database packages</a:t>
            </a:r>
          </a:p>
          <a:p>
            <a:r>
              <a:rPr lang="en-US" dirty="0"/>
              <a:t>Importing large datasets (&gt; 1GB) from DB could be </a:t>
            </a:r>
            <a:r>
              <a:rPr lang="en-US" dirty="0" smtClean="0"/>
              <a:t>a little slow, so other packages like spark can be used</a:t>
            </a:r>
            <a:endParaRPr lang="en-US" dirty="0"/>
          </a:p>
          <a:p>
            <a:r>
              <a:rPr lang="en-US" dirty="0" smtClean="0"/>
              <a:t>Generally, for faster imports:</a:t>
            </a:r>
            <a:endParaRPr lang="en-US" dirty="0"/>
          </a:p>
          <a:p>
            <a:pPr lvl="1"/>
            <a:r>
              <a:rPr lang="en-US" dirty="0" smtClean="0"/>
              <a:t>First, export </a:t>
            </a:r>
            <a:r>
              <a:rPr lang="en-US" dirty="0"/>
              <a:t>data out of DB as CSV etc.</a:t>
            </a:r>
          </a:p>
          <a:p>
            <a:pPr lvl="1"/>
            <a:r>
              <a:rPr lang="en-US" dirty="0" smtClean="0"/>
              <a:t>Then, </a:t>
            </a:r>
            <a:r>
              <a:rPr lang="en-US" dirty="0"/>
              <a:t>import the file into </a:t>
            </a:r>
            <a:r>
              <a:rPr lang="en-US" dirty="0" smtClean="0"/>
              <a:t>Python</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74</a:t>
            </a:fld>
            <a:endParaRPr lang="en-US" dirty="0"/>
          </a:p>
        </p:txBody>
      </p:sp>
    </p:spTree>
    <p:extLst>
      <p:ext uri="{BB962C8B-B14F-4D97-AF65-F5344CB8AC3E}">
        <p14:creationId xmlns:p14="http://schemas.microsoft.com/office/powerpoint/2010/main" val="2623467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03EC-3293-8446-ADAA-23E524534DF6}"/>
              </a:ext>
            </a:extLst>
          </p:cNvPr>
          <p:cNvSpPr>
            <a:spLocks noGrp="1"/>
          </p:cNvSpPr>
          <p:nvPr>
            <p:ph type="title"/>
          </p:nvPr>
        </p:nvSpPr>
        <p:spPr/>
        <p:txBody>
          <a:bodyPr/>
          <a:lstStyle/>
          <a:p>
            <a:r>
              <a:rPr lang="en-US" dirty="0"/>
              <a:t>Example: Pandas and Databases</a:t>
            </a:r>
          </a:p>
        </p:txBody>
      </p:sp>
      <p:sp>
        <p:nvSpPr>
          <p:cNvPr id="3" name="Content Placeholder 2">
            <a:extLst>
              <a:ext uri="{FF2B5EF4-FFF2-40B4-BE49-F238E27FC236}">
                <a16:creationId xmlns="" xmlns:a16="http://schemas.microsoft.com/office/drawing/2014/main" id="{72FA1820-F6D7-CE4F-9DD4-813727D60C7B}"/>
              </a:ext>
            </a:extLst>
          </p:cNvPr>
          <p:cNvSpPr>
            <a:spLocks noGrp="1"/>
          </p:cNvSpPr>
          <p:nvPr>
            <p:ph idx="1"/>
          </p:nvPr>
        </p:nvSpPr>
        <p:spPr/>
        <p:txBody>
          <a:bodyPr/>
          <a:lstStyle/>
          <a:p>
            <a:r>
              <a:rPr lang="en-US" dirty="0"/>
              <a:t>Example: open connection to </a:t>
            </a:r>
            <a:r>
              <a:rPr lang="en-US" i="1" dirty="0" err="1"/>
              <a:t>sqllite</a:t>
            </a:r>
            <a:r>
              <a:rPr lang="en-US" dirty="0"/>
              <a:t> database</a:t>
            </a:r>
          </a:p>
          <a:p>
            <a:r>
              <a:rPr lang="en-US" dirty="0"/>
              <a:t>Then call </a:t>
            </a:r>
            <a:r>
              <a:rPr lang="en-US" dirty="0" smtClean="0"/>
              <a:t>pandas</a:t>
            </a:r>
            <a:endParaRPr lang="en-US" dirty="0"/>
          </a:p>
        </p:txBody>
      </p:sp>
      <p:sp>
        <p:nvSpPr>
          <p:cNvPr id="4" name="Footer Placeholder 3">
            <a:extLst>
              <a:ext uri="{FF2B5EF4-FFF2-40B4-BE49-F238E27FC236}">
                <a16:creationId xmlns="" xmlns:a16="http://schemas.microsoft.com/office/drawing/2014/main" id="{A8EE7728-27B5-8E49-811B-B11770EEF87F}"/>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09BBF06B-0B1A-7E4E-A779-9DB65EDC9128}"/>
              </a:ext>
            </a:extLst>
          </p:cNvPr>
          <p:cNvSpPr>
            <a:spLocks noGrp="1"/>
          </p:cNvSpPr>
          <p:nvPr>
            <p:ph type="sldNum" sz="quarter" idx="12"/>
          </p:nvPr>
        </p:nvSpPr>
        <p:spPr/>
        <p:txBody>
          <a:bodyPr/>
          <a:lstStyle/>
          <a:p>
            <a:pPr>
              <a:defRPr/>
            </a:pPr>
            <a:fld id="{77EF9825-4C23-4085-A4E3-B5565466BD91}" type="slidenum">
              <a:rPr lang="en-US" smtClean="0"/>
              <a:pPr>
                <a:defRPr/>
              </a:pPr>
              <a:t>75</a:t>
            </a:fld>
            <a:endParaRPr lang="en-US" dirty="0"/>
          </a:p>
        </p:txBody>
      </p:sp>
      <p:sp>
        <p:nvSpPr>
          <p:cNvPr id="6" name="Text Box 4">
            <a:extLst>
              <a:ext uri="{FF2B5EF4-FFF2-40B4-BE49-F238E27FC236}">
                <a16:creationId xmlns="" xmlns:a16="http://schemas.microsoft.com/office/drawing/2014/main" id="{F23CB2DF-5566-734A-917A-8DC1EB0AB434}"/>
              </a:ext>
            </a:extLst>
          </p:cNvPr>
          <p:cNvSpPr txBox="1">
            <a:spLocks noChangeArrowheads="1"/>
          </p:cNvSpPr>
          <p:nvPr/>
        </p:nvSpPr>
        <p:spPr bwMode="auto">
          <a:xfrm>
            <a:off x="374650" y="2362200"/>
            <a:ext cx="8763000" cy="2585323"/>
          </a:xfrm>
          <a:prstGeom prst="rect">
            <a:avLst/>
          </a:prstGeom>
          <a:solidFill>
            <a:schemeClr val="tx1"/>
          </a:solidFill>
          <a:ln w="9525">
            <a:solidFill>
              <a:schemeClr val="bg2"/>
            </a:solidFill>
            <a:miter lim="800000"/>
            <a:headEnd/>
            <a:tailEnd/>
          </a:ln>
        </p:spPr>
        <p:txBody>
          <a:bodyPr wrap="square">
            <a:spAutoFit/>
          </a:bodyPr>
          <a:lstStyle/>
          <a:p>
            <a:pPr defTabSz="288925"/>
            <a:r>
              <a:rPr lang="en-US" sz="1800" dirty="0">
                <a:solidFill>
                  <a:schemeClr val="bg2"/>
                </a:solidFill>
                <a:latin typeface="Lucida Sans Typewriter" pitchFamily="49" charset="0"/>
              </a:rPr>
              <a:t>import pandas as </a:t>
            </a:r>
            <a:r>
              <a:rPr lang="en-US" sz="1800" dirty="0" err="1">
                <a:solidFill>
                  <a:schemeClr val="bg2"/>
                </a:solidFill>
                <a:latin typeface="Lucida Sans Typewriter" pitchFamily="49" charset="0"/>
              </a:rPr>
              <a:t>pd</a:t>
            </a:r>
            <a:endParaRPr lang="en-US" sz="1800" dirty="0">
              <a:solidFill>
                <a:schemeClr val="bg2"/>
              </a:solidFill>
              <a:latin typeface="Lucida Sans Typewriter" pitchFamily="49" charset="0"/>
            </a:endParaRPr>
          </a:p>
          <a:p>
            <a:pPr defTabSz="288925"/>
            <a:r>
              <a:rPr lang="en-US" sz="1800" dirty="0">
                <a:solidFill>
                  <a:schemeClr val="bg2"/>
                </a:solidFill>
                <a:latin typeface="Lucida Sans Typewriter" pitchFamily="49" charset="0"/>
              </a:rPr>
              <a:t>import sqlite3</a:t>
            </a:r>
          </a:p>
          <a:p>
            <a:pPr defTabSz="288925"/>
            <a:endParaRPr lang="en-US" sz="1800" dirty="0">
              <a:solidFill>
                <a:schemeClr val="bg2"/>
              </a:solidFill>
              <a:latin typeface="Lucida Sans Typewriter" pitchFamily="49" charset="0"/>
            </a:endParaRPr>
          </a:p>
          <a:p>
            <a:pPr defTabSz="288925"/>
            <a:r>
              <a:rPr lang="en-US" sz="1800" dirty="0">
                <a:solidFill>
                  <a:schemeClr val="bg2"/>
                </a:solidFill>
                <a:latin typeface="Lucida Sans Typewriter" pitchFamily="49" charset="0"/>
              </a:rPr>
              <a:t>conn = sqlite3.connect("</a:t>
            </a:r>
            <a:r>
              <a:rPr lang="en-US" sz="1800" dirty="0" err="1">
                <a:solidFill>
                  <a:schemeClr val="bg2"/>
                </a:solidFill>
                <a:latin typeface="Lucida Sans Typewriter" pitchFamily="49" charset="0"/>
              </a:rPr>
              <a:t>flights.db</a:t>
            </a:r>
            <a:r>
              <a:rPr lang="en-US" sz="1800" dirty="0">
                <a:solidFill>
                  <a:schemeClr val="bg2"/>
                </a:solidFill>
                <a:latin typeface="Lucida Sans Typewriter" pitchFamily="49" charset="0"/>
              </a:rPr>
              <a:t>")</a:t>
            </a:r>
          </a:p>
          <a:p>
            <a:pPr defTabSz="288925"/>
            <a:endParaRPr lang="en-US" sz="1800" dirty="0">
              <a:solidFill>
                <a:schemeClr val="bg2"/>
              </a:solidFill>
              <a:latin typeface="Lucida Sans Typewriter" pitchFamily="49" charset="0"/>
            </a:endParaRPr>
          </a:p>
          <a:p>
            <a:pPr defTabSz="288925"/>
            <a:r>
              <a:rPr lang="en-US" sz="1800" dirty="0" err="1">
                <a:solidFill>
                  <a:schemeClr val="bg2"/>
                </a:solidFill>
                <a:latin typeface="Lucida Sans Typewriter" pitchFamily="49" charset="0"/>
              </a:rPr>
              <a:t>df</a:t>
            </a:r>
            <a:r>
              <a:rPr lang="en-US" sz="1800" dirty="0">
                <a:solidFill>
                  <a:schemeClr val="bg2"/>
                </a:solidFill>
                <a:latin typeface="Lucida Sans Typewriter" pitchFamily="49" charset="0"/>
              </a:rPr>
              <a:t> = </a:t>
            </a:r>
            <a:r>
              <a:rPr lang="en-US" sz="1800" dirty="0" err="1">
                <a:solidFill>
                  <a:schemeClr val="bg2"/>
                </a:solidFill>
                <a:latin typeface="Lucida Sans Typewriter" pitchFamily="49" charset="0"/>
              </a:rPr>
              <a:t>pd.read_sql_query</a:t>
            </a:r>
            <a:r>
              <a:rPr lang="en-US" sz="1800" dirty="0">
                <a:solidFill>
                  <a:schemeClr val="bg2"/>
                </a:solidFill>
                <a:latin typeface="Lucida Sans Typewriter" pitchFamily="49" charset="0"/>
              </a:rPr>
              <a:t>("select * from airlines limit 5;", conn)</a:t>
            </a:r>
          </a:p>
          <a:p>
            <a:pPr defTabSz="288925"/>
            <a:endParaRPr lang="en-US" sz="1800" dirty="0">
              <a:solidFill>
                <a:schemeClr val="bg2"/>
              </a:solidFill>
              <a:latin typeface="Lucida Sans Typewriter" pitchFamily="49" charset="0"/>
            </a:endParaRPr>
          </a:p>
          <a:p>
            <a:pPr defTabSz="288925"/>
            <a:r>
              <a:rPr lang="en-US" sz="1800" dirty="0" err="1">
                <a:solidFill>
                  <a:schemeClr val="bg2"/>
                </a:solidFill>
                <a:latin typeface="Lucida Sans Typewriter" pitchFamily="49" charset="0"/>
              </a:rPr>
              <a:t>df</a:t>
            </a:r>
            <a:endParaRPr lang="en-US" sz="1800" dirty="0">
              <a:solidFill>
                <a:schemeClr val="bg2"/>
              </a:solidFill>
              <a:latin typeface="Lucida Sans Typewriter" pitchFamily="49" charset="0"/>
            </a:endParaRPr>
          </a:p>
        </p:txBody>
      </p:sp>
    </p:spTree>
    <p:extLst>
      <p:ext uri="{BB962C8B-B14F-4D97-AF65-F5344CB8AC3E}">
        <p14:creationId xmlns:p14="http://schemas.microsoft.com/office/powerpoint/2010/main" val="2314657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03EC-3293-8446-ADAA-23E524534DF6}"/>
              </a:ext>
            </a:extLst>
          </p:cNvPr>
          <p:cNvSpPr>
            <a:spLocks noGrp="1"/>
          </p:cNvSpPr>
          <p:nvPr>
            <p:ph type="title"/>
          </p:nvPr>
        </p:nvSpPr>
        <p:spPr/>
        <p:txBody>
          <a:bodyPr/>
          <a:lstStyle/>
          <a:p>
            <a:r>
              <a:rPr lang="en-US" dirty="0" smtClean="0"/>
              <a:t>Reading from Databases</a:t>
            </a:r>
            <a:endParaRPr lang="en-US" dirty="0"/>
          </a:p>
        </p:txBody>
      </p:sp>
      <p:sp>
        <p:nvSpPr>
          <p:cNvPr id="3" name="Content Placeholder 2">
            <a:extLst>
              <a:ext uri="{FF2B5EF4-FFF2-40B4-BE49-F238E27FC236}">
                <a16:creationId xmlns="" xmlns:a16="http://schemas.microsoft.com/office/drawing/2014/main" id="{72FA1820-F6D7-CE4F-9DD4-813727D60C7B}"/>
              </a:ext>
            </a:extLst>
          </p:cNvPr>
          <p:cNvSpPr>
            <a:spLocks noGrp="1"/>
          </p:cNvSpPr>
          <p:nvPr>
            <p:ph idx="1"/>
          </p:nvPr>
        </p:nvSpPr>
        <p:spPr/>
        <p:txBody>
          <a:bodyPr/>
          <a:lstStyle/>
          <a:p>
            <a:r>
              <a:rPr lang="en-US" dirty="0"/>
              <a:t>Example: </a:t>
            </a:r>
            <a:r>
              <a:rPr lang="en-US" dirty="0" smtClean="0"/>
              <a:t>Open </a:t>
            </a:r>
            <a:r>
              <a:rPr lang="en-US" dirty="0"/>
              <a:t>connection to </a:t>
            </a:r>
            <a:r>
              <a:rPr lang="en-US" dirty="0" err="1"/>
              <a:t>sqllite</a:t>
            </a:r>
            <a:r>
              <a:rPr lang="en-US" dirty="0"/>
              <a:t> </a:t>
            </a:r>
            <a:r>
              <a:rPr lang="en-US" dirty="0" smtClean="0"/>
              <a:t>database, then </a:t>
            </a:r>
            <a:r>
              <a:rPr lang="en-US" dirty="0"/>
              <a:t>call </a:t>
            </a:r>
            <a:r>
              <a:rPr lang="en-US" dirty="0" smtClean="0"/>
              <a:t>pandas</a:t>
            </a:r>
            <a:endParaRPr lang="en-US" dirty="0"/>
          </a:p>
        </p:txBody>
      </p:sp>
      <p:sp>
        <p:nvSpPr>
          <p:cNvPr id="4" name="Footer Placeholder 3">
            <a:extLst>
              <a:ext uri="{FF2B5EF4-FFF2-40B4-BE49-F238E27FC236}">
                <a16:creationId xmlns="" xmlns:a16="http://schemas.microsoft.com/office/drawing/2014/main" id="{A8EE7728-27B5-8E49-811B-B11770EEF87F}"/>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 xmlns:a16="http://schemas.microsoft.com/office/drawing/2014/main" id="{09BBF06B-0B1A-7E4E-A779-9DB65EDC9128}"/>
              </a:ext>
            </a:extLst>
          </p:cNvPr>
          <p:cNvSpPr>
            <a:spLocks noGrp="1"/>
          </p:cNvSpPr>
          <p:nvPr>
            <p:ph type="sldNum" sz="quarter" idx="12"/>
          </p:nvPr>
        </p:nvSpPr>
        <p:spPr/>
        <p:txBody>
          <a:bodyPr/>
          <a:lstStyle/>
          <a:p>
            <a:pPr>
              <a:defRPr/>
            </a:pPr>
            <a:fld id="{77EF9825-4C23-4085-A4E3-B5565466BD91}" type="slidenum">
              <a:rPr lang="en-US" smtClean="0"/>
              <a:pPr>
                <a:defRPr/>
              </a:pPr>
              <a:t>76</a:t>
            </a:fld>
            <a:endParaRPr lang="en-US" dirty="0"/>
          </a:p>
        </p:txBody>
      </p:sp>
      <p:sp>
        <p:nvSpPr>
          <p:cNvPr id="6" name="Text Box 4">
            <a:extLst>
              <a:ext uri="{FF2B5EF4-FFF2-40B4-BE49-F238E27FC236}">
                <a16:creationId xmlns="" xmlns:a16="http://schemas.microsoft.com/office/drawing/2014/main" id="{F23CB2DF-5566-734A-917A-8DC1EB0AB434}"/>
              </a:ext>
            </a:extLst>
          </p:cNvPr>
          <p:cNvSpPr txBox="1">
            <a:spLocks noChangeArrowheads="1"/>
          </p:cNvSpPr>
          <p:nvPr/>
        </p:nvSpPr>
        <p:spPr bwMode="auto">
          <a:xfrm>
            <a:off x="419100" y="1752600"/>
            <a:ext cx="8763000" cy="193899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import </a:t>
            </a:r>
            <a:r>
              <a:rPr lang="en-US" sz="2000" b="1" dirty="0">
                <a:solidFill>
                  <a:schemeClr val="accent2"/>
                </a:solidFill>
                <a:latin typeface="Lucida Sans Typewriter" pitchFamily="49" charset="0"/>
              </a:rPr>
              <a:t>pandas as </a:t>
            </a:r>
            <a:r>
              <a:rPr lang="en-US" sz="2000" b="1" dirty="0" err="1">
                <a:solidFill>
                  <a:schemeClr val="accent2"/>
                </a:solidFill>
                <a:latin typeface="Lucida Sans Typewriter" pitchFamily="49" charset="0"/>
              </a:rPr>
              <a:t>pd</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import sqlite3</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conn </a:t>
            </a:r>
            <a:r>
              <a:rPr lang="en-US" sz="2000" b="1" dirty="0">
                <a:solidFill>
                  <a:schemeClr val="accent2"/>
                </a:solidFill>
                <a:latin typeface="Lucida Sans Typewriter" pitchFamily="49" charset="0"/>
              </a:rPr>
              <a:t>= sqlite3.connect("</a:t>
            </a:r>
            <a:r>
              <a:rPr lang="en-US" sz="2000" b="1" dirty="0" err="1">
                <a:solidFill>
                  <a:schemeClr val="accent2"/>
                </a:solidFill>
                <a:latin typeface="Lucida Sans Typewriter" pitchFamily="49" charset="0"/>
              </a:rPr>
              <a:t>flights.db</a:t>
            </a:r>
            <a:r>
              <a:rPr lang="en-US" sz="2000" b="1" dirty="0">
                <a:solidFill>
                  <a:schemeClr val="accent2"/>
                </a:solidFill>
                <a:latin typeface="Lucida Sans Typewriter" pitchFamily="49" charset="0"/>
              </a:rPr>
              <a:t>")</a:t>
            </a: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r>
              <a:rPr lang="en-US" sz="2000" b="1" dirty="0" smtClean="0">
                <a:solidFill>
                  <a:schemeClr val="accent2"/>
                </a:solidFill>
                <a:latin typeface="Lucida Sans Typewriter" pitchFamily="49" charset="0"/>
              </a:rPr>
              <a:t> </a:t>
            </a:r>
            <a:r>
              <a:rPr lang="en-US" sz="2000" b="1" dirty="0">
                <a:solidFill>
                  <a:schemeClr val="accent2"/>
                </a:solidFill>
                <a:latin typeface="Lucida Sans Typewriter" pitchFamily="49" charset="0"/>
              </a:rPr>
              <a:t>= </a:t>
            </a:r>
            <a:r>
              <a:rPr lang="en-US" sz="2000" b="1" dirty="0" err="1">
                <a:solidFill>
                  <a:schemeClr val="accent2"/>
                </a:solidFill>
                <a:latin typeface="Lucida Sans Typewriter" pitchFamily="49" charset="0"/>
              </a:rPr>
              <a:t>pd.read_sql_query</a:t>
            </a:r>
            <a:r>
              <a:rPr lang="en-US" sz="2000" b="1" dirty="0">
                <a:solidFill>
                  <a:schemeClr val="accent2"/>
                </a:solidFill>
                <a:latin typeface="Lucida Sans Typewriter" pitchFamily="49" charset="0"/>
              </a:rPr>
              <a:t>("select * from airlines limit 5;", conn</a:t>
            </a:r>
            <a:r>
              <a:rPr lang="en-US" sz="2000" b="1" dirty="0" smtClean="0">
                <a:solidFill>
                  <a:schemeClr val="accent2"/>
                </a:solidFill>
                <a:latin typeface="Lucida Sans Typewriter" pitchFamily="49" charset="0"/>
              </a:rPr>
              <a:t>)</a:t>
            </a:r>
            <a:endParaRPr lang="en-US" sz="2000" b="1" dirty="0">
              <a:solidFill>
                <a:schemeClr val="accent2"/>
              </a:solidFill>
              <a:latin typeface="Lucida Sans Typewriter" pitchFamily="49" charset="0"/>
            </a:endParaRPr>
          </a:p>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a:t>
            </a:r>
            <a:endParaRPr lang="en-US" sz="2000" b="1" dirty="0">
              <a:solidFill>
                <a:schemeClr val="accent2"/>
              </a:solidFill>
              <a:latin typeface="Lucida Sans Typewriter" pitchFamily="49" charset="0"/>
            </a:endParaRPr>
          </a:p>
        </p:txBody>
      </p:sp>
    </p:spTree>
    <p:extLst>
      <p:ext uri="{BB962C8B-B14F-4D97-AF65-F5344CB8AC3E}">
        <p14:creationId xmlns:p14="http://schemas.microsoft.com/office/powerpoint/2010/main" val="19027853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Data To Files</a:t>
            </a:r>
          </a:p>
        </p:txBody>
      </p:sp>
      <p:sp>
        <p:nvSpPr>
          <p:cNvPr id="3" name="Content Placeholder 2"/>
          <p:cNvSpPr>
            <a:spLocks noGrp="1"/>
          </p:cNvSpPr>
          <p:nvPr>
            <p:ph idx="1"/>
          </p:nvPr>
        </p:nvSpPr>
        <p:spPr/>
        <p:txBody>
          <a:bodyPr/>
          <a:lstStyle/>
          <a:p>
            <a:r>
              <a:rPr lang="en-US" dirty="0"/>
              <a:t>write.* family supports exporting to multiple formats</a:t>
            </a:r>
          </a:p>
          <a:p>
            <a:endParaRPr lang="en-US" dirty="0"/>
          </a:p>
          <a:p>
            <a:r>
              <a:rPr lang="en-US" b="1" dirty="0" err="1">
                <a:solidFill>
                  <a:schemeClr val="accent2"/>
                </a:solidFill>
              </a:rPr>
              <a:t>pd.to_csv</a:t>
            </a:r>
            <a:r>
              <a:rPr lang="en-US" dirty="0"/>
              <a:t>  writes csv (file name, </a:t>
            </a:r>
            <a:r>
              <a:rPr lang="en-US" dirty="0" err="1"/>
              <a:t>sep</a:t>
            </a:r>
            <a:r>
              <a:rPr lang="en-US" dirty="0"/>
              <a:t> = ,)</a:t>
            </a:r>
          </a:p>
          <a:p>
            <a:endParaRPr lang="en-US" b="1" dirty="0">
              <a:solidFill>
                <a:schemeClr val="accent2"/>
              </a:solidFill>
            </a:endParaRPr>
          </a:p>
          <a:p>
            <a:r>
              <a:rPr lang="en-US" b="1" dirty="0">
                <a:solidFill>
                  <a:schemeClr val="accent2"/>
                </a:solidFill>
              </a:rPr>
              <a:t>Encoding: </a:t>
            </a:r>
            <a:r>
              <a:rPr lang="en-US" dirty="0" smtClean="0"/>
              <a:t>how to encode strings (encoding</a:t>
            </a:r>
            <a:r>
              <a:rPr lang="en-US" dirty="0"/>
              <a:t>= ‘utf-8’)</a:t>
            </a:r>
          </a:p>
          <a:p>
            <a:endParaRPr lang="en-US" dirty="0"/>
          </a:p>
          <a:p>
            <a:r>
              <a:rPr lang="en-US" dirty="0"/>
              <a:t>Index: Python will write the index unless you say (index=‘false’)</a:t>
            </a:r>
          </a:p>
          <a:p>
            <a:endParaRPr lang="en-US" dirty="0"/>
          </a:p>
          <a:p>
            <a:r>
              <a:rPr lang="en-US" dirty="0"/>
              <a:t>Many other </a:t>
            </a:r>
            <a:r>
              <a:rPr lang="en-US" dirty="0" err="1"/>
              <a:t>pd.to</a:t>
            </a:r>
            <a:r>
              <a:rPr lang="en-US" dirty="0"/>
              <a:t>_* type functions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77</a:t>
            </a:fld>
            <a:endParaRPr lang="en-US" dirty="0"/>
          </a:p>
        </p:txBody>
      </p:sp>
    </p:spTree>
    <p:extLst>
      <p:ext uri="{BB962C8B-B14F-4D97-AF65-F5344CB8AC3E}">
        <p14:creationId xmlns:p14="http://schemas.microsoft.com/office/powerpoint/2010/main" val="786504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Saving </a:t>
            </a:r>
            <a:r>
              <a:rPr lang="en-US" dirty="0" smtClean="0"/>
              <a:t>data </a:t>
            </a:r>
            <a:r>
              <a:rPr lang="en-US" dirty="0"/>
              <a:t>t</a:t>
            </a:r>
            <a:r>
              <a:rPr lang="en-US" dirty="0" smtClean="0"/>
              <a:t>o </a:t>
            </a:r>
            <a:r>
              <a:rPr lang="en-US" dirty="0"/>
              <a:t>f</a:t>
            </a:r>
            <a:r>
              <a:rPr lang="en-US" dirty="0" smtClean="0"/>
              <a:t>iles</a:t>
            </a:r>
            <a:endParaRPr lang="en-US" dirty="0"/>
          </a:p>
        </p:txBody>
      </p:sp>
      <p:sp>
        <p:nvSpPr>
          <p:cNvPr id="3" name="Content Placeholder 2"/>
          <p:cNvSpPr>
            <a:spLocks noGrp="1"/>
          </p:cNvSpPr>
          <p:nvPr>
            <p:ph idx="1"/>
          </p:nvPr>
        </p:nvSpPr>
        <p:spPr/>
        <p:txBody>
          <a:bodyPr>
            <a:normAutofit/>
          </a:bodyPr>
          <a:lstStyle/>
          <a:p>
            <a:r>
              <a:rPr lang="en-US" dirty="0" smtClean="0"/>
              <a:t>write.* </a:t>
            </a:r>
            <a:r>
              <a:rPr lang="en-US" dirty="0"/>
              <a:t>family supports exporting to multiple formats</a:t>
            </a:r>
          </a:p>
          <a:p>
            <a:r>
              <a:rPr lang="en-US" dirty="0" smtClean="0"/>
              <a:t>Can use &lt;</a:t>
            </a:r>
            <a:r>
              <a:rPr lang="en-US" dirty="0" err="1" smtClean="0"/>
              <a:t>df</a:t>
            </a:r>
            <a:r>
              <a:rPr lang="en-US" dirty="0" smtClean="0"/>
              <a:t>&gt;.</a:t>
            </a:r>
            <a:r>
              <a:rPr lang="en-US" dirty="0" err="1" smtClean="0"/>
              <a:t>to_csv</a:t>
            </a:r>
            <a:r>
              <a:rPr lang="en-US" dirty="0" smtClean="0"/>
              <a:t>(“</a:t>
            </a:r>
            <a:r>
              <a:rPr lang="en-US" dirty="0" err="1" smtClean="0"/>
              <a:t>fileName</a:t>
            </a:r>
            <a:r>
              <a:rPr lang="en-US" dirty="0"/>
              <a:t>”), &lt;</a:t>
            </a:r>
            <a:r>
              <a:rPr lang="en-US" dirty="0" err="1"/>
              <a:t>df</a:t>
            </a:r>
            <a:r>
              <a:rPr lang="en-US" dirty="0"/>
              <a:t>&gt;.</a:t>
            </a:r>
            <a:r>
              <a:rPr lang="en-US" dirty="0" err="1" smtClean="0"/>
              <a:t>to_excel</a:t>
            </a:r>
            <a:r>
              <a:rPr lang="en-US" dirty="0" smtClean="0"/>
              <a:t>(“</a:t>
            </a:r>
            <a:r>
              <a:rPr lang="en-US" dirty="0" err="1"/>
              <a:t>fileName</a:t>
            </a:r>
            <a:r>
              <a:rPr lang="en-US" dirty="0"/>
              <a:t>”), &lt;</a:t>
            </a:r>
            <a:r>
              <a:rPr lang="en-US" dirty="0" err="1"/>
              <a:t>df</a:t>
            </a:r>
            <a:r>
              <a:rPr lang="en-US" dirty="0"/>
              <a:t>&gt;.</a:t>
            </a:r>
            <a:r>
              <a:rPr lang="en-US" dirty="0" err="1" smtClean="0"/>
              <a:t>to_dict</a:t>
            </a:r>
            <a:r>
              <a:rPr lang="en-US" dirty="0" smtClean="0"/>
              <a:t>(“</a:t>
            </a:r>
            <a:r>
              <a:rPr lang="en-US" dirty="0" err="1"/>
              <a:t>fileName</a:t>
            </a:r>
            <a:r>
              <a:rPr lang="en-US" dirty="0"/>
              <a:t>”), &lt;</a:t>
            </a:r>
            <a:r>
              <a:rPr lang="en-US" dirty="0" err="1"/>
              <a:t>df</a:t>
            </a:r>
            <a:r>
              <a:rPr lang="en-US" dirty="0"/>
              <a:t>&gt;.</a:t>
            </a:r>
            <a:r>
              <a:rPr lang="en-US" dirty="0" err="1" smtClean="0"/>
              <a:t>to_json</a:t>
            </a:r>
            <a:r>
              <a:rPr lang="en-US" dirty="0" smtClean="0"/>
              <a:t>(“</a:t>
            </a:r>
            <a:r>
              <a:rPr lang="en-US" dirty="0" err="1"/>
              <a:t>fileName</a:t>
            </a:r>
            <a:r>
              <a:rPr lang="en-US" dirty="0" smtClean="0"/>
              <a:t>”) </a:t>
            </a:r>
            <a:r>
              <a:rPr lang="en-US" dirty="0" err="1" smtClean="0"/>
              <a:t>etc</a:t>
            </a:r>
            <a:endParaRPr lang="en-US" dirty="0"/>
          </a:p>
          <a:p>
            <a:r>
              <a:rPr lang="en-US" dirty="0" smtClean="0"/>
              <a:t>Example:</a:t>
            </a:r>
          </a:p>
          <a:p>
            <a:endParaRPr lang="en-US" dirty="0" smtClean="0"/>
          </a:p>
          <a:p>
            <a:endParaRPr lang="en-US" dirty="0"/>
          </a:p>
          <a:p>
            <a:r>
              <a:rPr lang="en-US" dirty="0" smtClean="0"/>
              <a:t>Note:</a:t>
            </a:r>
          </a:p>
          <a:p>
            <a:pPr lvl="1"/>
            <a:r>
              <a:rPr lang="en-US" dirty="0"/>
              <a:t>S</a:t>
            </a:r>
            <a:r>
              <a:rPr lang="en-US" dirty="0" smtClean="0"/>
              <a:t>eparator is ‘,’ by default, but can be changed to ‘\t’ </a:t>
            </a:r>
            <a:r>
              <a:rPr lang="en-US" dirty="0" err="1" smtClean="0"/>
              <a:t>etc</a:t>
            </a:r>
            <a:endParaRPr lang="en-US" dirty="0" smtClean="0"/>
          </a:p>
          <a:p>
            <a:pPr lvl="1"/>
            <a:r>
              <a:rPr lang="en-US" dirty="0"/>
              <a:t>E</a:t>
            </a:r>
            <a:r>
              <a:rPr lang="en-US" dirty="0" smtClean="0"/>
              <a:t>ncoding can be changed</a:t>
            </a:r>
          </a:p>
          <a:p>
            <a:pPr lvl="1"/>
            <a:r>
              <a:rPr lang="en-US" dirty="0" smtClean="0"/>
              <a:t>Python </a:t>
            </a:r>
            <a:r>
              <a:rPr lang="en-US" dirty="0"/>
              <a:t>will write the index </a:t>
            </a:r>
            <a:r>
              <a:rPr lang="en-US" dirty="0" smtClean="0"/>
              <a:t>too, unless </a:t>
            </a:r>
            <a:r>
              <a:rPr lang="en-US" dirty="0"/>
              <a:t>you say (</a:t>
            </a:r>
            <a:r>
              <a:rPr lang="en-US" dirty="0" smtClean="0"/>
              <a:t>index = False)</a:t>
            </a:r>
            <a:endParaRPr lang="en-US" dirty="0"/>
          </a:p>
          <a:p>
            <a:r>
              <a:rPr lang="en-US" dirty="0" smtClean="0"/>
              <a:t>There are many </a:t>
            </a:r>
            <a:r>
              <a:rPr lang="en-US" dirty="0"/>
              <a:t>other </a:t>
            </a:r>
            <a:r>
              <a:rPr lang="en-US" dirty="0" smtClean="0"/>
              <a:t>“</a:t>
            </a:r>
            <a:r>
              <a:rPr lang="en-US" dirty="0" err="1" smtClean="0"/>
              <a:t>pd.to</a:t>
            </a:r>
            <a:r>
              <a:rPr lang="en-US" dirty="0" smtClean="0"/>
              <a:t>_*()” </a:t>
            </a:r>
            <a:r>
              <a:rPr lang="en-US" dirty="0"/>
              <a:t>type functions</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78</a:t>
            </a:fld>
            <a:endParaRPr lang="en-US" dirty="0"/>
          </a:p>
        </p:txBody>
      </p:sp>
      <p:sp>
        <p:nvSpPr>
          <p:cNvPr id="6" name="Text Box 4">
            <a:extLst>
              <a:ext uri="{FF2B5EF4-FFF2-40B4-BE49-F238E27FC236}">
                <a16:creationId xmlns="" xmlns:a16="http://schemas.microsoft.com/office/drawing/2014/main" id="{F23CB2DF-5566-734A-917A-8DC1EB0AB434}"/>
              </a:ext>
            </a:extLst>
          </p:cNvPr>
          <p:cNvSpPr txBox="1">
            <a:spLocks noChangeArrowheads="1"/>
          </p:cNvSpPr>
          <p:nvPr/>
        </p:nvSpPr>
        <p:spPr bwMode="auto">
          <a:xfrm>
            <a:off x="419100" y="2590800"/>
            <a:ext cx="8763000" cy="707886"/>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a:t>
            </a:r>
            <a:r>
              <a:rPr lang="en-US" sz="2000" b="1" dirty="0" err="1" smtClean="0">
                <a:solidFill>
                  <a:schemeClr val="accent2"/>
                </a:solidFill>
                <a:latin typeface="Lucida Sans Typewriter" pitchFamily="49" charset="0"/>
              </a:rPr>
              <a:t>df.to_csv</a:t>
            </a:r>
            <a:r>
              <a:rPr lang="en-US" sz="2000" b="1" dirty="0" smtClean="0">
                <a:solidFill>
                  <a:schemeClr val="accent2"/>
                </a:solidFill>
                <a:latin typeface="Lucida Sans Typewriter" pitchFamily="49" charset="0"/>
              </a:rPr>
              <a:t>(”</a:t>
            </a:r>
            <a:r>
              <a:rPr lang="en-US" sz="2000" b="1" dirty="0" err="1" smtClean="0">
                <a:solidFill>
                  <a:schemeClr val="accent2"/>
                </a:solidFill>
                <a:latin typeface="Lucida Sans Typewriter" pitchFamily="49" charset="0"/>
              </a:rPr>
              <a:t>flights.csv</a:t>
            </a:r>
            <a:r>
              <a:rPr lang="en-US" sz="2000" b="1" dirty="0" smtClean="0">
                <a:solidFill>
                  <a:schemeClr val="accent2"/>
                </a:solidFill>
                <a:latin typeface="Lucida Sans Typewriter" pitchFamily="49" charset="0"/>
              </a:rPr>
              <a:t>”, </a:t>
            </a:r>
            <a:r>
              <a:rPr lang="en-US" sz="2000" b="1" dirty="0" err="1" smtClean="0">
                <a:solidFill>
                  <a:schemeClr val="accent2"/>
                </a:solidFill>
                <a:latin typeface="Lucida Sans Typewriter" pitchFamily="49" charset="0"/>
              </a:rPr>
              <a:t>sep</a:t>
            </a:r>
            <a:r>
              <a:rPr lang="en-US" sz="2000" b="1" dirty="0" smtClean="0">
                <a:solidFill>
                  <a:schemeClr val="accent2"/>
                </a:solidFill>
                <a:latin typeface="Lucida Sans Typewriter" pitchFamily="49" charset="0"/>
              </a:rPr>
              <a:t> = ‘\t’, encoding = “utf-8”, index = False)</a:t>
            </a:r>
            <a:endParaRPr lang="en-US" sz="2000" b="1" dirty="0">
              <a:solidFill>
                <a:schemeClr val="accent2"/>
              </a:solidFill>
              <a:latin typeface="Lucida Sans Typewriter" pitchFamily="49" charset="0"/>
            </a:endParaRPr>
          </a:p>
        </p:txBody>
      </p:sp>
    </p:spTree>
    <p:extLst>
      <p:ext uri="{BB962C8B-B14F-4D97-AF65-F5344CB8AC3E}">
        <p14:creationId xmlns:p14="http://schemas.microsoft.com/office/powerpoint/2010/main" val="18306120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Working With Raw Data</a:t>
            </a:r>
          </a:p>
        </p:txBody>
      </p:sp>
      <p:sp>
        <p:nvSpPr>
          <p:cNvPr id="126978" name="Rectangle 3"/>
          <p:cNvSpPr>
            <a:spLocks noGrp="1" noChangeArrowheads="1"/>
          </p:cNvSpPr>
          <p:nvPr>
            <p:ph type="body" idx="1"/>
          </p:nvPr>
        </p:nvSpPr>
        <p:spPr>
          <a:xfrm>
            <a:off x="419100" y="838200"/>
            <a:ext cx="8718550" cy="5627688"/>
          </a:xfrm>
        </p:spPr>
        <p:txBody>
          <a:bodyPr>
            <a:normAutofit/>
          </a:bodyPr>
          <a:lstStyle/>
          <a:p>
            <a:pPr indent="-365760">
              <a:spcBef>
                <a:spcPts val="0"/>
              </a:spcBef>
            </a:pPr>
            <a:r>
              <a:rPr lang="en-US" sz="2800" dirty="0">
                <a:ea typeface="ＭＳ Ｐゴシック"/>
                <a:cs typeface="ＭＳ Ｐゴシック"/>
              </a:rPr>
              <a:t>Datasets are seldom in a format to be </a:t>
            </a:r>
            <a:r>
              <a:rPr lang="en-US" sz="2800" dirty="0" smtClean="0">
                <a:ea typeface="ＭＳ Ｐゴシック"/>
                <a:cs typeface="ＭＳ Ｐゴシック"/>
              </a:rPr>
              <a:t>used</a:t>
            </a:r>
            <a:endParaRPr lang="en-US" sz="2800" dirty="0">
              <a:ea typeface="ＭＳ Ｐゴシック"/>
              <a:cs typeface="ＭＳ Ｐゴシック"/>
            </a:endParaRPr>
          </a:p>
          <a:p>
            <a:pPr indent="-365760">
              <a:spcBef>
                <a:spcPts val="0"/>
              </a:spcBef>
            </a:pPr>
            <a:endParaRPr lang="en-US" sz="2800" dirty="0">
              <a:ea typeface="ＭＳ Ｐゴシック"/>
              <a:cs typeface="ＭＳ Ｐゴシック"/>
            </a:endParaRPr>
          </a:p>
          <a:p>
            <a:pPr indent="-365760">
              <a:spcBef>
                <a:spcPts val="0"/>
              </a:spcBef>
            </a:pPr>
            <a:r>
              <a:rPr lang="en-US" sz="2800" dirty="0">
                <a:ea typeface="ＭＳ Ｐゴシック"/>
                <a:cs typeface="ＭＳ Ｐゴシック"/>
              </a:rPr>
              <a:t>Big part of data science is </a:t>
            </a:r>
          </a:p>
          <a:p>
            <a:pPr lvl="1" indent="-365760">
              <a:spcBef>
                <a:spcPts val="0"/>
              </a:spcBef>
            </a:pPr>
            <a:r>
              <a:rPr lang="en-US" sz="2600" dirty="0">
                <a:ea typeface="ＭＳ Ｐゴシック"/>
                <a:cs typeface="ＭＳ Ｐゴシック"/>
              </a:rPr>
              <a:t>Cleaning data up</a:t>
            </a:r>
          </a:p>
          <a:p>
            <a:pPr lvl="1" indent="-365760">
              <a:spcBef>
                <a:spcPts val="0"/>
              </a:spcBef>
            </a:pPr>
            <a:r>
              <a:rPr lang="en-US" sz="2600" dirty="0">
                <a:ea typeface="ＭＳ Ｐゴシック"/>
                <a:cs typeface="ＭＳ Ｐゴシック"/>
              </a:rPr>
              <a:t>Combining data sets etc.</a:t>
            </a:r>
          </a:p>
          <a:p>
            <a:pPr lvl="1" indent="-365760">
              <a:spcBef>
                <a:spcPts val="0"/>
              </a:spcBef>
            </a:pPr>
            <a:endParaRPr lang="en-US" sz="2600" dirty="0">
              <a:ea typeface="ＭＳ Ｐゴシック"/>
            </a:endParaRPr>
          </a:p>
          <a:p>
            <a:pPr indent="-365760">
              <a:spcBef>
                <a:spcPts val="0"/>
              </a:spcBef>
            </a:pPr>
            <a:r>
              <a:rPr lang="en-US" sz="2800" dirty="0">
                <a:ea typeface="ＭＳ Ｐゴシック"/>
                <a:cs typeface="ＭＳ Ｐゴシック"/>
              </a:rPr>
              <a:t>The 'not so sexy part of data science' </a:t>
            </a:r>
            <a:r>
              <a:rPr lang="en-US" sz="2800" dirty="0">
                <a:ea typeface="ＭＳ Ｐゴシック"/>
                <a:cs typeface="ＭＳ Ｐゴシック"/>
                <a:sym typeface="Wingdings"/>
              </a:rPr>
              <a:t> </a:t>
            </a:r>
            <a:endParaRPr lang="en-US" sz="2800" dirty="0">
              <a:ea typeface="ＭＳ Ｐゴシック"/>
              <a:cs typeface="ＭＳ Ｐゴシック"/>
            </a:endParaRPr>
          </a:p>
          <a:p>
            <a:pPr indent="-365760">
              <a:spcBef>
                <a:spcPts val="0"/>
              </a:spcBef>
            </a:pPr>
            <a:endParaRPr lang="en-US" sz="2800" dirty="0">
              <a:ea typeface="ＭＳ Ｐゴシック"/>
              <a:cs typeface="ＭＳ Ｐゴシック"/>
            </a:endParaRPr>
          </a:p>
          <a:p>
            <a:pPr indent="-365760">
              <a:spcBef>
                <a:spcPts val="0"/>
              </a:spcBef>
            </a:pPr>
            <a:endParaRPr lang="en-US" sz="2800" dirty="0">
              <a:ea typeface="ＭＳ Ｐゴシック"/>
              <a:cs typeface="ＭＳ Ｐゴシック"/>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79</a:t>
            </a:fld>
            <a:endParaRPr lang="en-US" dirty="0"/>
          </a:p>
        </p:txBody>
      </p:sp>
    </p:spTree>
    <p:extLst>
      <p:ext uri="{BB962C8B-B14F-4D97-AF65-F5344CB8AC3E}">
        <p14:creationId xmlns:p14="http://schemas.microsoft.com/office/powerpoint/2010/main" val="1398153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p:txBody>
          <a:bodyPr/>
          <a:lstStyle/>
          <a:p>
            <a:r>
              <a:rPr lang="en-US" dirty="0"/>
              <a:t>Pandas has a Series </a:t>
            </a:r>
            <a:r>
              <a:rPr lang="en-US" dirty="0" smtClean="0"/>
              <a:t>type (single </a:t>
            </a:r>
            <a:r>
              <a:rPr lang="en-US" dirty="0"/>
              <a:t>column in a database </a:t>
            </a:r>
            <a:r>
              <a:rPr lang="en-US" dirty="0" smtClean="0"/>
              <a:t>table)</a:t>
            </a:r>
            <a:endParaRPr lang="en-US" dirty="0"/>
          </a:p>
          <a:p>
            <a:r>
              <a:rPr lang="en-US" dirty="0" smtClean="0"/>
              <a:t>All elements in a Series must be of same type (</a:t>
            </a:r>
            <a:r>
              <a:rPr lang="en-US" dirty="0" err="1" smtClean="0"/>
              <a:t>NaN</a:t>
            </a:r>
            <a:r>
              <a:rPr lang="en-US" dirty="0" smtClean="0"/>
              <a:t> is okay)</a:t>
            </a:r>
          </a:p>
          <a:p>
            <a:r>
              <a:rPr lang="en-US" dirty="0" smtClean="0"/>
              <a:t>Defaults </a:t>
            </a:r>
            <a:r>
              <a:rPr lang="en-US" dirty="0"/>
              <a:t>to float64 (notice that it is converted</a:t>
            </a:r>
            <a:r>
              <a:rPr lang="en-US" dirty="0" smtClean="0"/>
              <a:t>!)</a:t>
            </a:r>
          </a:p>
          <a:p>
            <a:r>
              <a:rPr lang="en-US" dirty="0" smtClean="0"/>
              <a:t>Pandas needs to be imported</a:t>
            </a:r>
          </a:p>
          <a:p>
            <a:endParaRPr lang="en-US" dirty="0"/>
          </a:p>
          <a:p>
            <a:r>
              <a:rPr lang="en-US" dirty="0" smtClean="0"/>
              <a:t>Example - Creating a Series</a:t>
            </a:r>
            <a:endParaRPr lang="en-US" dirty="0"/>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a:t>
            </a:fld>
            <a:endParaRPr lang="en-US" dirty="0"/>
          </a:p>
        </p:txBody>
      </p:sp>
      <p:sp>
        <p:nvSpPr>
          <p:cNvPr id="7" name="Text Box 4"/>
          <p:cNvSpPr txBox="1">
            <a:spLocks noChangeArrowheads="1"/>
          </p:cNvSpPr>
          <p:nvPr/>
        </p:nvSpPr>
        <p:spPr bwMode="auto">
          <a:xfrm>
            <a:off x="342900" y="3505200"/>
            <a:ext cx="8763000" cy="2862322"/>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s </a:t>
            </a:r>
            <a:r>
              <a:rPr lang="en-US" sz="2000" b="1" dirty="0">
                <a:solidFill>
                  <a:schemeClr val="accent2"/>
                </a:solidFill>
                <a:latin typeface="Lucida Sans Typewriter" pitchFamily="49" charset="0"/>
              </a:rPr>
              <a:t>= </a:t>
            </a:r>
            <a:r>
              <a:rPr lang="en-US" sz="2000" b="1" dirty="0" err="1">
                <a:solidFill>
                  <a:schemeClr val="accent2"/>
                </a:solidFill>
                <a:latin typeface="Lucida Sans Typewriter" pitchFamily="49" charset="0"/>
              </a:rPr>
              <a:t>pd.Series</a:t>
            </a:r>
            <a:r>
              <a:rPr lang="en-US" sz="2000" b="1" dirty="0">
                <a:solidFill>
                  <a:schemeClr val="accent2"/>
                </a:solidFill>
                <a:latin typeface="Lucida Sans Typewriter" pitchFamily="49" charset="0"/>
              </a:rPr>
              <a:t>([</a:t>
            </a:r>
            <a:r>
              <a:rPr lang="en-US" sz="2000" b="1" dirty="0" smtClean="0">
                <a:solidFill>
                  <a:schemeClr val="accent2"/>
                </a:solidFill>
                <a:latin typeface="Lucida Sans Typewriter" pitchFamily="49" charset="0"/>
              </a:rPr>
              <a:t>1,3,5,np.nan,6,8])</a:t>
            </a:r>
          </a:p>
          <a:p>
            <a:pPr defTabSz="288925"/>
            <a:r>
              <a:rPr lang="en-US" sz="2000" b="1" dirty="0" smtClean="0">
                <a:solidFill>
                  <a:schemeClr val="accent2"/>
                </a:solidFill>
                <a:latin typeface="Lucida Sans Typewriter" pitchFamily="49" charset="0"/>
              </a:rPr>
              <a:t>&gt;&gt;&gt; s</a:t>
            </a:r>
          </a:p>
          <a:p>
            <a:pPr defTabSz="288925"/>
            <a:r>
              <a:rPr lang="de-DE" sz="2000" dirty="0">
                <a:solidFill>
                  <a:schemeClr val="bg2"/>
                </a:solidFill>
                <a:latin typeface="Lucida Sans Typewriter" pitchFamily="49" charset="0"/>
              </a:rPr>
              <a:t>0    </a:t>
            </a:r>
            <a:r>
              <a:rPr lang="de-DE" sz="2000" dirty="0" smtClean="0">
                <a:solidFill>
                  <a:schemeClr val="bg2"/>
                </a:solidFill>
                <a:latin typeface="Lucida Sans Typewriter" pitchFamily="49" charset="0"/>
              </a:rPr>
              <a:t>1.0</a:t>
            </a:r>
          </a:p>
          <a:p>
            <a:pPr defTabSz="288925"/>
            <a:r>
              <a:rPr lang="de-DE" sz="2000" dirty="0" smtClean="0">
                <a:solidFill>
                  <a:schemeClr val="bg2"/>
                </a:solidFill>
                <a:latin typeface="Lucida Sans Typewriter" pitchFamily="49" charset="0"/>
              </a:rPr>
              <a:t>1    3.0</a:t>
            </a:r>
          </a:p>
          <a:p>
            <a:pPr defTabSz="288925"/>
            <a:r>
              <a:rPr lang="de-DE" sz="2000" dirty="0" smtClean="0">
                <a:solidFill>
                  <a:schemeClr val="bg2"/>
                </a:solidFill>
                <a:latin typeface="Lucida Sans Typewriter" pitchFamily="49" charset="0"/>
              </a:rPr>
              <a:t>2    5.0</a:t>
            </a:r>
          </a:p>
          <a:p>
            <a:pPr defTabSz="288925"/>
            <a:r>
              <a:rPr lang="de-DE" sz="2000" dirty="0" smtClean="0">
                <a:solidFill>
                  <a:schemeClr val="bg2"/>
                </a:solidFill>
                <a:latin typeface="Lucida Sans Typewriter" pitchFamily="49" charset="0"/>
              </a:rPr>
              <a:t>3    </a:t>
            </a:r>
            <a:r>
              <a:rPr lang="de-DE" sz="2000" dirty="0" err="1" smtClean="0">
                <a:solidFill>
                  <a:schemeClr val="bg2"/>
                </a:solidFill>
                <a:latin typeface="Lucida Sans Typewriter" pitchFamily="49" charset="0"/>
              </a:rPr>
              <a:t>NaN</a:t>
            </a:r>
            <a:endParaRPr lang="de-DE" sz="2000" dirty="0" smtClean="0">
              <a:solidFill>
                <a:schemeClr val="bg2"/>
              </a:solidFill>
              <a:latin typeface="Lucida Sans Typewriter" pitchFamily="49" charset="0"/>
            </a:endParaRPr>
          </a:p>
          <a:p>
            <a:pPr defTabSz="288925"/>
            <a:r>
              <a:rPr lang="de-DE" sz="2000" dirty="0" smtClean="0">
                <a:solidFill>
                  <a:schemeClr val="bg2"/>
                </a:solidFill>
                <a:latin typeface="Lucida Sans Typewriter" pitchFamily="49" charset="0"/>
              </a:rPr>
              <a:t>4    6.0</a:t>
            </a:r>
          </a:p>
          <a:p>
            <a:pPr defTabSz="288925"/>
            <a:r>
              <a:rPr lang="de-DE" sz="2000" dirty="0" smtClean="0">
                <a:solidFill>
                  <a:schemeClr val="bg2"/>
                </a:solidFill>
                <a:latin typeface="Lucida Sans Typewriter" pitchFamily="49" charset="0"/>
              </a:rPr>
              <a:t>5    8.0</a:t>
            </a:r>
          </a:p>
          <a:p>
            <a:pPr defTabSz="288925"/>
            <a:r>
              <a:rPr lang="de-DE" sz="2000" dirty="0" err="1" smtClean="0">
                <a:solidFill>
                  <a:schemeClr val="bg2"/>
                </a:solidFill>
                <a:latin typeface="Lucida Sans Typewriter" pitchFamily="49" charset="0"/>
              </a:rPr>
              <a:t>dtype</a:t>
            </a:r>
            <a:r>
              <a:rPr lang="de-DE" sz="2000" dirty="0">
                <a:solidFill>
                  <a:schemeClr val="bg2"/>
                </a:solidFill>
                <a:latin typeface="Lucida Sans Typewriter" pitchFamily="49" charset="0"/>
              </a:rPr>
              <a:t>: float64</a:t>
            </a:r>
            <a:endParaRPr lang="en-US" sz="2000" dirty="0">
              <a:solidFill>
                <a:schemeClr val="bg2"/>
              </a:solidFill>
              <a:latin typeface="Lucida Sans Typewriter" pitchFamily="49" charset="0"/>
            </a:endParaRPr>
          </a:p>
        </p:txBody>
      </p:sp>
      <p:sp>
        <p:nvSpPr>
          <p:cNvPr id="8" name="Text Box 4"/>
          <p:cNvSpPr txBox="1">
            <a:spLocks noChangeArrowheads="1"/>
          </p:cNvSpPr>
          <p:nvPr/>
        </p:nvSpPr>
        <p:spPr bwMode="auto">
          <a:xfrm>
            <a:off x="342900" y="2590800"/>
            <a:ext cx="8763000" cy="400110"/>
          </a:xfrm>
          <a:prstGeom prst="rect">
            <a:avLst/>
          </a:prstGeom>
          <a:solidFill>
            <a:schemeClr val="tx1"/>
          </a:solidFill>
          <a:ln w="9525">
            <a:solidFill>
              <a:schemeClr val="bg2"/>
            </a:solidFill>
            <a:miter lim="800000"/>
            <a:headEnd/>
            <a:tailEnd/>
          </a:ln>
        </p:spPr>
        <p:txBody>
          <a:bodyPr wrap="square">
            <a:spAutoFit/>
          </a:bodyPr>
          <a:lstStyle/>
          <a:p>
            <a:pPr defTabSz="288925"/>
            <a:r>
              <a:rPr lang="en-US" sz="2000" b="1" dirty="0" smtClean="0">
                <a:solidFill>
                  <a:schemeClr val="accent2"/>
                </a:solidFill>
                <a:latin typeface="Lucida Sans Typewriter" pitchFamily="49" charset="0"/>
              </a:rPr>
              <a:t>&gt;&gt;&gt; import pandas as </a:t>
            </a:r>
            <a:r>
              <a:rPr lang="en-US" sz="2000" b="1" dirty="0" err="1" smtClean="0">
                <a:solidFill>
                  <a:schemeClr val="accent2"/>
                </a:solidFill>
                <a:latin typeface="Lucida Sans Typewriter" pitchFamily="49" charset="0"/>
              </a:rPr>
              <a:t>pd</a:t>
            </a:r>
            <a:endParaRPr lang="en-US" sz="2000" dirty="0">
              <a:solidFill>
                <a:schemeClr val="bg2"/>
              </a:solidFill>
              <a:latin typeface="Lucida Sans Typewriter" pitchFamily="49" charset="0"/>
            </a:endParaRPr>
          </a:p>
        </p:txBody>
      </p:sp>
    </p:spTree>
    <p:extLst>
      <p:ext uri="{BB962C8B-B14F-4D97-AF65-F5344CB8AC3E}">
        <p14:creationId xmlns:p14="http://schemas.microsoft.com/office/powerpoint/2010/main" val="6772026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Missing Values</a:t>
            </a:r>
          </a:p>
        </p:txBody>
      </p:sp>
      <p:sp>
        <p:nvSpPr>
          <p:cNvPr id="3" name="Content Placeholder 2"/>
          <p:cNvSpPr>
            <a:spLocks noGrp="1"/>
          </p:cNvSpPr>
          <p:nvPr>
            <p:ph idx="1"/>
          </p:nvPr>
        </p:nvSpPr>
        <p:spPr>
          <a:xfrm>
            <a:off x="331788" y="3124200"/>
            <a:ext cx="8718550" cy="3368675"/>
          </a:xfrm>
        </p:spPr>
        <p:txBody>
          <a:bodyPr>
            <a:normAutofit/>
          </a:bodyPr>
          <a:lstStyle/>
          <a:p>
            <a:r>
              <a:rPr lang="en-US" b="1" dirty="0"/>
              <a:t>Question</a:t>
            </a:r>
            <a:r>
              <a:rPr lang="en-US" dirty="0"/>
              <a:t>:</a:t>
            </a:r>
            <a:br>
              <a:rPr lang="en-US" dirty="0"/>
            </a:br>
            <a:r>
              <a:rPr lang="en-US" dirty="0"/>
              <a:t>Is the rainfall in Los Angeles in March zero?</a:t>
            </a:r>
          </a:p>
          <a:p>
            <a:endParaRPr lang="en-US" dirty="0"/>
          </a:p>
          <a:p>
            <a:r>
              <a:rPr lang="en-US" dirty="0"/>
              <a:t>Missing values can often ‘skew’ </a:t>
            </a:r>
            <a:r>
              <a:rPr lang="en-US" dirty="0" smtClean="0"/>
              <a:t>analysis</a:t>
            </a:r>
            <a:endParaRPr lang="en-US" dirty="0"/>
          </a:p>
          <a:p>
            <a:r>
              <a:rPr lang="en-US" dirty="0"/>
              <a:t>Python represents them with </a:t>
            </a:r>
            <a:r>
              <a:rPr lang="en-US" b="1" dirty="0">
                <a:solidFill>
                  <a:schemeClr val="accent2"/>
                </a:solidFill>
              </a:rPr>
              <a:t>NA</a:t>
            </a:r>
            <a:r>
              <a:rPr lang="en-US" dirty="0"/>
              <a:t>  (Not Available</a:t>
            </a:r>
            <a:r>
              <a:rPr lang="en-US" dirty="0" smtClean="0"/>
              <a:t>)</a:t>
            </a:r>
            <a:endParaRPr lang="en-US" dirty="0"/>
          </a:p>
          <a:p>
            <a:r>
              <a:rPr lang="en-US" dirty="0"/>
              <a:t>Use </a:t>
            </a:r>
            <a:r>
              <a:rPr lang="en-US" b="1" dirty="0" err="1">
                <a:solidFill>
                  <a:schemeClr val="accent2"/>
                </a:solidFill>
              </a:rPr>
              <a:t>df.dropna</a:t>
            </a:r>
            <a:r>
              <a:rPr lang="en-US" b="1" dirty="0">
                <a:solidFill>
                  <a:schemeClr val="accent2"/>
                </a:solidFill>
              </a:rPr>
              <a:t>() </a:t>
            </a:r>
            <a:r>
              <a:rPr lang="en-US" dirty="0"/>
              <a:t>to remove </a:t>
            </a:r>
            <a:r>
              <a:rPr lang="en-US" b="1" dirty="0">
                <a:solidFill>
                  <a:schemeClr val="accent2"/>
                </a:solidFill>
              </a:rPr>
              <a:t>NA</a:t>
            </a:r>
            <a:r>
              <a:rPr lang="en-US" dirty="0"/>
              <a:t> </a:t>
            </a:r>
            <a:r>
              <a:rPr lang="en-US" dirty="0" smtClean="0"/>
              <a:t>values</a:t>
            </a:r>
            <a:endParaRPr lang="en-US" dirty="0"/>
          </a:p>
          <a:p>
            <a:r>
              <a:rPr lang="en-US" dirty="0"/>
              <a:t>Use </a:t>
            </a:r>
            <a:r>
              <a:rPr lang="en-US" b="1" dirty="0" err="1" smtClean="0">
                <a:solidFill>
                  <a:schemeClr val="accent2"/>
                </a:solidFill>
                <a:ea typeface="Lucida Sans Typewriter" charset="0"/>
                <a:cs typeface="Lucida Sans Typewriter" charset="0"/>
              </a:rPr>
              <a:t>df.fillna</a:t>
            </a:r>
            <a:r>
              <a:rPr lang="en-US" b="1" dirty="0" smtClean="0">
                <a:solidFill>
                  <a:schemeClr val="accent2"/>
                </a:solidFill>
                <a:ea typeface="Lucida Sans Typewriter" charset="0"/>
                <a:cs typeface="Lucida Sans Typewriter" charset="0"/>
              </a:rPr>
              <a:t>() </a:t>
            </a:r>
            <a:r>
              <a:rPr lang="en-US" dirty="0" smtClean="0"/>
              <a:t>to </a:t>
            </a:r>
            <a:r>
              <a:rPr lang="en-US" dirty="0"/>
              <a:t>fill them with a value (more on this later)</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97636147"/>
              </p:ext>
            </p:extLst>
          </p:nvPr>
        </p:nvGraphicFramePr>
        <p:xfrm>
          <a:off x="1181100" y="854075"/>
          <a:ext cx="6096000" cy="1854200"/>
        </p:xfrm>
        <a:graphic>
          <a:graphicData uri="http://schemas.openxmlformats.org/drawingml/2006/table">
            <a:tbl>
              <a:tblPr firstRow="1" bandRow="1">
                <a:tableStyleId>{69012ECD-51FC-41F1-AA8D-1B2483CD663E}</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70840">
                <a:tc>
                  <a:txBody>
                    <a:bodyPr/>
                    <a:lstStyle/>
                    <a:p>
                      <a:r>
                        <a:rPr lang="en-US" dirty="0">
                          <a:solidFill>
                            <a:schemeClr val="bg2"/>
                          </a:solidFill>
                        </a:rPr>
                        <a:t>City</a:t>
                      </a:r>
                    </a:p>
                  </a:txBody>
                  <a:tcPr/>
                </a:tc>
                <a:tc>
                  <a:txBody>
                    <a:bodyPr/>
                    <a:lstStyle/>
                    <a:p>
                      <a:r>
                        <a:rPr lang="en-US" dirty="0">
                          <a:solidFill>
                            <a:schemeClr val="bg2"/>
                          </a:solidFill>
                        </a:rPr>
                        <a:t>Month</a:t>
                      </a:r>
                    </a:p>
                  </a:txBody>
                  <a:tcPr/>
                </a:tc>
                <a:tc>
                  <a:txBody>
                    <a:bodyPr/>
                    <a:lstStyle/>
                    <a:p>
                      <a:r>
                        <a:rPr lang="en-US" dirty="0">
                          <a:solidFill>
                            <a:schemeClr val="bg2"/>
                          </a:solidFill>
                        </a:rPr>
                        <a:t>Rainfall</a:t>
                      </a:r>
                    </a:p>
                  </a:txBody>
                  <a:tcPr/>
                </a:tc>
                <a:extLst>
                  <a:ext uri="{0D108BD9-81ED-4DB2-BD59-A6C34878D82A}">
                    <a16:rowId xmlns="" xmlns:a16="http://schemas.microsoft.com/office/drawing/2014/main" val="10000"/>
                  </a:ext>
                </a:extLst>
              </a:tr>
              <a:tr h="370840">
                <a:tc>
                  <a:txBody>
                    <a:bodyPr/>
                    <a:lstStyle/>
                    <a:p>
                      <a:r>
                        <a:rPr lang="en-US" dirty="0">
                          <a:solidFill>
                            <a:schemeClr val="bg2"/>
                          </a:solidFill>
                        </a:rPr>
                        <a:t>San </a:t>
                      </a:r>
                      <a:r>
                        <a:rPr lang="en-US" dirty="0" smtClean="0">
                          <a:solidFill>
                            <a:schemeClr val="bg2"/>
                          </a:solidFill>
                        </a:rPr>
                        <a:t>Francisco</a:t>
                      </a:r>
                      <a:endParaRPr lang="en-US" dirty="0">
                        <a:solidFill>
                          <a:schemeClr val="bg2"/>
                        </a:solidFill>
                      </a:endParaRPr>
                    </a:p>
                  </a:txBody>
                  <a:tcPr/>
                </a:tc>
                <a:tc>
                  <a:txBody>
                    <a:bodyPr/>
                    <a:lstStyle/>
                    <a:p>
                      <a:r>
                        <a:rPr lang="en-US" dirty="0">
                          <a:solidFill>
                            <a:schemeClr val="bg2"/>
                          </a:solidFill>
                        </a:rPr>
                        <a:t>Jan</a:t>
                      </a:r>
                    </a:p>
                  </a:txBody>
                  <a:tcPr/>
                </a:tc>
                <a:tc>
                  <a:txBody>
                    <a:bodyPr/>
                    <a:lstStyle/>
                    <a:p>
                      <a:r>
                        <a:rPr lang="en-US" dirty="0">
                          <a:solidFill>
                            <a:schemeClr val="bg2"/>
                          </a:solidFill>
                        </a:rPr>
                        <a:t>10</a:t>
                      </a:r>
                    </a:p>
                  </a:txBody>
                  <a:tcPr/>
                </a:tc>
                <a:extLst>
                  <a:ext uri="{0D108BD9-81ED-4DB2-BD59-A6C34878D82A}">
                    <a16:rowId xmlns="" xmlns:a16="http://schemas.microsoft.com/office/drawing/2014/main" val="10001"/>
                  </a:ext>
                </a:extLst>
              </a:tr>
              <a:tr h="370840">
                <a:tc>
                  <a:txBody>
                    <a:bodyPr/>
                    <a:lstStyle/>
                    <a:p>
                      <a:r>
                        <a:rPr lang="en-US" dirty="0">
                          <a:solidFill>
                            <a:schemeClr val="bg2"/>
                          </a:solidFill>
                        </a:rPr>
                        <a:t>San</a:t>
                      </a:r>
                      <a:r>
                        <a:rPr lang="en-US" baseline="0" dirty="0">
                          <a:solidFill>
                            <a:schemeClr val="bg2"/>
                          </a:solidFill>
                        </a:rPr>
                        <a:t> </a:t>
                      </a:r>
                      <a:r>
                        <a:rPr lang="en-US" baseline="0" dirty="0" smtClean="0">
                          <a:solidFill>
                            <a:schemeClr val="bg2"/>
                          </a:solidFill>
                        </a:rPr>
                        <a:t>Francisco</a:t>
                      </a:r>
                      <a:endParaRPr lang="en-US" dirty="0">
                        <a:solidFill>
                          <a:schemeClr val="bg2"/>
                        </a:solidFill>
                      </a:endParaRPr>
                    </a:p>
                  </a:txBody>
                  <a:tcPr/>
                </a:tc>
                <a:tc>
                  <a:txBody>
                    <a:bodyPr/>
                    <a:lstStyle/>
                    <a:p>
                      <a:r>
                        <a:rPr lang="en-US" dirty="0">
                          <a:solidFill>
                            <a:schemeClr val="bg2"/>
                          </a:solidFill>
                        </a:rPr>
                        <a:t>Mar</a:t>
                      </a:r>
                    </a:p>
                  </a:txBody>
                  <a:tcPr/>
                </a:tc>
                <a:tc>
                  <a:txBody>
                    <a:bodyPr/>
                    <a:lstStyle/>
                    <a:p>
                      <a:r>
                        <a:rPr lang="en-US" dirty="0">
                          <a:solidFill>
                            <a:schemeClr val="bg2"/>
                          </a:solidFill>
                        </a:rPr>
                        <a:t>5</a:t>
                      </a:r>
                    </a:p>
                  </a:txBody>
                  <a:tcPr/>
                </a:tc>
                <a:extLst>
                  <a:ext uri="{0D108BD9-81ED-4DB2-BD59-A6C34878D82A}">
                    <a16:rowId xmlns="" xmlns:a16="http://schemas.microsoft.com/office/drawing/2014/main" val="10002"/>
                  </a:ext>
                </a:extLst>
              </a:tr>
              <a:tr h="370840">
                <a:tc>
                  <a:txBody>
                    <a:bodyPr/>
                    <a:lstStyle/>
                    <a:p>
                      <a:r>
                        <a:rPr lang="en-US" dirty="0">
                          <a:solidFill>
                            <a:schemeClr val="bg2"/>
                          </a:solidFill>
                        </a:rPr>
                        <a:t>Los Angeles</a:t>
                      </a:r>
                    </a:p>
                  </a:txBody>
                  <a:tcPr/>
                </a:tc>
                <a:tc>
                  <a:txBody>
                    <a:bodyPr/>
                    <a:lstStyle/>
                    <a:p>
                      <a:r>
                        <a:rPr lang="en-US" dirty="0">
                          <a:solidFill>
                            <a:schemeClr val="bg2"/>
                          </a:solidFill>
                        </a:rPr>
                        <a:t>Mar</a:t>
                      </a:r>
                    </a:p>
                  </a:txBody>
                  <a:tcPr/>
                </a:tc>
                <a:tc>
                  <a:txBody>
                    <a:bodyPr/>
                    <a:lstStyle/>
                    <a:p>
                      <a:r>
                        <a:rPr lang="en-US" dirty="0">
                          <a:solidFill>
                            <a:schemeClr val="bg2"/>
                          </a:solidFill>
                        </a:rPr>
                        <a:t>NA</a:t>
                      </a:r>
                    </a:p>
                  </a:txBody>
                  <a:tcPr>
                    <a:solidFill>
                      <a:srgbClr val="FFC000"/>
                    </a:solidFill>
                  </a:tcPr>
                </a:tc>
                <a:extLst>
                  <a:ext uri="{0D108BD9-81ED-4DB2-BD59-A6C34878D82A}">
                    <a16:rowId xmlns="" xmlns:a16="http://schemas.microsoft.com/office/drawing/2014/main" val="10003"/>
                  </a:ext>
                </a:extLst>
              </a:tr>
              <a:tr h="370840">
                <a:tc>
                  <a:txBody>
                    <a:bodyPr/>
                    <a:lstStyle/>
                    <a:p>
                      <a:r>
                        <a:rPr lang="en-US" dirty="0">
                          <a:solidFill>
                            <a:schemeClr val="bg2"/>
                          </a:solidFill>
                        </a:rPr>
                        <a:t>Seattle</a:t>
                      </a:r>
                    </a:p>
                  </a:txBody>
                  <a:tcPr/>
                </a:tc>
                <a:tc>
                  <a:txBody>
                    <a:bodyPr/>
                    <a:lstStyle/>
                    <a:p>
                      <a:r>
                        <a:rPr lang="en-US" dirty="0">
                          <a:solidFill>
                            <a:schemeClr val="bg2"/>
                          </a:solidFill>
                        </a:rPr>
                        <a:t>Apr</a:t>
                      </a:r>
                    </a:p>
                  </a:txBody>
                  <a:tcPr/>
                </a:tc>
                <a:tc>
                  <a:txBody>
                    <a:bodyPr/>
                    <a:lstStyle/>
                    <a:p>
                      <a:r>
                        <a:rPr lang="en-US" dirty="0">
                          <a:solidFill>
                            <a:schemeClr val="bg2"/>
                          </a:solidFill>
                        </a:rPr>
                        <a:t>NA</a:t>
                      </a:r>
                    </a:p>
                  </a:txBody>
                  <a:tcPr>
                    <a:solidFill>
                      <a:srgbClr val="FFC000"/>
                    </a:solidFill>
                  </a:tcPr>
                </a:tc>
                <a:extLst>
                  <a:ext uri="{0D108BD9-81ED-4DB2-BD59-A6C34878D82A}">
                    <a16:rowId xmlns="" xmlns:a16="http://schemas.microsoft.com/office/drawing/2014/main" val="10004"/>
                  </a:ext>
                </a:extLst>
              </a:tr>
            </a:tbl>
          </a:graphicData>
        </a:graphic>
      </p:graphicFrame>
      <p:sp>
        <p:nvSpPr>
          <p:cNvPr id="7" name="Oval Callout 6"/>
          <p:cNvSpPr/>
          <p:nvPr/>
        </p:nvSpPr>
        <p:spPr>
          <a:xfrm>
            <a:off x="7447901" y="1506983"/>
            <a:ext cx="1431636" cy="1096817"/>
          </a:xfrm>
          <a:prstGeom prst="wedgeEllipseCallout">
            <a:avLst>
              <a:gd name="adj1" fmla="val -59630"/>
              <a:gd name="adj2" fmla="val 3959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bg2"/>
                </a:solidFill>
              </a:rPr>
              <a:t>Missing</a:t>
            </a:r>
          </a:p>
          <a:p>
            <a:pPr algn="ctr"/>
            <a:r>
              <a:rPr lang="en-US" sz="1800" dirty="0">
                <a:solidFill>
                  <a:schemeClr val="bg2"/>
                </a:solidFill>
              </a:rPr>
              <a:t>Values</a:t>
            </a:r>
          </a:p>
        </p:txBody>
      </p:sp>
    </p:spTree>
    <p:extLst>
      <p:ext uri="{BB962C8B-B14F-4D97-AF65-F5344CB8AC3E}">
        <p14:creationId xmlns:p14="http://schemas.microsoft.com/office/powerpoint/2010/main" val="2833340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Datasets : </a:t>
            </a:r>
            <a:r>
              <a:rPr lang="en-US" dirty="0" err="1"/>
              <a:t>concat</a:t>
            </a:r>
            <a:r>
              <a:rPr lang="en-US" dirty="0"/>
              <a:t>()</a:t>
            </a:r>
          </a:p>
        </p:txBody>
      </p:sp>
      <p:sp>
        <p:nvSpPr>
          <p:cNvPr id="3" name="Content Placeholder 2"/>
          <p:cNvSpPr>
            <a:spLocks noGrp="1"/>
          </p:cNvSpPr>
          <p:nvPr>
            <p:ph idx="1"/>
          </p:nvPr>
        </p:nvSpPr>
        <p:spPr>
          <a:xfrm>
            <a:off x="234950" y="822325"/>
            <a:ext cx="8902700" cy="1158875"/>
          </a:xfrm>
        </p:spPr>
        <p:txBody>
          <a:bodyPr/>
          <a:lstStyle/>
          <a:p>
            <a:r>
              <a:rPr lang="en-US" b="1" dirty="0" err="1">
                <a:solidFill>
                  <a:schemeClr val="accent2"/>
                </a:solidFill>
              </a:rPr>
              <a:t>concat</a:t>
            </a:r>
            <a:r>
              <a:rPr lang="en-US" b="1" dirty="0">
                <a:solidFill>
                  <a:schemeClr val="accent2"/>
                </a:solidFill>
              </a:rPr>
              <a:t>() </a:t>
            </a:r>
            <a:r>
              <a:rPr lang="en-US" dirty="0"/>
              <a:t>will merge two </a:t>
            </a:r>
            <a:r>
              <a:rPr lang="en-US" dirty="0" err="1"/>
              <a:t>dataframes</a:t>
            </a:r>
            <a:r>
              <a:rPr lang="en-US" dirty="0"/>
              <a:t> column-wise</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81</a:t>
            </a:fld>
            <a:endParaRPr lang="en-US" dirty="0"/>
          </a:p>
        </p:txBody>
      </p:sp>
      <p:graphicFrame>
        <p:nvGraphicFramePr>
          <p:cNvPr id="6" name="Table 5"/>
          <p:cNvGraphicFramePr>
            <a:graphicFrameLocks noGrp="1"/>
          </p:cNvGraphicFramePr>
          <p:nvPr>
            <p:extLst/>
          </p:nvPr>
        </p:nvGraphicFramePr>
        <p:xfrm>
          <a:off x="796636" y="2289052"/>
          <a:ext cx="1716424" cy="1097280"/>
        </p:xfrm>
        <a:graphic>
          <a:graphicData uri="http://schemas.openxmlformats.org/drawingml/2006/table">
            <a:tbl>
              <a:tblPr firstRow="1" bandRow="1">
                <a:tableStyleId>{5C22544A-7EE6-4342-B048-85BDC9FD1C3A}</a:tableStyleId>
              </a:tblPr>
              <a:tblGrid>
                <a:gridCol w="858212">
                  <a:extLst>
                    <a:ext uri="{9D8B030D-6E8A-4147-A177-3AD203B41FA5}">
                      <a16:colId xmlns="" xmlns:a16="http://schemas.microsoft.com/office/drawing/2014/main" val="20000"/>
                    </a:ext>
                  </a:extLst>
                </a:gridCol>
                <a:gridCol w="858212">
                  <a:extLst>
                    <a:ext uri="{9D8B030D-6E8A-4147-A177-3AD203B41FA5}">
                      <a16:colId xmlns="" xmlns:a16="http://schemas.microsoft.com/office/drawing/2014/main" val="20001"/>
                    </a:ext>
                  </a:extLst>
                </a:gridCol>
              </a:tblGrid>
              <a:tr h="261697">
                <a:tc>
                  <a:txBody>
                    <a:bodyPr/>
                    <a:lstStyle/>
                    <a:p>
                      <a:r>
                        <a:rPr lang="en-US" dirty="0"/>
                        <a:t>A</a:t>
                      </a:r>
                    </a:p>
                  </a:txBody>
                  <a:tcPr/>
                </a:tc>
                <a:tc>
                  <a:txBody>
                    <a:bodyPr/>
                    <a:lstStyle/>
                    <a:p>
                      <a:r>
                        <a:rPr lang="en-US" dirty="0"/>
                        <a:t>B</a:t>
                      </a:r>
                    </a:p>
                  </a:txBody>
                  <a:tcPr/>
                </a:tc>
                <a:extLst>
                  <a:ext uri="{0D108BD9-81ED-4DB2-BD59-A6C34878D82A}">
                    <a16:rowId xmlns="" xmlns:a16="http://schemas.microsoft.com/office/drawing/2014/main" val="10000"/>
                  </a:ext>
                </a:extLst>
              </a:tr>
              <a:tr h="261697">
                <a:tc>
                  <a:txBody>
                    <a:bodyPr/>
                    <a:lstStyle/>
                    <a:p>
                      <a:r>
                        <a:rPr lang="en-US" dirty="0"/>
                        <a:t>X</a:t>
                      </a:r>
                    </a:p>
                  </a:txBody>
                  <a:tcPr/>
                </a:tc>
                <a:tc>
                  <a:txBody>
                    <a:bodyPr/>
                    <a:lstStyle/>
                    <a:p>
                      <a:r>
                        <a:rPr lang="en-US" dirty="0"/>
                        <a:t>10</a:t>
                      </a:r>
                    </a:p>
                  </a:txBody>
                  <a:tcPr/>
                </a:tc>
                <a:extLst>
                  <a:ext uri="{0D108BD9-81ED-4DB2-BD59-A6C34878D82A}">
                    <a16:rowId xmlns="" xmlns:a16="http://schemas.microsoft.com/office/drawing/2014/main" val="10001"/>
                  </a:ext>
                </a:extLst>
              </a:tr>
              <a:tr h="261697">
                <a:tc>
                  <a:txBody>
                    <a:bodyPr/>
                    <a:lstStyle/>
                    <a:p>
                      <a:r>
                        <a:rPr lang="en-US" dirty="0"/>
                        <a:t>Y</a:t>
                      </a:r>
                    </a:p>
                  </a:txBody>
                  <a:tcPr/>
                </a:tc>
                <a:tc>
                  <a:txBody>
                    <a:bodyPr/>
                    <a:lstStyle/>
                    <a:p>
                      <a:r>
                        <a:rPr lang="en-US" dirty="0"/>
                        <a:t>5</a:t>
                      </a:r>
                    </a:p>
                  </a:txBody>
                  <a:tcPr/>
                </a:tc>
                <a:extLst>
                  <a:ext uri="{0D108BD9-81ED-4DB2-BD59-A6C34878D82A}">
                    <a16:rowId xmlns="" xmlns:a16="http://schemas.microsoft.com/office/drawing/2014/main" val="10002"/>
                  </a:ext>
                </a:extLst>
              </a:tr>
            </a:tbl>
          </a:graphicData>
        </a:graphic>
      </p:graphicFrame>
      <p:sp>
        <p:nvSpPr>
          <p:cNvPr id="7" name="Plus 6"/>
          <p:cNvSpPr/>
          <p:nvPr/>
        </p:nvSpPr>
        <p:spPr>
          <a:xfrm>
            <a:off x="1119139" y="3579192"/>
            <a:ext cx="1071418" cy="980902"/>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nvPr>
        </p:nvGraphicFramePr>
        <p:xfrm>
          <a:off x="833819" y="4560094"/>
          <a:ext cx="1716424" cy="1097280"/>
        </p:xfrm>
        <a:graphic>
          <a:graphicData uri="http://schemas.openxmlformats.org/drawingml/2006/table">
            <a:tbl>
              <a:tblPr firstRow="1" bandRow="1">
                <a:tableStyleId>{5C22544A-7EE6-4342-B048-85BDC9FD1C3A}</a:tableStyleId>
              </a:tblPr>
              <a:tblGrid>
                <a:gridCol w="858212">
                  <a:extLst>
                    <a:ext uri="{9D8B030D-6E8A-4147-A177-3AD203B41FA5}">
                      <a16:colId xmlns="" xmlns:a16="http://schemas.microsoft.com/office/drawing/2014/main" val="20000"/>
                    </a:ext>
                  </a:extLst>
                </a:gridCol>
                <a:gridCol w="858212">
                  <a:extLst>
                    <a:ext uri="{9D8B030D-6E8A-4147-A177-3AD203B41FA5}">
                      <a16:colId xmlns="" xmlns:a16="http://schemas.microsoft.com/office/drawing/2014/main" val="20001"/>
                    </a:ext>
                  </a:extLst>
                </a:gridCol>
              </a:tblGrid>
              <a:tr h="264160">
                <a:tc>
                  <a:txBody>
                    <a:bodyPr/>
                    <a:lstStyle/>
                    <a:p>
                      <a:r>
                        <a:rPr lang="en-US" dirty="0"/>
                        <a:t>C</a:t>
                      </a:r>
                    </a:p>
                  </a:txBody>
                  <a:tcPr/>
                </a:tc>
                <a:tc>
                  <a:txBody>
                    <a:bodyPr/>
                    <a:lstStyle/>
                    <a:p>
                      <a:r>
                        <a:rPr lang="en-US" dirty="0"/>
                        <a:t>D</a:t>
                      </a:r>
                    </a:p>
                  </a:txBody>
                  <a:tcPr/>
                </a:tc>
                <a:extLst>
                  <a:ext uri="{0D108BD9-81ED-4DB2-BD59-A6C34878D82A}">
                    <a16:rowId xmlns="" xmlns:a16="http://schemas.microsoft.com/office/drawing/2014/main" val="10000"/>
                  </a:ext>
                </a:extLst>
              </a:tr>
              <a:tr h="261697">
                <a:tc>
                  <a:txBody>
                    <a:bodyPr/>
                    <a:lstStyle/>
                    <a:p>
                      <a:r>
                        <a:rPr lang="en-US" dirty="0"/>
                        <a:t>20</a:t>
                      </a:r>
                    </a:p>
                  </a:txBody>
                  <a:tcPr/>
                </a:tc>
                <a:tc>
                  <a:txBody>
                    <a:bodyPr/>
                    <a:lstStyle/>
                    <a:p>
                      <a:r>
                        <a:rPr lang="en-US" dirty="0"/>
                        <a:t>1.5</a:t>
                      </a:r>
                    </a:p>
                  </a:txBody>
                  <a:tcPr/>
                </a:tc>
                <a:extLst>
                  <a:ext uri="{0D108BD9-81ED-4DB2-BD59-A6C34878D82A}">
                    <a16:rowId xmlns="" xmlns:a16="http://schemas.microsoft.com/office/drawing/2014/main" val="10001"/>
                  </a:ext>
                </a:extLst>
              </a:tr>
              <a:tr h="261697">
                <a:tc>
                  <a:txBody>
                    <a:bodyPr/>
                    <a:lstStyle/>
                    <a:p>
                      <a:r>
                        <a:rPr lang="en-US" dirty="0"/>
                        <a:t>30</a:t>
                      </a:r>
                    </a:p>
                  </a:txBody>
                  <a:tcPr/>
                </a:tc>
                <a:tc>
                  <a:txBody>
                    <a:bodyPr/>
                    <a:lstStyle/>
                    <a:p>
                      <a:r>
                        <a:rPr lang="en-US" dirty="0"/>
                        <a:t>3.4</a:t>
                      </a:r>
                    </a:p>
                  </a:txBody>
                  <a:tcPr/>
                </a:tc>
                <a:extLst>
                  <a:ext uri="{0D108BD9-81ED-4DB2-BD59-A6C34878D82A}">
                    <a16:rowId xmlns="" xmlns:a16="http://schemas.microsoft.com/office/drawing/2014/main" val="10002"/>
                  </a:ext>
                </a:extLst>
              </a:tr>
            </a:tbl>
          </a:graphicData>
        </a:graphic>
      </p:graphicFrame>
      <p:sp>
        <p:nvSpPr>
          <p:cNvPr id="9" name="Equal 8"/>
          <p:cNvSpPr/>
          <p:nvPr/>
        </p:nvSpPr>
        <p:spPr>
          <a:xfrm>
            <a:off x="3841438" y="3775234"/>
            <a:ext cx="727364" cy="588818"/>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aphicFrame>
        <p:nvGraphicFramePr>
          <p:cNvPr id="10" name="Table 9"/>
          <p:cNvGraphicFramePr>
            <a:graphicFrameLocks noGrp="1"/>
          </p:cNvGraphicFramePr>
          <p:nvPr>
            <p:extLst/>
          </p:nvPr>
        </p:nvGraphicFramePr>
        <p:xfrm>
          <a:off x="5676900" y="3521003"/>
          <a:ext cx="2574636" cy="1097280"/>
        </p:xfrm>
        <a:graphic>
          <a:graphicData uri="http://schemas.openxmlformats.org/drawingml/2006/table">
            <a:tbl>
              <a:tblPr firstRow="1" bandRow="1">
                <a:tableStyleId>{5C22544A-7EE6-4342-B048-85BDC9FD1C3A}</a:tableStyleId>
              </a:tblPr>
              <a:tblGrid>
                <a:gridCol w="643659">
                  <a:extLst>
                    <a:ext uri="{9D8B030D-6E8A-4147-A177-3AD203B41FA5}">
                      <a16:colId xmlns="" xmlns:a16="http://schemas.microsoft.com/office/drawing/2014/main" val="20000"/>
                    </a:ext>
                  </a:extLst>
                </a:gridCol>
                <a:gridCol w="643659">
                  <a:extLst>
                    <a:ext uri="{9D8B030D-6E8A-4147-A177-3AD203B41FA5}">
                      <a16:colId xmlns="" xmlns:a16="http://schemas.microsoft.com/office/drawing/2014/main" val="20001"/>
                    </a:ext>
                  </a:extLst>
                </a:gridCol>
                <a:gridCol w="643659">
                  <a:extLst>
                    <a:ext uri="{9D8B030D-6E8A-4147-A177-3AD203B41FA5}">
                      <a16:colId xmlns="" xmlns:a16="http://schemas.microsoft.com/office/drawing/2014/main" val="20002"/>
                    </a:ext>
                  </a:extLst>
                </a:gridCol>
                <a:gridCol w="643659">
                  <a:extLst>
                    <a:ext uri="{9D8B030D-6E8A-4147-A177-3AD203B41FA5}">
                      <a16:colId xmlns="" xmlns:a16="http://schemas.microsoft.com/office/drawing/2014/main" val="20003"/>
                    </a:ext>
                  </a:extLst>
                </a:gridCol>
              </a:tblGrid>
              <a:tr h="261697">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extLst>
                  <a:ext uri="{0D108BD9-81ED-4DB2-BD59-A6C34878D82A}">
                    <a16:rowId xmlns="" xmlns:a16="http://schemas.microsoft.com/office/drawing/2014/main" val="10000"/>
                  </a:ext>
                </a:extLst>
              </a:tr>
              <a:tr h="261697">
                <a:tc>
                  <a:txBody>
                    <a:bodyPr/>
                    <a:lstStyle/>
                    <a:p>
                      <a:r>
                        <a:rPr lang="en-US" dirty="0"/>
                        <a:t>X</a:t>
                      </a:r>
                    </a:p>
                  </a:txBody>
                  <a:tcPr/>
                </a:tc>
                <a:tc>
                  <a:txBody>
                    <a:bodyPr/>
                    <a:lstStyle/>
                    <a:p>
                      <a:r>
                        <a:rPr lang="en-US" dirty="0"/>
                        <a:t>10</a:t>
                      </a:r>
                    </a:p>
                  </a:txBody>
                  <a:tcPr/>
                </a:tc>
                <a:tc>
                  <a:txBody>
                    <a:bodyPr/>
                    <a:lstStyle/>
                    <a:p>
                      <a:r>
                        <a:rPr lang="en-US" dirty="0"/>
                        <a:t>20</a:t>
                      </a:r>
                    </a:p>
                  </a:txBody>
                  <a:tcPr/>
                </a:tc>
                <a:tc>
                  <a:txBody>
                    <a:bodyPr/>
                    <a:lstStyle/>
                    <a:p>
                      <a:r>
                        <a:rPr lang="en-US" dirty="0"/>
                        <a:t>1.5</a:t>
                      </a:r>
                    </a:p>
                  </a:txBody>
                  <a:tcPr/>
                </a:tc>
                <a:extLst>
                  <a:ext uri="{0D108BD9-81ED-4DB2-BD59-A6C34878D82A}">
                    <a16:rowId xmlns="" xmlns:a16="http://schemas.microsoft.com/office/drawing/2014/main" val="10001"/>
                  </a:ext>
                </a:extLst>
              </a:tr>
              <a:tr h="261697">
                <a:tc>
                  <a:txBody>
                    <a:bodyPr/>
                    <a:lstStyle/>
                    <a:p>
                      <a:r>
                        <a:rPr lang="en-US" dirty="0"/>
                        <a:t>Y</a:t>
                      </a:r>
                    </a:p>
                  </a:txBody>
                  <a:tcPr/>
                </a:tc>
                <a:tc>
                  <a:txBody>
                    <a:bodyPr/>
                    <a:lstStyle/>
                    <a:p>
                      <a:r>
                        <a:rPr lang="en-US" dirty="0"/>
                        <a:t>5</a:t>
                      </a:r>
                    </a:p>
                  </a:txBody>
                  <a:tcPr/>
                </a:tc>
                <a:tc>
                  <a:txBody>
                    <a:bodyPr/>
                    <a:lstStyle/>
                    <a:p>
                      <a:r>
                        <a:rPr lang="en-US" dirty="0"/>
                        <a:t>30</a:t>
                      </a:r>
                    </a:p>
                  </a:txBody>
                  <a:tcPr/>
                </a:tc>
                <a:tc>
                  <a:txBody>
                    <a:bodyPr/>
                    <a:lstStyle/>
                    <a:p>
                      <a:r>
                        <a:rPr lang="en-US" dirty="0"/>
                        <a:t>3.4</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479237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a:t>
            </a:r>
            <a:r>
              <a:rPr lang="en-US" dirty="0" err="1"/>
              <a:t>Dataframes</a:t>
            </a:r>
            <a:r>
              <a:rPr lang="en-US" dirty="0"/>
              <a:t> : merge()</a:t>
            </a:r>
          </a:p>
        </p:txBody>
      </p:sp>
      <p:sp>
        <p:nvSpPr>
          <p:cNvPr id="3" name="Content Placeholder 2"/>
          <p:cNvSpPr>
            <a:spLocks noGrp="1"/>
          </p:cNvSpPr>
          <p:nvPr>
            <p:ph idx="1"/>
          </p:nvPr>
        </p:nvSpPr>
        <p:spPr>
          <a:xfrm>
            <a:off x="234950" y="822325"/>
            <a:ext cx="8902700" cy="1158875"/>
          </a:xfrm>
        </p:spPr>
        <p:txBody>
          <a:bodyPr/>
          <a:lstStyle/>
          <a:p>
            <a:r>
              <a:rPr lang="en-US" b="1" dirty="0">
                <a:solidFill>
                  <a:schemeClr val="accent2"/>
                </a:solidFill>
              </a:rPr>
              <a:t>merge</a:t>
            </a:r>
            <a:r>
              <a:rPr lang="en-US" dirty="0"/>
              <a:t>() will try to take into account common column names and row names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82</a:t>
            </a:fld>
            <a:endParaRPr lang="en-US" dirty="0"/>
          </a:p>
        </p:txBody>
      </p:sp>
      <p:graphicFrame>
        <p:nvGraphicFramePr>
          <p:cNvPr id="6" name="Table 5"/>
          <p:cNvGraphicFramePr>
            <a:graphicFrameLocks noGrp="1"/>
          </p:cNvGraphicFramePr>
          <p:nvPr>
            <p:extLst/>
          </p:nvPr>
        </p:nvGraphicFramePr>
        <p:xfrm>
          <a:off x="495300" y="2286000"/>
          <a:ext cx="1716424" cy="1097280"/>
        </p:xfrm>
        <a:graphic>
          <a:graphicData uri="http://schemas.openxmlformats.org/drawingml/2006/table">
            <a:tbl>
              <a:tblPr firstRow="1" bandRow="1">
                <a:tableStyleId>{5C22544A-7EE6-4342-B048-85BDC9FD1C3A}</a:tableStyleId>
              </a:tblPr>
              <a:tblGrid>
                <a:gridCol w="858212">
                  <a:extLst>
                    <a:ext uri="{9D8B030D-6E8A-4147-A177-3AD203B41FA5}">
                      <a16:colId xmlns="" xmlns:a16="http://schemas.microsoft.com/office/drawing/2014/main" val="20000"/>
                    </a:ext>
                  </a:extLst>
                </a:gridCol>
                <a:gridCol w="858212">
                  <a:extLst>
                    <a:ext uri="{9D8B030D-6E8A-4147-A177-3AD203B41FA5}">
                      <a16:colId xmlns="" xmlns:a16="http://schemas.microsoft.com/office/drawing/2014/main" val="20001"/>
                    </a:ext>
                  </a:extLst>
                </a:gridCol>
              </a:tblGrid>
              <a:tr h="261697">
                <a:tc>
                  <a:txBody>
                    <a:bodyPr/>
                    <a:lstStyle/>
                    <a:p>
                      <a:r>
                        <a:rPr lang="en-US" dirty="0"/>
                        <a:t>A</a:t>
                      </a:r>
                    </a:p>
                  </a:txBody>
                  <a:tcPr/>
                </a:tc>
                <a:tc>
                  <a:txBody>
                    <a:bodyPr/>
                    <a:lstStyle/>
                    <a:p>
                      <a:r>
                        <a:rPr lang="en-US" dirty="0"/>
                        <a:t>B</a:t>
                      </a:r>
                    </a:p>
                  </a:txBody>
                  <a:tcPr/>
                </a:tc>
                <a:extLst>
                  <a:ext uri="{0D108BD9-81ED-4DB2-BD59-A6C34878D82A}">
                    <a16:rowId xmlns="" xmlns:a16="http://schemas.microsoft.com/office/drawing/2014/main" val="10000"/>
                  </a:ext>
                </a:extLst>
              </a:tr>
              <a:tr h="261697">
                <a:tc>
                  <a:txBody>
                    <a:bodyPr/>
                    <a:lstStyle/>
                    <a:p>
                      <a:r>
                        <a:rPr lang="en-US" dirty="0"/>
                        <a:t>X</a:t>
                      </a:r>
                    </a:p>
                  </a:txBody>
                  <a:tcPr/>
                </a:tc>
                <a:tc>
                  <a:txBody>
                    <a:bodyPr/>
                    <a:lstStyle/>
                    <a:p>
                      <a:r>
                        <a:rPr lang="en-US" dirty="0"/>
                        <a:t>10</a:t>
                      </a:r>
                    </a:p>
                  </a:txBody>
                  <a:tcPr/>
                </a:tc>
                <a:extLst>
                  <a:ext uri="{0D108BD9-81ED-4DB2-BD59-A6C34878D82A}">
                    <a16:rowId xmlns="" xmlns:a16="http://schemas.microsoft.com/office/drawing/2014/main" val="10001"/>
                  </a:ext>
                </a:extLst>
              </a:tr>
              <a:tr h="261697">
                <a:tc>
                  <a:txBody>
                    <a:bodyPr/>
                    <a:lstStyle/>
                    <a:p>
                      <a:r>
                        <a:rPr lang="en-US" dirty="0"/>
                        <a:t>Y</a:t>
                      </a:r>
                    </a:p>
                  </a:txBody>
                  <a:tcPr/>
                </a:tc>
                <a:tc>
                  <a:txBody>
                    <a:bodyPr/>
                    <a:lstStyle/>
                    <a:p>
                      <a:r>
                        <a:rPr lang="en-US" dirty="0"/>
                        <a:t>5</a:t>
                      </a:r>
                    </a:p>
                  </a:txBody>
                  <a:tcPr/>
                </a:tc>
                <a:extLst>
                  <a:ext uri="{0D108BD9-81ED-4DB2-BD59-A6C34878D82A}">
                    <a16:rowId xmlns="" xmlns:a16="http://schemas.microsoft.com/office/drawing/2014/main" val="10002"/>
                  </a:ext>
                </a:extLst>
              </a:tr>
            </a:tbl>
          </a:graphicData>
        </a:graphic>
      </p:graphicFrame>
      <p:sp>
        <p:nvSpPr>
          <p:cNvPr id="7" name="Plus 6"/>
          <p:cNvSpPr/>
          <p:nvPr/>
        </p:nvSpPr>
        <p:spPr>
          <a:xfrm>
            <a:off x="817803" y="3539746"/>
            <a:ext cx="1071418" cy="980902"/>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nvPr>
        </p:nvGraphicFramePr>
        <p:xfrm>
          <a:off x="495300" y="4688198"/>
          <a:ext cx="1716423" cy="1097280"/>
        </p:xfrm>
        <a:graphic>
          <a:graphicData uri="http://schemas.openxmlformats.org/drawingml/2006/table">
            <a:tbl>
              <a:tblPr firstRow="1" bandRow="1">
                <a:tableStyleId>{5C22544A-7EE6-4342-B048-85BDC9FD1C3A}</a:tableStyleId>
              </a:tblPr>
              <a:tblGrid>
                <a:gridCol w="572141">
                  <a:extLst>
                    <a:ext uri="{9D8B030D-6E8A-4147-A177-3AD203B41FA5}">
                      <a16:colId xmlns="" xmlns:a16="http://schemas.microsoft.com/office/drawing/2014/main" val="20000"/>
                    </a:ext>
                  </a:extLst>
                </a:gridCol>
                <a:gridCol w="572141">
                  <a:extLst>
                    <a:ext uri="{9D8B030D-6E8A-4147-A177-3AD203B41FA5}">
                      <a16:colId xmlns="" xmlns:a16="http://schemas.microsoft.com/office/drawing/2014/main" val="20001"/>
                    </a:ext>
                  </a:extLst>
                </a:gridCol>
                <a:gridCol w="572141">
                  <a:extLst>
                    <a:ext uri="{9D8B030D-6E8A-4147-A177-3AD203B41FA5}">
                      <a16:colId xmlns="" xmlns:a16="http://schemas.microsoft.com/office/drawing/2014/main" val="20002"/>
                    </a:ext>
                  </a:extLst>
                </a:gridCol>
              </a:tblGrid>
              <a:tr h="264160">
                <a:tc>
                  <a:txBody>
                    <a:bodyPr/>
                    <a:lstStyle/>
                    <a:p>
                      <a:endParaRPr lang="en-US" dirty="0"/>
                    </a:p>
                  </a:txBody>
                  <a:tcPr/>
                </a:tc>
                <a:tc>
                  <a:txBody>
                    <a:bodyPr/>
                    <a:lstStyle/>
                    <a:p>
                      <a:r>
                        <a:rPr lang="en-US" dirty="0"/>
                        <a:t>C</a:t>
                      </a:r>
                    </a:p>
                  </a:txBody>
                  <a:tcPr/>
                </a:tc>
                <a:tc>
                  <a:txBody>
                    <a:bodyPr/>
                    <a:lstStyle/>
                    <a:p>
                      <a:r>
                        <a:rPr lang="en-US" dirty="0"/>
                        <a:t>D</a:t>
                      </a:r>
                    </a:p>
                  </a:txBody>
                  <a:tcPr/>
                </a:tc>
                <a:extLst>
                  <a:ext uri="{0D108BD9-81ED-4DB2-BD59-A6C34878D82A}">
                    <a16:rowId xmlns="" xmlns:a16="http://schemas.microsoft.com/office/drawing/2014/main" val="10000"/>
                  </a:ext>
                </a:extLst>
              </a:tr>
              <a:tr h="261697">
                <a:tc>
                  <a:txBody>
                    <a:bodyPr/>
                    <a:lstStyle/>
                    <a:p>
                      <a:r>
                        <a:rPr lang="en-US" dirty="0"/>
                        <a:t>X</a:t>
                      </a:r>
                    </a:p>
                  </a:txBody>
                  <a:tcPr/>
                </a:tc>
                <a:tc>
                  <a:txBody>
                    <a:bodyPr/>
                    <a:lstStyle/>
                    <a:p>
                      <a:r>
                        <a:rPr lang="en-US" dirty="0"/>
                        <a:t>20</a:t>
                      </a:r>
                    </a:p>
                  </a:txBody>
                  <a:tcPr/>
                </a:tc>
                <a:tc>
                  <a:txBody>
                    <a:bodyPr/>
                    <a:lstStyle/>
                    <a:p>
                      <a:r>
                        <a:rPr lang="en-US" dirty="0"/>
                        <a:t>1.5</a:t>
                      </a:r>
                    </a:p>
                  </a:txBody>
                  <a:tcPr/>
                </a:tc>
                <a:extLst>
                  <a:ext uri="{0D108BD9-81ED-4DB2-BD59-A6C34878D82A}">
                    <a16:rowId xmlns="" xmlns:a16="http://schemas.microsoft.com/office/drawing/2014/main" val="10001"/>
                  </a:ext>
                </a:extLst>
              </a:tr>
              <a:tr h="261697">
                <a:tc>
                  <a:txBody>
                    <a:bodyPr/>
                    <a:lstStyle/>
                    <a:p>
                      <a:r>
                        <a:rPr lang="en-US" dirty="0"/>
                        <a:t>Y</a:t>
                      </a:r>
                    </a:p>
                  </a:txBody>
                  <a:tcPr/>
                </a:tc>
                <a:tc>
                  <a:txBody>
                    <a:bodyPr/>
                    <a:lstStyle/>
                    <a:p>
                      <a:r>
                        <a:rPr lang="en-US" dirty="0"/>
                        <a:t>30</a:t>
                      </a:r>
                    </a:p>
                  </a:txBody>
                  <a:tcPr/>
                </a:tc>
                <a:tc>
                  <a:txBody>
                    <a:bodyPr/>
                    <a:lstStyle/>
                    <a:p>
                      <a:r>
                        <a:rPr lang="en-US" dirty="0"/>
                        <a:t>3.4</a:t>
                      </a:r>
                    </a:p>
                  </a:txBody>
                  <a:tcPr/>
                </a:tc>
                <a:extLst>
                  <a:ext uri="{0D108BD9-81ED-4DB2-BD59-A6C34878D82A}">
                    <a16:rowId xmlns="" xmlns:a16="http://schemas.microsoft.com/office/drawing/2014/main" val="10002"/>
                  </a:ext>
                </a:extLst>
              </a:tr>
            </a:tbl>
          </a:graphicData>
        </a:graphic>
      </p:graphicFrame>
      <p:graphicFrame>
        <p:nvGraphicFramePr>
          <p:cNvPr id="9" name="Table 8"/>
          <p:cNvGraphicFramePr>
            <a:graphicFrameLocks noGrp="1"/>
          </p:cNvGraphicFramePr>
          <p:nvPr>
            <p:extLst/>
          </p:nvPr>
        </p:nvGraphicFramePr>
        <p:xfrm>
          <a:off x="4762500" y="3430295"/>
          <a:ext cx="2574636" cy="1097280"/>
        </p:xfrm>
        <a:graphic>
          <a:graphicData uri="http://schemas.openxmlformats.org/drawingml/2006/table">
            <a:tbl>
              <a:tblPr firstRow="1" bandRow="1">
                <a:tableStyleId>{5C22544A-7EE6-4342-B048-85BDC9FD1C3A}</a:tableStyleId>
              </a:tblPr>
              <a:tblGrid>
                <a:gridCol w="643659">
                  <a:extLst>
                    <a:ext uri="{9D8B030D-6E8A-4147-A177-3AD203B41FA5}">
                      <a16:colId xmlns="" xmlns:a16="http://schemas.microsoft.com/office/drawing/2014/main" val="20000"/>
                    </a:ext>
                  </a:extLst>
                </a:gridCol>
                <a:gridCol w="643659">
                  <a:extLst>
                    <a:ext uri="{9D8B030D-6E8A-4147-A177-3AD203B41FA5}">
                      <a16:colId xmlns="" xmlns:a16="http://schemas.microsoft.com/office/drawing/2014/main" val="20001"/>
                    </a:ext>
                  </a:extLst>
                </a:gridCol>
                <a:gridCol w="643659">
                  <a:extLst>
                    <a:ext uri="{9D8B030D-6E8A-4147-A177-3AD203B41FA5}">
                      <a16:colId xmlns="" xmlns:a16="http://schemas.microsoft.com/office/drawing/2014/main" val="20002"/>
                    </a:ext>
                  </a:extLst>
                </a:gridCol>
                <a:gridCol w="643659">
                  <a:extLst>
                    <a:ext uri="{9D8B030D-6E8A-4147-A177-3AD203B41FA5}">
                      <a16:colId xmlns="" xmlns:a16="http://schemas.microsoft.com/office/drawing/2014/main" val="20003"/>
                    </a:ext>
                  </a:extLst>
                </a:gridCol>
              </a:tblGrid>
              <a:tr h="261697">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extLst>
                  <a:ext uri="{0D108BD9-81ED-4DB2-BD59-A6C34878D82A}">
                    <a16:rowId xmlns="" xmlns:a16="http://schemas.microsoft.com/office/drawing/2014/main" val="10000"/>
                  </a:ext>
                </a:extLst>
              </a:tr>
              <a:tr h="261697">
                <a:tc>
                  <a:txBody>
                    <a:bodyPr/>
                    <a:lstStyle/>
                    <a:p>
                      <a:r>
                        <a:rPr lang="en-US" dirty="0"/>
                        <a:t>X</a:t>
                      </a:r>
                    </a:p>
                  </a:txBody>
                  <a:tcPr/>
                </a:tc>
                <a:tc>
                  <a:txBody>
                    <a:bodyPr/>
                    <a:lstStyle/>
                    <a:p>
                      <a:r>
                        <a:rPr lang="en-US" dirty="0"/>
                        <a:t>10</a:t>
                      </a:r>
                    </a:p>
                  </a:txBody>
                  <a:tcPr/>
                </a:tc>
                <a:tc>
                  <a:txBody>
                    <a:bodyPr/>
                    <a:lstStyle/>
                    <a:p>
                      <a:r>
                        <a:rPr lang="en-US" dirty="0"/>
                        <a:t>20</a:t>
                      </a:r>
                    </a:p>
                  </a:txBody>
                  <a:tcPr/>
                </a:tc>
                <a:tc>
                  <a:txBody>
                    <a:bodyPr/>
                    <a:lstStyle/>
                    <a:p>
                      <a:r>
                        <a:rPr lang="en-US" dirty="0"/>
                        <a:t>1.5</a:t>
                      </a:r>
                    </a:p>
                  </a:txBody>
                  <a:tcPr/>
                </a:tc>
                <a:extLst>
                  <a:ext uri="{0D108BD9-81ED-4DB2-BD59-A6C34878D82A}">
                    <a16:rowId xmlns="" xmlns:a16="http://schemas.microsoft.com/office/drawing/2014/main" val="10001"/>
                  </a:ext>
                </a:extLst>
              </a:tr>
              <a:tr h="261697">
                <a:tc>
                  <a:txBody>
                    <a:bodyPr/>
                    <a:lstStyle/>
                    <a:p>
                      <a:r>
                        <a:rPr lang="en-US" dirty="0"/>
                        <a:t>Y</a:t>
                      </a:r>
                    </a:p>
                  </a:txBody>
                  <a:tcPr/>
                </a:tc>
                <a:tc>
                  <a:txBody>
                    <a:bodyPr/>
                    <a:lstStyle/>
                    <a:p>
                      <a:r>
                        <a:rPr lang="en-US" dirty="0"/>
                        <a:t>5</a:t>
                      </a:r>
                    </a:p>
                  </a:txBody>
                  <a:tcPr/>
                </a:tc>
                <a:tc>
                  <a:txBody>
                    <a:bodyPr/>
                    <a:lstStyle/>
                    <a:p>
                      <a:r>
                        <a:rPr lang="en-US" dirty="0"/>
                        <a:t>30</a:t>
                      </a:r>
                    </a:p>
                  </a:txBody>
                  <a:tcPr/>
                </a:tc>
                <a:tc>
                  <a:txBody>
                    <a:bodyPr/>
                    <a:lstStyle/>
                    <a:p>
                      <a:r>
                        <a:rPr lang="en-US" dirty="0"/>
                        <a:t>3.4</a:t>
                      </a:r>
                    </a:p>
                  </a:txBody>
                  <a:tcPr/>
                </a:tc>
                <a:extLst>
                  <a:ext uri="{0D108BD9-81ED-4DB2-BD59-A6C34878D82A}">
                    <a16:rowId xmlns="" xmlns:a16="http://schemas.microsoft.com/office/drawing/2014/main" val="10002"/>
                  </a:ext>
                </a:extLst>
              </a:tr>
            </a:tbl>
          </a:graphicData>
        </a:graphic>
      </p:graphicFrame>
      <p:sp>
        <p:nvSpPr>
          <p:cNvPr id="10" name="Equal 9"/>
          <p:cNvSpPr/>
          <p:nvPr/>
        </p:nvSpPr>
        <p:spPr>
          <a:xfrm>
            <a:off x="3559940" y="3678899"/>
            <a:ext cx="727364" cy="588818"/>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14433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Duplicates</a:t>
            </a:r>
          </a:p>
        </p:txBody>
      </p:sp>
      <p:sp>
        <p:nvSpPr>
          <p:cNvPr id="3" name="Content Placeholder 2"/>
          <p:cNvSpPr>
            <a:spLocks noGrp="1"/>
          </p:cNvSpPr>
          <p:nvPr>
            <p:ph idx="1"/>
          </p:nvPr>
        </p:nvSpPr>
        <p:spPr/>
        <p:txBody>
          <a:bodyPr/>
          <a:lstStyle/>
          <a:p>
            <a:r>
              <a:rPr lang="en-US" dirty="0"/>
              <a:t>Often data sets have duplicates</a:t>
            </a:r>
          </a:p>
          <a:p>
            <a:endParaRPr lang="en-US" dirty="0"/>
          </a:p>
          <a:p>
            <a:r>
              <a:rPr lang="en-US" dirty="0"/>
              <a:t>It is a good practice to check for duplicates as part of the cleanup phase</a:t>
            </a:r>
          </a:p>
          <a:p>
            <a:endParaRPr lang="en-US" dirty="0"/>
          </a:p>
          <a:p>
            <a:r>
              <a:rPr lang="en-US" dirty="0"/>
              <a:t>This is called '</a:t>
            </a:r>
            <a:r>
              <a:rPr lang="en-US" b="1" dirty="0"/>
              <a:t>de-duping</a:t>
            </a:r>
            <a:r>
              <a:rPr lang="en-US" dirty="0"/>
              <a:t>'</a:t>
            </a:r>
          </a:p>
          <a:p>
            <a:endParaRPr lang="en-US" dirty="0"/>
          </a:p>
          <a:p>
            <a:r>
              <a:rPr lang="en-US" dirty="0"/>
              <a:t>Use </a:t>
            </a:r>
            <a:r>
              <a:rPr lang="en-US" b="1" dirty="0" err="1">
                <a:solidFill>
                  <a:schemeClr val="accent2"/>
                </a:solidFill>
              </a:rPr>
              <a:t>df.drop_duplicates</a:t>
            </a:r>
            <a:r>
              <a:rPr lang="en-US" b="1" dirty="0">
                <a:solidFill>
                  <a:schemeClr val="accent2"/>
                </a:solidFill>
              </a:rPr>
              <a:t>()</a:t>
            </a:r>
            <a:r>
              <a:rPr lang="en-US" dirty="0"/>
              <a:t>  function</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83</a:t>
            </a:fld>
            <a:endParaRPr lang="en-US" dirty="0"/>
          </a:p>
        </p:txBody>
      </p:sp>
    </p:spTree>
    <p:extLst>
      <p:ext uri="{BB962C8B-B14F-4D97-AF65-F5344CB8AC3E}">
        <p14:creationId xmlns:p14="http://schemas.microsoft.com/office/powerpoint/2010/main" val="2675374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Frames : </a:t>
            </a:r>
            <a:r>
              <a:rPr lang="en-US" dirty="0" err="1"/>
              <a:t>sort_values</a:t>
            </a:r>
            <a:r>
              <a:rPr lang="en-US" dirty="0"/>
              <a:t>()</a:t>
            </a:r>
          </a:p>
        </p:txBody>
      </p:sp>
      <p:sp>
        <p:nvSpPr>
          <p:cNvPr id="3" name="Content Placeholder 2"/>
          <p:cNvSpPr>
            <a:spLocks noGrp="1"/>
          </p:cNvSpPr>
          <p:nvPr>
            <p:ph idx="1"/>
          </p:nvPr>
        </p:nvSpPr>
        <p:spPr>
          <a:xfrm>
            <a:off x="234950" y="822325"/>
            <a:ext cx="8902700" cy="777875"/>
          </a:xfrm>
        </p:spPr>
        <p:txBody>
          <a:bodyPr>
            <a:normAutofit lnSpcReduction="10000"/>
          </a:bodyPr>
          <a:lstStyle/>
          <a:p>
            <a:r>
              <a:rPr lang="en-US" b="1" dirty="0" err="1">
                <a:solidFill>
                  <a:schemeClr val="accent2"/>
                </a:solidFill>
              </a:rPr>
              <a:t>Sort_Values</a:t>
            </a:r>
            <a:r>
              <a:rPr lang="en-US" b="1" dirty="0">
                <a:solidFill>
                  <a:schemeClr val="accent2"/>
                </a:solidFill>
              </a:rPr>
              <a:t>()</a:t>
            </a:r>
            <a:r>
              <a:rPr lang="en-US" dirty="0"/>
              <a:t> function can help you sort a </a:t>
            </a:r>
            <a:r>
              <a:rPr lang="en-US" dirty="0" err="1"/>
              <a:t>dataframe</a:t>
            </a:r>
            <a:r>
              <a:rPr lang="en-US" dirty="0"/>
              <a:t> by columns</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84</a:t>
            </a:fld>
            <a:endParaRPr lang="en-US" dirty="0"/>
          </a:p>
        </p:txBody>
      </p:sp>
      <p:sp>
        <p:nvSpPr>
          <p:cNvPr id="6" name="Text Box 4"/>
          <p:cNvSpPr txBox="1">
            <a:spLocks noChangeArrowheads="1"/>
          </p:cNvSpPr>
          <p:nvPr/>
        </p:nvSpPr>
        <p:spPr bwMode="auto">
          <a:xfrm>
            <a:off x="304800" y="2413337"/>
            <a:ext cx="8763000" cy="3046988"/>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de-DE" sz="2400" dirty="0">
                <a:solidFill>
                  <a:schemeClr val="bg2"/>
                </a:solidFill>
                <a:latin typeface="Lucida Sans Typewriter" pitchFamily="49" charset="0"/>
              </a:rPr>
              <a:t>&gt; </a:t>
            </a:r>
            <a:r>
              <a:rPr lang="de-DE" sz="2400" b="1" dirty="0" err="1">
                <a:solidFill>
                  <a:schemeClr val="bg2"/>
                </a:solidFill>
                <a:latin typeface="Lucida Sans Typewriter" pitchFamily="49" charset="0"/>
              </a:rPr>
              <a:t>citystats.sort_values</a:t>
            </a:r>
            <a:r>
              <a:rPr lang="de-DE" sz="2400" b="1" dirty="0">
                <a:solidFill>
                  <a:schemeClr val="bg2"/>
                </a:solidFill>
                <a:latin typeface="Lucida Sans Typewriter" pitchFamily="49" charset="0"/>
              </a:rPr>
              <a:t>(‘</a:t>
            </a:r>
            <a:r>
              <a:rPr lang="de-DE" sz="2400" b="1" dirty="0" err="1">
                <a:solidFill>
                  <a:schemeClr val="bg2"/>
                </a:solidFill>
                <a:latin typeface="Lucida Sans Typewriter" pitchFamily="49" charset="0"/>
              </a:rPr>
              <a:t>pop</a:t>
            </a:r>
            <a:r>
              <a:rPr lang="de-DE" sz="2400" b="1" dirty="0">
                <a:solidFill>
                  <a:schemeClr val="bg2"/>
                </a:solidFill>
                <a:latin typeface="Lucida Sans Typewriter" pitchFamily="49" charset="0"/>
              </a:rPr>
              <a:t>‘, </a:t>
            </a:r>
            <a:r>
              <a:rPr lang="de-DE" sz="2400" b="1" dirty="0" err="1">
                <a:solidFill>
                  <a:schemeClr val="bg2"/>
                </a:solidFill>
                <a:latin typeface="Lucida Sans Typewriter" pitchFamily="49" charset="0"/>
              </a:rPr>
              <a:t>ascending</a:t>
            </a:r>
            <a:r>
              <a:rPr lang="de-DE" sz="2400" b="1" dirty="0">
                <a:solidFill>
                  <a:schemeClr val="bg2"/>
                </a:solidFill>
                <a:latin typeface="Lucida Sans Typewriter" pitchFamily="49" charset="0"/>
              </a:rPr>
              <a:t>=True)</a:t>
            </a:r>
          </a:p>
          <a:p>
            <a:pPr defTabSz="288925"/>
            <a:endParaRPr lang="de-DE" sz="2400" dirty="0">
              <a:solidFill>
                <a:schemeClr val="bg2"/>
              </a:solidFill>
              <a:latin typeface="Lucida Sans Typewriter" pitchFamily="49" charset="0"/>
            </a:endParaRPr>
          </a:p>
          <a:p>
            <a:pPr defTabSz="288925"/>
            <a:endParaRPr lang="de-DE" sz="2400" dirty="0">
              <a:solidFill>
                <a:schemeClr val="bg2"/>
              </a:solidFill>
              <a:latin typeface="Lucida Sans Typewriter" pitchFamily="49" charset="0"/>
            </a:endParaRPr>
          </a:p>
          <a:p>
            <a:pPr defTabSz="288925"/>
            <a:r>
              <a:rPr lang="de-DE" sz="2400" dirty="0">
                <a:solidFill>
                  <a:schemeClr val="bg2"/>
                </a:solidFill>
                <a:latin typeface="Lucida Sans Typewriter" pitchFamily="49" charset="0"/>
              </a:rPr>
              <a:t>           </a:t>
            </a:r>
            <a:r>
              <a:rPr lang="de-DE" sz="2400" dirty="0" err="1">
                <a:solidFill>
                  <a:schemeClr val="bg2"/>
                </a:solidFill>
                <a:latin typeface="Lucida Sans Typewriter" pitchFamily="49" charset="0"/>
              </a:rPr>
              <a:t>city</a:t>
            </a:r>
            <a:r>
              <a:rPr lang="de-DE" sz="2400" dirty="0">
                <a:solidFill>
                  <a:schemeClr val="bg2"/>
                </a:solidFill>
                <a:latin typeface="Lucida Sans Typewriter" pitchFamily="49" charset="0"/>
              </a:rPr>
              <a:t> </a:t>
            </a:r>
            <a:r>
              <a:rPr lang="de-DE" sz="2400" dirty="0" err="1">
                <a:solidFill>
                  <a:schemeClr val="bg2"/>
                </a:solidFill>
                <a:latin typeface="Lucida Sans Typewriter" pitchFamily="49" charset="0"/>
              </a:rPr>
              <a:t>pop</a:t>
            </a:r>
            <a:r>
              <a:rPr lang="de-DE" sz="2400" dirty="0">
                <a:solidFill>
                  <a:schemeClr val="bg2"/>
                </a:solidFill>
                <a:latin typeface="Lucida Sans Typewriter" pitchFamily="49" charset="0"/>
              </a:rPr>
              <a:t> rain</a:t>
            </a:r>
          </a:p>
          <a:p>
            <a:pPr defTabSz="288925"/>
            <a:r>
              <a:rPr lang="de-DE" sz="2400" dirty="0">
                <a:solidFill>
                  <a:schemeClr val="bg2"/>
                </a:solidFill>
                <a:latin typeface="Lucida Sans Typewriter" pitchFamily="49" charset="0"/>
              </a:rPr>
              <a:t>1 San Francisco  10    2</a:t>
            </a:r>
          </a:p>
          <a:p>
            <a:pPr defTabSz="288925"/>
            <a:r>
              <a:rPr lang="de-DE" sz="2400" dirty="0">
                <a:solidFill>
                  <a:schemeClr val="bg2"/>
                </a:solidFill>
                <a:latin typeface="Lucida Sans Typewriter" pitchFamily="49" charset="0"/>
              </a:rPr>
              <a:t>2       Seattle  15   10</a:t>
            </a:r>
          </a:p>
          <a:p>
            <a:pPr defTabSz="288925"/>
            <a:r>
              <a:rPr lang="de-DE" sz="2400" dirty="0">
                <a:solidFill>
                  <a:schemeClr val="bg2"/>
                </a:solidFill>
                <a:latin typeface="Lucida Sans Typewriter" pitchFamily="49" charset="0"/>
              </a:rPr>
              <a:t>3   Los Angeles  20    1</a:t>
            </a:r>
          </a:p>
          <a:p>
            <a:pPr defTabSz="288925"/>
            <a:r>
              <a:rPr lang="de-DE" sz="2400" dirty="0">
                <a:solidFill>
                  <a:schemeClr val="bg2"/>
                </a:solidFill>
                <a:latin typeface="Lucida Sans Typewriter" pitchFamily="49" charset="0"/>
              </a:rPr>
              <a:t>4     San Diego  20    2</a:t>
            </a:r>
          </a:p>
        </p:txBody>
      </p:sp>
    </p:spTree>
    <p:extLst>
      <p:ext uri="{BB962C8B-B14F-4D97-AF65-F5344CB8AC3E}">
        <p14:creationId xmlns:p14="http://schemas.microsoft.com/office/powerpoint/2010/main" val="2182809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 Frames : </a:t>
            </a:r>
            <a:r>
              <a:rPr lang="en-US" dirty="0" err="1"/>
              <a:t>sort_values</a:t>
            </a:r>
            <a:r>
              <a:rPr lang="en-US" dirty="0"/>
              <a:t>()</a:t>
            </a:r>
          </a:p>
        </p:txBody>
      </p:sp>
      <p:sp>
        <p:nvSpPr>
          <p:cNvPr id="3" name="Content Placeholder 2"/>
          <p:cNvSpPr>
            <a:spLocks noGrp="1"/>
          </p:cNvSpPr>
          <p:nvPr>
            <p:ph idx="1"/>
          </p:nvPr>
        </p:nvSpPr>
        <p:spPr>
          <a:xfrm>
            <a:off x="234950" y="822325"/>
            <a:ext cx="8902700" cy="777875"/>
          </a:xfrm>
        </p:spPr>
        <p:txBody>
          <a:bodyPr/>
          <a:lstStyle/>
          <a:p>
            <a:r>
              <a:rPr lang="en-US" dirty="0">
                <a:solidFill>
                  <a:schemeClr val="bg2"/>
                </a:solidFill>
              </a:rPr>
              <a:t>Reverse sorting</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85</a:t>
            </a:fld>
            <a:endParaRPr lang="en-US" dirty="0"/>
          </a:p>
        </p:txBody>
      </p:sp>
      <p:sp>
        <p:nvSpPr>
          <p:cNvPr id="6" name="Text Box 4"/>
          <p:cNvSpPr txBox="1">
            <a:spLocks noChangeArrowheads="1"/>
          </p:cNvSpPr>
          <p:nvPr/>
        </p:nvSpPr>
        <p:spPr bwMode="auto">
          <a:xfrm>
            <a:off x="287338" y="1932811"/>
            <a:ext cx="8763000" cy="4401205"/>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de-DE" sz="2800" dirty="0">
                <a:solidFill>
                  <a:schemeClr val="bg2"/>
                </a:solidFill>
                <a:latin typeface="Lucida Sans Typewriter" pitchFamily="49" charset="0"/>
              </a:rPr>
              <a:t>&gt; </a:t>
            </a:r>
            <a:r>
              <a:rPr lang="de-DE" sz="2800" b="1" dirty="0" err="1">
                <a:solidFill>
                  <a:schemeClr val="bg2"/>
                </a:solidFill>
                <a:latin typeface="Lucida Sans Typewriter" pitchFamily="49" charset="0"/>
              </a:rPr>
              <a:t>citystats.sort_values</a:t>
            </a:r>
            <a:r>
              <a:rPr lang="de-DE" sz="2800" b="1" dirty="0" smtClean="0">
                <a:solidFill>
                  <a:schemeClr val="bg2"/>
                </a:solidFill>
                <a:latin typeface="Lucida Sans Typewriter" pitchFamily="49" charset="0"/>
              </a:rPr>
              <a:t>(‘rain‘, </a:t>
            </a:r>
            <a:r>
              <a:rPr lang="de-DE" sz="2800" b="1" dirty="0" err="1">
                <a:solidFill>
                  <a:schemeClr val="bg2"/>
                </a:solidFill>
                <a:latin typeface="Lucida Sans Typewriter" pitchFamily="49" charset="0"/>
              </a:rPr>
              <a:t>ascending</a:t>
            </a:r>
            <a:r>
              <a:rPr lang="de-DE" sz="2800" b="1" dirty="0">
                <a:solidFill>
                  <a:schemeClr val="bg2"/>
                </a:solidFill>
                <a:latin typeface="Lucida Sans Typewriter" pitchFamily="49" charset="0"/>
              </a:rPr>
              <a:t>=</a:t>
            </a:r>
            <a:r>
              <a:rPr lang="de-DE" sz="2800" b="1" dirty="0" err="1">
                <a:solidFill>
                  <a:schemeClr val="bg2"/>
                </a:solidFill>
                <a:latin typeface="Lucida Sans Typewriter" pitchFamily="49" charset="0"/>
              </a:rPr>
              <a:t>False</a:t>
            </a:r>
            <a:r>
              <a:rPr lang="de-DE" sz="2800" b="1" dirty="0">
                <a:solidFill>
                  <a:schemeClr val="bg2"/>
                </a:solidFill>
                <a:latin typeface="Lucida Sans Typewriter" pitchFamily="49" charset="0"/>
              </a:rPr>
              <a:t>)</a:t>
            </a:r>
          </a:p>
          <a:p>
            <a:pPr defTabSz="288925"/>
            <a:endParaRPr lang="de-DE" sz="2800" dirty="0">
              <a:solidFill>
                <a:schemeClr val="bg2"/>
              </a:solidFill>
              <a:latin typeface="Lucida Sans Typewriter" pitchFamily="49" charset="0"/>
            </a:endParaRPr>
          </a:p>
          <a:p>
            <a:pPr defTabSz="288925"/>
            <a:endParaRPr lang="de-DE" sz="2800" dirty="0">
              <a:solidFill>
                <a:schemeClr val="bg2"/>
              </a:solidFill>
              <a:latin typeface="Lucida Sans Typewriter" pitchFamily="49" charset="0"/>
            </a:endParaRPr>
          </a:p>
          <a:p>
            <a:pPr defTabSz="288925"/>
            <a:r>
              <a:rPr lang="de-DE" sz="2800" dirty="0">
                <a:solidFill>
                  <a:schemeClr val="bg2"/>
                </a:solidFill>
                <a:latin typeface="Lucida Sans Typewriter" pitchFamily="49" charset="0"/>
              </a:rPr>
              <a:t>           </a:t>
            </a:r>
            <a:r>
              <a:rPr lang="de-DE" sz="2800" dirty="0" err="1">
                <a:solidFill>
                  <a:schemeClr val="bg2"/>
                </a:solidFill>
                <a:latin typeface="Lucida Sans Typewriter" pitchFamily="49" charset="0"/>
              </a:rPr>
              <a:t>city</a:t>
            </a:r>
            <a:r>
              <a:rPr lang="de-DE" sz="2800" dirty="0">
                <a:solidFill>
                  <a:schemeClr val="bg2"/>
                </a:solidFill>
                <a:latin typeface="Lucida Sans Typewriter" pitchFamily="49" charset="0"/>
              </a:rPr>
              <a:t> </a:t>
            </a:r>
            <a:r>
              <a:rPr lang="de-DE" sz="2800" dirty="0" err="1">
                <a:solidFill>
                  <a:schemeClr val="bg2"/>
                </a:solidFill>
                <a:latin typeface="Lucida Sans Typewriter" pitchFamily="49" charset="0"/>
              </a:rPr>
              <a:t>pop</a:t>
            </a:r>
            <a:r>
              <a:rPr lang="de-DE" sz="2800" dirty="0">
                <a:solidFill>
                  <a:schemeClr val="bg2"/>
                </a:solidFill>
                <a:latin typeface="Lucida Sans Typewriter" pitchFamily="49" charset="0"/>
              </a:rPr>
              <a:t> rain</a:t>
            </a:r>
          </a:p>
          <a:p>
            <a:pPr defTabSz="288925"/>
            <a:r>
              <a:rPr lang="de-DE" sz="2800" dirty="0">
                <a:solidFill>
                  <a:schemeClr val="bg2"/>
                </a:solidFill>
                <a:latin typeface="Lucida Sans Typewriter" pitchFamily="49" charset="0"/>
              </a:rPr>
              <a:t>2       Seattle  15   10</a:t>
            </a:r>
          </a:p>
          <a:p>
            <a:pPr defTabSz="288925"/>
            <a:r>
              <a:rPr lang="de-DE" sz="2800" dirty="0">
                <a:solidFill>
                  <a:schemeClr val="bg2"/>
                </a:solidFill>
                <a:latin typeface="Lucida Sans Typewriter" pitchFamily="49" charset="0"/>
              </a:rPr>
              <a:t>1 San Francisco  10    2</a:t>
            </a:r>
          </a:p>
          <a:p>
            <a:pPr defTabSz="288925"/>
            <a:r>
              <a:rPr lang="de-DE" sz="2800" dirty="0">
                <a:solidFill>
                  <a:schemeClr val="bg2"/>
                </a:solidFill>
                <a:latin typeface="Lucida Sans Typewriter" pitchFamily="49" charset="0"/>
              </a:rPr>
              <a:t>4     San Diego  20    2</a:t>
            </a:r>
          </a:p>
          <a:p>
            <a:pPr defTabSz="288925"/>
            <a:r>
              <a:rPr lang="de-DE" sz="2800" dirty="0">
                <a:solidFill>
                  <a:schemeClr val="bg2"/>
                </a:solidFill>
                <a:latin typeface="Lucida Sans Typewriter" pitchFamily="49" charset="0"/>
              </a:rPr>
              <a:t>3   Los Angeles  20    1</a:t>
            </a:r>
          </a:p>
          <a:p>
            <a:pPr defTabSz="288925"/>
            <a:endParaRPr lang="de-DE" sz="2800" dirty="0">
              <a:solidFill>
                <a:schemeClr val="bg2"/>
              </a:solidFill>
              <a:latin typeface="Lucida Sans Typewriter" pitchFamily="49" charset="0"/>
            </a:endParaRPr>
          </a:p>
        </p:txBody>
      </p:sp>
    </p:spTree>
    <p:extLst>
      <p:ext uri="{BB962C8B-B14F-4D97-AF65-F5344CB8AC3E}">
        <p14:creationId xmlns:p14="http://schemas.microsoft.com/office/powerpoint/2010/main" val="2714089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describe() function</a:t>
            </a:r>
          </a:p>
        </p:txBody>
      </p:sp>
      <p:sp>
        <p:nvSpPr>
          <p:cNvPr id="3" name="Content Placeholder 2"/>
          <p:cNvSpPr>
            <a:spLocks noGrp="1"/>
          </p:cNvSpPr>
          <p:nvPr>
            <p:ph idx="1"/>
          </p:nvPr>
        </p:nvSpPr>
        <p:spPr>
          <a:xfrm>
            <a:off x="234950" y="822325"/>
            <a:ext cx="8902700" cy="1844675"/>
          </a:xfrm>
        </p:spPr>
        <p:txBody>
          <a:bodyPr/>
          <a:lstStyle/>
          <a:p>
            <a:r>
              <a:rPr lang="en-US" b="1" dirty="0">
                <a:solidFill>
                  <a:schemeClr val="accent2"/>
                </a:solidFill>
              </a:rPr>
              <a:t>describe() </a:t>
            </a:r>
            <a:r>
              <a:rPr lang="en-US" dirty="0"/>
              <a:t>function gives you a quick glance of data</a:t>
            </a:r>
          </a:p>
          <a:p>
            <a:r>
              <a:rPr lang="en-US" dirty="0"/>
              <a:t>Tells us:  Min, max, median, …</a:t>
            </a:r>
          </a:p>
          <a:p>
            <a:r>
              <a:rPr lang="en-US" dirty="0"/>
              <a:t>Gives a ‘good feel’ for the data</a:t>
            </a:r>
          </a:p>
          <a:p>
            <a:r>
              <a:rPr lang="en-US" dirty="0"/>
              <a:t>Also tells quantiles (25%, 50%, 75%)</a:t>
            </a:r>
          </a:p>
          <a:p>
            <a:endParaRPr lang="en-US" dirty="0"/>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86</a:t>
            </a:fld>
            <a:endParaRPr lang="en-US" dirty="0"/>
          </a:p>
        </p:txBody>
      </p:sp>
      <p:sp>
        <p:nvSpPr>
          <p:cNvPr id="8" name="Text Box 4">
            <a:extLst>
              <a:ext uri="{FF2B5EF4-FFF2-40B4-BE49-F238E27FC236}">
                <a16:creationId xmlns="" xmlns:a16="http://schemas.microsoft.com/office/drawing/2014/main" id="{79D6A478-59CD-014C-93DF-060A8FA69E83}"/>
              </a:ext>
            </a:extLst>
          </p:cNvPr>
          <p:cNvSpPr txBox="1">
            <a:spLocks noChangeArrowheads="1"/>
          </p:cNvSpPr>
          <p:nvPr/>
        </p:nvSpPr>
        <p:spPr bwMode="auto">
          <a:xfrm>
            <a:off x="694459" y="3276600"/>
            <a:ext cx="6227762" cy="2308324"/>
          </a:xfrm>
          <a:prstGeom prst="rect">
            <a:avLst/>
          </a:prstGeom>
          <a:solidFill>
            <a:schemeClr val="tx1"/>
          </a:solidFill>
          <a:ln w="9525">
            <a:solidFill>
              <a:schemeClr val="bg2"/>
            </a:solidFill>
            <a:miter lim="800000"/>
            <a:headEnd/>
            <a:tailEnd/>
          </a:ln>
        </p:spPr>
        <p:txBody>
          <a:bodyPr wrap="square">
            <a:spAutoFit/>
          </a:bodyPr>
          <a:ls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a:lstStyle>
          <a:p>
            <a:pPr defTabSz="288925"/>
            <a:r>
              <a:rPr lang="de-DE" sz="1600" dirty="0">
                <a:solidFill>
                  <a:schemeClr val="bg2"/>
                </a:solidFill>
                <a:latin typeface="Lucida Sans Typewriter" pitchFamily="49" charset="0"/>
              </a:rPr>
              <a:t>&gt;&gt;&gt; </a:t>
            </a:r>
            <a:r>
              <a:rPr lang="de-DE" sz="1600" dirty="0" err="1">
                <a:solidFill>
                  <a:schemeClr val="bg2"/>
                </a:solidFill>
                <a:latin typeface="Lucida Sans Typewriter" pitchFamily="49" charset="0"/>
              </a:rPr>
              <a:t>df.describe</a:t>
            </a:r>
            <a:r>
              <a:rPr lang="de-DE" sz="1600" dirty="0" smtClean="0">
                <a:solidFill>
                  <a:schemeClr val="bg2"/>
                </a:solidFill>
                <a:latin typeface="Lucida Sans Typewriter" pitchFamily="49" charset="0"/>
              </a:rPr>
              <a:t>()</a:t>
            </a:r>
            <a:endParaRPr lang="de-DE" sz="1600" dirty="0">
              <a:solidFill>
                <a:schemeClr val="bg2"/>
              </a:solidFill>
              <a:latin typeface="Lucida Sans Typewriter" pitchFamily="49" charset="0"/>
            </a:endParaRPr>
          </a:p>
          <a:p>
            <a:pPr defTabSz="288925"/>
            <a:r>
              <a:rPr lang="de-DE" sz="1600" dirty="0" err="1">
                <a:solidFill>
                  <a:schemeClr val="bg2"/>
                </a:solidFill>
                <a:latin typeface="Lucida Sans Typewriter" pitchFamily="49" charset="0"/>
              </a:rPr>
              <a:t>count</a:t>
            </a:r>
            <a:r>
              <a:rPr lang="de-DE" sz="1600" dirty="0">
                <a:solidFill>
                  <a:schemeClr val="bg2"/>
                </a:solidFill>
                <a:latin typeface="Lucida Sans Typewriter" pitchFamily="49" charset="0"/>
              </a:rPr>
              <a:t>      3.0</a:t>
            </a:r>
          </a:p>
          <a:p>
            <a:pPr defTabSz="288925"/>
            <a:r>
              <a:rPr lang="de-DE" sz="1600" dirty="0" err="1">
                <a:solidFill>
                  <a:schemeClr val="bg2"/>
                </a:solidFill>
                <a:latin typeface="Lucida Sans Typewriter" pitchFamily="49" charset="0"/>
              </a:rPr>
              <a:t>mean</a:t>
            </a:r>
            <a:r>
              <a:rPr lang="de-DE" sz="1600" dirty="0">
                <a:solidFill>
                  <a:schemeClr val="bg2"/>
                </a:solidFill>
                <a:latin typeface="Lucida Sans Typewriter" pitchFamily="49" charset="0"/>
              </a:rPr>
              <a:t>       2.0</a:t>
            </a:r>
          </a:p>
          <a:p>
            <a:pPr defTabSz="288925"/>
            <a:r>
              <a:rPr lang="de-DE" sz="1600" dirty="0" err="1">
                <a:solidFill>
                  <a:schemeClr val="bg2"/>
                </a:solidFill>
                <a:latin typeface="Lucida Sans Typewriter" pitchFamily="49" charset="0"/>
              </a:rPr>
              <a:t>std</a:t>
            </a:r>
            <a:r>
              <a:rPr lang="de-DE" sz="1600" dirty="0">
                <a:solidFill>
                  <a:schemeClr val="bg2"/>
                </a:solidFill>
                <a:latin typeface="Lucida Sans Typewriter" pitchFamily="49" charset="0"/>
              </a:rPr>
              <a:t>        1.0</a:t>
            </a:r>
          </a:p>
          <a:p>
            <a:pPr defTabSz="288925"/>
            <a:r>
              <a:rPr lang="de-DE" sz="1600" dirty="0">
                <a:solidFill>
                  <a:schemeClr val="bg2"/>
                </a:solidFill>
                <a:latin typeface="Lucida Sans Typewriter" pitchFamily="49" charset="0"/>
              </a:rPr>
              <a:t>min        1.0</a:t>
            </a:r>
          </a:p>
          <a:p>
            <a:pPr defTabSz="288925"/>
            <a:r>
              <a:rPr lang="de-DE" sz="1600" dirty="0">
                <a:solidFill>
                  <a:schemeClr val="bg2"/>
                </a:solidFill>
                <a:latin typeface="Lucida Sans Typewriter" pitchFamily="49" charset="0"/>
              </a:rPr>
              <a:t>25%        1.5</a:t>
            </a:r>
          </a:p>
          <a:p>
            <a:pPr defTabSz="288925"/>
            <a:r>
              <a:rPr lang="de-DE" sz="1600" dirty="0">
                <a:solidFill>
                  <a:schemeClr val="bg2"/>
                </a:solidFill>
                <a:latin typeface="Lucida Sans Typewriter" pitchFamily="49" charset="0"/>
              </a:rPr>
              <a:t>50%        2.0</a:t>
            </a:r>
          </a:p>
          <a:p>
            <a:pPr defTabSz="288925"/>
            <a:r>
              <a:rPr lang="de-DE" sz="1600" dirty="0">
                <a:solidFill>
                  <a:schemeClr val="bg2"/>
                </a:solidFill>
                <a:latin typeface="Lucida Sans Typewriter" pitchFamily="49" charset="0"/>
              </a:rPr>
              <a:t>75%        2.5</a:t>
            </a:r>
          </a:p>
          <a:p>
            <a:pPr defTabSz="288925"/>
            <a:r>
              <a:rPr lang="de-DE" sz="1600" dirty="0" err="1">
                <a:solidFill>
                  <a:schemeClr val="bg2"/>
                </a:solidFill>
                <a:latin typeface="Lucida Sans Typewriter" pitchFamily="49" charset="0"/>
              </a:rPr>
              <a:t>max</a:t>
            </a:r>
            <a:r>
              <a:rPr lang="de-DE" sz="1600" dirty="0">
                <a:solidFill>
                  <a:schemeClr val="bg2"/>
                </a:solidFill>
                <a:latin typeface="Lucida Sans Typewriter" pitchFamily="49" charset="0"/>
              </a:rPr>
              <a:t>        3.0</a:t>
            </a:r>
          </a:p>
        </p:txBody>
      </p:sp>
    </p:spTree>
    <p:extLst>
      <p:ext uri="{BB962C8B-B14F-4D97-AF65-F5344CB8AC3E}">
        <p14:creationId xmlns:p14="http://schemas.microsoft.com/office/powerpoint/2010/main" val="40482716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44D32D-7E14-2542-B309-2BD1879F20F3}"/>
              </a:ext>
            </a:extLst>
          </p:cNvPr>
          <p:cNvSpPr>
            <a:spLocks noGrp="1"/>
          </p:cNvSpPr>
          <p:nvPr>
            <p:ph type="title"/>
          </p:nvPr>
        </p:nvSpPr>
        <p:spPr/>
        <p:txBody>
          <a:bodyPr/>
          <a:lstStyle/>
          <a:p>
            <a:r>
              <a:rPr lang="en-US" dirty="0"/>
              <a:t>Dealing With Categorical Variables</a:t>
            </a:r>
          </a:p>
        </p:txBody>
      </p:sp>
      <p:sp>
        <p:nvSpPr>
          <p:cNvPr id="3" name="Content Placeholder 2">
            <a:extLst>
              <a:ext uri="{FF2B5EF4-FFF2-40B4-BE49-F238E27FC236}">
                <a16:creationId xmlns="" xmlns:a16="http://schemas.microsoft.com/office/drawing/2014/main" id="{4D26B9FC-DEF8-B340-86F9-C0CE09A98E67}"/>
              </a:ext>
            </a:extLst>
          </p:cNvPr>
          <p:cNvSpPr>
            <a:spLocks noGrp="1"/>
          </p:cNvSpPr>
          <p:nvPr>
            <p:ph idx="1"/>
          </p:nvPr>
        </p:nvSpPr>
        <p:spPr/>
        <p:txBody>
          <a:bodyPr/>
          <a:lstStyle/>
          <a:p>
            <a:r>
              <a:rPr lang="en-US" dirty="0"/>
              <a:t>Pandas can </a:t>
            </a:r>
            <a:r>
              <a:rPr lang="en-US" dirty="0" smtClean="0"/>
              <a:t>deal with </a:t>
            </a:r>
            <a:r>
              <a:rPr lang="en-US" dirty="0"/>
              <a:t>categorical variables</a:t>
            </a:r>
          </a:p>
          <a:p>
            <a:pPr lvl="1"/>
            <a:r>
              <a:rPr lang="en-US" dirty="0" err="1"/>
              <a:t>Dtype</a:t>
            </a:r>
            <a:r>
              <a:rPr lang="en-US" dirty="0"/>
              <a:t>=“category</a:t>
            </a:r>
            <a:r>
              <a:rPr lang="en-US" dirty="0" smtClean="0"/>
              <a:t>”</a:t>
            </a:r>
          </a:p>
          <a:p>
            <a:pPr marL="404813" lvl="1" indent="0">
              <a:buNone/>
            </a:pPr>
            <a:endParaRPr lang="en-US" dirty="0"/>
          </a:p>
          <a:p>
            <a:r>
              <a:rPr lang="en-US" dirty="0"/>
              <a:t>factorize()</a:t>
            </a:r>
          </a:p>
          <a:p>
            <a:pPr lvl="1"/>
            <a:r>
              <a:rPr lang="en-US" dirty="0"/>
              <a:t>C</a:t>
            </a:r>
            <a:r>
              <a:rPr lang="en-US" dirty="0" smtClean="0"/>
              <a:t>onverts </a:t>
            </a:r>
            <a:r>
              <a:rPr lang="en-US" dirty="0"/>
              <a:t>data into </a:t>
            </a:r>
            <a:r>
              <a:rPr lang="en-US" dirty="0" smtClean="0"/>
              <a:t>an </a:t>
            </a:r>
            <a:r>
              <a:rPr lang="en-US" dirty="0"/>
              <a:t>index</a:t>
            </a:r>
          </a:p>
          <a:p>
            <a:pPr lvl="1"/>
            <a:endParaRPr lang="en-US" dirty="0"/>
          </a:p>
          <a:p>
            <a:r>
              <a:rPr lang="en-US" dirty="0" err="1"/>
              <a:t>get_dummies</a:t>
            </a:r>
            <a:r>
              <a:rPr lang="en-US" dirty="0"/>
              <a:t>()</a:t>
            </a:r>
          </a:p>
          <a:p>
            <a:pPr lvl="1"/>
            <a:r>
              <a:rPr lang="en-US" dirty="0"/>
              <a:t>Converts into a group of “one-hot” encoded </a:t>
            </a:r>
            <a:r>
              <a:rPr lang="en-US" dirty="0" smtClean="0"/>
              <a:t>variables</a:t>
            </a:r>
            <a:endParaRPr lang="en-US" dirty="0"/>
          </a:p>
        </p:txBody>
      </p:sp>
      <p:sp>
        <p:nvSpPr>
          <p:cNvPr id="4" name="Footer Placeholder 3">
            <a:extLst>
              <a:ext uri="{FF2B5EF4-FFF2-40B4-BE49-F238E27FC236}">
                <a16:creationId xmlns="" xmlns:a16="http://schemas.microsoft.com/office/drawing/2014/main" id="{B6ACE1D2-D1CC-E94A-8A4F-1179FB7987DE}"/>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467DC2D0-6CFA-9243-BEE8-CEF797DD221E}"/>
              </a:ext>
            </a:extLst>
          </p:cNvPr>
          <p:cNvSpPr>
            <a:spLocks noGrp="1"/>
          </p:cNvSpPr>
          <p:nvPr>
            <p:ph type="sldNum" sz="quarter" idx="12"/>
          </p:nvPr>
        </p:nvSpPr>
        <p:spPr/>
        <p:txBody>
          <a:bodyPr/>
          <a:lstStyle/>
          <a:p>
            <a:pPr>
              <a:defRPr/>
            </a:pPr>
            <a:fld id="{77EF9825-4C23-4085-A4E3-B5565466BD91}" type="slidenum">
              <a:rPr lang="en-US" smtClean="0"/>
              <a:pPr>
                <a:defRPr/>
              </a:pPr>
              <a:t>87</a:t>
            </a:fld>
            <a:endParaRPr lang="en-US" dirty="0"/>
          </a:p>
        </p:txBody>
      </p:sp>
    </p:spTree>
    <p:extLst>
      <p:ext uri="{BB962C8B-B14F-4D97-AF65-F5344CB8AC3E}">
        <p14:creationId xmlns:p14="http://schemas.microsoft.com/office/powerpoint/2010/main" val="1934880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Pandas</a:t>
            </a:r>
          </a:p>
        </p:txBody>
      </p:sp>
      <p:sp>
        <p:nvSpPr>
          <p:cNvPr id="23554" name="Rectangle 3"/>
          <p:cNvSpPr>
            <a:spLocks noGrp="1" noChangeArrowheads="1"/>
          </p:cNvSpPr>
          <p:nvPr>
            <p:ph type="body" idx="1"/>
          </p:nvPr>
        </p:nvSpPr>
        <p:spPr>
          <a:xfrm>
            <a:off x="419100" y="750889"/>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Load data from files and cleanup</a:t>
            </a: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15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01-intro / 04-Pandas</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88</a:t>
            </a:fld>
            <a:endParaRPr lang="en-US" dirty="0"/>
          </a:p>
        </p:txBody>
      </p:sp>
    </p:spTree>
    <p:extLst>
      <p:ext uri="{BB962C8B-B14F-4D97-AF65-F5344CB8AC3E}">
        <p14:creationId xmlns:p14="http://schemas.microsoft.com/office/powerpoint/2010/main" val="35399846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a:t>
            </a:r>
            <a:r>
              <a:rPr lang="en-US" dirty="0" smtClean="0">
                <a:ea typeface="ＭＳ Ｐゴシック"/>
                <a:cs typeface="ＭＳ Ｐゴシック"/>
              </a:rPr>
              <a:t>Pandas - Intro</a:t>
            </a:r>
            <a:endParaRPr lang="en-US" dirty="0">
              <a:ea typeface="ＭＳ Ｐゴシック"/>
              <a:cs typeface="ＭＳ Ｐゴシック"/>
            </a:endParaRPr>
          </a:p>
        </p:txBody>
      </p:sp>
      <p:sp>
        <p:nvSpPr>
          <p:cNvPr id="23554" name="Rectangle 3"/>
          <p:cNvSpPr>
            <a:spLocks noGrp="1" noChangeArrowheads="1"/>
          </p:cNvSpPr>
          <p:nvPr>
            <p:ph type="body" idx="1"/>
          </p:nvPr>
        </p:nvSpPr>
        <p:spPr>
          <a:xfrm>
            <a:off x="419100" y="750889"/>
            <a:ext cx="8718550" cy="5715000"/>
          </a:xfrm>
        </p:spPr>
        <p:txBody>
          <a:bodyPr/>
          <a:lstStyle/>
          <a:p>
            <a:pPr indent="-365780">
              <a:spcBef>
                <a:spcPts val="0"/>
              </a:spcBef>
            </a:pPr>
            <a:r>
              <a:rPr lang="en-US" b="1" dirty="0">
                <a:solidFill>
                  <a:schemeClr val="accent2"/>
                </a:solidFill>
                <a:ea typeface="ＭＳ Ｐゴシック"/>
                <a:cs typeface="ＭＳ Ｐゴシック"/>
              </a:rPr>
              <a:t>Overview</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smtClean="0">
                <a:ea typeface="ＭＳ Ｐゴシック"/>
                <a:cs typeface="ＭＳ Ｐゴシック"/>
              </a:rPr>
              <a:t>Learning Pandas</a:t>
            </a:r>
            <a:endParaRPr lang="en-US" dirty="0">
              <a:ea typeface="ＭＳ Ｐゴシック"/>
              <a:cs typeface="ＭＳ Ｐゴシック"/>
            </a:endParaRP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a:solidFill>
                  <a:schemeClr val="accent2"/>
                </a:solidFill>
                <a:ea typeface="ＭＳ Ｐゴシック"/>
                <a:cs typeface="ＭＳ Ｐゴシック"/>
              </a:rPr>
              <a:t>Approximate time</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a:ea typeface="ＭＳ Ｐゴシック"/>
                <a:cs typeface="ＭＳ Ｐゴシック"/>
              </a:rPr>
              <a:t>10 </a:t>
            </a:r>
            <a:r>
              <a:rPr lang="en-US" dirty="0" smtClean="0">
                <a:ea typeface="ＭＳ Ｐゴシック"/>
                <a:cs typeface="ＭＳ Ｐゴシック"/>
              </a:rPr>
              <a:t>mins</a:t>
            </a: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smtClean="0">
                <a:solidFill>
                  <a:schemeClr val="accent2"/>
                </a:solidFill>
                <a:ea typeface="ＭＳ Ｐゴシック"/>
                <a:cs typeface="ＭＳ Ｐゴシック"/>
              </a:rPr>
              <a:t>Instructions:</a:t>
            </a:r>
            <a:endParaRPr lang="en-US" b="1" dirty="0">
              <a:solidFill>
                <a:schemeClr val="accent2"/>
              </a:solidFill>
              <a:ea typeface="ＭＳ Ｐゴシック"/>
              <a:cs typeface="ＭＳ Ｐゴシック"/>
            </a:endParaRPr>
          </a:p>
          <a:p>
            <a:pPr marL="0" indent="0" algn="ctr">
              <a:spcBef>
                <a:spcPts val="0"/>
              </a:spcBef>
              <a:buNone/>
            </a:pPr>
            <a:r>
              <a:rPr lang="en-US" b="1" dirty="0" smtClean="0">
                <a:ea typeface="ＭＳ Ｐゴシック"/>
                <a:cs typeface="ＭＳ Ｐゴシック"/>
              </a:rPr>
              <a:t>05__pythonPandas </a:t>
            </a:r>
            <a:r>
              <a:rPr lang="en-US" b="1" dirty="0">
                <a:ea typeface="ＭＳ Ｐゴシック"/>
                <a:cs typeface="ＭＳ Ｐゴシック"/>
              </a:rPr>
              <a:t>| </a:t>
            </a:r>
            <a:r>
              <a:rPr lang="en-US" b="1" dirty="0" smtClean="0">
                <a:ea typeface="ＭＳ Ｐゴシック"/>
                <a:cs typeface="ＭＳ Ｐゴシック"/>
              </a:rPr>
              <a:t>5.1-pandasIntro.ipynb</a:t>
            </a:r>
            <a:endParaRPr lang="en-US" b="1"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89</a:t>
            </a:fld>
            <a:endParaRPr lang="en-US" dirty="0"/>
          </a:p>
        </p:txBody>
      </p:sp>
    </p:spTree>
    <p:extLst>
      <p:ext uri="{BB962C8B-B14F-4D97-AF65-F5344CB8AC3E}">
        <p14:creationId xmlns:p14="http://schemas.microsoft.com/office/powerpoint/2010/main" val="193953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4027F-3FF5-4549-BA70-BD5DC39B22A2}"/>
              </a:ext>
            </a:extLst>
          </p:cNvPr>
          <p:cNvSpPr>
            <a:spLocks noGrp="1"/>
          </p:cNvSpPr>
          <p:nvPr>
            <p:ph type="title"/>
          </p:nvPr>
        </p:nvSpPr>
        <p:spPr/>
        <p:txBody>
          <a:bodyPr/>
          <a:lstStyle/>
          <a:p>
            <a:r>
              <a:rPr lang="en-US" dirty="0" err="1"/>
              <a:t>Dtypes</a:t>
            </a:r>
            <a:endParaRPr lang="en-US" dirty="0"/>
          </a:p>
        </p:txBody>
      </p:sp>
      <p:sp>
        <p:nvSpPr>
          <p:cNvPr id="3" name="Content Placeholder 2">
            <a:extLst>
              <a:ext uri="{FF2B5EF4-FFF2-40B4-BE49-F238E27FC236}">
                <a16:creationId xmlns="" xmlns:a16="http://schemas.microsoft.com/office/drawing/2014/main" id="{C3C0F988-6F4F-9C4B-9868-24F76D73CA6F}"/>
              </a:ext>
            </a:extLst>
          </p:cNvPr>
          <p:cNvSpPr>
            <a:spLocks noGrp="1"/>
          </p:cNvSpPr>
          <p:nvPr>
            <p:ph idx="1"/>
          </p:nvPr>
        </p:nvSpPr>
        <p:spPr/>
        <p:txBody>
          <a:bodyPr/>
          <a:lstStyle/>
          <a:p>
            <a:r>
              <a:rPr lang="en-US" dirty="0"/>
              <a:t>Series in pandas </a:t>
            </a:r>
            <a:r>
              <a:rPr lang="en-US" dirty="0" smtClean="0"/>
              <a:t>has a </a:t>
            </a:r>
            <a:r>
              <a:rPr lang="en-US" dirty="0" err="1"/>
              <a:t>dtype</a:t>
            </a:r>
            <a:r>
              <a:rPr lang="en-US" dirty="0"/>
              <a:t>:</a:t>
            </a:r>
          </a:p>
          <a:p>
            <a:pPr lvl="1"/>
            <a:r>
              <a:rPr lang="en-US" dirty="0" err="1" smtClean="0"/>
              <a:t>np.number</a:t>
            </a:r>
            <a:r>
              <a:rPr lang="en-US" dirty="0" smtClean="0"/>
              <a:t> </a:t>
            </a:r>
            <a:r>
              <a:rPr lang="en-US" dirty="0"/>
              <a:t>(float, </a:t>
            </a:r>
            <a:r>
              <a:rPr lang="en-US" dirty="0" err="1"/>
              <a:t>int</a:t>
            </a:r>
            <a:r>
              <a:rPr lang="en-US" dirty="0"/>
              <a:t>) of lengths 8,16,32,64 (e.g. float64, int8)</a:t>
            </a:r>
          </a:p>
          <a:p>
            <a:pPr lvl="1"/>
            <a:r>
              <a:rPr lang="en-US" dirty="0"/>
              <a:t>bool (Boolean)</a:t>
            </a:r>
          </a:p>
          <a:p>
            <a:pPr lvl="1"/>
            <a:r>
              <a:rPr lang="en-US" dirty="0"/>
              <a:t>datetime types (datetime64, timedelta64)</a:t>
            </a:r>
          </a:p>
          <a:p>
            <a:pPr lvl="1"/>
            <a:r>
              <a:rPr lang="en-US" dirty="0"/>
              <a:t>Sn (fixed </a:t>
            </a:r>
            <a:r>
              <a:rPr lang="en-US" dirty="0" err="1"/>
              <a:t>witdth</a:t>
            </a:r>
            <a:r>
              <a:rPr lang="en-US" dirty="0"/>
              <a:t> string) – not commonly </a:t>
            </a:r>
            <a:r>
              <a:rPr lang="en-US" dirty="0" smtClean="0"/>
              <a:t>used</a:t>
            </a:r>
            <a:endParaRPr lang="en-US" dirty="0"/>
          </a:p>
          <a:p>
            <a:pPr lvl="1"/>
            <a:r>
              <a:rPr lang="en-US" dirty="0"/>
              <a:t>”category”: an </a:t>
            </a:r>
            <a:r>
              <a:rPr lang="en-US" dirty="0" err="1"/>
              <a:t>enum</a:t>
            </a:r>
            <a:r>
              <a:rPr lang="en-US" dirty="0"/>
              <a:t> or factor type </a:t>
            </a:r>
            <a:r>
              <a:rPr lang="en-US" dirty="0" smtClean="0"/>
              <a:t>variable</a:t>
            </a:r>
            <a:endParaRPr lang="en-US" dirty="0"/>
          </a:p>
          <a:p>
            <a:pPr lvl="1"/>
            <a:r>
              <a:rPr lang="en-US" dirty="0"/>
              <a:t>object (a pointer to any object, including a string)</a:t>
            </a:r>
          </a:p>
          <a:p>
            <a:r>
              <a:rPr lang="en-US" dirty="0"/>
              <a:t>Same type (no mix and match)</a:t>
            </a:r>
          </a:p>
          <a:p>
            <a:pPr lvl="1"/>
            <a:r>
              <a:rPr lang="en-US" dirty="0"/>
              <a:t>Though object types can include pointers to any python object</a:t>
            </a:r>
          </a:p>
          <a:p>
            <a:endParaRPr lang="en-US" dirty="0"/>
          </a:p>
          <a:p>
            <a:endParaRPr lang="en-US" dirty="0"/>
          </a:p>
        </p:txBody>
      </p:sp>
      <p:sp>
        <p:nvSpPr>
          <p:cNvPr id="4" name="Footer Placeholder 3">
            <a:extLst>
              <a:ext uri="{FF2B5EF4-FFF2-40B4-BE49-F238E27FC236}">
                <a16:creationId xmlns="" xmlns:a16="http://schemas.microsoft.com/office/drawing/2014/main" id="{440FCABD-B811-C943-BEC3-299ABD8B13A3}"/>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BC4E81A3-BB74-B746-964A-1252FFDC3CA8}"/>
              </a:ext>
            </a:extLst>
          </p:cNvPr>
          <p:cNvSpPr>
            <a:spLocks noGrp="1"/>
          </p:cNvSpPr>
          <p:nvPr>
            <p:ph type="sldNum" sz="quarter" idx="12"/>
          </p:nvPr>
        </p:nvSpPr>
        <p:spPr/>
        <p:txBody>
          <a:bodyPr/>
          <a:lstStyle/>
          <a:p>
            <a:pPr>
              <a:defRPr/>
            </a:pPr>
            <a:fld id="{77EF9825-4C23-4085-A4E3-B5565466BD91}" type="slidenum">
              <a:rPr lang="en-US" smtClean="0"/>
              <a:pPr>
                <a:defRPr/>
              </a:pPr>
              <a:t>9</a:t>
            </a:fld>
            <a:endParaRPr lang="en-US" dirty="0"/>
          </a:p>
        </p:txBody>
      </p:sp>
    </p:spTree>
    <p:extLst>
      <p:ext uri="{BB962C8B-B14F-4D97-AF65-F5344CB8AC3E}">
        <p14:creationId xmlns:p14="http://schemas.microsoft.com/office/powerpoint/2010/main" val="16358443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3EB30-28B9-AF42-ADC4-DE763BB63DD2}"/>
              </a:ext>
            </a:extLst>
          </p:cNvPr>
          <p:cNvSpPr>
            <a:spLocks noGrp="1"/>
          </p:cNvSpPr>
          <p:nvPr>
            <p:ph type="title"/>
          </p:nvPr>
        </p:nvSpPr>
        <p:spPr/>
        <p:txBody>
          <a:bodyPr/>
          <a:lstStyle/>
          <a:p>
            <a:r>
              <a:rPr lang="en-US" dirty="0"/>
              <a:t>Exploring Data</a:t>
            </a:r>
          </a:p>
        </p:txBody>
      </p:sp>
      <p:sp>
        <p:nvSpPr>
          <p:cNvPr id="3" name="Content Placeholder 2">
            <a:extLst>
              <a:ext uri="{FF2B5EF4-FFF2-40B4-BE49-F238E27FC236}">
                <a16:creationId xmlns="" xmlns:a16="http://schemas.microsoft.com/office/drawing/2014/main" id="{8A9014F1-0F2A-1746-A04A-FB9A8CDDBD70}"/>
              </a:ext>
            </a:extLst>
          </p:cNvPr>
          <p:cNvSpPr>
            <a:spLocks noGrp="1"/>
          </p:cNvSpPr>
          <p:nvPr>
            <p:ph idx="1"/>
          </p:nvPr>
        </p:nvSpPr>
        <p:spPr/>
        <p:txBody>
          <a:bodyPr/>
          <a:lstStyle/>
          <a:p>
            <a:r>
              <a:rPr lang="en-US" dirty="0"/>
              <a:t>Pandas is a great tool for exploring datasets</a:t>
            </a:r>
          </a:p>
          <a:p>
            <a:r>
              <a:rPr lang="en-US" dirty="0"/>
              <a:t>We are going to view the NYCFlights13 dataset</a:t>
            </a:r>
          </a:p>
          <a:p>
            <a:pPr lvl="1"/>
            <a:r>
              <a:rPr lang="en-US" dirty="0"/>
              <a:t>All flights to or from NYC airports in 2013</a:t>
            </a:r>
          </a:p>
          <a:p>
            <a:r>
              <a:rPr lang="en-US" dirty="0"/>
              <a:t>Think of some interesting analytics that YOU can do with this data</a:t>
            </a:r>
          </a:p>
          <a:p>
            <a:endParaRPr lang="en-US" dirty="0"/>
          </a:p>
        </p:txBody>
      </p:sp>
      <p:sp>
        <p:nvSpPr>
          <p:cNvPr id="4" name="Footer Placeholder 3">
            <a:extLst>
              <a:ext uri="{FF2B5EF4-FFF2-40B4-BE49-F238E27FC236}">
                <a16:creationId xmlns="" xmlns:a16="http://schemas.microsoft.com/office/drawing/2014/main" id="{5BFF1006-77ED-E549-82C2-9C6DFBCA4FEF}"/>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E344B02D-F9A7-244C-8362-33B85DFF1ED1}"/>
              </a:ext>
            </a:extLst>
          </p:cNvPr>
          <p:cNvSpPr>
            <a:spLocks noGrp="1"/>
          </p:cNvSpPr>
          <p:nvPr>
            <p:ph type="sldNum" sz="quarter" idx="12"/>
          </p:nvPr>
        </p:nvSpPr>
        <p:spPr/>
        <p:txBody>
          <a:bodyPr/>
          <a:lstStyle/>
          <a:p>
            <a:pPr>
              <a:defRPr/>
            </a:pPr>
            <a:fld id="{77EF9825-4C23-4085-A4E3-B5565466BD91}" type="slidenum">
              <a:rPr lang="en-US" smtClean="0"/>
              <a:pPr>
                <a:defRPr/>
              </a:pPr>
              <a:t>90</a:t>
            </a:fld>
            <a:endParaRPr lang="en-US" dirty="0"/>
          </a:p>
        </p:txBody>
      </p:sp>
    </p:spTree>
    <p:extLst>
      <p:ext uri="{BB962C8B-B14F-4D97-AF65-F5344CB8AC3E}">
        <p14:creationId xmlns:p14="http://schemas.microsoft.com/office/powerpoint/2010/main" val="3887826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5D8ADA-BBD3-404A-9556-30F8DDA7F79B}"/>
              </a:ext>
            </a:extLst>
          </p:cNvPr>
          <p:cNvSpPr>
            <a:spLocks noGrp="1"/>
          </p:cNvSpPr>
          <p:nvPr>
            <p:ph type="title"/>
          </p:nvPr>
        </p:nvSpPr>
        <p:spPr/>
        <p:txBody>
          <a:bodyPr/>
          <a:lstStyle/>
          <a:p>
            <a:r>
              <a:rPr lang="en-US" dirty="0"/>
              <a:t>Pandas Visualization</a:t>
            </a:r>
          </a:p>
        </p:txBody>
      </p:sp>
      <p:sp>
        <p:nvSpPr>
          <p:cNvPr id="3" name="Content Placeholder 2">
            <a:extLst>
              <a:ext uri="{FF2B5EF4-FFF2-40B4-BE49-F238E27FC236}">
                <a16:creationId xmlns="" xmlns:a16="http://schemas.microsoft.com/office/drawing/2014/main" id="{05EEB7F5-D498-8A47-BB2C-360A22BC699A}"/>
              </a:ext>
            </a:extLst>
          </p:cNvPr>
          <p:cNvSpPr>
            <a:spLocks noGrp="1"/>
          </p:cNvSpPr>
          <p:nvPr>
            <p:ph idx="1"/>
          </p:nvPr>
        </p:nvSpPr>
        <p:spPr/>
        <p:txBody>
          <a:bodyPr/>
          <a:lstStyle/>
          <a:p>
            <a:r>
              <a:rPr lang="en-US" dirty="0"/>
              <a:t>Pandas allows us to do some quick visualizations</a:t>
            </a:r>
          </a:p>
          <a:p>
            <a:r>
              <a:rPr lang="en-US" dirty="0"/>
              <a:t>Wraps content in </a:t>
            </a:r>
            <a:r>
              <a:rPr lang="en-US" dirty="0" err="1"/>
              <a:t>matplotlib</a:t>
            </a:r>
            <a:r>
              <a:rPr lang="en-US" dirty="0"/>
              <a:t> (covered later)</a:t>
            </a:r>
          </a:p>
          <a:p>
            <a:r>
              <a:rPr lang="en-US" dirty="0"/>
              <a:t>We will do some basic Pandas visualizations in this </a:t>
            </a:r>
            <a:r>
              <a:rPr lang="en-US" dirty="0" smtClean="0"/>
              <a:t>lab</a:t>
            </a:r>
            <a:endParaRPr lang="en-US" dirty="0"/>
          </a:p>
        </p:txBody>
      </p:sp>
      <p:sp>
        <p:nvSpPr>
          <p:cNvPr id="4" name="Footer Placeholder 3">
            <a:extLst>
              <a:ext uri="{FF2B5EF4-FFF2-40B4-BE49-F238E27FC236}">
                <a16:creationId xmlns="" xmlns:a16="http://schemas.microsoft.com/office/drawing/2014/main" id="{BD80409F-81A0-A144-9837-EA9B9F282AD1}"/>
              </a:ext>
            </a:extLst>
          </p:cNvPr>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a:extLst>
              <a:ext uri="{FF2B5EF4-FFF2-40B4-BE49-F238E27FC236}">
                <a16:creationId xmlns="" xmlns:a16="http://schemas.microsoft.com/office/drawing/2014/main" id="{AA339119-B93A-C048-A193-D14EC6FD7FB1}"/>
              </a:ext>
            </a:extLst>
          </p:cNvPr>
          <p:cNvSpPr>
            <a:spLocks noGrp="1"/>
          </p:cNvSpPr>
          <p:nvPr>
            <p:ph type="sldNum" sz="quarter" idx="12"/>
          </p:nvPr>
        </p:nvSpPr>
        <p:spPr/>
        <p:txBody>
          <a:bodyPr/>
          <a:lstStyle/>
          <a:p>
            <a:pPr>
              <a:defRPr/>
            </a:pPr>
            <a:fld id="{77EF9825-4C23-4085-A4E3-B5565466BD91}" type="slidenum">
              <a:rPr lang="en-US" smtClean="0"/>
              <a:pPr>
                <a:defRPr/>
              </a:pPr>
              <a:t>91</a:t>
            </a:fld>
            <a:endParaRPr lang="en-US" dirty="0"/>
          </a:p>
        </p:txBody>
      </p:sp>
    </p:spTree>
    <p:extLst>
      <p:ext uri="{BB962C8B-B14F-4D97-AF65-F5344CB8AC3E}">
        <p14:creationId xmlns:p14="http://schemas.microsoft.com/office/powerpoint/2010/main" val="4254075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Exploring Pandas</a:t>
            </a:r>
          </a:p>
        </p:txBody>
      </p:sp>
      <p:sp>
        <p:nvSpPr>
          <p:cNvPr id="23554" name="Rectangle 3"/>
          <p:cNvSpPr>
            <a:spLocks noGrp="1" noChangeArrowheads="1"/>
          </p:cNvSpPr>
          <p:nvPr>
            <p:ph type="body" idx="1"/>
          </p:nvPr>
        </p:nvSpPr>
        <p:spPr>
          <a:xfrm>
            <a:off x="419100" y="750889"/>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Explore NYC flights dataset, and do some </a:t>
            </a: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45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01-intro / 05-Exploring_Pandas</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92</a:t>
            </a:fld>
            <a:endParaRPr lang="en-US" dirty="0"/>
          </a:p>
        </p:txBody>
      </p:sp>
    </p:spTree>
    <p:extLst>
      <p:ext uri="{BB962C8B-B14F-4D97-AF65-F5344CB8AC3E}">
        <p14:creationId xmlns:p14="http://schemas.microsoft.com/office/powerpoint/2010/main" val="4091502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a:t>
            </a:r>
            <a:r>
              <a:rPr lang="en-US" dirty="0" smtClean="0">
                <a:ea typeface="ＭＳ Ｐゴシック"/>
                <a:cs typeface="ＭＳ Ｐゴシック"/>
              </a:rPr>
              <a:t>Pandas - Exploration</a:t>
            </a:r>
            <a:endParaRPr lang="en-US" dirty="0">
              <a:ea typeface="ＭＳ Ｐゴシック"/>
              <a:cs typeface="ＭＳ Ｐゴシック"/>
            </a:endParaRPr>
          </a:p>
        </p:txBody>
      </p:sp>
      <p:sp>
        <p:nvSpPr>
          <p:cNvPr id="23554" name="Rectangle 3"/>
          <p:cNvSpPr>
            <a:spLocks noGrp="1" noChangeArrowheads="1"/>
          </p:cNvSpPr>
          <p:nvPr>
            <p:ph type="body" idx="1"/>
          </p:nvPr>
        </p:nvSpPr>
        <p:spPr>
          <a:xfrm>
            <a:off x="419100" y="750889"/>
            <a:ext cx="8718550" cy="5715000"/>
          </a:xfrm>
        </p:spPr>
        <p:txBody>
          <a:bodyPr/>
          <a:lstStyle/>
          <a:p>
            <a:pPr indent="-365780">
              <a:spcBef>
                <a:spcPts val="0"/>
              </a:spcBef>
            </a:pPr>
            <a:r>
              <a:rPr lang="en-US" b="1" dirty="0">
                <a:solidFill>
                  <a:schemeClr val="accent2"/>
                </a:solidFill>
                <a:ea typeface="ＭＳ Ｐゴシック"/>
                <a:cs typeface="ＭＳ Ｐゴシック"/>
              </a:rPr>
              <a:t>Overview</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smtClean="0">
                <a:ea typeface="ＭＳ Ｐゴシック"/>
                <a:cs typeface="ＭＳ Ｐゴシック"/>
              </a:rPr>
              <a:t>Learning Pandas by exploration on the famous NYCflights13 dataset</a:t>
            </a:r>
            <a:endParaRPr lang="en-US" dirty="0">
              <a:ea typeface="ＭＳ Ｐゴシック"/>
              <a:cs typeface="ＭＳ Ｐゴシック"/>
            </a:endParaRP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a:solidFill>
                  <a:schemeClr val="accent2"/>
                </a:solidFill>
                <a:ea typeface="ＭＳ Ｐゴシック"/>
                <a:cs typeface="ＭＳ Ｐゴシック"/>
              </a:rPr>
              <a:t>Approximate time</a:t>
            </a:r>
            <a:r>
              <a:rPr lang="en-US" dirty="0" smtClean="0">
                <a:ea typeface="ＭＳ Ｐゴシック"/>
                <a:cs typeface="ＭＳ Ｐゴシック"/>
              </a:rPr>
              <a:t>:</a:t>
            </a:r>
            <a:r>
              <a:rPr lang="en-US" dirty="0">
                <a:ea typeface="ＭＳ Ｐゴシック"/>
                <a:cs typeface="ＭＳ Ｐゴシック"/>
              </a:rPr>
              <a:t/>
            </a:r>
            <a:br>
              <a:rPr lang="en-US" dirty="0">
                <a:ea typeface="ＭＳ Ｐゴシック"/>
                <a:cs typeface="ＭＳ Ｐゴシック"/>
              </a:rPr>
            </a:br>
            <a:r>
              <a:rPr lang="en-US" dirty="0" smtClean="0">
                <a:ea typeface="ＭＳ Ｐゴシック"/>
                <a:cs typeface="ＭＳ Ｐゴシック"/>
              </a:rPr>
              <a:t>20 mins</a:t>
            </a:r>
          </a:p>
          <a:p>
            <a:pPr indent="-365780">
              <a:spcBef>
                <a:spcPts val="0"/>
              </a:spcBef>
            </a:pPr>
            <a:endParaRPr lang="en-US" b="1" dirty="0">
              <a:solidFill>
                <a:schemeClr val="accent2"/>
              </a:solidFill>
              <a:ea typeface="ＭＳ Ｐゴシック"/>
              <a:cs typeface="ＭＳ Ｐゴシック"/>
            </a:endParaRPr>
          </a:p>
          <a:p>
            <a:pPr indent="-365780">
              <a:spcBef>
                <a:spcPts val="0"/>
              </a:spcBef>
            </a:pPr>
            <a:r>
              <a:rPr lang="en-US" b="1" dirty="0" smtClean="0">
                <a:solidFill>
                  <a:schemeClr val="accent2"/>
                </a:solidFill>
                <a:ea typeface="ＭＳ Ｐゴシック"/>
                <a:cs typeface="ＭＳ Ｐゴシック"/>
              </a:rPr>
              <a:t>Instructions:</a:t>
            </a:r>
            <a:endParaRPr lang="en-US" b="1" dirty="0">
              <a:solidFill>
                <a:schemeClr val="accent2"/>
              </a:solidFill>
              <a:ea typeface="ＭＳ Ｐゴシック"/>
              <a:cs typeface="ＭＳ Ｐゴシック"/>
            </a:endParaRPr>
          </a:p>
          <a:p>
            <a:pPr marL="0" indent="0" algn="ctr">
              <a:spcBef>
                <a:spcPts val="0"/>
              </a:spcBef>
              <a:buNone/>
            </a:pPr>
            <a:r>
              <a:rPr lang="en-US" b="1" dirty="0" smtClean="0">
                <a:ea typeface="ＭＳ Ｐゴシック"/>
                <a:cs typeface="ＭＳ Ｐゴシック"/>
              </a:rPr>
              <a:t>05__pythonPandas </a:t>
            </a:r>
            <a:r>
              <a:rPr lang="en-US" b="1" dirty="0">
                <a:ea typeface="ＭＳ Ｐゴシック"/>
                <a:cs typeface="ＭＳ Ｐゴシック"/>
              </a:rPr>
              <a:t>| </a:t>
            </a:r>
            <a:r>
              <a:rPr lang="en-US" b="1" dirty="0" smtClean="0">
                <a:ea typeface="ＭＳ Ｐゴシック"/>
                <a:cs typeface="ＭＳ Ｐゴシック"/>
              </a:rPr>
              <a:t>5.2-pandasExploration.ipynb</a:t>
            </a:r>
            <a:endParaRPr lang="en-US" b="1"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93</a:t>
            </a:fld>
            <a:endParaRPr lang="en-US" dirty="0"/>
          </a:p>
        </p:txBody>
      </p:sp>
    </p:spTree>
    <p:extLst>
      <p:ext uri="{BB962C8B-B14F-4D97-AF65-F5344CB8AC3E}">
        <p14:creationId xmlns:p14="http://schemas.microsoft.com/office/powerpoint/2010/main" val="11169921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ea typeface="ＭＳ Ｐゴシック"/>
                <a:cs typeface="ＭＳ Ｐゴシック"/>
              </a:rPr>
              <a:t>Lab: Data Preparation</a:t>
            </a:r>
          </a:p>
        </p:txBody>
      </p:sp>
      <p:sp>
        <p:nvSpPr>
          <p:cNvPr id="23554" name="Rectangle 3"/>
          <p:cNvSpPr>
            <a:spLocks noGrp="1" noChangeArrowheads="1"/>
          </p:cNvSpPr>
          <p:nvPr>
            <p:ph type="body" idx="1"/>
          </p:nvPr>
        </p:nvSpPr>
        <p:spPr>
          <a:xfrm>
            <a:off x="419100" y="750889"/>
            <a:ext cx="8718550" cy="5715000"/>
          </a:xfrm>
        </p:spPr>
        <p:txBody>
          <a:bodyPr/>
          <a:lstStyle/>
          <a:p>
            <a:pPr indent="-365760">
              <a:spcBef>
                <a:spcPts val="0"/>
              </a:spcBef>
            </a:pPr>
            <a:r>
              <a:rPr lang="en-US" b="1" dirty="0">
                <a:solidFill>
                  <a:schemeClr val="accent2"/>
                </a:solidFill>
                <a:ea typeface="ＭＳ Ｐゴシック"/>
                <a:cs typeface="ＭＳ Ｐゴシック"/>
              </a:rPr>
              <a:t>Overview</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Load data from files and cleanup</a:t>
            </a:r>
          </a:p>
          <a:p>
            <a:pPr lvl="4" indent="-365760">
              <a:spcBef>
                <a:spcPts val="0"/>
              </a:spcBef>
            </a:pPr>
            <a:endParaRPr lang="en-US" dirty="0">
              <a:latin typeface="Times New Roman" pitchFamily="18" charset="0"/>
              <a:ea typeface="ＭＳ Ｐゴシック"/>
            </a:endParaRPr>
          </a:p>
          <a:p>
            <a:pPr lvl="4" indent="-365760">
              <a:spcBef>
                <a:spcPts val="0"/>
              </a:spcBef>
            </a:pPr>
            <a:endParaRPr lang="en-US" dirty="0">
              <a:latin typeface="Times New Roman" pitchFamily="18" charset="0"/>
              <a:ea typeface="ＭＳ Ｐゴシック"/>
            </a:endParaRPr>
          </a:p>
          <a:p>
            <a:pPr indent="-365760">
              <a:spcBef>
                <a:spcPts val="0"/>
              </a:spcBef>
            </a:pPr>
            <a:r>
              <a:rPr lang="en-US" b="1" dirty="0">
                <a:solidFill>
                  <a:schemeClr val="accent2"/>
                </a:solidFill>
                <a:ea typeface="ＭＳ Ｐゴシック"/>
                <a:cs typeface="ＭＳ Ｐゴシック"/>
              </a:rPr>
              <a:t>Approximate time</a:t>
            </a:r>
            <a:r>
              <a:rPr lang="en-US" dirty="0">
                <a:ea typeface="ＭＳ Ｐゴシック"/>
                <a:cs typeface="ＭＳ Ｐゴシック"/>
              </a:rPr>
              <a:t>: </a:t>
            </a:r>
            <a:br>
              <a:rPr lang="en-US" dirty="0">
                <a:ea typeface="ＭＳ Ｐゴシック"/>
                <a:cs typeface="ＭＳ Ｐゴシック"/>
              </a:rPr>
            </a:br>
            <a:r>
              <a:rPr lang="en-US" dirty="0">
                <a:ea typeface="ＭＳ Ｐゴシック"/>
                <a:cs typeface="ＭＳ Ｐゴシック"/>
              </a:rPr>
              <a:t>15 minutes</a:t>
            </a:r>
          </a:p>
          <a:p>
            <a:endParaRPr lang="en-US" dirty="0">
              <a:ea typeface="ＭＳ Ｐゴシック"/>
              <a:cs typeface="ＭＳ Ｐゴシック"/>
            </a:endParaRPr>
          </a:p>
          <a:p>
            <a:r>
              <a:rPr lang="en-US" b="1" dirty="0">
                <a:solidFill>
                  <a:schemeClr val="accent2"/>
                </a:solidFill>
                <a:ea typeface="ＭＳ Ｐゴシック"/>
                <a:cs typeface="ＭＳ Ｐゴシック"/>
              </a:rPr>
              <a:t>Instructions </a:t>
            </a:r>
            <a:r>
              <a:rPr lang="en-US" dirty="0">
                <a:ea typeface="ＭＳ Ｐゴシック"/>
                <a:cs typeface="ＭＳ Ｐゴシック"/>
              </a:rPr>
              <a:t>: </a:t>
            </a:r>
            <a:br>
              <a:rPr lang="en-US" dirty="0">
                <a:ea typeface="ＭＳ Ｐゴシック"/>
                <a:cs typeface="ＭＳ Ｐゴシック"/>
              </a:rPr>
            </a:br>
            <a:r>
              <a:rPr lang="en-US" b="1" dirty="0">
                <a:ea typeface="ＭＳ Ｐゴシック"/>
                <a:cs typeface="ＭＳ Ｐゴシック"/>
              </a:rPr>
              <a:t>07-data-frame / 7.3-data-prep.md</a:t>
            </a:r>
          </a:p>
          <a:p>
            <a:endParaRPr lang="en-US" dirty="0">
              <a:ea typeface="ＭＳ Ｐゴシック"/>
              <a:cs typeface="ＭＳ Ｐゴシック"/>
            </a:endParaRPr>
          </a:p>
        </p:txBody>
      </p:sp>
      <p:sp>
        <p:nvSpPr>
          <p:cNvPr id="23555" name="AutoShape 4"/>
          <p:cNvSpPr>
            <a:spLocks noChangeArrowheads="1"/>
          </p:cNvSpPr>
          <p:nvPr/>
        </p:nvSpPr>
        <p:spPr bwMode="blackWhite">
          <a:xfrm>
            <a:off x="8356600" y="60325"/>
            <a:ext cx="939800" cy="558800"/>
          </a:xfrm>
          <a:prstGeom prst="star16">
            <a:avLst>
              <a:gd name="adj" fmla="val 37500"/>
            </a:avLst>
          </a:prstGeom>
          <a:solidFill>
            <a:schemeClr val="bg1"/>
          </a:solidFill>
          <a:ln w="12700">
            <a:solidFill>
              <a:schemeClr val="tx1"/>
            </a:solidFill>
            <a:miter lim="800000"/>
            <a:headEnd/>
            <a:tailEnd/>
          </a:ln>
        </p:spPr>
        <p:txBody>
          <a:bodyPr wrap="none" lIns="91372" tIns="45687" rIns="91372" bIns="45687" anchor="ctr"/>
          <a:lstStyle/>
          <a:p>
            <a:pPr algn="ctr">
              <a:spcBef>
                <a:spcPct val="30000"/>
              </a:spcBef>
            </a:pPr>
            <a:r>
              <a:rPr lang="en-US" sz="2300" b="1" i="1">
                <a:solidFill>
                  <a:srgbClr val="000000"/>
                </a:solidFill>
                <a:latin typeface="Times New Roman" pitchFamily="18" charset="0"/>
              </a:rPr>
              <a:t>Lab</a:t>
            </a: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94</a:t>
            </a:fld>
            <a:endParaRPr lang="en-US" dirty="0"/>
          </a:p>
        </p:txBody>
      </p:sp>
    </p:spTree>
    <p:extLst>
      <p:ext uri="{BB962C8B-B14F-4D97-AF65-F5344CB8AC3E}">
        <p14:creationId xmlns:p14="http://schemas.microsoft.com/office/powerpoint/2010/main" val="896342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3D85E-7C8F-6E46-B90D-246CCA922C07}"/>
              </a:ext>
            </a:extLst>
          </p:cNvPr>
          <p:cNvSpPr>
            <a:spLocks noGrp="1"/>
          </p:cNvSpPr>
          <p:nvPr>
            <p:ph type="title"/>
          </p:nvPr>
        </p:nvSpPr>
        <p:spPr/>
        <p:txBody>
          <a:bodyPr/>
          <a:lstStyle/>
          <a:p>
            <a:r>
              <a:rPr lang="en-US" dirty="0" smtClean="0"/>
              <a:t>Review</a:t>
            </a:r>
            <a:endParaRPr lang="en-US" dirty="0"/>
          </a:p>
        </p:txBody>
      </p:sp>
      <p:sp>
        <p:nvSpPr>
          <p:cNvPr id="4" name="Footer Placeholder 3">
            <a:extLst>
              <a:ext uri="{FF2B5EF4-FFF2-40B4-BE49-F238E27FC236}">
                <a16:creationId xmlns:a16="http://schemas.microsoft.com/office/drawing/2014/main" xmlns="" id="{C9024F30-BDEC-A540-9893-1E3028DE0CAE}"/>
              </a:ext>
            </a:extLst>
          </p:cNvPr>
          <p:cNvSpPr>
            <a:spLocks noGrp="1"/>
          </p:cNvSpPr>
          <p:nvPr>
            <p:ph type="ftr" sz="quarter" idx="11"/>
          </p:nvPr>
        </p:nvSpPr>
        <p:spPr/>
        <p:txBody>
          <a:bodyPr/>
          <a:lstStyle/>
          <a:p>
            <a:pPr algn="l">
              <a:defRPr/>
            </a:pPr>
            <a:r>
              <a:rPr lang="en-US" smtClean="0"/>
              <a:t>Copyright © 2018 Elephant Scale. All rights reserved.</a:t>
            </a:r>
            <a:endParaRPr lang="en-US" dirty="0"/>
          </a:p>
        </p:txBody>
      </p:sp>
      <p:sp>
        <p:nvSpPr>
          <p:cNvPr id="5" name="Slide Number Placeholder 4">
            <a:extLst>
              <a:ext uri="{FF2B5EF4-FFF2-40B4-BE49-F238E27FC236}">
                <a16:creationId xmlns:a16="http://schemas.microsoft.com/office/drawing/2014/main" xmlns="" id="{7ECFB90F-1D1E-294A-B524-D244BD1636FB}"/>
              </a:ext>
            </a:extLst>
          </p:cNvPr>
          <p:cNvSpPr>
            <a:spLocks noGrp="1"/>
          </p:cNvSpPr>
          <p:nvPr>
            <p:ph type="sldNum" sz="quarter" idx="12"/>
          </p:nvPr>
        </p:nvSpPr>
        <p:spPr/>
        <p:txBody>
          <a:bodyPr/>
          <a:lstStyle/>
          <a:p>
            <a:pPr>
              <a:defRPr/>
            </a:pPr>
            <a:fld id="{77EF9825-4C23-4085-A4E3-B5565466BD91}" type="slidenum">
              <a:rPr lang="en-US" smtClean="0"/>
              <a:pPr>
                <a:defRPr/>
              </a:pPr>
              <a:t>95</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50" y="1140222"/>
            <a:ext cx="8902700" cy="5007768"/>
          </a:xfrm>
        </p:spPr>
      </p:pic>
    </p:spTree>
    <p:extLst>
      <p:ext uri="{BB962C8B-B14F-4D97-AF65-F5344CB8AC3E}">
        <p14:creationId xmlns:p14="http://schemas.microsoft.com/office/powerpoint/2010/main" val="21376301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r>
              <a:rPr lang="en-US" dirty="0">
                <a:ea typeface="ＭＳ Ｐゴシック"/>
                <a:cs typeface="ＭＳ Ｐゴシック"/>
              </a:rPr>
              <a:t>Review Questions</a:t>
            </a:r>
          </a:p>
        </p:txBody>
      </p:sp>
      <p:sp>
        <p:nvSpPr>
          <p:cNvPr id="126978" name="Rectangle 3"/>
          <p:cNvSpPr>
            <a:spLocks noGrp="1" noChangeArrowheads="1"/>
          </p:cNvSpPr>
          <p:nvPr>
            <p:ph type="body" idx="1"/>
          </p:nvPr>
        </p:nvSpPr>
        <p:spPr>
          <a:xfrm>
            <a:off x="419100" y="838200"/>
            <a:ext cx="8718550" cy="5627688"/>
          </a:xfrm>
        </p:spPr>
        <p:txBody>
          <a:bodyPr>
            <a:normAutofit/>
          </a:bodyPr>
          <a:lstStyle/>
          <a:p>
            <a:r>
              <a:rPr lang="en-US" sz="2800" dirty="0" smtClean="0">
                <a:ea typeface="ＭＳ Ｐゴシック"/>
              </a:rPr>
              <a:t>What are the main data models in Pandas?</a:t>
            </a:r>
          </a:p>
          <a:p>
            <a:r>
              <a:rPr lang="en-US" sz="2800" dirty="0" smtClean="0">
                <a:ea typeface="ＭＳ Ｐゴシック"/>
              </a:rPr>
              <a:t>How is Numpy Array different from Pandas Series?</a:t>
            </a:r>
          </a:p>
          <a:p>
            <a:r>
              <a:rPr lang="en-US" sz="2800" dirty="0" smtClean="0">
                <a:ea typeface="ＭＳ Ｐゴシック"/>
              </a:rPr>
              <a:t>When do you use a Pandas </a:t>
            </a:r>
            <a:r>
              <a:rPr lang="en-US" sz="2800" dirty="0" err="1" smtClean="0">
                <a:ea typeface="ＭＳ Ｐゴシック"/>
              </a:rPr>
              <a:t>Dataframe</a:t>
            </a:r>
            <a:r>
              <a:rPr lang="en-US" sz="2800" smtClean="0">
                <a:ea typeface="ＭＳ Ｐゴシック"/>
              </a:rPr>
              <a:t>?</a:t>
            </a:r>
            <a:endParaRPr lang="en-US" sz="2800" dirty="0">
              <a:ea typeface="ＭＳ Ｐゴシック"/>
            </a:endParaRPr>
          </a:p>
        </p:txBody>
      </p:sp>
      <p:sp>
        <p:nvSpPr>
          <p:cNvPr id="4" name="Footer Placeholder 3"/>
          <p:cNvSpPr>
            <a:spLocks noGrp="1"/>
          </p:cNvSpPr>
          <p:nvPr>
            <p:ph type="ftr" sz="quarter" idx="11"/>
          </p:nvPr>
        </p:nvSpPr>
        <p:spPr/>
        <p:txBody>
          <a:bodyPr/>
          <a:lstStyle/>
          <a:p>
            <a:pPr algn="l">
              <a:defRPr/>
            </a:pPr>
            <a:r>
              <a:rPr lang="en-US"/>
              <a:t>Copyright © 2017 Elephant Scale. All rights reserved.</a:t>
            </a:r>
            <a:endParaRPr lang="en-US" dirty="0"/>
          </a:p>
        </p:txBody>
      </p:sp>
      <p:sp>
        <p:nvSpPr>
          <p:cNvPr id="5" name="Slide Number Placeholder 4"/>
          <p:cNvSpPr>
            <a:spLocks noGrp="1"/>
          </p:cNvSpPr>
          <p:nvPr>
            <p:ph type="sldNum" sz="quarter" idx="12"/>
          </p:nvPr>
        </p:nvSpPr>
        <p:spPr/>
        <p:txBody>
          <a:bodyPr/>
          <a:lstStyle/>
          <a:p>
            <a:pPr>
              <a:defRPr/>
            </a:pPr>
            <a:fld id="{77EF9825-4C23-4085-A4E3-B5565466BD91}" type="slidenum">
              <a:rPr lang="en-US" smtClean="0"/>
              <a:pPr>
                <a:defRPr/>
              </a:pPr>
              <a:t>96</a:t>
            </a:fld>
            <a:endParaRPr lang="en-US" dirty="0"/>
          </a:p>
        </p:txBody>
      </p:sp>
    </p:spTree>
    <p:extLst>
      <p:ext uri="{BB962C8B-B14F-4D97-AF65-F5344CB8AC3E}">
        <p14:creationId xmlns:p14="http://schemas.microsoft.com/office/powerpoint/2010/main" val="3877665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385878</TotalTime>
  <Words>6167</Words>
  <Application>Microsoft Macintosh PowerPoint</Application>
  <PresentationFormat>Custom</PresentationFormat>
  <Paragraphs>1979</Paragraphs>
  <Slides>96</Slides>
  <Notes>54</Notes>
  <HiddenSlides>38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96</vt:i4>
      </vt:variant>
    </vt:vector>
  </HeadingPairs>
  <TitlesOfParts>
    <vt:vector size="106" baseType="lpstr">
      <vt:lpstr>Arial Bold</vt:lpstr>
      <vt:lpstr>Garamond</vt:lpstr>
      <vt:lpstr>Lucida Sans Typewriter</vt:lpstr>
      <vt:lpstr>Monotype Sorts</vt:lpstr>
      <vt:lpstr>ＭＳ Ｐゴシック</vt:lpstr>
      <vt:lpstr>Times New Roman</vt:lpstr>
      <vt:lpstr>Verdana</vt:lpstr>
      <vt:lpstr>Wingdings</vt:lpstr>
      <vt:lpstr>Arial</vt:lpstr>
      <vt:lpstr>LPc_New</vt:lpstr>
      <vt:lpstr>Pandas</vt:lpstr>
      <vt:lpstr>Pandas</vt:lpstr>
      <vt:lpstr>Lesson Objectives</vt:lpstr>
      <vt:lpstr>Introduction</vt:lpstr>
      <vt:lpstr>Why Pandas</vt:lpstr>
      <vt:lpstr>Series</vt:lpstr>
      <vt:lpstr>Series</vt:lpstr>
      <vt:lpstr>Series</vt:lpstr>
      <vt:lpstr>Dtypes</vt:lpstr>
      <vt:lpstr>Series - Data types</vt:lpstr>
      <vt:lpstr>Index</vt:lpstr>
      <vt:lpstr>Index</vt:lpstr>
      <vt:lpstr>Creating Series</vt:lpstr>
      <vt:lpstr>Retrieving data from Series</vt:lpstr>
      <vt:lpstr>Numpy Array versus Pandas Series</vt:lpstr>
      <vt:lpstr>NumPy Array versus Pandas Series</vt:lpstr>
      <vt:lpstr>DataFrame</vt:lpstr>
      <vt:lpstr>Data Frame</vt:lpstr>
      <vt:lpstr>DataFrame</vt:lpstr>
      <vt:lpstr>Creating A Data Frame</vt:lpstr>
      <vt:lpstr>Creating DataFrame</vt:lpstr>
      <vt:lpstr>Operations on DataFrame</vt:lpstr>
      <vt:lpstr>Operations on DataFrame - Create</vt:lpstr>
      <vt:lpstr>Operations on DataFrame – dtypes</vt:lpstr>
      <vt:lpstr>Data Frame: Appending a New Row</vt:lpstr>
      <vt:lpstr>Slicing Data Frames</vt:lpstr>
      <vt:lpstr>Data Frame Slicing</vt:lpstr>
      <vt:lpstr>Accessing a Data Frame by numeric index</vt:lpstr>
      <vt:lpstr>Accessing a Data Frame</vt:lpstr>
      <vt:lpstr>Accessing a Data Frame using .iloc</vt:lpstr>
      <vt:lpstr>Accessing Dataframes : Series vs. Sub-dataframe</vt:lpstr>
      <vt:lpstr>Accessing Dataframe by Index</vt:lpstr>
      <vt:lpstr>Apply function</vt:lpstr>
      <vt:lpstr>Operations on DataFrame – column slicing</vt:lpstr>
      <vt:lpstr>Operations on DataFrame – column slicing</vt:lpstr>
      <vt:lpstr>Operations on DataFrame – column addition</vt:lpstr>
      <vt:lpstr>Operations on DataFrame – column deletion</vt:lpstr>
      <vt:lpstr>Operations on DataFrame – row slicing</vt:lpstr>
      <vt:lpstr>Operations on DataFrame – row slicing</vt:lpstr>
      <vt:lpstr>Operations on DataFrame – row addition</vt:lpstr>
      <vt:lpstr>Operations on DataFrame – reset_index()</vt:lpstr>
      <vt:lpstr>Operations on DataFrame – row deletion</vt:lpstr>
      <vt:lpstr>Operations on DataFrame – Sub-setting</vt:lpstr>
      <vt:lpstr>Operations on DataFrame – Sub-setting</vt:lpstr>
      <vt:lpstr>Operations on DataFrame – set_index()</vt:lpstr>
      <vt:lpstr>Operations on DataFrame – loc[]</vt:lpstr>
      <vt:lpstr>Operations on DataFrame – loc[]</vt:lpstr>
      <vt:lpstr>Statistics Operations</vt:lpstr>
      <vt:lpstr>Statistics Operations</vt:lpstr>
      <vt:lpstr>Statistics Operations</vt:lpstr>
      <vt:lpstr>Advanced Operations</vt:lpstr>
      <vt:lpstr>Working With Raw Data</vt:lpstr>
      <vt:lpstr>Dealing With Missing Values</vt:lpstr>
      <vt:lpstr>Row or Column wise function application</vt:lpstr>
      <vt:lpstr>Sorting – Rows – by values</vt:lpstr>
      <vt:lpstr>Sorting – Rows – by index</vt:lpstr>
      <vt:lpstr>Sorting – Columns – by column header</vt:lpstr>
      <vt:lpstr>Splitting data into groups</vt:lpstr>
      <vt:lpstr>Splitting data into groups</vt:lpstr>
      <vt:lpstr>Concatenating DataFrames</vt:lpstr>
      <vt:lpstr>Concatenating DataFrames - rowwise</vt:lpstr>
      <vt:lpstr>Concatenating DataFrames – columnwise</vt:lpstr>
      <vt:lpstr>Merging DataFrames</vt:lpstr>
      <vt:lpstr>Merging DataFrames</vt:lpstr>
      <vt:lpstr>Pandas and Files</vt:lpstr>
      <vt:lpstr>Lab: DataFrames in Pandas</vt:lpstr>
      <vt:lpstr>Reading Data From Files</vt:lpstr>
      <vt:lpstr>Reading data from files</vt:lpstr>
      <vt:lpstr>Schema inference</vt:lpstr>
      <vt:lpstr>Reading data from files - Schema Inference</vt:lpstr>
      <vt:lpstr>Inferring types</vt:lpstr>
      <vt:lpstr>Reading data from files – Types Inference</vt:lpstr>
      <vt:lpstr>Reading From Databases</vt:lpstr>
      <vt:lpstr>Reading from Databases</vt:lpstr>
      <vt:lpstr>Example: Pandas and Databases</vt:lpstr>
      <vt:lpstr>Reading from Databases</vt:lpstr>
      <vt:lpstr>Saving Data To Files</vt:lpstr>
      <vt:lpstr>Saving data to files</vt:lpstr>
      <vt:lpstr>Working With Raw Data</vt:lpstr>
      <vt:lpstr>Dealing With Missing Values</vt:lpstr>
      <vt:lpstr>Combining Datasets : concat()</vt:lpstr>
      <vt:lpstr>Combining Dataframes : merge()</vt:lpstr>
      <vt:lpstr>Dealing With Duplicates</vt:lpstr>
      <vt:lpstr>Sorting Data Frames : sort_values()</vt:lpstr>
      <vt:lpstr>Sorting Data Frames : sort_values()</vt:lpstr>
      <vt:lpstr>describe() function</vt:lpstr>
      <vt:lpstr>Dealing With Categorical Variables</vt:lpstr>
      <vt:lpstr>Lab: Pandas</vt:lpstr>
      <vt:lpstr>Lab: Pandas - Intro</vt:lpstr>
      <vt:lpstr>Exploring Data</vt:lpstr>
      <vt:lpstr>Pandas Visualization</vt:lpstr>
      <vt:lpstr>Lab: Exploring Pandas</vt:lpstr>
      <vt:lpstr>Lab: Pandas - Exploration</vt:lpstr>
      <vt:lpstr>Lab: Data Preparation</vt:lpstr>
      <vt:lpstr>Review</vt:lpstr>
      <vt:lpstr>Review Questions</vt:lpstr>
    </vt:vector>
  </TitlesOfParts>
  <Company>Elephant Scale LLC &amp; LearningPatterns Inc.</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Abishek</cp:lastModifiedBy>
  <cp:revision>4452</cp:revision>
  <cp:lastPrinted>2018-04-16T20:22:06Z</cp:lastPrinted>
  <dcterms:created xsi:type="dcterms:W3CDTF">2010-07-13T15:22:01Z</dcterms:created>
  <dcterms:modified xsi:type="dcterms:W3CDTF">2018-08-08T04:10:35Z</dcterms:modified>
</cp:coreProperties>
</file>