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1" r:id="rId1"/>
  </p:sldMasterIdLst>
  <p:notesMasterIdLst>
    <p:notesMasterId r:id="rId36"/>
  </p:notesMasterIdLst>
  <p:handoutMasterIdLst>
    <p:handoutMasterId r:id="rId37"/>
  </p:handoutMasterIdLst>
  <p:sldIdLst>
    <p:sldId id="1173" r:id="rId2"/>
    <p:sldId id="1056" r:id="rId3"/>
    <p:sldId id="1235" r:id="rId4"/>
    <p:sldId id="1200" r:id="rId5"/>
    <p:sldId id="1204" r:id="rId6"/>
    <p:sldId id="1201" r:id="rId7"/>
    <p:sldId id="1205" r:id="rId8"/>
    <p:sldId id="1202" r:id="rId9"/>
    <p:sldId id="1224" r:id="rId10"/>
    <p:sldId id="1234" r:id="rId11"/>
    <p:sldId id="1206" r:id="rId12"/>
    <p:sldId id="1207" r:id="rId13"/>
    <p:sldId id="1208" r:id="rId14"/>
    <p:sldId id="1209" r:id="rId15"/>
    <p:sldId id="1225" r:id="rId16"/>
    <p:sldId id="1210" r:id="rId17"/>
    <p:sldId id="1211" r:id="rId18"/>
    <p:sldId id="1212" r:id="rId19"/>
    <p:sldId id="1226" r:id="rId20"/>
    <p:sldId id="1213" r:id="rId21"/>
    <p:sldId id="1229" r:id="rId22"/>
    <p:sldId id="1227" r:id="rId23"/>
    <p:sldId id="1228" r:id="rId24"/>
    <p:sldId id="1216" r:id="rId25"/>
    <p:sldId id="1217" r:id="rId26"/>
    <p:sldId id="1230" r:id="rId27"/>
    <p:sldId id="1218" r:id="rId28"/>
    <p:sldId id="1219" r:id="rId29"/>
    <p:sldId id="1222" r:id="rId30"/>
    <p:sldId id="1223" r:id="rId31"/>
    <p:sldId id="1233" r:id="rId32"/>
    <p:sldId id="1220" r:id="rId33"/>
    <p:sldId id="1221" r:id="rId34"/>
    <p:sldId id="1198" r:id="rId35"/>
  </p:sldIdLst>
  <p:sldSz cx="9372600" cy="68580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95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y Conlee" initials="MC" lastIdx="1" clrIdx="0"/>
  <p:cmAuthor id="2" name="Mark Kerzner" initials="MK" lastIdx="6" clrIdx="1"/>
  <p:cmAuthor id="3" name="Mary Beth Conlee" initials="MBC" lastIdx="7" clrIdx="2"/>
  <p:cmAuthor id="4" name="Michelle" initials="M" lastIdx="5" clrIdx="3"/>
  <p:cmAuthor id="5" name="Tricia Murphy" initials="TM" lastIdx="4" clrIdx="4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1A1A"/>
    <a:srgbClr val="D6B8EB"/>
    <a:srgbClr val="A77EC7"/>
    <a:srgbClr val="B59BC7"/>
    <a:srgbClr val="C7AAD9"/>
    <a:srgbClr val="C89EDF"/>
    <a:srgbClr val="BD83DF"/>
    <a:srgbClr val="CB89DF"/>
    <a:srgbClr val="CA87D1"/>
    <a:srgbClr val="CF86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387" autoAdjust="0"/>
    <p:restoredTop sz="85804" autoAdjust="0"/>
  </p:normalViewPr>
  <p:slideViewPr>
    <p:cSldViewPr>
      <p:cViewPr>
        <p:scale>
          <a:sx n="95" d="100"/>
          <a:sy n="95" d="100"/>
        </p:scale>
        <p:origin x="192" y="736"/>
      </p:cViewPr>
      <p:guideLst>
        <p:guide orient="horz" pos="2160"/>
        <p:guide pos="29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>
        <p:scale>
          <a:sx n="80" d="100"/>
          <a:sy n="80" d="100"/>
        </p:scale>
        <p:origin x="2088" y="144"/>
      </p:cViewPr>
      <p:guideLst>
        <p:guide orient="horz" pos="3024"/>
        <p:guide pos="23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handoutMaster" Target="handoutMasters/handoutMaster1.xml"/><Relationship Id="rId38" Type="http://schemas.openxmlformats.org/officeDocument/2006/relationships/commentAuthors" Target="commentAuthors.xml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3363"/>
            <a:ext cx="3170238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03" tIns="48303" rIns="96603" bIns="48303" numCol="1" anchor="b" anchorCtr="0" compatLnSpc="1">
            <a:prstTxWarp prst="textNoShape">
              <a:avLst/>
            </a:prstTxWarp>
          </a:bodyPr>
          <a:lstStyle>
            <a:lvl1pPr defTabSz="9652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3363"/>
            <a:ext cx="3170237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03" tIns="48303" rIns="96603" bIns="48303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97E62689-8C7D-4291-A094-4E689FEC4C3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2915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04813" y="473075"/>
            <a:ext cx="6492875" cy="475138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8280" name="Rectangle 8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365250" y="9388475"/>
            <a:ext cx="4578350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1" compatLnSpc="1">
            <a:prstTxWarp prst="textNoShape">
              <a:avLst/>
            </a:prstTxWarp>
          </a:bodyPr>
          <a:lstStyle>
            <a:lvl1pPr algn="ctr" defTabSz="965200" eaLnBrk="0" hangingPunct="0">
              <a:defRPr sz="900">
                <a:latin typeface="Arial" charset="0"/>
              </a:defRPr>
            </a:lvl1pPr>
          </a:lstStyle>
          <a:p>
            <a:pPr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438281" name="Rectangle 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400800" y="9388475"/>
            <a:ext cx="554038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b="1">
                <a:latin typeface="Arial" charset="0"/>
              </a:defRPr>
            </a:lvl1pPr>
          </a:lstStyle>
          <a:p>
            <a:pPr>
              <a:defRPr/>
            </a:pPr>
            <a:fld id="{EFAADD5D-AF76-45EE-AA5F-6DAC73BF167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38306" name="Text Box 34"/>
          <p:cNvSpPr txBox="1">
            <a:spLocks noChangeArrowheads="1"/>
          </p:cNvSpPr>
          <p:nvPr/>
        </p:nvSpPr>
        <p:spPr bwMode="auto">
          <a:xfrm>
            <a:off x="271463" y="5176838"/>
            <a:ext cx="617537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386" tIns="48194" rIns="96386" bIns="48194"/>
          <a:lstStyle/>
          <a:p>
            <a:pPr defTabSz="960438">
              <a:defRPr/>
            </a:pPr>
            <a:r>
              <a:rPr lang="en-US" sz="1200" b="1" u="sng" dirty="0">
                <a:latin typeface="Times New Roman" pitchFamily="18" charset="0"/>
                <a:cs typeface="Times New Roman" pitchFamily="18" charset="0"/>
              </a:rPr>
              <a:t>Notes:</a:t>
            </a:r>
          </a:p>
        </p:txBody>
      </p:sp>
      <p:sp>
        <p:nvSpPr>
          <p:cNvPr id="438309" name="Rectangle 37"/>
          <p:cNvSpPr>
            <a:spLocks noGrp="1" noChangeArrowheads="1"/>
          </p:cNvSpPr>
          <p:nvPr>
            <p:ph type="body" sz="quarter" idx="3"/>
          </p:nvPr>
        </p:nvSpPr>
        <p:spPr bwMode="gray">
          <a:xfrm>
            <a:off x="322263" y="5462588"/>
            <a:ext cx="6607175" cy="3751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537" tIns="45768" rIns="91537" bIns="4576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438317" name="Line 45"/>
          <p:cNvSpPr>
            <a:spLocks noChangeShapeType="1"/>
          </p:cNvSpPr>
          <p:nvPr/>
        </p:nvSpPr>
        <p:spPr bwMode="auto">
          <a:xfrm>
            <a:off x="322263" y="9324975"/>
            <a:ext cx="665321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30000"/>
              </a:spcBef>
              <a:defRPr/>
            </a:pPr>
            <a:endParaRPr lang="en-US" dirty="0">
              <a:latin typeface="Garamond" pitchFamily="-11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3744030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168275" indent="-168275" algn="l" rtl="0" eaLnBrk="0" fontAlgn="base" hangingPunct="0">
      <a:spcBef>
        <a:spcPct val="30000"/>
      </a:spcBef>
      <a:spcAft>
        <a:spcPct val="0"/>
      </a:spcAft>
      <a:buSzPct val="65000"/>
      <a:buFont typeface="Wingdings" pitchFamily="2" charset="2"/>
      <a:buChar char=""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 pitchFamily="-110" charset="-128"/>
      </a:defRPr>
    </a:lvl1pPr>
    <a:lvl2pPr marL="452438" indent="-169863" algn="l" rtl="0" eaLnBrk="0" fontAlgn="base" hangingPunct="0">
      <a:spcBef>
        <a:spcPct val="30000"/>
      </a:spcBef>
      <a:spcAft>
        <a:spcPct val="0"/>
      </a:spcAft>
      <a:buChar char="–"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2pPr>
    <a:lvl3pPr marL="744538" indent="-173038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2263" y="5462588"/>
            <a:ext cx="6575425" cy="3671887"/>
          </a:xfrm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6482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2263" y="5462588"/>
            <a:ext cx="6575425" cy="3671887"/>
          </a:xfrm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9552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2263" y="5462588"/>
            <a:ext cx="6575425" cy="3671887"/>
          </a:xfrm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8499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2263" y="5462588"/>
            <a:ext cx="6575425" cy="3671887"/>
          </a:xfrm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4284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2263" y="5462588"/>
            <a:ext cx="6575425" cy="3671887"/>
          </a:xfrm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9671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2263" y="5462588"/>
            <a:ext cx="6575425" cy="3671887"/>
          </a:xfrm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669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2263" y="5462588"/>
            <a:ext cx="6575425" cy="3671887"/>
          </a:xfrm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5847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2263" y="5462588"/>
            <a:ext cx="6575425" cy="3671887"/>
          </a:xfrm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661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2263" y="5462588"/>
            <a:ext cx="6575425" cy="3671887"/>
          </a:xfrm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8093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2263" y="5462588"/>
            <a:ext cx="6575425" cy="3671887"/>
          </a:xfrm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4195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2263" y="5462588"/>
            <a:ext cx="6575425" cy="3671887"/>
          </a:xfrm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2009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2263" y="5462588"/>
            <a:ext cx="6575425" cy="3671887"/>
          </a:xfrm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158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 preferRelativeResize="0">
            <a:picLocks noChangeArrowheads="1"/>
          </p:cNvPicPr>
          <p:nvPr/>
        </p:nvPicPr>
        <p:blipFill rotWithShape="1">
          <a:blip r:embed="rId2"/>
          <a:srcRect t="19473"/>
          <a:stretch/>
        </p:blipFill>
        <p:spPr bwMode="auto">
          <a:xfrm>
            <a:off x="0" y="-1488"/>
            <a:ext cx="2498725" cy="6867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04898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498725" y="4119563"/>
            <a:ext cx="6335713" cy="457200"/>
          </a:xfrm>
        </p:spPr>
        <p:txBody>
          <a:bodyPr>
            <a:spAutoFit/>
          </a:bodyPr>
          <a:lstStyle>
            <a:lvl1pPr marL="0" indent="0" algn="r">
              <a:buFont typeface="Monotype Sorts" pitchFamily="-110" charset="2"/>
              <a:buNone/>
              <a:defRPr sz="20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04900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704850" y="2667000"/>
            <a:ext cx="8121650" cy="1214438"/>
          </a:xfrm>
        </p:spPr>
        <p:txBody>
          <a:bodyPr lIns="91440" anchor="ctr"/>
          <a:lstStyle>
            <a:lvl1pPr algn="ctr" defTabSz="1825625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Copyright © 2018 Elephant Scale. All rights reserved.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50" y="0"/>
            <a:ext cx="8667750" cy="690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4950" y="822325"/>
            <a:ext cx="4375150" cy="564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62500" y="822325"/>
            <a:ext cx="4375150" cy="2744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62500" y="3719513"/>
            <a:ext cx="4375150" cy="2746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0E4B02-67B9-4228-B08B-2561CEE6B94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smtClean="0"/>
              <a:t>Copyright © 2018 Elephant Scale. All rights reserved.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50" y="0"/>
            <a:ext cx="8667750" cy="690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4950" y="822325"/>
            <a:ext cx="4375150" cy="564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822325"/>
            <a:ext cx="4375150" cy="564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6CC632-9864-46F1-8EAB-FCD3BB9CEC9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smtClean="0"/>
              <a:t>Copyright © 2018 Elephant Scale. All rights reserved.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4950" y="822325"/>
            <a:ext cx="8902700" cy="564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07" tIns="46005" rIns="92007" bIns="46005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03876" name="Rectangle 4"/>
          <p:cNvSpPr>
            <a:spLocks noGrp="1" noChangeArrowheads="1"/>
          </p:cNvSpPr>
          <p:nvPr>
            <p:ph type="sldNum" sz="quarter" idx="4"/>
          </p:nvPr>
        </p:nvSpPr>
        <p:spPr bwMode="hidden">
          <a:xfrm>
            <a:off x="8777288" y="6580188"/>
            <a:ext cx="546100" cy="22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b="1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77EF9825-4C23-4085-A4E3-B5565466BD9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03877" name="Rectangle 5"/>
          <p:cNvSpPr>
            <a:spLocks noGrp="1" noChangeArrowheads="1"/>
          </p:cNvSpPr>
          <p:nvPr>
            <p:ph type="ftr" sz="quarter" idx="3"/>
          </p:nvPr>
        </p:nvSpPr>
        <p:spPr bwMode="hidden">
          <a:xfrm>
            <a:off x="234950" y="6638918"/>
            <a:ext cx="544195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ctr" eaLnBrk="0" hangingPunct="0">
              <a:spcBef>
                <a:spcPct val="0"/>
              </a:spcBef>
              <a:defRPr sz="9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>
              <a:defRPr/>
            </a:pPr>
            <a:r>
              <a:rPr lang="en-US" smtClean="0"/>
              <a:t>Copyright © 2018 Elephant Scale. All rights reserved.</a:t>
            </a:r>
            <a:endParaRPr lang="en-US" dirty="0"/>
          </a:p>
        </p:txBody>
      </p:sp>
      <p:pic>
        <p:nvPicPr>
          <p:cNvPr id="1030" name="Picture 6"/>
          <p:cNvPicPr preferRelativeResize="0">
            <a:picLocks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ltGray">
          <a:xfrm>
            <a:off x="0" y="0"/>
            <a:ext cx="704850" cy="690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7"/>
          <p:cNvSpPr>
            <a:spLocks noGrp="1" noChangeArrowheads="1"/>
          </p:cNvSpPr>
          <p:nvPr>
            <p:ph type="title"/>
          </p:nvPr>
        </p:nvSpPr>
        <p:spPr bwMode="invGray">
          <a:xfrm>
            <a:off x="704850" y="0"/>
            <a:ext cx="8667750" cy="690563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vert="horz" wrap="square" lIns="92007" tIns="46005" rIns="92007" bIns="46005" numCol="1" anchor="b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6" r:id="rId1"/>
    <p:sldLayoutId id="2147483655" r:id="rId2"/>
    <p:sldLayoutId id="2147483654" r:id="rId3"/>
    <p:sldLayoutId id="2147483653" r:id="rId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+mj-lt"/>
          <a:ea typeface="ＭＳ Ｐゴシック" pitchFamily="-110" charset="-128"/>
          <a:cs typeface="ＭＳ Ｐゴシック" pitchFamily="-110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9pPr>
    </p:titleStyle>
    <p:bodyStyle>
      <a:lvl1pPr marL="290513" indent="-29051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"/>
        <a:defRPr sz="2400">
          <a:solidFill>
            <a:srgbClr val="000000"/>
          </a:solidFill>
          <a:latin typeface="+mn-lt"/>
          <a:ea typeface="ＭＳ Ｐゴシック" pitchFamily="-110" charset="-128"/>
          <a:cs typeface="ＭＳ Ｐゴシック" pitchFamily="-110" charset="-128"/>
        </a:defRPr>
      </a:lvl1pPr>
      <a:lvl2pPr marL="633413" indent="-22860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Char char="–"/>
        <a:defRPr sz="220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2pPr>
      <a:lvl3pPr marL="969963" indent="-22225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3pPr>
      <a:lvl4pPr marL="1258888" indent="-228600" algn="l" rtl="0" eaLnBrk="0" fontAlgn="base" hangingPunct="0">
        <a:spcBef>
          <a:spcPct val="0"/>
        </a:spcBef>
        <a:spcAft>
          <a:spcPct val="0"/>
        </a:spcAft>
        <a:buClr>
          <a:srgbClr val="5F5F5F"/>
        </a:buClr>
        <a:buSzPct val="65000"/>
        <a:buFont typeface="Arial Bold" pitchFamily="34" charset="0"/>
        <a:buChar char="‒"/>
        <a:defRPr lang="en-US" dirty="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4pPr>
      <a:lvl5pPr marL="20558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  <a:cs typeface="ＭＳ Ｐゴシック"/>
        </a:defRPr>
      </a:lvl5pPr>
      <a:lvl6pPr marL="25130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6pPr>
      <a:lvl7pPr marL="29702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7pPr>
      <a:lvl8pPr marL="34274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8pPr>
      <a:lvl9pPr marL="38846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tif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tif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tif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youtube.com/watch?v=spUNpyF58BY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tif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tif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cipy.org/doc/scipy/reference/generated/scipy.interpolate.bisplev.html#scipy.interpolate.bisplev" TargetMode="External"/><Relationship Id="rId4" Type="http://schemas.openxmlformats.org/officeDocument/2006/relationships/hyperlink" Target="https://docs.scipy.org/doc/scipy/reference/generated/scipy.interpolate.bisplrep.html#scipy.interpolate.bisplrep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ocs.scipy.org/doc/numpy/reference/generated/numpy.mgrid.html#numpy.mgrid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tif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tif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youtube.com/watch?v=yMgFHbjbAW8" TargetMode="External"/><Relationship Id="rId3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tif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tif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scipy.or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04850" y="2645288"/>
            <a:ext cx="8121650" cy="1214438"/>
          </a:xfrm>
        </p:spPr>
        <p:txBody>
          <a:bodyPr>
            <a:normAutofit/>
          </a:bodyPr>
          <a:lstStyle/>
          <a:p>
            <a:r>
              <a:rPr lang="en-US" sz="4000" dirty="0" smtClean="0">
                <a:ea typeface="ＭＳ Ｐゴシック"/>
                <a:cs typeface="ＭＳ Ｐゴシック"/>
              </a:rPr>
              <a:t>SciPy</a:t>
            </a:r>
            <a:endParaRPr lang="en-US" sz="4000" dirty="0">
              <a:ea typeface="ＭＳ Ｐゴシック"/>
              <a:cs typeface="ＭＳ Ｐゴシック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xmlns="" id="{B45850A5-1944-294B-AE0B-2E13B2ED34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5100" y="4119563"/>
            <a:ext cx="6472238" cy="2635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07" tIns="46005" rIns="92007" bIns="46005" numCol="1" anchor="t" anchorCtr="0" compatLnSpc="1">
            <a:prstTxWarp prst="textNoShape">
              <a:avLst/>
            </a:prstTxWarp>
            <a:spAutoFit/>
          </a:bodyPr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pitchFamily="-110" charset="2"/>
              <a:buNone/>
              <a:defRPr sz="200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 pitchFamily="-110" charset="-128"/>
              </a:defRPr>
            </a:lvl1pPr>
            <a:lvl2pPr marL="6334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20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/>
              </a:defRPr>
            </a:lvl2pPr>
            <a:lvl3pPr marL="969963" indent="-2222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/>
              </a:defRPr>
            </a:lvl3pPr>
            <a:lvl4pPr marL="1258888" indent="-22860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F5F5F"/>
              </a:buClr>
              <a:buSzPct val="65000"/>
              <a:buFont typeface="Arial Bold" pitchFamily="34" charset="0"/>
              <a:buChar char="‒"/>
              <a:defRPr lang="en-US" dirty="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/>
              </a:defRPr>
            </a:lvl4pPr>
            <a:lvl5pPr marL="20558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  <a:cs typeface="ＭＳ Ｐゴシック"/>
              </a:defRPr>
            </a:lvl5pPr>
            <a:lvl6pPr marL="25130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6pPr>
            <a:lvl7pPr marL="29702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7pPr>
            <a:lvl8pPr marL="34274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8pPr>
            <a:lvl9pPr marL="38846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9pPr>
          </a:lstStyle>
          <a:p>
            <a:pPr marL="404813" lvl="1" indent="0" algn="r">
              <a:buFontTx/>
              <a:buNone/>
            </a:pPr>
            <a:r>
              <a:rPr lang="en-US" sz="1400" kern="0" dirty="0" smtClean="0">
                <a:solidFill>
                  <a:schemeClr val="bg2"/>
                </a:solidFill>
                <a:ea typeface="ＭＳ Ｐゴシック"/>
              </a:rPr>
              <a:t>Introduction</a:t>
            </a:r>
          </a:p>
          <a:p>
            <a:pPr marL="404813" lvl="1" indent="0" algn="r">
              <a:buFontTx/>
              <a:buNone/>
            </a:pPr>
            <a:r>
              <a:rPr lang="en-US" sz="1400" kern="0" dirty="0" err="1" smtClean="0"/>
              <a:t>scipy.cluster</a:t>
            </a:r>
            <a:endParaRPr lang="en-US" sz="1400" kern="0" dirty="0" smtClean="0"/>
          </a:p>
          <a:p>
            <a:pPr marL="404813" lvl="1" indent="0" algn="r">
              <a:buFontTx/>
              <a:buNone/>
            </a:pPr>
            <a:r>
              <a:rPr lang="en-US" sz="1400" kern="0" dirty="0" err="1" smtClean="0"/>
              <a:t>scipy.constants</a:t>
            </a:r>
            <a:endParaRPr lang="en-US" sz="1400" kern="0" dirty="0" smtClean="0"/>
          </a:p>
          <a:p>
            <a:pPr marL="404813" lvl="1" indent="0" algn="r">
              <a:buFontTx/>
              <a:buNone/>
            </a:pPr>
            <a:r>
              <a:rPr lang="en-US" sz="1400" kern="0" dirty="0" err="1" smtClean="0"/>
              <a:t>scipy.fftpack</a:t>
            </a:r>
            <a:endParaRPr lang="en-US" sz="1400" kern="0" dirty="0" smtClean="0"/>
          </a:p>
          <a:p>
            <a:pPr marL="404813" lvl="1" indent="0" algn="r">
              <a:buFontTx/>
              <a:buNone/>
            </a:pPr>
            <a:r>
              <a:rPr lang="en-US" sz="1400" kern="0" dirty="0" err="1" smtClean="0"/>
              <a:t>scipy.integrate</a:t>
            </a:r>
            <a:endParaRPr lang="en-US" sz="1400" kern="0" dirty="0" smtClean="0"/>
          </a:p>
          <a:p>
            <a:pPr marL="404813" lvl="1" indent="0" algn="r">
              <a:buFontTx/>
              <a:buNone/>
            </a:pPr>
            <a:r>
              <a:rPr lang="en-US" sz="1400" kern="0" dirty="0" err="1" smtClean="0"/>
              <a:t>scipy.interpolate</a:t>
            </a:r>
            <a:endParaRPr lang="en-US" sz="1400" kern="0" dirty="0" smtClean="0"/>
          </a:p>
          <a:p>
            <a:pPr marL="404813" lvl="1" indent="0" algn="r">
              <a:buFontTx/>
              <a:buNone/>
            </a:pPr>
            <a:r>
              <a:rPr lang="en-US" sz="1400" kern="0" dirty="0" err="1" smtClean="0"/>
              <a:t>scipy.linalg</a:t>
            </a:r>
            <a:endParaRPr lang="en-US" sz="1400" kern="0" dirty="0" smtClean="0"/>
          </a:p>
          <a:p>
            <a:pPr marL="404813" lvl="1" indent="0" algn="r">
              <a:buFontTx/>
              <a:buNone/>
            </a:pPr>
            <a:r>
              <a:rPr lang="en-US" sz="1400" kern="0" dirty="0" err="1" smtClean="0"/>
              <a:t>scipy.optimize</a:t>
            </a:r>
            <a:endParaRPr lang="en-US" sz="1400" kern="0" dirty="0" smtClean="0"/>
          </a:p>
          <a:p>
            <a:pPr marL="404813" lvl="1" indent="0" algn="r">
              <a:buFontTx/>
              <a:buNone/>
            </a:pPr>
            <a:r>
              <a:rPr lang="en-US" sz="1400" kern="0" dirty="0" err="1" smtClean="0"/>
              <a:t>scipy.sparse</a:t>
            </a:r>
            <a:endParaRPr lang="en-US" sz="1400" kern="0" dirty="0" smtClean="0"/>
          </a:p>
          <a:p>
            <a:pPr marL="404813" lvl="1" indent="0" algn="r">
              <a:buFontTx/>
              <a:buNone/>
            </a:pPr>
            <a:r>
              <a:rPr lang="en-US" sz="1400" kern="0" dirty="0" err="1" smtClean="0"/>
              <a:t>scipy.stats</a:t>
            </a:r>
            <a:endParaRPr lang="en-US" sz="1400" kern="0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0900" y="4800600"/>
            <a:ext cx="2222500" cy="77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8221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scipy.cluster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K-Means outputs from previous slide (data i</a:t>
            </a:r>
            <a:r>
              <a:rPr lang="en-US" dirty="0" smtClean="0"/>
              <a:t>n 3 clusters</a:t>
            </a:r>
            <a:r>
              <a:rPr lang="en-US" dirty="0" smtClean="0"/>
              <a:t>):</a:t>
            </a:r>
          </a:p>
          <a:p>
            <a:pPr lvl="1"/>
            <a:r>
              <a:rPr lang="en-US" dirty="0" smtClean="0"/>
              <a:t>print(data)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print(centroids)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print(clx)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 smtClean="0"/>
              <a:t>Copyright © 2018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74650" y="1676400"/>
            <a:ext cx="8763000" cy="1600438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is-IS" sz="14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[[2.38038384e+00 2.12280702e+00 2.16947796e+00]</a:t>
            </a:r>
          </a:p>
          <a:p>
            <a:r>
              <a:rPr lang="is-IS" sz="14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 [2.88261030e+00 3.05264701e+00 2.32604159e+00]</a:t>
            </a:r>
          </a:p>
          <a:p>
            <a:r>
              <a:rPr lang="is-IS" sz="14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 [1.39628218e+00 2.67195040e+00 2.73329337e+00]</a:t>
            </a:r>
          </a:p>
          <a:p>
            <a:r>
              <a:rPr lang="is-IS" sz="14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 [1.85570613e+00 1.44755357e+00 1.37267120e+00]</a:t>
            </a:r>
          </a:p>
          <a:p>
            <a:r>
              <a:rPr lang="is-IS" sz="14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 [3.40103919e+00 1.83791819e+00 3.45083827e+00</a:t>
            </a:r>
            <a:r>
              <a:rPr lang="is-IS" sz="14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]</a:t>
            </a:r>
          </a:p>
          <a:p>
            <a:r>
              <a:rPr lang="mr-IN" sz="14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……………………</a:t>
            </a:r>
            <a:endParaRPr lang="en-US" sz="1400" dirty="0" smtClean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r>
              <a:rPr lang="mr-IN" sz="14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……………………</a:t>
            </a:r>
            <a:endParaRPr lang="en-US" sz="1400" dirty="0" smtClean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374650" y="3733800"/>
            <a:ext cx="8763000" cy="738664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[[1.21886134 1.13825823 1.0813865 ]</a:t>
            </a:r>
          </a:p>
          <a:p>
            <a:r>
              <a:rPr lang="pt-BR" sz="14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 [3.15339406 2.74945654 2.78052967]</a:t>
            </a:r>
          </a:p>
          <a:p>
            <a:r>
              <a:rPr lang="pt-BR" sz="14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 [1.77053939 2.2379303  2.33445638</a:t>
            </a:r>
            <a:r>
              <a:rPr lang="pt-BR" sz="14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]]</a:t>
            </a:r>
            <a:endParaRPr lang="pt-BR" sz="1400" dirty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374650" y="4953000"/>
            <a:ext cx="8763000" cy="1384995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cs-CZ" sz="14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[2 1 2 0 1 1 2 2 1 2 1 1 1 1 1 2 1 2 1 1 1 1 1 1 1 1 1 1 1 2 2 1 1 1 2 1 2</a:t>
            </a:r>
          </a:p>
          <a:p>
            <a:r>
              <a:rPr lang="cs-CZ" sz="14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 2 1 2 0 1 1 1 0 1 1 1 2 1 1 2 2 1 1 2 1 2 2 2 2 2 2 1 2 1 2 2 2 1 2 2 1 1</a:t>
            </a:r>
          </a:p>
          <a:p>
            <a:r>
              <a:rPr lang="cs-CZ" sz="14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 1 1 1 1 1 2 2 2 2 2 2 1 2 2 2 1 1 1 2 1 1 2 2 1 2 1 0 2 0 0 0 0 0 2 0 0 2</a:t>
            </a:r>
          </a:p>
          <a:p>
            <a:r>
              <a:rPr lang="cs-CZ" sz="14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 0 0 0 2 0 0 0 0 0 0 0 0 0 0 0 0 2 0 0 0 0 0 2 0 0 0 0 0 0 0 0 0 0 0 2 0 0</a:t>
            </a:r>
          </a:p>
          <a:p>
            <a:r>
              <a:rPr lang="cs-CZ" sz="14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 0 0 2 0 0 0 0 2 0 0 0 0 0 0 0 0 0 0 0 0 0 0 0 0 2 0 0 0 0 2 2 0 0 0 0 0 0</a:t>
            </a:r>
          </a:p>
          <a:p>
            <a:r>
              <a:rPr lang="cs-CZ" sz="14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 0 0 0 0 0 0 0 0 0 0 0 0 0 2 0]</a:t>
            </a:r>
          </a:p>
        </p:txBody>
      </p:sp>
    </p:spTree>
    <p:extLst>
      <p:ext uri="{BB962C8B-B14F-4D97-AF65-F5344CB8AC3E}">
        <p14:creationId xmlns:p14="http://schemas.microsoft.com/office/powerpoint/2010/main" val="429862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04850" y="2645288"/>
            <a:ext cx="8121650" cy="1214438"/>
          </a:xfrm>
        </p:spPr>
        <p:txBody>
          <a:bodyPr>
            <a:normAutofit/>
          </a:bodyPr>
          <a:lstStyle/>
          <a:p>
            <a:r>
              <a:rPr lang="en-US" sz="4000" dirty="0" err="1" smtClean="0">
                <a:ea typeface="ＭＳ Ｐゴシック"/>
                <a:cs typeface="ＭＳ Ｐゴシック"/>
              </a:rPr>
              <a:t>scipy.constants</a:t>
            </a:r>
            <a:endParaRPr lang="en-US" sz="4000" dirty="0">
              <a:ea typeface="ＭＳ Ｐゴシック"/>
              <a:cs typeface="ＭＳ Ｐゴシック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B45850A5-1944-294B-AE0B-2E13B2ED34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5100" y="4119563"/>
            <a:ext cx="6472238" cy="2635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07" tIns="46005" rIns="92007" bIns="46005" numCol="1" anchor="t" anchorCtr="0" compatLnSpc="1">
            <a:prstTxWarp prst="textNoShape">
              <a:avLst/>
            </a:prstTxWarp>
            <a:spAutoFit/>
          </a:bodyPr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pitchFamily="-110" charset="2"/>
              <a:buNone/>
              <a:defRPr sz="200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 pitchFamily="-110" charset="-128"/>
              </a:defRPr>
            </a:lvl1pPr>
            <a:lvl2pPr marL="6334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20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/>
              </a:defRPr>
            </a:lvl2pPr>
            <a:lvl3pPr marL="969963" indent="-2222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/>
              </a:defRPr>
            </a:lvl3pPr>
            <a:lvl4pPr marL="1258888" indent="-22860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F5F5F"/>
              </a:buClr>
              <a:buSzPct val="65000"/>
              <a:buFont typeface="Arial Bold" pitchFamily="34" charset="0"/>
              <a:buChar char="‒"/>
              <a:defRPr lang="en-US" dirty="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/>
              </a:defRPr>
            </a:lvl4pPr>
            <a:lvl5pPr marL="20558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  <a:cs typeface="ＭＳ Ｐゴシック"/>
              </a:defRPr>
            </a:lvl5pPr>
            <a:lvl6pPr marL="25130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6pPr>
            <a:lvl7pPr marL="29702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7pPr>
            <a:lvl8pPr marL="34274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8pPr>
            <a:lvl9pPr marL="38846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9pPr>
          </a:lstStyle>
          <a:p>
            <a:pPr marL="404813" lvl="1" indent="0" algn="r">
              <a:buFontTx/>
              <a:buNone/>
            </a:pPr>
            <a:r>
              <a:rPr lang="en-US" sz="1400" kern="0" dirty="0" smtClean="0">
                <a:solidFill>
                  <a:schemeClr val="bg2"/>
                </a:solidFill>
                <a:ea typeface="ＭＳ Ｐゴシック"/>
              </a:rPr>
              <a:t>Introduction</a:t>
            </a:r>
          </a:p>
          <a:p>
            <a:pPr marL="404813" lvl="1" indent="0" algn="r">
              <a:buFontTx/>
              <a:buNone/>
            </a:pPr>
            <a:r>
              <a:rPr lang="en-US" sz="1400" kern="0" dirty="0" err="1" smtClean="0"/>
              <a:t>scipy.cluster</a:t>
            </a:r>
            <a:endParaRPr lang="en-US" sz="1400" kern="0" dirty="0" smtClean="0"/>
          </a:p>
          <a:p>
            <a:pPr marL="404813" lvl="1" indent="0" algn="r">
              <a:buFontTx/>
              <a:buNone/>
            </a:pPr>
            <a:r>
              <a:rPr lang="en-US" sz="1400" b="1" kern="0" dirty="0" err="1" smtClean="0">
                <a:solidFill>
                  <a:schemeClr val="accent2"/>
                </a:solidFill>
              </a:rPr>
              <a:t>scipy.constants</a:t>
            </a:r>
            <a:endParaRPr lang="en-US" sz="1400" b="1" kern="0" dirty="0" smtClean="0">
              <a:solidFill>
                <a:schemeClr val="accent2"/>
              </a:solidFill>
            </a:endParaRPr>
          </a:p>
          <a:p>
            <a:pPr marL="404813" lvl="1" indent="0" algn="r">
              <a:buFontTx/>
              <a:buNone/>
            </a:pPr>
            <a:r>
              <a:rPr lang="en-US" sz="1400" kern="0" dirty="0" err="1" smtClean="0"/>
              <a:t>scipy.fftpack</a:t>
            </a:r>
            <a:endParaRPr lang="en-US" sz="1400" kern="0" dirty="0" smtClean="0"/>
          </a:p>
          <a:p>
            <a:pPr marL="404813" lvl="1" indent="0" algn="r">
              <a:buFontTx/>
              <a:buNone/>
            </a:pPr>
            <a:r>
              <a:rPr lang="en-US" sz="1400" kern="0" dirty="0" err="1" smtClean="0"/>
              <a:t>scipy.integrate</a:t>
            </a:r>
            <a:endParaRPr lang="en-US" sz="1400" kern="0" dirty="0" smtClean="0"/>
          </a:p>
          <a:p>
            <a:pPr marL="404813" lvl="1" indent="0" algn="r">
              <a:buFontTx/>
              <a:buNone/>
            </a:pPr>
            <a:r>
              <a:rPr lang="en-US" sz="1400" kern="0" dirty="0" err="1" smtClean="0"/>
              <a:t>scipy.interpolate</a:t>
            </a:r>
            <a:endParaRPr lang="en-US" sz="1400" kern="0" dirty="0" smtClean="0"/>
          </a:p>
          <a:p>
            <a:pPr marL="404813" lvl="1" indent="0" algn="r">
              <a:buFontTx/>
              <a:buNone/>
            </a:pPr>
            <a:r>
              <a:rPr lang="en-US" sz="1400" kern="0" dirty="0" err="1" smtClean="0"/>
              <a:t>scipy.linalg</a:t>
            </a:r>
            <a:endParaRPr lang="en-US" sz="1400" kern="0" dirty="0" smtClean="0"/>
          </a:p>
          <a:p>
            <a:pPr marL="404813" lvl="1" indent="0" algn="r">
              <a:buFontTx/>
              <a:buNone/>
            </a:pPr>
            <a:r>
              <a:rPr lang="en-US" sz="1400" kern="0" dirty="0" err="1" smtClean="0"/>
              <a:t>scipy.optimize</a:t>
            </a:r>
            <a:endParaRPr lang="en-US" sz="1400" kern="0" dirty="0" smtClean="0"/>
          </a:p>
          <a:p>
            <a:pPr marL="404813" lvl="1" indent="0" algn="r">
              <a:buFontTx/>
              <a:buNone/>
            </a:pPr>
            <a:r>
              <a:rPr lang="en-US" sz="1400" kern="0" dirty="0" err="1" smtClean="0"/>
              <a:t>scipy.sparse</a:t>
            </a:r>
            <a:endParaRPr lang="en-US" sz="1400" kern="0" dirty="0" smtClean="0"/>
          </a:p>
          <a:p>
            <a:pPr marL="404813" lvl="1" indent="0" algn="r">
              <a:buFontTx/>
              <a:buNone/>
            </a:pPr>
            <a:r>
              <a:rPr lang="en-US" sz="1400" kern="0" dirty="0" err="1" smtClean="0"/>
              <a:t>scipy.stats</a:t>
            </a:r>
            <a:endParaRPr lang="en-US" sz="1400" kern="0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0900" y="4800600"/>
            <a:ext cx="2222500" cy="77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348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scipy.constants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package provides various physical and mathematical constants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Copyright © 2018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74650" y="1657290"/>
            <a:ext cx="8763000" cy="4708981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from </a:t>
            </a:r>
            <a:r>
              <a:rPr lang="en-US" sz="2000" b="1" dirty="0" err="1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scipy.constants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import *</a:t>
            </a:r>
          </a:p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pi</a:t>
            </a:r>
          </a:p>
          <a:p>
            <a:pPr defTabSz="288925"/>
            <a:r>
              <a:rPr lang="cs-CZ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3.141592653589793</a:t>
            </a:r>
            <a:endParaRPr lang="en-US" sz="2000" dirty="0" smtClean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c</a:t>
            </a:r>
          </a:p>
          <a:p>
            <a:pPr defTabSz="288925"/>
            <a:r>
              <a:rPr lang="is-IS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299792458.0</a:t>
            </a:r>
            <a:endParaRPr lang="en-US" sz="2000" dirty="0" smtClean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h</a:t>
            </a:r>
          </a:p>
          <a:p>
            <a:pPr defTabSz="288925"/>
            <a:r>
              <a:rPr lang="is-IS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6.62607004e-34</a:t>
            </a:r>
            <a:endParaRPr lang="en-US" sz="2000" dirty="0" smtClean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e</a:t>
            </a:r>
          </a:p>
          <a:p>
            <a:pPr defTabSz="288925"/>
            <a:r>
              <a:rPr lang="is-IS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1.6021766208e-19</a:t>
            </a:r>
            <a:endParaRPr lang="en-US" sz="2000" dirty="0" smtClean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R</a:t>
            </a:r>
          </a:p>
          <a:p>
            <a:pPr defTabSz="288925"/>
            <a:r>
              <a:rPr lang="hr-HR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8.3144598</a:t>
            </a:r>
            <a:endParaRPr lang="en-US" sz="2000" dirty="0" smtClean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k</a:t>
            </a:r>
          </a:p>
          <a:p>
            <a:pPr defTabSz="288925"/>
            <a:r>
              <a:rPr lang="mr-IN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1.38064852e-23</a:t>
            </a:r>
            <a:endParaRPr lang="en-US" sz="2000" dirty="0" smtClean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</a:t>
            </a:r>
            <a:r>
              <a:rPr lang="en-US" sz="2000" b="1" dirty="0" err="1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m_e</a:t>
            </a:r>
            <a:endParaRPr lang="en-US" sz="2000" b="1" dirty="0" smtClean="0">
              <a:solidFill>
                <a:schemeClr val="accent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mr-IN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9.10938356e-31</a:t>
            </a:r>
            <a:endParaRPr lang="en-US" sz="2000" dirty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19865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04850" y="2645288"/>
            <a:ext cx="8121650" cy="1214438"/>
          </a:xfrm>
        </p:spPr>
        <p:txBody>
          <a:bodyPr>
            <a:normAutofit/>
          </a:bodyPr>
          <a:lstStyle/>
          <a:p>
            <a:r>
              <a:rPr lang="en-US" sz="4000" dirty="0" err="1" smtClean="0">
                <a:ea typeface="ＭＳ Ｐゴシック"/>
                <a:cs typeface="ＭＳ Ｐゴシック"/>
              </a:rPr>
              <a:t>scipy.fftpack</a:t>
            </a:r>
            <a:endParaRPr lang="en-US" sz="4000" dirty="0">
              <a:ea typeface="ＭＳ Ｐゴシック"/>
              <a:cs typeface="ＭＳ Ｐゴシック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B45850A5-1944-294B-AE0B-2E13B2ED34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5100" y="4119563"/>
            <a:ext cx="6472238" cy="2635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07" tIns="46005" rIns="92007" bIns="46005" numCol="1" anchor="t" anchorCtr="0" compatLnSpc="1">
            <a:prstTxWarp prst="textNoShape">
              <a:avLst/>
            </a:prstTxWarp>
            <a:spAutoFit/>
          </a:bodyPr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pitchFamily="-110" charset="2"/>
              <a:buNone/>
              <a:defRPr sz="200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 pitchFamily="-110" charset="-128"/>
              </a:defRPr>
            </a:lvl1pPr>
            <a:lvl2pPr marL="6334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20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/>
              </a:defRPr>
            </a:lvl2pPr>
            <a:lvl3pPr marL="969963" indent="-2222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/>
              </a:defRPr>
            </a:lvl3pPr>
            <a:lvl4pPr marL="1258888" indent="-22860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F5F5F"/>
              </a:buClr>
              <a:buSzPct val="65000"/>
              <a:buFont typeface="Arial Bold" pitchFamily="34" charset="0"/>
              <a:buChar char="‒"/>
              <a:defRPr lang="en-US" dirty="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/>
              </a:defRPr>
            </a:lvl4pPr>
            <a:lvl5pPr marL="20558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  <a:cs typeface="ＭＳ Ｐゴシック"/>
              </a:defRPr>
            </a:lvl5pPr>
            <a:lvl6pPr marL="25130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6pPr>
            <a:lvl7pPr marL="29702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7pPr>
            <a:lvl8pPr marL="34274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8pPr>
            <a:lvl9pPr marL="38846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9pPr>
          </a:lstStyle>
          <a:p>
            <a:pPr marL="404813" lvl="1" indent="0" algn="r">
              <a:buFontTx/>
              <a:buNone/>
            </a:pPr>
            <a:r>
              <a:rPr lang="en-US" sz="1400" kern="0" dirty="0" smtClean="0">
                <a:solidFill>
                  <a:schemeClr val="bg2"/>
                </a:solidFill>
                <a:ea typeface="ＭＳ Ｐゴシック"/>
              </a:rPr>
              <a:t>Introduction</a:t>
            </a:r>
          </a:p>
          <a:p>
            <a:pPr marL="404813" lvl="1" indent="0" algn="r">
              <a:buFontTx/>
              <a:buNone/>
            </a:pPr>
            <a:r>
              <a:rPr lang="en-US" sz="1400" kern="0" dirty="0" err="1" smtClean="0"/>
              <a:t>scipy.cluster</a:t>
            </a:r>
            <a:endParaRPr lang="en-US" sz="1400" kern="0" dirty="0" smtClean="0"/>
          </a:p>
          <a:p>
            <a:pPr marL="404813" lvl="1" indent="0" algn="r">
              <a:buFontTx/>
              <a:buNone/>
            </a:pPr>
            <a:r>
              <a:rPr lang="en-US" sz="1400" kern="0" dirty="0" err="1" smtClean="0"/>
              <a:t>scipy.constants</a:t>
            </a:r>
            <a:endParaRPr lang="en-US" sz="1400" kern="0" dirty="0" smtClean="0"/>
          </a:p>
          <a:p>
            <a:pPr marL="404813" lvl="1" indent="0" algn="r">
              <a:buFontTx/>
              <a:buNone/>
            </a:pPr>
            <a:r>
              <a:rPr lang="en-US" sz="1400" b="1" kern="0" dirty="0" err="1" smtClean="0">
                <a:solidFill>
                  <a:schemeClr val="accent2"/>
                </a:solidFill>
              </a:rPr>
              <a:t>scipy.fftpack</a:t>
            </a:r>
            <a:endParaRPr lang="en-US" sz="1400" b="1" kern="0" dirty="0" smtClean="0">
              <a:solidFill>
                <a:schemeClr val="accent2"/>
              </a:solidFill>
            </a:endParaRPr>
          </a:p>
          <a:p>
            <a:pPr marL="404813" lvl="1" indent="0" algn="r">
              <a:buFontTx/>
              <a:buNone/>
            </a:pPr>
            <a:r>
              <a:rPr lang="en-US" sz="1400" kern="0" dirty="0" err="1" smtClean="0"/>
              <a:t>scipy.integrate</a:t>
            </a:r>
            <a:endParaRPr lang="en-US" sz="1400" kern="0" dirty="0" smtClean="0"/>
          </a:p>
          <a:p>
            <a:pPr marL="404813" lvl="1" indent="0" algn="r">
              <a:buFontTx/>
              <a:buNone/>
            </a:pPr>
            <a:r>
              <a:rPr lang="en-US" sz="1400" kern="0" dirty="0" err="1" smtClean="0"/>
              <a:t>scipy.interpolate</a:t>
            </a:r>
            <a:endParaRPr lang="en-US" sz="1400" kern="0" dirty="0" smtClean="0"/>
          </a:p>
          <a:p>
            <a:pPr marL="404813" lvl="1" indent="0" algn="r">
              <a:buFontTx/>
              <a:buNone/>
            </a:pPr>
            <a:r>
              <a:rPr lang="en-US" sz="1400" kern="0" dirty="0" err="1" smtClean="0"/>
              <a:t>scipy.linalg</a:t>
            </a:r>
            <a:endParaRPr lang="en-US" sz="1400" kern="0" dirty="0" smtClean="0"/>
          </a:p>
          <a:p>
            <a:pPr marL="404813" lvl="1" indent="0" algn="r">
              <a:buFontTx/>
              <a:buNone/>
            </a:pPr>
            <a:r>
              <a:rPr lang="en-US" sz="1400" kern="0" dirty="0" err="1" smtClean="0"/>
              <a:t>scipy.optimize</a:t>
            </a:r>
            <a:endParaRPr lang="en-US" sz="1400" kern="0" dirty="0" smtClean="0"/>
          </a:p>
          <a:p>
            <a:pPr marL="404813" lvl="1" indent="0" algn="r">
              <a:buFontTx/>
              <a:buNone/>
            </a:pPr>
            <a:r>
              <a:rPr lang="en-US" sz="1400" kern="0" dirty="0" err="1" smtClean="0"/>
              <a:t>scipy.sparse</a:t>
            </a:r>
            <a:endParaRPr lang="en-US" sz="1400" kern="0" dirty="0" smtClean="0"/>
          </a:p>
          <a:p>
            <a:pPr marL="404813" lvl="1" indent="0" algn="r">
              <a:buFontTx/>
              <a:buNone/>
            </a:pPr>
            <a:r>
              <a:rPr lang="en-US" sz="1400" kern="0" dirty="0" err="1" smtClean="0"/>
              <a:t>scipy.stats</a:t>
            </a:r>
            <a:endParaRPr lang="en-US" sz="1400" kern="0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0900" y="4800600"/>
            <a:ext cx="2222500" cy="77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454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scipy.fftpack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scipy.fft</a:t>
            </a:r>
            <a:r>
              <a:rPr lang="en-US" dirty="0" smtClean="0"/>
              <a:t> </a:t>
            </a:r>
            <a:r>
              <a:rPr lang="en-US" dirty="0"/>
              <a:t>is used for </a:t>
            </a:r>
            <a:r>
              <a:rPr lang="en-US" dirty="0" smtClean="0"/>
              <a:t>computing Fourier Transformations and Inverse Fourier Transformations</a:t>
            </a:r>
            <a:endParaRPr lang="en-US" dirty="0"/>
          </a:p>
          <a:p>
            <a:r>
              <a:rPr lang="en-US" dirty="0" smtClean="0"/>
              <a:t>What is a Fourier Transformation?</a:t>
            </a:r>
          </a:p>
          <a:p>
            <a:pPr lvl="1"/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www.youtube.com/watch?v=spUNpyF58BY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Copyright © 2018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4935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scipy.fftpack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Example: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Copyright © 2018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74650" y="1219200"/>
            <a:ext cx="8763000" cy="5078313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from </a:t>
            </a:r>
            <a:r>
              <a:rPr lang="en-US" sz="1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scipy.fftpack</a:t>
            </a:r>
            <a:r>
              <a:rPr lang="en-US" sz="1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import </a:t>
            </a:r>
            <a:r>
              <a:rPr lang="en-US" sz="1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fft</a:t>
            </a:r>
            <a:endParaRPr lang="en-US" sz="1800" b="1" dirty="0">
              <a:solidFill>
                <a:schemeClr val="accent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r>
              <a:rPr lang="en-US" sz="1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import </a:t>
            </a:r>
            <a:r>
              <a:rPr lang="en-US" sz="1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numpy</a:t>
            </a:r>
            <a:r>
              <a:rPr lang="en-US" sz="1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as np</a:t>
            </a:r>
          </a:p>
          <a:p>
            <a:r>
              <a:rPr lang="en-US" sz="1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# Number of sample points</a:t>
            </a:r>
          </a:p>
          <a:p>
            <a:r>
              <a:rPr lang="en-US" sz="1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N = 600</a:t>
            </a:r>
          </a:p>
          <a:p>
            <a:r>
              <a:rPr lang="en-US" sz="1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# sample spacing</a:t>
            </a:r>
          </a:p>
          <a:p>
            <a:r>
              <a:rPr lang="en-US" sz="1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T = 1.0 / 800.0</a:t>
            </a:r>
          </a:p>
          <a:p>
            <a:r>
              <a:rPr lang="en-US" sz="1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x = </a:t>
            </a:r>
            <a:r>
              <a:rPr lang="en-US" sz="1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np.linspace</a:t>
            </a:r>
            <a:r>
              <a:rPr lang="en-US" sz="1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(0.0, N*T, N)</a:t>
            </a:r>
          </a:p>
          <a:p>
            <a:r>
              <a:rPr lang="en-US" sz="1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y = </a:t>
            </a:r>
            <a:r>
              <a:rPr lang="en-US" sz="1800" b="1" dirty="0" err="1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np.sin</a:t>
            </a:r>
            <a:r>
              <a:rPr lang="en-US" sz="18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(50.0*2.0*</a:t>
            </a:r>
            <a:r>
              <a:rPr lang="en-US" sz="1800" b="1" dirty="0" err="1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np.pi</a:t>
            </a:r>
            <a:r>
              <a:rPr lang="en-US" sz="18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*x</a:t>
            </a:r>
            <a:r>
              <a:rPr lang="en-US" sz="1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) + </a:t>
            </a:r>
            <a:r>
              <a:rPr lang="en-US" sz="18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0.5*</a:t>
            </a:r>
            <a:r>
              <a:rPr lang="en-US" sz="1800" b="1" dirty="0" err="1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np.sin</a:t>
            </a:r>
            <a:r>
              <a:rPr lang="en-US" sz="18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(80.0*2.0*</a:t>
            </a:r>
            <a:r>
              <a:rPr lang="en-US" sz="1800" b="1" dirty="0" err="1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np.pi</a:t>
            </a:r>
            <a:r>
              <a:rPr lang="en-US" sz="18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*x</a:t>
            </a:r>
            <a:r>
              <a:rPr lang="en-US" sz="1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)</a:t>
            </a:r>
          </a:p>
          <a:p>
            <a:r>
              <a:rPr lang="en-US" sz="1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yf</a:t>
            </a:r>
            <a:r>
              <a:rPr lang="en-US" sz="1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= </a:t>
            </a:r>
            <a:r>
              <a:rPr lang="en-US" sz="1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fft</a:t>
            </a:r>
            <a:r>
              <a:rPr lang="en-US" sz="1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(y)</a:t>
            </a:r>
          </a:p>
          <a:p>
            <a:r>
              <a:rPr lang="en-US" sz="1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xf</a:t>
            </a:r>
            <a:r>
              <a:rPr lang="en-US" sz="1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= </a:t>
            </a:r>
            <a:r>
              <a:rPr lang="en-US" sz="1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np.linspace</a:t>
            </a:r>
            <a:r>
              <a:rPr lang="en-US" sz="1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(0.0, 1.0/(2.0*T), N//2)</a:t>
            </a:r>
          </a:p>
          <a:p>
            <a:r>
              <a:rPr lang="en-US" sz="1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import </a:t>
            </a:r>
            <a:r>
              <a:rPr lang="en-US" sz="1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matplotlib.pyplot</a:t>
            </a:r>
            <a:r>
              <a:rPr lang="en-US" sz="1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as </a:t>
            </a:r>
            <a:r>
              <a:rPr lang="en-US" sz="1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plt</a:t>
            </a:r>
            <a:endParaRPr lang="en-US" sz="1800" b="1" dirty="0">
              <a:solidFill>
                <a:schemeClr val="accent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r>
              <a:rPr lang="en-US" sz="1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plt.figure</a:t>
            </a:r>
            <a:r>
              <a:rPr lang="en-US" sz="1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</a:t>
            </a:r>
            <a:r>
              <a:rPr lang="en-US" sz="1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figsize</a:t>
            </a:r>
            <a:r>
              <a:rPr lang="en-US" sz="1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=(8,2))</a:t>
            </a:r>
          </a:p>
          <a:p>
            <a:r>
              <a:rPr lang="en-US" sz="1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plt.plot</a:t>
            </a:r>
            <a:r>
              <a:rPr lang="en-US" sz="1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(x, y)</a:t>
            </a:r>
          </a:p>
          <a:p>
            <a:r>
              <a:rPr lang="en-US" sz="1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plt.grid</a:t>
            </a:r>
            <a:r>
              <a:rPr lang="en-US" sz="1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()</a:t>
            </a:r>
          </a:p>
          <a:p>
            <a:r>
              <a:rPr lang="en-US" sz="1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plt.figure</a:t>
            </a:r>
            <a:r>
              <a:rPr lang="en-US" sz="1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</a:t>
            </a:r>
            <a:r>
              <a:rPr lang="en-US" sz="1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figsize</a:t>
            </a:r>
            <a:r>
              <a:rPr lang="en-US" sz="1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=(8,2))</a:t>
            </a:r>
          </a:p>
          <a:p>
            <a:r>
              <a:rPr lang="en-US" sz="1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plt.plot</a:t>
            </a:r>
            <a:r>
              <a:rPr lang="en-US" sz="1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</a:t>
            </a:r>
            <a:r>
              <a:rPr lang="en-US" sz="1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xf</a:t>
            </a:r>
            <a:r>
              <a:rPr lang="en-US" sz="1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, 2.0/N * </a:t>
            </a:r>
            <a:r>
              <a:rPr lang="en-US" sz="1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np.abs</a:t>
            </a:r>
            <a:r>
              <a:rPr lang="en-US" sz="1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</a:t>
            </a:r>
            <a:r>
              <a:rPr lang="en-US" sz="1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yf</a:t>
            </a:r>
            <a:r>
              <a:rPr lang="en-US" sz="1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[0:N//2]), color = "r")</a:t>
            </a:r>
          </a:p>
          <a:p>
            <a:r>
              <a:rPr lang="en-US" sz="1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plt.grid</a:t>
            </a:r>
            <a:r>
              <a:rPr lang="en-US" sz="1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()</a:t>
            </a:r>
          </a:p>
          <a:p>
            <a:r>
              <a:rPr lang="en-US" sz="1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plt.show</a:t>
            </a:r>
            <a:r>
              <a:rPr lang="en-US" sz="1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()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700" y="3539502"/>
            <a:ext cx="3126908" cy="173161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699" y="1292945"/>
            <a:ext cx="3097773" cy="1728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8982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04850" y="2645288"/>
            <a:ext cx="8121650" cy="1214438"/>
          </a:xfrm>
        </p:spPr>
        <p:txBody>
          <a:bodyPr>
            <a:normAutofit/>
          </a:bodyPr>
          <a:lstStyle/>
          <a:p>
            <a:r>
              <a:rPr lang="en-US" sz="4000" dirty="0" err="1" smtClean="0">
                <a:ea typeface="ＭＳ Ｐゴシック"/>
                <a:cs typeface="ＭＳ Ｐゴシック"/>
              </a:rPr>
              <a:t>scipy.integrate</a:t>
            </a:r>
            <a:endParaRPr lang="en-US" sz="4000" dirty="0">
              <a:ea typeface="ＭＳ Ｐゴシック"/>
              <a:cs typeface="ＭＳ Ｐゴシック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B45850A5-1944-294B-AE0B-2E13B2ED34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5100" y="4119563"/>
            <a:ext cx="6472238" cy="2635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07" tIns="46005" rIns="92007" bIns="46005" numCol="1" anchor="t" anchorCtr="0" compatLnSpc="1">
            <a:prstTxWarp prst="textNoShape">
              <a:avLst/>
            </a:prstTxWarp>
            <a:spAutoFit/>
          </a:bodyPr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pitchFamily="-110" charset="2"/>
              <a:buNone/>
              <a:defRPr sz="200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 pitchFamily="-110" charset="-128"/>
              </a:defRPr>
            </a:lvl1pPr>
            <a:lvl2pPr marL="6334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20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/>
              </a:defRPr>
            </a:lvl2pPr>
            <a:lvl3pPr marL="969963" indent="-2222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/>
              </a:defRPr>
            </a:lvl3pPr>
            <a:lvl4pPr marL="1258888" indent="-22860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F5F5F"/>
              </a:buClr>
              <a:buSzPct val="65000"/>
              <a:buFont typeface="Arial Bold" pitchFamily="34" charset="0"/>
              <a:buChar char="‒"/>
              <a:defRPr lang="en-US" dirty="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/>
              </a:defRPr>
            </a:lvl4pPr>
            <a:lvl5pPr marL="20558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  <a:cs typeface="ＭＳ Ｐゴシック"/>
              </a:defRPr>
            </a:lvl5pPr>
            <a:lvl6pPr marL="25130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6pPr>
            <a:lvl7pPr marL="29702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7pPr>
            <a:lvl8pPr marL="34274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8pPr>
            <a:lvl9pPr marL="38846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9pPr>
          </a:lstStyle>
          <a:p>
            <a:pPr marL="404813" lvl="1" indent="0" algn="r">
              <a:buFontTx/>
              <a:buNone/>
            </a:pPr>
            <a:r>
              <a:rPr lang="en-US" sz="1400" kern="0" dirty="0" smtClean="0">
                <a:solidFill>
                  <a:schemeClr val="bg2"/>
                </a:solidFill>
                <a:ea typeface="ＭＳ Ｐゴシック"/>
              </a:rPr>
              <a:t>Introduction</a:t>
            </a:r>
          </a:p>
          <a:p>
            <a:pPr marL="404813" lvl="1" indent="0" algn="r">
              <a:buFontTx/>
              <a:buNone/>
            </a:pPr>
            <a:r>
              <a:rPr lang="en-US" sz="1400" kern="0" dirty="0" err="1" smtClean="0"/>
              <a:t>scipy.cluster</a:t>
            </a:r>
            <a:endParaRPr lang="en-US" sz="1400" kern="0" dirty="0" smtClean="0"/>
          </a:p>
          <a:p>
            <a:pPr marL="404813" lvl="1" indent="0" algn="r">
              <a:buFontTx/>
              <a:buNone/>
            </a:pPr>
            <a:r>
              <a:rPr lang="en-US" sz="1400" kern="0" dirty="0" err="1" smtClean="0"/>
              <a:t>scipy.constants</a:t>
            </a:r>
            <a:endParaRPr lang="en-US" sz="1400" kern="0" dirty="0" smtClean="0"/>
          </a:p>
          <a:p>
            <a:pPr marL="404813" lvl="1" indent="0" algn="r">
              <a:buFontTx/>
              <a:buNone/>
            </a:pPr>
            <a:r>
              <a:rPr lang="en-US" sz="1400" kern="0" dirty="0" err="1" smtClean="0"/>
              <a:t>scipy.fftpack</a:t>
            </a:r>
            <a:endParaRPr lang="en-US" sz="1400" kern="0" dirty="0" smtClean="0"/>
          </a:p>
          <a:p>
            <a:pPr marL="404813" lvl="1" indent="0" algn="r">
              <a:buFontTx/>
              <a:buNone/>
            </a:pPr>
            <a:r>
              <a:rPr lang="en-US" sz="1400" b="1" kern="0" dirty="0" err="1" smtClean="0">
                <a:solidFill>
                  <a:schemeClr val="accent2"/>
                </a:solidFill>
              </a:rPr>
              <a:t>scipy.integrate</a:t>
            </a:r>
            <a:endParaRPr lang="en-US" sz="1400" b="1" kern="0" dirty="0" smtClean="0">
              <a:solidFill>
                <a:schemeClr val="accent2"/>
              </a:solidFill>
            </a:endParaRPr>
          </a:p>
          <a:p>
            <a:pPr marL="404813" lvl="1" indent="0" algn="r">
              <a:buFontTx/>
              <a:buNone/>
            </a:pPr>
            <a:r>
              <a:rPr lang="en-US" sz="1400" kern="0" dirty="0" err="1" smtClean="0"/>
              <a:t>scipy.interpolate</a:t>
            </a:r>
            <a:endParaRPr lang="en-US" sz="1400" kern="0" dirty="0" smtClean="0"/>
          </a:p>
          <a:p>
            <a:pPr marL="404813" lvl="1" indent="0" algn="r">
              <a:buFontTx/>
              <a:buNone/>
            </a:pPr>
            <a:r>
              <a:rPr lang="en-US" sz="1400" kern="0" dirty="0" err="1" smtClean="0"/>
              <a:t>scipy.linalg</a:t>
            </a:r>
            <a:endParaRPr lang="en-US" sz="1400" kern="0" dirty="0" smtClean="0"/>
          </a:p>
          <a:p>
            <a:pPr marL="404813" lvl="1" indent="0" algn="r">
              <a:buFontTx/>
              <a:buNone/>
            </a:pPr>
            <a:r>
              <a:rPr lang="en-US" sz="1400" kern="0" dirty="0" err="1" smtClean="0"/>
              <a:t>scipy.optimize</a:t>
            </a:r>
            <a:endParaRPr lang="en-US" sz="1400" kern="0" dirty="0" smtClean="0"/>
          </a:p>
          <a:p>
            <a:pPr marL="404813" lvl="1" indent="0" algn="r">
              <a:buFontTx/>
              <a:buNone/>
            </a:pPr>
            <a:r>
              <a:rPr lang="en-US" sz="1400" kern="0" dirty="0" err="1" smtClean="0"/>
              <a:t>scipy.sparse</a:t>
            </a:r>
            <a:endParaRPr lang="en-US" sz="1400" kern="0" dirty="0" smtClean="0"/>
          </a:p>
          <a:p>
            <a:pPr marL="404813" lvl="1" indent="0" algn="r">
              <a:buFontTx/>
              <a:buNone/>
            </a:pPr>
            <a:r>
              <a:rPr lang="en-US" sz="1400" kern="0" dirty="0" err="1" smtClean="0"/>
              <a:t>scipy.stats</a:t>
            </a:r>
            <a:endParaRPr lang="en-US" sz="1400" kern="0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0900" y="4800600"/>
            <a:ext cx="2222500" cy="77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1260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scipy.integrate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Example: Single Integrals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Example: </a:t>
            </a:r>
            <a:r>
              <a:rPr lang="en-US" dirty="0" smtClean="0"/>
              <a:t>Double Integrals </a:t>
            </a:r>
            <a:r>
              <a:rPr lang="mr-IN" dirty="0"/>
              <a:t>–</a:t>
            </a:r>
            <a:r>
              <a:rPr lang="en-US" dirty="0"/>
              <a:t> </a:t>
            </a:r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Copyright © 2018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7931" y="762000"/>
            <a:ext cx="1084169" cy="576270"/>
          </a:xfrm>
          <a:prstGeom prst="rect">
            <a:avLst/>
          </a:prstGeom>
        </p:spPr>
      </p:pic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374650" y="1337608"/>
            <a:ext cx="8763000" cy="1938992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import </a:t>
            </a:r>
            <a:r>
              <a:rPr lang="en-US" sz="2000" b="1" dirty="0" err="1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scipy.integrate</a:t>
            </a:r>
            <a:endParaRPr lang="en-US" sz="2000" b="1" dirty="0" smtClean="0">
              <a:solidFill>
                <a:schemeClr val="accent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from </a:t>
            </a:r>
            <a:r>
              <a:rPr lang="en-US" sz="20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numpy</a:t>
            </a:r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import </a:t>
            </a:r>
            <a:r>
              <a:rPr lang="en-US" sz="2000" b="1" dirty="0" err="1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exp</a:t>
            </a:r>
            <a:endParaRPr lang="en-US" sz="2000" b="1" dirty="0" smtClean="0">
              <a:solidFill>
                <a:schemeClr val="accent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f = </a:t>
            </a:r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lambda </a:t>
            </a:r>
            <a:r>
              <a:rPr lang="en-US" sz="20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x:exp</a:t>
            </a:r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(-x**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2)</a:t>
            </a:r>
          </a:p>
          <a:p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</a:t>
            </a:r>
            <a:r>
              <a:rPr lang="en-US" sz="2000" b="1" dirty="0" err="1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i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</a:t>
            </a:r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= </a:t>
            </a:r>
            <a:r>
              <a:rPr lang="en-US" sz="20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scipy.integrate.quad</a:t>
            </a:r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(f, 0, 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1)</a:t>
            </a:r>
          </a:p>
          <a:p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print(</a:t>
            </a:r>
            <a:r>
              <a:rPr lang="en-US" sz="2000" b="1" dirty="0" err="1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i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)</a:t>
            </a:r>
          </a:p>
          <a:p>
            <a:r>
              <a:rPr lang="is-IS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(0.7468241328124271, 8.291413475940725e-15</a:t>
            </a:r>
            <a:r>
              <a:rPr lang="is-IS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)</a:t>
            </a:r>
            <a:endParaRPr lang="en-US" sz="2000" dirty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7700" y="3352800"/>
            <a:ext cx="2362200" cy="654974"/>
          </a:xfrm>
          <a:prstGeom prst="rect">
            <a:avLst/>
          </a:prstGeom>
        </p:spPr>
      </p:pic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342900" y="4038600"/>
            <a:ext cx="8763000" cy="1938992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</a:t>
            </a:r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f = lambda x, y : 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16*x*y</a:t>
            </a:r>
          </a:p>
          <a:p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g </a:t>
            </a:r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= lambda x : 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0</a:t>
            </a:r>
          </a:p>
          <a:p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h </a:t>
            </a:r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= lambda y : </a:t>
            </a:r>
            <a:r>
              <a:rPr lang="en-US" sz="20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sqrt</a:t>
            </a:r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(1-4*y**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2)</a:t>
            </a:r>
          </a:p>
          <a:p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</a:t>
            </a:r>
            <a:r>
              <a:rPr lang="en-US" sz="2000" b="1" dirty="0" err="1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i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</a:t>
            </a:r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= </a:t>
            </a:r>
            <a:r>
              <a:rPr lang="en-US" sz="20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scipy.integrate.dblquad</a:t>
            </a:r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(f, 0, 0.5, g, 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h)</a:t>
            </a:r>
          </a:p>
          <a:p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print(</a:t>
            </a:r>
            <a:r>
              <a:rPr lang="en-US" sz="2000" b="1" dirty="0" err="1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i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)</a:t>
            </a:r>
          </a:p>
          <a:p>
            <a:r>
              <a:rPr lang="mr-IN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(0.5, 1.7092350012594845e-14)</a:t>
            </a:r>
            <a:endParaRPr lang="en-US" sz="2000" dirty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88826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04850" y="2645288"/>
            <a:ext cx="8121650" cy="1214438"/>
          </a:xfrm>
        </p:spPr>
        <p:txBody>
          <a:bodyPr>
            <a:normAutofit/>
          </a:bodyPr>
          <a:lstStyle/>
          <a:p>
            <a:r>
              <a:rPr lang="en-US" sz="4000" dirty="0" err="1" smtClean="0">
                <a:ea typeface="ＭＳ Ｐゴシック"/>
                <a:cs typeface="ＭＳ Ｐゴシック"/>
              </a:rPr>
              <a:t>scipy.interpolate</a:t>
            </a:r>
            <a:endParaRPr lang="en-US" sz="4000" dirty="0">
              <a:ea typeface="ＭＳ Ｐゴシック"/>
              <a:cs typeface="ＭＳ Ｐゴシック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B45850A5-1944-294B-AE0B-2E13B2ED34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5100" y="4119563"/>
            <a:ext cx="6472238" cy="2635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07" tIns="46005" rIns="92007" bIns="46005" numCol="1" anchor="t" anchorCtr="0" compatLnSpc="1">
            <a:prstTxWarp prst="textNoShape">
              <a:avLst/>
            </a:prstTxWarp>
            <a:spAutoFit/>
          </a:bodyPr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pitchFamily="-110" charset="2"/>
              <a:buNone/>
              <a:defRPr sz="200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 pitchFamily="-110" charset="-128"/>
              </a:defRPr>
            </a:lvl1pPr>
            <a:lvl2pPr marL="6334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20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/>
              </a:defRPr>
            </a:lvl2pPr>
            <a:lvl3pPr marL="969963" indent="-2222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/>
              </a:defRPr>
            </a:lvl3pPr>
            <a:lvl4pPr marL="1258888" indent="-22860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F5F5F"/>
              </a:buClr>
              <a:buSzPct val="65000"/>
              <a:buFont typeface="Arial Bold" pitchFamily="34" charset="0"/>
              <a:buChar char="‒"/>
              <a:defRPr lang="en-US" dirty="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/>
              </a:defRPr>
            </a:lvl4pPr>
            <a:lvl5pPr marL="20558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  <a:cs typeface="ＭＳ Ｐゴシック"/>
              </a:defRPr>
            </a:lvl5pPr>
            <a:lvl6pPr marL="25130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6pPr>
            <a:lvl7pPr marL="29702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7pPr>
            <a:lvl8pPr marL="34274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8pPr>
            <a:lvl9pPr marL="38846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9pPr>
          </a:lstStyle>
          <a:p>
            <a:pPr marL="404813" lvl="1" indent="0" algn="r">
              <a:buFontTx/>
              <a:buNone/>
            </a:pPr>
            <a:r>
              <a:rPr lang="en-US" sz="1400" kern="0" dirty="0" smtClean="0">
                <a:solidFill>
                  <a:schemeClr val="bg2"/>
                </a:solidFill>
                <a:ea typeface="ＭＳ Ｐゴシック"/>
              </a:rPr>
              <a:t>Introduction</a:t>
            </a:r>
          </a:p>
          <a:p>
            <a:pPr marL="404813" lvl="1" indent="0" algn="r">
              <a:buFontTx/>
              <a:buNone/>
            </a:pPr>
            <a:r>
              <a:rPr lang="en-US" sz="1400" kern="0" dirty="0" err="1" smtClean="0"/>
              <a:t>scipy.cluster</a:t>
            </a:r>
            <a:endParaRPr lang="en-US" sz="1400" kern="0" dirty="0" smtClean="0"/>
          </a:p>
          <a:p>
            <a:pPr marL="404813" lvl="1" indent="0" algn="r">
              <a:buFontTx/>
              <a:buNone/>
            </a:pPr>
            <a:r>
              <a:rPr lang="en-US" sz="1400" kern="0" dirty="0" err="1" smtClean="0"/>
              <a:t>scipy.constants</a:t>
            </a:r>
            <a:endParaRPr lang="en-US" sz="1400" kern="0" dirty="0" smtClean="0"/>
          </a:p>
          <a:p>
            <a:pPr marL="404813" lvl="1" indent="0" algn="r">
              <a:buFontTx/>
              <a:buNone/>
            </a:pPr>
            <a:r>
              <a:rPr lang="en-US" sz="1400" kern="0" dirty="0" err="1" smtClean="0"/>
              <a:t>scipy.fftpack</a:t>
            </a:r>
            <a:endParaRPr lang="en-US" sz="1400" kern="0" dirty="0" smtClean="0"/>
          </a:p>
          <a:p>
            <a:pPr marL="404813" lvl="1" indent="0" algn="r">
              <a:buFontTx/>
              <a:buNone/>
            </a:pPr>
            <a:r>
              <a:rPr lang="en-US" sz="1400" kern="0" dirty="0" err="1" smtClean="0"/>
              <a:t>scipy.integrate</a:t>
            </a:r>
            <a:endParaRPr lang="en-US" sz="1400" kern="0" dirty="0" smtClean="0"/>
          </a:p>
          <a:p>
            <a:pPr marL="404813" lvl="1" indent="0" algn="r">
              <a:buFontTx/>
              <a:buNone/>
            </a:pPr>
            <a:r>
              <a:rPr lang="en-US" sz="1400" b="1" kern="0" dirty="0" err="1" smtClean="0">
                <a:solidFill>
                  <a:schemeClr val="accent2"/>
                </a:solidFill>
              </a:rPr>
              <a:t>scipy.interpolate</a:t>
            </a:r>
            <a:endParaRPr lang="en-US" sz="1400" b="1" kern="0" dirty="0" smtClean="0">
              <a:solidFill>
                <a:schemeClr val="accent2"/>
              </a:solidFill>
            </a:endParaRPr>
          </a:p>
          <a:p>
            <a:pPr marL="404813" lvl="1" indent="0" algn="r">
              <a:buFontTx/>
              <a:buNone/>
            </a:pPr>
            <a:r>
              <a:rPr lang="en-US" sz="1400" kern="0" dirty="0" err="1" smtClean="0"/>
              <a:t>scipy.linalg</a:t>
            </a:r>
            <a:endParaRPr lang="en-US" sz="1400" kern="0" dirty="0" smtClean="0"/>
          </a:p>
          <a:p>
            <a:pPr marL="404813" lvl="1" indent="0" algn="r">
              <a:buFontTx/>
              <a:buNone/>
            </a:pPr>
            <a:r>
              <a:rPr lang="en-US" sz="1400" kern="0" dirty="0" err="1" smtClean="0"/>
              <a:t>scipy.optimize</a:t>
            </a:r>
            <a:endParaRPr lang="en-US" sz="1400" kern="0" dirty="0" smtClean="0"/>
          </a:p>
          <a:p>
            <a:pPr marL="404813" lvl="1" indent="0" algn="r">
              <a:buFontTx/>
              <a:buNone/>
            </a:pPr>
            <a:r>
              <a:rPr lang="en-US" sz="1400" kern="0" dirty="0" err="1" smtClean="0"/>
              <a:t>scipy.sparse</a:t>
            </a:r>
            <a:endParaRPr lang="en-US" sz="1400" kern="0" dirty="0" smtClean="0"/>
          </a:p>
          <a:p>
            <a:pPr marL="404813" lvl="1" indent="0" algn="r">
              <a:buFontTx/>
              <a:buNone/>
            </a:pPr>
            <a:r>
              <a:rPr lang="en-US" sz="1400" kern="0" dirty="0" err="1" smtClean="0"/>
              <a:t>scipy.stats</a:t>
            </a:r>
            <a:endParaRPr lang="en-US" sz="1400" kern="0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0900" y="4800600"/>
            <a:ext cx="2222500" cy="77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4570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scipy.interpolate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Running interpolation </a:t>
            </a:r>
            <a:r>
              <a:rPr lang="mr-IN" dirty="0" smtClean="0"/>
              <a:t>–</a:t>
            </a:r>
            <a:r>
              <a:rPr lang="en-US" dirty="0" smtClean="0"/>
              <a:t> the code on the next slide will be able to perform a 1D interpolation using interp1d()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Copyright © 2018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65" y="2286000"/>
            <a:ext cx="4330035" cy="32131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00" y="2286000"/>
            <a:ext cx="4298950" cy="3247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76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/>
                <a:cs typeface="ＭＳ Ｐゴシック"/>
              </a:rPr>
              <a:t>Lesson Objectives</a:t>
            </a:r>
          </a:p>
        </p:txBody>
      </p:sp>
      <p:sp>
        <p:nvSpPr>
          <p:cNvPr id="327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100" y="838200"/>
            <a:ext cx="8718550" cy="5627688"/>
          </a:xfrm>
        </p:spPr>
        <p:txBody>
          <a:bodyPr/>
          <a:lstStyle/>
          <a:p>
            <a:pPr indent="-365760">
              <a:spcBef>
                <a:spcPts val="0"/>
              </a:spcBef>
            </a:pPr>
            <a:r>
              <a:rPr lang="en-US" dirty="0" smtClean="0">
                <a:ea typeface="ＭＳ Ｐゴシック"/>
                <a:cs typeface="ＭＳ Ｐゴシック"/>
              </a:rPr>
              <a:t>Introduction to SciPy</a:t>
            </a:r>
          </a:p>
          <a:p>
            <a:pPr indent="-365760">
              <a:spcBef>
                <a:spcPts val="0"/>
              </a:spcBef>
            </a:pPr>
            <a:r>
              <a:rPr lang="en-US" dirty="0" smtClean="0">
                <a:ea typeface="ＭＳ Ｐゴシック"/>
                <a:cs typeface="ＭＳ Ｐゴシック"/>
              </a:rPr>
              <a:t>Brief introductions to various to sub-packages in SciPy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Copyright © 2018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5097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scipy.interpolate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Running interpolation </a:t>
            </a:r>
            <a:r>
              <a:rPr lang="mr-IN" dirty="0" smtClean="0"/>
              <a:t>–</a:t>
            </a:r>
            <a:r>
              <a:rPr lang="en-US" dirty="0" smtClean="0"/>
              <a:t> interp1d()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Copyright © 2018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74650" y="1219200"/>
            <a:ext cx="8763000" cy="5355312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import </a:t>
            </a:r>
            <a:r>
              <a:rPr lang="en-US" sz="1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numpy</a:t>
            </a:r>
            <a:r>
              <a:rPr lang="en-US" sz="1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as np</a:t>
            </a:r>
          </a:p>
          <a:p>
            <a:r>
              <a:rPr lang="en-US" sz="1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from </a:t>
            </a:r>
            <a:r>
              <a:rPr lang="en-US" sz="1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scipy.interpolate</a:t>
            </a:r>
            <a:r>
              <a:rPr lang="en-US" sz="1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import interp1d</a:t>
            </a:r>
          </a:p>
          <a:p>
            <a:r>
              <a:rPr lang="en-US" sz="1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import </a:t>
            </a:r>
            <a:r>
              <a:rPr lang="en-US" sz="1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matplotlib.pyplot</a:t>
            </a:r>
            <a:r>
              <a:rPr lang="en-US" sz="1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as </a:t>
            </a:r>
            <a:r>
              <a:rPr lang="en-US" sz="1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plt</a:t>
            </a:r>
            <a:endParaRPr lang="en-US" sz="1800" b="1" dirty="0">
              <a:solidFill>
                <a:schemeClr val="accent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r>
              <a:rPr lang="en-US" sz="1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/>
            </a:r>
            <a:br>
              <a:rPr lang="en-US" sz="1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</a:br>
            <a:r>
              <a:rPr lang="en-US" sz="1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x = </a:t>
            </a:r>
            <a:r>
              <a:rPr lang="en-US" sz="1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np.linspace</a:t>
            </a:r>
            <a:r>
              <a:rPr lang="en-US" sz="1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(0, 4, 12)</a:t>
            </a:r>
          </a:p>
          <a:p>
            <a:r>
              <a:rPr lang="en-US" sz="1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y = </a:t>
            </a:r>
            <a:r>
              <a:rPr lang="en-US" sz="1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np.cos</a:t>
            </a:r>
            <a:r>
              <a:rPr lang="en-US" sz="1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(x**2/3+4)</a:t>
            </a:r>
          </a:p>
          <a:p>
            <a:r>
              <a:rPr lang="en-US" sz="1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print (</a:t>
            </a:r>
            <a:r>
              <a:rPr lang="en-US" sz="1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x,y</a:t>
            </a:r>
            <a:r>
              <a:rPr lang="en-US" sz="1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)</a:t>
            </a:r>
          </a:p>
          <a:p>
            <a:r>
              <a:rPr lang="en-US" sz="1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plt.figure</a:t>
            </a:r>
            <a:r>
              <a:rPr lang="en-US" sz="1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</a:t>
            </a:r>
            <a:r>
              <a:rPr lang="en-US" sz="1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num</a:t>
            </a:r>
            <a:r>
              <a:rPr lang="en-US" sz="1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=1)</a:t>
            </a:r>
          </a:p>
          <a:p>
            <a:r>
              <a:rPr lang="en-US" sz="1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plt.plot</a:t>
            </a:r>
            <a:r>
              <a:rPr lang="en-US" sz="1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(x, </a:t>
            </a:r>
            <a:r>
              <a:rPr lang="en-US" sz="1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y,'o</a:t>
            </a:r>
            <a:r>
              <a:rPr lang="en-US" sz="1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')</a:t>
            </a:r>
          </a:p>
          <a:p>
            <a:r>
              <a:rPr lang="en-US" sz="1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/>
            </a:r>
            <a:br>
              <a:rPr lang="en-US" sz="1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</a:br>
            <a:r>
              <a:rPr lang="en-US" sz="1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xnew</a:t>
            </a:r>
            <a:r>
              <a:rPr lang="en-US" sz="1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= </a:t>
            </a:r>
            <a:r>
              <a:rPr lang="en-US" sz="1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np.linspace</a:t>
            </a:r>
            <a:r>
              <a:rPr lang="en-US" sz="1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(0, 4,30)</a:t>
            </a:r>
          </a:p>
          <a:p>
            <a:r>
              <a:rPr lang="en-US" sz="1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f1 = interp1d(x, </a:t>
            </a:r>
            <a:r>
              <a:rPr lang="en-US" sz="1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y,kind</a:t>
            </a:r>
            <a:r>
              <a:rPr lang="en-US" sz="1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= 'linear')</a:t>
            </a:r>
          </a:p>
          <a:p>
            <a:r>
              <a:rPr lang="en-US" sz="1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f2 = interp1d(x, y, kind = 'cubic')</a:t>
            </a:r>
          </a:p>
          <a:p>
            <a:r>
              <a:rPr lang="en-US" sz="1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plt.figure</a:t>
            </a:r>
            <a:r>
              <a:rPr lang="en-US" sz="1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</a:t>
            </a:r>
            <a:r>
              <a:rPr lang="en-US" sz="1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num</a:t>
            </a:r>
            <a:r>
              <a:rPr lang="en-US" sz="1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=2)</a:t>
            </a:r>
          </a:p>
          <a:p>
            <a:r>
              <a:rPr lang="en-US" sz="1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plt.plot</a:t>
            </a:r>
            <a:r>
              <a:rPr lang="en-US" sz="1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(x, y, 'o', </a:t>
            </a:r>
            <a:r>
              <a:rPr lang="en-US" sz="1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xnew</a:t>
            </a:r>
            <a:r>
              <a:rPr lang="en-US" sz="1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, f1(</a:t>
            </a:r>
            <a:r>
              <a:rPr lang="en-US" sz="1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xnew</a:t>
            </a:r>
            <a:r>
              <a:rPr lang="en-US" sz="1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), '-', </a:t>
            </a:r>
            <a:r>
              <a:rPr lang="en-US" sz="1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xnew</a:t>
            </a:r>
            <a:r>
              <a:rPr lang="en-US" sz="1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, f2(</a:t>
            </a:r>
            <a:r>
              <a:rPr lang="en-US" sz="1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xnew</a:t>
            </a:r>
            <a:r>
              <a:rPr lang="en-US" sz="1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), '--')</a:t>
            </a:r>
          </a:p>
          <a:p>
            <a:r>
              <a:rPr lang="en-US" sz="1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plt.legend</a:t>
            </a:r>
            <a:r>
              <a:rPr lang="en-US" sz="1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(['data', 'linear', 'cubic</a:t>
            </a:r>
            <a:r>
              <a:rPr lang="en-US" sz="18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', 'nearest</a:t>
            </a:r>
            <a:r>
              <a:rPr lang="en-US" sz="1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'], </a:t>
            </a:r>
            <a:r>
              <a:rPr lang="en-US" sz="1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loc</a:t>
            </a:r>
            <a:r>
              <a:rPr lang="en-US" sz="1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= 'best')</a:t>
            </a:r>
          </a:p>
          <a:p>
            <a:r>
              <a:rPr lang="en-US" sz="1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/>
            </a:r>
            <a:br>
              <a:rPr lang="en-US" sz="1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</a:br>
            <a:r>
              <a:rPr lang="en-US" sz="1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plt.show</a:t>
            </a:r>
            <a:r>
              <a:rPr lang="en-US" sz="1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0837336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scipy.interpolate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Running interpolation </a:t>
            </a:r>
            <a:r>
              <a:rPr lang="mr-IN" dirty="0"/>
              <a:t>–</a:t>
            </a:r>
            <a:r>
              <a:rPr lang="en-US" dirty="0"/>
              <a:t> the code on the next slide will be able to perform a </a:t>
            </a:r>
            <a:r>
              <a:rPr lang="en-US" dirty="0" smtClean="0"/>
              <a:t>smooth spline fit for a 2D surface using </a:t>
            </a:r>
            <a:r>
              <a:rPr lang="en-US" dirty="0" err="1" smtClean="0"/>
              <a:t>bisplev</a:t>
            </a:r>
            <a:r>
              <a:rPr lang="en-US" dirty="0" smtClean="0"/>
              <a:t>() and </a:t>
            </a:r>
            <a:r>
              <a:rPr lang="en-US" dirty="0" err="1" smtClean="0"/>
              <a:t>bisplrep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Copyright © 2018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679" y="2438399"/>
            <a:ext cx="4403141" cy="353694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9072" y="2438399"/>
            <a:ext cx="4298577" cy="347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4684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scipy.interpolate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Running interpolation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bisplev</a:t>
            </a:r>
            <a:r>
              <a:rPr lang="en-US" dirty="0" smtClean="0"/>
              <a:t>() and </a:t>
            </a:r>
            <a:r>
              <a:rPr lang="en-US" dirty="0" err="1" smtClean="0"/>
              <a:t>bisplrep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Copyright © 2018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74650" y="1219200"/>
            <a:ext cx="8763000" cy="5262979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from </a:t>
            </a:r>
            <a:r>
              <a:rPr lang="en-US" sz="16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scipy.interpolate</a:t>
            </a:r>
            <a:r>
              <a:rPr lang="en-US" sz="16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import </a:t>
            </a:r>
            <a:r>
              <a:rPr lang="en-US" sz="16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bisplev</a:t>
            </a:r>
            <a:endParaRPr lang="en-US" sz="1600" b="1" dirty="0">
              <a:solidFill>
                <a:schemeClr val="accent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r>
              <a:rPr lang="en-US" sz="16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from </a:t>
            </a:r>
            <a:r>
              <a:rPr lang="en-US" sz="16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scipy.interpolate</a:t>
            </a:r>
            <a:r>
              <a:rPr lang="en-US" sz="16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import </a:t>
            </a:r>
            <a:r>
              <a:rPr lang="en-US" sz="16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bisplrep</a:t>
            </a:r>
            <a:endParaRPr lang="en-US" sz="1600" b="1" dirty="0">
              <a:solidFill>
                <a:schemeClr val="accent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r>
              <a:rPr lang="en-US" sz="16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import </a:t>
            </a:r>
            <a:r>
              <a:rPr lang="en-US" sz="16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numpy</a:t>
            </a:r>
            <a:r>
              <a:rPr lang="en-US" sz="16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as np</a:t>
            </a:r>
          </a:p>
          <a:p>
            <a:r>
              <a:rPr lang="en-US" sz="16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import </a:t>
            </a:r>
            <a:r>
              <a:rPr lang="en-US" sz="16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matplotlib.pyplot</a:t>
            </a:r>
            <a:r>
              <a:rPr lang="en-US" sz="16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as </a:t>
            </a:r>
            <a:r>
              <a:rPr lang="en-US" sz="16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plt</a:t>
            </a:r>
            <a:endParaRPr lang="en-US" sz="1600" b="1" dirty="0">
              <a:solidFill>
                <a:schemeClr val="accent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endParaRPr lang="en-US" sz="1600" b="1" dirty="0" smtClean="0">
              <a:solidFill>
                <a:schemeClr val="accent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r>
              <a:rPr lang="en-US" sz="16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x</a:t>
            </a:r>
            <a:r>
              <a:rPr lang="en-US" sz="16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, y = </a:t>
            </a:r>
            <a:r>
              <a:rPr lang="en-US" sz="16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np.mgrid</a:t>
            </a:r>
            <a:r>
              <a:rPr lang="en-US" sz="16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[-1:1:20j, -1:1:20j]</a:t>
            </a:r>
          </a:p>
          <a:p>
            <a:r>
              <a:rPr lang="en-US" sz="16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z = (</a:t>
            </a:r>
            <a:r>
              <a:rPr lang="en-US" sz="16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x+y</a:t>
            </a:r>
            <a:r>
              <a:rPr lang="en-US" sz="16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) * </a:t>
            </a:r>
            <a:r>
              <a:rPr lang="en-US" sz="16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np.exp</a:t>
            </a:r>
            <a:r>
              <a:rPr lang="en-US" sz="16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(-6.0*(x*</a:t>
            </a:r>
            <a:r>
              <a:rPr lang="en-US" sz="16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x+y</a:t>
            </a:r>
            <a:r>
              <a:rPr lang="en-US" sz="16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*y))</a:t>
            </a:r>
          </a:p>
          <a:p>
            <a:r>
              <a:rPr lang="en-US" sz="1600" b="1" dirty="0" err="1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plt.figure</a:t>
            </a:r>
            <a:r>
              <a:rPr lang="en-US" sz="16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()</a:t>
            </a:r>
          </a:p>
          <a:p>
            <a:r>
              <a:rPr lang="en-US" sz="16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plt.pcolor</a:t>
            </a:r>
            <a:r>
              <a:rPr lang="en-US" sz="16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(x, y, z)</a:t>
            </a:r>
          </a:p>
          <a:p>
            <a:r>
              <a:rPr lang="en-US" sz="16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plt.colorbar</a:t>
            </a:r>
            <a:r>
              <a:rPr lang="en-US" sz="16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()</a:t>
            </a:r>
          </a:p>
          <a:p>
            <a:r>
              <a:rPr lang="en-US" sz="16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plt.title</a:t>
            </a:r>
            <a:r>
              <a:rPr lang="en-US" sz="16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("Sparsely sampled function</a:t>
            </a:r>
            <a:r>
              <a:rPr lang="en-US" sz="16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.")</a:t>
            </a:r>
            <a:endParaRPr lang="en-US" sz="1600" b="1" dirty="0">
              <a:solidFill>
                <a:schemeClr val="accent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endParaRPr lang="en-US" sz="1600" b="1" dirty="0" smtClean="0">
              <a:solidFill>
                <a:schemeClr val="accent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r>
              <a:rPr lang="en-US" sz="1600" b="1" dirty="0" err="1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xnew</a:t>
            </a:r>
            <a:r>
              <a:rPr lang="en-US" sz="16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, </a:t>
            </a:r>
            <a:r>
              <a:rPr lang="en-US" sz="16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ynew</a:t>
            </a:r>
            <a:r>
              <a:rPr lang="en-US" sz="16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= </a:t>
            </a:r>
            <a:r>
              <a:rPr lang="en-US" sz="16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np.mgrid</a:t>
            </a:r>
            <a:r>
              <a:rPr lang="en-US" sz="16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[-1:1:70j, -1:1:70j]</a:t>
            </a:r>
          </a:p>
          <a:p>
            <a:r>
              <a:rPr lang="en-US" sz="16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tck</a:t>
            </a:r>
            <a:r>
              <a:rPr lang="en-US" sz="16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= </a:t>
            </a:r>
            <a:r>
              <a:rPr lang="en-US" sz="16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bisplrep</a:t>
            </a:r>
            <a:r>
              <a:rPr lang="en-US" sz="16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(x, y, z, s=0)</a:t>
            </a:r>
          </a:p>
          <a:p>
            <a:r>
              <a:rPr lang="en-US" sz="16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znew</a:t>
            </a:r>
            <a:r>
              <a:rPr lang="en-US" sz="16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= </a:t>
            </a:r>
            <a:r>
              <a:rPr lang="en-US" sz="16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bisplev</a:t>
            </a:r>
            <a:r>
              <a:rPr lang="en-US" sz="16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</a:t>
            </a:r>
            <a:r>
              <a:rPr lang="en-US" sz="16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xnew</a:t>
            </a:r>
            <a:r>
              <a:rPr lang="en-US" sz="16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[:,0], </a:t>
            </a:r>
            <a:r>
              <a:rPr lang="en-US" sz="16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ynew</a:t>
            </a:r>
            <a:r>
              <a:rPr lang="en-US" sz="16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[0,:], </a:t>
            </a:r>
            <a:r>
              <a:rPr lang="en-US" sz="16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tck</a:t>
            </a:r>
            <a:r>
              <a:rPr lang="en-US" sz="16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)</a:t>
            </a:r>
            <a:r>
              <a:rPr lang="en-US" sz="16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/>
            </a:r>
            <a:br>
              <a:rPr lang="en-US" sz="16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</a:br>
            <a:r>
              <a:rPr lang="en-US" sz="16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plt.figure</a:t>
            </a:r>
            <a:r>
              <a:rPr lang="en-US" sz="16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()</a:t>
            </a:r>
          </a:p>
          <a:p>
            <a:r>
              <a:rPr lang="en-US" sz="16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plt.pcolor</a:t>
            </a:r>
            <a:r>
              <a:rPr lang="en-US" sz="16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</a:t>
            </a:r>
            <a:r>
              <a:rPr lang="en-US" sz="16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xnew</a:t>
            </a:r>
            <a:r>
              <a:rPr lang="en-US" sz="16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, </a:t>
            </a:r>
            <a:r>
              <a:rPr lang="en-US" sz="16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ynew</a:t>
            </a:r>
            <a:r>
              <a:rPr lang="en-US" sz="16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, </a:t>
            </a:r>
            <a:r>
              <a:rPr lang="en-US" sz="16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znew</a:t>
            </a:r>
            <a:r>
              <a:rPr lang="en-US" sz="16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)</a:t>
            </a:r>
          </a:p>
          <a:p>
            <a:r>
              <a:rPr lang="en-US" sz="16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plt.colorbar</a:t>
            </a:r>
            <a:r>
              <a:rPr lang="en-US" sz="16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()</a:t>
            </a:r>
          </a:p>
          <a:p>
            <a:r>
              <a:rPr lang="en-US" sz="16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plt.title</a:t>
            </a:r>
            <a:r>
              <a:rPr lang="en-US" sz="16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("Interpolated function</a:t>
            </a:r>
            <a:r>
              <a:rPr lang="en-US" sz="16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."</a:t>
            </a:r>
            <a:r>
              <a:rPr lang="en-US" sz="16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/>
            </a:r>
            <a:br>
              <a:rPr lang="en-US" sz="16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</a:br>
            <a:endParaRPr lang="en-US" sz="1600" b="1" dirty="0" smtClean="0">
              <a:solidFill>
                <a:schemeClr val="accent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r>
              <a:rPr lang="en-US" sz="1600" b="1" dirty="0" err="1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plt.show</a:t>
            </a:r>
            <a:r>
              <a:rPr lang="en-US" sz="16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()</a:t>
            </a:r>
            <a:endParaRPr lang="en-US" sz="1600" b="1" dirty="0">
              <a:solidFill>
                <a:schemeClr val="accent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18354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scipy.interpolate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Running interpolation </a:t>
            </a:r>
            <a:r>
              <a:rPr lang="mr-IN" dirty="0" smtClean="0"/>
              <a:t>–</a:t>
            </a:r>
            <a:r>
              <a:rPr lang="en-US" dirty="0" smtClean="0"/>
              <a:t> What are </a:t>
            </a:r>
            <a:r>
              <a:rPr lang="en-US" dirty="0" err="1" smtClean="0"/>
              <a:t>np.mgrid</a:t>
            </a:r>
            <a:r>
              <a:rPr lang="en-US" dirty="0" smtClean="0"/>
              <a:t>(), </a:t>
            </a:r>
            <a:r>
              <a:rPr lang="en-US" dirty="0" err="1" smtClean="0"/>
              <a:t>bisplev</a:t>
            </a:r>
            <a:r>
              <a:rPr lang="en-US" dirty="0" smtClean="0"/>
              <a:t>() and </a:t>
            </a:r>
            <a:r>
              <a:rPr lang="en-US" dirty="0" err="1" smtClean="0"/>
              <a:t>bisplrep</a:t>
            </a:r>
            <a:r>
              <a:rPr lang="en-US" dirty="0" smtClean="0"/>
              <a:t>()?</a:t>
            </a:r>
          </a:p>
          <a:p>
            <a:r>
              <a:rPr lang="en-US" dirty="0" err="1" smtClean="0"/>
              <a:t>np.mdgrid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Returns a multidimensional mesh grid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docs.scipy.org/doc/numpy/reference/generated/numpy.mgrid.html#numpy.mgrid</a:t>
            </a:r>
            <a:endParaRPr lang="en-US" dirty="0" smtClean="0"/>
          </a:p>
          <a:p>
            <a:r>
              <a:rPr lang="en-US" dirty="0" err="1" smtClean="0"/>
              <a:t>bisplev</a:t>
            </a:r>
            <a:r>
              <a:rPr lang="en-US" dirty="0" smtClean="0"/>
              <a:t>() and </a:t>
            </a:r>
            <a:r>
              <a:rPr lang="en-US" dirty="0" err="1" smtClean="0"/>
              <a:t>bisplrep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bisplrep</a:t>
            </a:r>
            <a:r>
              <a:rPr lang="en-US" dirty="0" smtClean="0"/>
              <a:t>() takes x, y, z and outputs </a:t>
            </a:r>
            <a:r>
              <a:rPr lang="en-US" dirty="0" err="1" smtClean="0"/>
              <a:t>tck</a:t>
            </a:r>
            <a:r>
              <a:rPr lang="en-US" dirty="0" smtClean="0"/>
              <a:t> = [</a:t>
            </a:r>
            <a:r>
              <a:rPr lang="en-US" dirty="0" err="1" smtClean="0"/>
              <a:t>tx</a:t>
            </a:r>
            <a:r>
              <a:rPr lang="en-US" dirty="0" smtClean="0"/>
              <a:t>, ty, c, </a:t>
            </a:r>
            <a:r>
              <a:rPr lang="en-US" dirty="0" err="1" smtClean="0"/>
              <a:t>kx</a:t>
            </a:r>
            <a:r>
              <a:rPr lang="en-US" dirty="0" smtClean="0"/>
              <a:t>, </a:t>
            </a:r>
            <a:r>
              <a:rPr lang="en-US" dirty="0" err="1" smtClean="0"/>
              <a:t>ky</a:t>
            </a:r>
            <a:r>
              <a:rPr lang="en-US" dirty="0" smtClean="0"/>
              <a:t>]. </a:t>
            </a:r>
          </a:p>
          <a:p>
            <a:pPr lvl="1"/>
            <a:r>
              <a:rPr lang="en-US" dirty="0" err="1" smtClean="0"/>
              <a:t>bisplev</a:t>
            </a:r>
            <a:r>
              <a:rPr lang="en-US" dirty="0" smtClean="0"/>
              <a:t>() takes two 1D vectors whose cross product defines the domain of evaluation and the variable “</a:t>
            </a:r>
            <a:r>
              <a:rPr lang="en-US" dirty="0" err="1" smtClean="0"/>
              <a:t>tck</a:t>
            </a:r>
            <a:r>
              <a:rPr lang="en-US" dirty="0" smtClean="0"/>
              <a:t>”</a:t>
            </a:r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docs.scipy.org/doc/scipy/reference/generated/scipy.interpolate.bisplev.html#scipy.interpolate.bisplev</a:t>
            </a:r>
            <a:endParaRPr lang="en-US" dirty="0" smtClean="0"/>
          </a:p>
          <a:p>
            <a:pPr lvl="1"/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docs.scipy.org/doc/scipy/reference/generated/scipy.interpolate.bisplrep.html#scipy.interpolate.bisplrep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Copyright © 2018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9316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04850" y="2645288"/>
            <a:ext cx="8121650" cy="1214438"/>
          </a:xfrm>
        </p:spPr>
        <p:txBody>
          <a:bodyPr>
            <a:normAutofit/>
          </a:bodyPr>
          <a:lstStyle/>
          <a:p>
            <a:r>
              <a:rPr lang="en-US" sz="4000" dirty="0" err="1" smtClean="0">
                <a:ea typeface="ＭＳ Ｐゴシック"/>
                <a:cs typeface="ＭＳ Ｐゴシック"/>
              </a:rPr>
              <a:t>scipy.linalg</a:t>
            </a:r>
            <a:endParaRPr lang="en-US" sz="4000" dirty="0">
              <a:ea typeface="ＭＳ Ｐゴシック"/>
              <a:cs typeface="ＭＳ Ｐゴシック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B45850A5-1944-294B-AE0B-2E13B2ED34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5100" y="4119563"/>
            <a:ext cx="6472238" cy="2635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07" tIns="46005" rIns="92007" bIns="46005" numCol="1" anchor="t" anchorCtr="0" compatLnSpc="1">
            <a:prstTxWarp prst="textNoShape">
              <a:avLst/>
            </a:prstTxWarp>
            <a:spAutoFit/>
          </a:bodyPr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pitchFamily="-110" charset="2"/>
              <a:buNone/>
              <a:defRPr sz="200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 pitchFamily="-110" charset="-128"/>
              </a:defRPr>
            </a:lvl1pPr>
            <a:lvl2pPr marL="6334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20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/>
              </a:defRPr>
            </a:lvl2pPr>
            <a:lvl3pPr marL="969963" indent="-2222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/>
              </a:defRPr>
            </a:lvl3pPr>
            <a:lvl4pPr marL="1258888" indent="-22860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F5F5F"/>
              </a:buClr>
              <a:buSzPct val="65000"/>
              <a:buFont typeface="Arial Bold" pitchFamily="34" charset="0"/>
              <a:buChar char="‒"/>
              <a:defRPr lang="en-US" dirty="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/>
              </a:defRPr>
            </a:lvl4pPr>
            <a:lvl5pPr marL="20558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  <a:cs typeface="ＭＳ Ｐゴシック"/>
              </a:defRPr>
            </a:lvl5pPr>
            <a:lvl6pPr marL="25130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6pPr>
            <a:lvl7pPr marL="29702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7pPr>
            <a:lvl8pPr marL="34274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8pPr>
            <a:lvl9pPr marL="38846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9pPr>
          </a:lstStyle>
          <a:p>
            <a:pPr marL="404813" lvl="1" indent="0" algn="r">
              <a:buFontTx/>
              <a:buNone/>
            </a:pPr>
            <a:r>
              <a:rPr lang="en-US" sz="1400" kern="0" dirty="0" smtClean="0">
                <a:solidFill>
                  <a:schemeClr val="bg2"/>
                </a:solidFill>
                <a:ea typeface="ＭＳ Ｐゴシック"/>
              </a:rPr>
              <a:t>Introduction</a:t>
            </a:r>
          </a:p>
          <a:p>
            <a:pPr marL="404813" lvl="1" indent="0" algn="r">
              <a:buFontTx/>
              <a:buNone/>
            </a:pPr>
            <a:r>
              <a:rPr lang="en-US" sz="1400" kern="0" dirty="0" err="1" smtClean="0"/>
              <a:t>scipy.cluster</a:t>
            </a:r>
            <a:endParaRPr lang="en-US" sz="1400" kern="0" dirty="0" smtClean="0"/>
          </a:p>
          <a:p>
            <a:pPr marL="404813" lvl="1" indent="0" algn="r">
              <a:buFontTx/>
              <a:buNone/>
            </a:pPr>
            <a:r>
              <a:rPr lang="en-US" sz="1400" kern="0" dirty="0" err="1" smtClean="0"/>
              <a:t>scipy.constants</a:t>
            </a:r>
            <a:endParaRPr lang="en-US" sz="1400" kern="0" dirty="0" smtClean="0"/>
          </a:p>
          <a:p>
            <a:pPr marL="404813" lvl="1" indent="0" algn="r">
              <a:buFontTx/>
              <a:buNone/>
            </a:pPr>
            <a:r>
              <a:rPr lang="en-US" sz="1400" kern="0" dirty="0" err="1" smtClean="0"/>
              <a:t>scipy.fftpack</a:t>
            </a:r>
            <a:endParaRPr lang="en-US" sz="1400" kern="0" dirty="0" smtClean="0"/>
          </a:p>
          <a:p>
            <a:pPr marL="404813" lvl="1" indent="0" algn="r">
              <a:buFontTx/>
              <a:buNone/>
            </a:pPr>
            <a:r>
              <a:rPr lang="en-US" sz="1400" kern="0" dirty="0" err="1" smtClean="0"/>
              <a:t>scipy.integrate</a:t>
            </a:r>
            <a:endParaRPr lang="en-US" sz="1400" kern="0" dirty="0" smtClean="0"/>
          </a:p>
          <a:p>
            <a:pPr marL="404813" lvl="1" indent="0" algn="r">
              <a:buFontTx/>
              <a:buNone/>
            </a:pPr>
            <a:r>
              <a:rPr lang="en-US" sz="1400" kern="0" dirty="0" err="1" smtClean="0"/>
              <a:t>scipy.interpolate</a:t>
            </a:r>
            <a:endParaRPr lang="en-US" sz="1400" kern="0" dirty="0" smtClean="0"/>
          </a:p>
          <a:p>
            <a:pPr marL="404813" lvl="1" indent="0" algn="r">
              <a:buFontTx/>
              <a:buNone/>
            </a:pPr>
            <a:r>
              <a:rPr lang="en-US" sz="1400" b="1" kern="0" dirty="0" err="1" smtClean="0">
                <a:solidFill>
                  <a:schemeClr val="accent2"/>
                </a:solidFill>
              </a:rPr>
              <a:t>scipy.linalg</a:t>
            </a:r>
            <a:endParaRPr lang="en-US" sz="1400" b="1" kern="0" dirty="0" smtClean="0">
              <a:solidFill>
                <a:schemeClr val="accent2"/>
              </a:solidFill>
            </a:endParaRPr>
          </a:p>
          <a:p>
            <a:pPr marL="404813" lvl="1" indent="0" algn="r">
              <a:buFontTx/>
              <a:buNone/>
            </a:pPr>
            <a:r>
              <a:rPr lang="en-US" sz="1400" kern="0" dirty="0" err="1" smtClean="0"/>
              <a:t>scipy.optimize</a:t>
            </a:r>
            <a:endParaRPr lang="en-US" sz="1400" kern="0" dirty="0" smtClean="0"/>
          </a:p>
          <a:p>
            <a:pPr marL="404813" lvl="1" indent="0" algn="r">
              <a:buFontTx/>
              <a:buNone/>
            </a:pPr>
            <a:r>
              <a:rPr lang="en-US" sz="1400" kern="0" dirty="0" err="1" smtClean="0"/>
              <a:t>scipy.sparse</a:t>
            </a:r>
            <a:endParaRPr lang="en-US" sz="1400" kern="0" dirty="0" smtClean="0"/>
          </a:p>
          <a:p>
            <a:pPr marL="404813" lvl="1" indent="0" algn="r">
              <a:buFontTx/>
              <a:buNone/>
            </a:pPr>
            <a:r>
              <a:rPr lang="en-US" sz="1400" kern="0" dirty="0" err="1" smtClean="0"/>
              <a:t>scipy.stats</a:t>
            </a:r>
            <a:endParaRPr lang="en-US" sz="1400" kern="0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0900" y="4800600"/>
            <a:ext cx="2222500" cy="77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8898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scipy.linalg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Example: solving a system of linear equations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Copyright © 2018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74650" y="1278791"/>
            <a:ext cx="8763000" cy="3477875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from </a:t>
            </a:r>
            <a:r>
              <a:rPr lang="en-US" sz="20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scipy</a:t>
            </a:r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import </a:t>
            </a:r>
            <a:r>
              <a:rPr lang="en-US" sz="2000" b="1" dirty="0" err="1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linalg</a:t>
            </a:r>
            <a:endParaRPr lang="en-US" sz="2000" b="1" dirty="0" smtClean="0">
              <a:solidFill>
                <a:schemeClr val="accent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import </a:t>
            </a:r>
            <a:r>
              <a:rPr lang="en-US" sz="20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numpy</a:t>
            </a:r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as 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np</a:t>
            </a:r>
          </a:p>
          <a:p>
            <a:endParaRPr lang="en-US" sz="2000" b="1" dirty="0" smtClean="0">
              <a:solidFill>
                <a:schemeClr val="accent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r>
              <a:rPr lang="mr-IN" sz="2000" b="1" dirty="0" err="1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</a:t>
            </a:r>
            <a:r>
              <a:rPr lang="mr-IN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</a:t>
            </a:r>
            <a:r>
              <a:rPr lang="mr-IN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= </a:t>
            </a:r>
            <a:r>
              <a:rPr lang="mr-IN" sz="20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np.array</a:t>
            </a:r>
            <a:r>
              <a:rPr lang="mr-IN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([[1, 0, 1], [0, -3, 1], [2, 1, 3]])</a:t>
            </a:r>
          </a:p>
          <a:p>
            <a:r>
              <a:rPr lang="mr-IN" sz="20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b</a:t>
            </a:r>
            <a:r>
              <a:rPr lang="mr-IN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= </a:t>
            </a:r>
            <a:r>
              <a:rPr lang="mr-IN" sz="20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np.array</a:t>
            </a:r>
            <a:r>
              <a:rPr lang="mr-IN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([6, 7, 15])</a:t>
            </a:r>
          </a:p>
          <a:p>
            <a:endParaRPr lang="en-US" sz="2000" b="1" dirty="0">
              <a:solidFill>
                <a:schemeClr val="accent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# Passing </a:t>
            </a:r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the values to the solve 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function</a:t>
            </a:r>
          </a:p>
          <a:p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x </a:t>
            </a:r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= </a:t>
            </a:r>
            <a:r>
              <a:rPr lang="en-US" sz="20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linalg.solve</a:t>
            </a:r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(a, b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)</a:t>
            </a:r>
          </a:p>
          <a:p>
            <a:endParaRPr lang="en-US" sz="2000" b="1" dirty="0">
              <a:solidFill>
                <a:schemeClr val="accent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# Printing </a:t>
            </a:r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the result 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array</a:t>
            </a:r>
          </a:p>
          <a:p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print(x)</a:t>
            </a:r>
            <a:endParaRPr lang="en-US" sz="2000" b="1" dirty="0">
              <a:solidFill>
                <a:schemeClr val="accent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74650" y="4898320"/>
            <a:ext cx="8763000" cy="400110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mr-IN" sz="2000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array</a:t>
            </a:r>
            <a:r>
              <a:rPr lang="mr-IN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([ 2., </a:t>
            </a:r>
            <a:r>
              <a:rPr lang="en-US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-1</a:t>
            </a:r>
            <a:r>
              <a:rPr lang="mr-IN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., </a:t>
            </a:r>
            <a:r>
              <a:rPr lang="en-US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4</a:t>
            </a:r>
            <a:r>
              <a:rPr lang="mr-IN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.])</a:t>
            </a:r>
            <a:endParaRPr lang="en-US" sz="2000" dirty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13081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scipy.linalg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Example: finding </a:t>
            </a:r>
            <a:r>
              <a:rPr lang="en-US" dirty="0" err="1" smtClean="0"/>
              <a:t>eigen</a:t>
            </a:r>
            <a:r>
              <a:rPr lang="en-US" dirty="0" smtClean="0"/>
              <a:t> </a:t>
            </a:r>
            <a:r>
              <a:rPr lang="en-US" dirty="0"/>
              <a:t>values and </a:t>
            </a:r>
            <a:r>
              <a:rPr lang="en-US" dirty="0" err="1"/>
              <a:t>eigen</a:t>
            </a:r>
            <a:r>
              <a:rPr lang="en-US" dirty="0"/>
              <a:t> </a:t>
            </a:r>
            <a:r>
              <a:rPr lang="en-US" dirty="0" smtClean="0"/>
              <a:t>vectors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Copyright © 2018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74650" y="1278791"/>
            <a:ext cx="8763000" cy="3170099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from </a:t>
            </a:r>
            <a:r>
              <a:rPr lang="en-US" sz="20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scipy</a:t>
            </a:r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import </a:t>
            </a:r>
            <a:r>
              <a:rPr lang="en-US" sz="2000" b="1" dirty="0" err="1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linalg</a:t>
            </a:r>
            <a:endParaRPr lang="en-US" sz="2000" b="1" dirty="0" smtClean="0">
              <a:solidFill>
                <a:schemeClr val="accent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import </a:t>
            </a:r>
            <a:r>
              <a:rPr lang="en-US" sz="20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numpy</a:t>
            </a:r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as 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np</a:t>
            </a:r>
          </a:p>
          <a:p>
            <a:endParaRPr lang="en-US" sz="2000" b="1" dirty="0">
              <a:solidFill>
                <a:schemeClr val="accent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 </a:t>
            </a:r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= </a:t>
            </a:r>
            <a:r>
              <a:rPr lang="en-US" sz="20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np.array</a:t>
            </a:r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([[1,2],[3,4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]])</a:t>
            </a:r>
          </a:p>
          <a:p>
            <a:endParaRPr lang="en-US" sz="2000" b="1" dirty="0">
              <a:solidFill>
                <a:schemeClr val="accent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# Passing </a:t>
            </a:r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the values to the </a:t>
            </a:r>
            <a:r>
              <a:rPr lang="en-US" sz="20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eig</a:t>
            </a:r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function</a:t>
            </a:r>
          </a:p>
          <a:p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l</a:t>
            </a:r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, v = </a:t>
            </a:r>
            <a:r>
              <a:rPr lang="en-US" sz="20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linalg.eig</a:t>
            </a:r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(A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)</a:t>
            </a:r>
            <a:endParaRPr lang="en-US" sz="2000" b="1" dirty="0">
              <a:solidFill>
                <a:schemeClr val="accent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# Printing </a:t>
            </a:r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the result for </a:t>
            </a:r>
            <a:r>
              <a:rPr lang="en-US" sz="20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eigen</a:t>
            </a:r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values and vectors</a:t>
            </a:r>
          </a:p>
          <a:p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print(l)</a:t>
            </a:r>
          </a:p>
          <a:p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print(v)</a:t>
            </a:r>
            <a:endParaRPr lang="en-US" sz="2000" b="1" dirty="0">
              <a:solidFill>
                <a:schemeClr val="accent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374650" y="4580652"/>
            <a:ext cx="8763000" cy="1015663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mr-IN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[-0.37228132+0.j  5.37228132+0.j]</a:t>
            </a:r>
          </a:p>
          <a:p>
            <a:r>
              <a:rPr lang="mr-IN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[[-0.82456484 -0.41597356]</a:t>
            </a:r>
          </a:p>
          <a:p>
            <a:r>
              <a:rPr lang="mr-IN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 [ 0.56576746 -0.90937671]]</a:t>
            </a:r>
          </a:p>
        </p:txBody>
      </p:sp>
    </p:spTree>
    <p:extLst>
      <p:ext uri="{BB962C8B-B14F-4D97-AF65-F5344CB8AC3E}">
        <p14:creationId xmlns:p14="http://schemas.microsoft.com/office/powerpoint/2010/main" val="3591756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04850" y="2645288"/>
            <a:ext cx="8121650" cy="1214438"/>
          </a:xfrm>
        </p:spPr>
        <p:txBody>
          <a:bodyPr>
            <a:normAutofit/>
          </a:bodyPr>
          <a:lstStyle/>
          <a:p>
            <a:r>
              <a:rPr lang="en-US" sz="4000" dirty="0" err="1" smtClean="0">
                <a:ea typeface="ＭＳ Ｐゴシック"/>
                <a:cs typeface="ＭＳ Ｐゴシック"/>
              </a:rPr>
              <a:t>scipy.optimize</a:t>
            </a:r>
            <a:endParaRPr lang="en-US" sz="4000" dirty="0">
              <a:ea typeface="ＭＳ Ｐゴシック"/>
              <a:cs typeface="ＭＳ Ｐゴシック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B45850A5-1944-294B-AE0B-2E13B2ED34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5100" y="4119563"/>
            <a:ext cx="6472238" cy="2635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07" tIns="46005" rIns="92007" bIns="46005" numCol="1" anchor="t" anchorCtr="0" compatLnSpc="1">
            <a:prstTxWarp prst="textNoShape">
              <a:avLst/>
            </a:prstTxWarp>
            <a:spAutoFit/>
          </a:bodyPr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pitchFamily="-110" charset="2"/>
              <a:buNone/>
              <a:defRPr sz="200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 pitchFamily="-110" charset="-128"/>
              </a:defRPr>
            </a:lvl1pPr>
            <a:lvl2pPr marL="6334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20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/>
              </a:defRPr>
            </a:lvl2pPr>
            <a:lvl3pPr marL="969963" indent="-2222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/>
              </a:defRPr>
            </a:lvl3pPr>
            <a:lvl4pPr marL="1258888" indent="-22860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F5F5F"/>
              </a:buClr>
              <a:buSzPct val="65000"/>
              <a:buFont typeface="Arial Bold" pitchFamily="34" charset="0"/>
              <a:buChar char="‒"/>
              <a:defRPr lang="en-US" dirty="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/>
              </a:defRPr>
            </a:lvl4pPr>
            <a:lvl5pPr marL="20558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  <a:cs typeface="ＭＳ Ｐゴシック"/>
              </a:defRPr>
            </a:lvl5pPr>
            <a:lvl6pPr marL="25130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6pPr>
            <a:lvl7pPr marL="29702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7pPr>
            <a:lvl8pPr marL="34274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8pPr>
            <a:lvl9pPr marL="38846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9pPr>
          </a:lstStyle>
          <a:p>
            <a:pPr marL="404813" lvl="1" indent="0" algn="r">
              <a:buFontTx/>
              <a:buNone/>
            </a:pPr>
            <a:r>
              <a:rPr lang="en-US" sz="1400" kern="0" dirty="0" smtClean="0">
                <a:solidFill>
                  <a:schemeClr val="bg2"/>
                </a:solidFill>
                <a:ea typeface="ＭＳ Ｐゴシック"/>
              </a:rPr>
              <a:t>Introduction</a:t>
            </a:r>
          </a:p>
          <a:p>
            <a:pPr marL="404813" lvl="1" indent="0" algn="r">
              <a:buFontTx/>
              <a:buNone/>
            </a:pPr>
            <a:r>
              <a:rPr lang="en-US" sz="1400" kern="0" dirty="0" err="1" smtClean="0"/>
              <a:t>scipy.cluster</a:t>
            </a:r>
            <a:endParaRPr lang="en-US" sz="1400" kern="0" dirty="0" smtClean="0"/>
          </a:p>
          <a:p>
            <a:pPr marL="404813" lvl="1" indent="0" algn="r">
              <a:buFontTx/>
              <a:buNone/>
            </a:pPr>
            <a:r>
              <a:rPr lang="en-US" sz="1400" kern="0" dirty="0" err="1" smtClean="0"/>
              <a:t>scipy.constants</a:t>
            </a:r>
            <a:endParaRPr lang="en-US" sz="1400" kern="0" dirty="0" smtClean="0"/>
          </a:p>
          <a:p>
            <a:pPr marL="404813" lvl="1" indent="0" algn="r">
              <a:buFontTx/>
              <a:buNone/>
            </a:pPr>
            <a:r>
              <a:rPr lang="en-US" sz="1400" kern="0" dirty="0" err="1" smtClean="0"/>
              <a:t>scipy.fftpack</a:t>
            </a:r>
            <a:endParaRPr lang="en-US" sz="1400" kern="0" dirty="0" smtClean="0"/>
          </a:p>
          <a:p>
            <a:pPr marL="404813" lvl="1" indent="0" algn="r">
              <a:buFontTx/>
              <a:buNone/>
            </a:pPr>
            <a:r>
              <a:rPr lang="en-US" sz="1400" kern="0" dirty="0" err="1" smtClean="0"/>
              <a:t>scipy.integrate</a:t>
            </a:r>
            <a:endParaRPr lang="en-US" sz="1400" kern="0" dirty="0" smtClean="0"/>
          </a:p>
          <a:p>
            <a:pPr marL="404813" lvl="1" indent="0" algn="r">
              <a:buFontTx/>
              <a:buNone/>
            </a:pPr>
            <a:r>
              <a:rPr lang="en-US" sz="1400" kern="0" dirty="0" err="1" smtClean="0"/>
              <a:t>scipy.interpolate</a:t>
            </a:r>
            <a:endParaRPr lang="en-US" sz="1400" kern="0" dirty="0" smtClean="0"/>
          </a:p>
          <a:p>
            <a:pPr marL="404813" lvl="1" indent="0" algn="r">
              <a:buFontTx/>
              <a:buNone/>
            </a:pPr>
            <a:r>
              <a:rPr lang="en-US" sz="1400" kern="0" dirty="0" err="1" smtClean="0"/>
              <a:t>scipy.linalg</a:t>
            </a:r>
            <a:endParaRPr lang="en-US" sz="1400" kern="0" dirty="0" smtClean="0"/>
          </a:p>
          <a:p>
            <a:pPr marL="404813" lvl="1" indent="0" algn="r">
              <a:buFontTx/>
              <a:buNone/>
            </a:pPr>
            <a:r>
              <a:rPr lang="en-US" sz="1400" b="1" kern="0" dirty="0" err="1" smtClean="0">
                <a:solidFill>
                  <a:schemeClr val="accent2"/>
                </a:solidFill>
              </a:rPr>
              <a:t>scipy.optimize</a:t>
            </a:r>
            <a:endParaRPr lang="en-US" sz="1400" b="1" kern="0" dirty="0" smtClean="0">
              <a:solidFill>
                <a:schemeClr val="accent2"/>
              </a:solidFill>
            </a:endParaRPr>
          </a:p>
          <a:p>
            <a:pPr marL="404813" lvl="1" indent="0" algn="r">
              <a:buFontTx/>
              <a:buNone/>
            </a:pPr>
            <a:r>
              <a:rPr lang="en-US" sz="1400" kern="0" dirty="0" err="1" smtClean="0"/>
              <a:t>scipy.sparse</a:t>
            </a:r>
            <a:endParaRPr lang="en-US" sz="1400" kern="0" dirty="0" smtClean="0"/>
          </a:p>
          <a:p>
            <a:pPr marL="404813" lvl="1" indent="0" algn="r">
              <a:buFontTx/>
              <a:buNone/>
            </a:pPr>
            <a:r>
              <a:rPr lang="en-US" sz="1400" kern="0" dirty="0" err="1" smtClean="0"/>
              <a:t>scipy.stats</a:t>
            </a:r>
            <a:endParaRPr lang="en-US" sz="1400" kern="0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0900" y="4800600"/>
            <a:ext cx="2222500" cy="77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5707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scipy.optimize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many optimization algorithms in </a:t>
            </a:r>
            <a:r>
              <a:rPr lang="en-US" dirty="0" err="1" smtClean="0"/>
              <a:t>scipy.optimize</a:t>
            </a:r>
            <a:r>
              <a:rPr lang="en-US" dirty="0" smtClean="0"/>
              <a:t> </a:t>
            </a:r>
          </a:p>
          <a:p>
            <a:r>
              <a:rPr lang="en-US" dirty="0"/>
              <a:t>W</a:t>
            </a:r>
            <a:r>
              <a:rPr lang="en-US" dirty="0" smtClean="0"/>
              <a:t>hat is least squares? (code not as relevant as the concept)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www.youtube.com/watch?v=yMgFHbjbAW8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Copyright © 2018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74650" y="2105085"/>
            <a:ext cx="4235450" cy="4524315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mr-IN" sz="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from</a:t>
            </a:r>
            <a:r>
              <a:rPr lang="mr-IN" sz="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</a:t>
            </a:r>
            <a:r>
              <a:rPr lang="mr-IN" sz="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scipy.optimize</a:t>
            </a:r>
            <a:r>
              <a:rPr lang="mr-IN" sz="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</a:t>
            </a:r>
            <a:r>
              <a:rPr lang="mr-IN" sz="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import</a:t>
            </a:r>
            <a:r>
              <a:rPr lang="mr-IN" sz="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</a:t>
            </a:r>
            <a:r>
              <a:rPr lang="mr-IN" sz="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least_squares</a:t>
            </a:r>
            <a:endParaRPr lang="mr-IN" sz="800" b="1" dirty="0">
              <a:solidFill>
                <a:schemeClr val="accent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r>
              <a:rPr lang="mr-IN" sz="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import</a:t>
            </a:r>
            <a:r>
              <a:rPr lang="mr-IN" sz="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</a:t>
            </a:r>
            <a:r>
              <a:rPr lang="mr-IN" sz="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numpy</a:t>
            </a:r>
            <a:r>
              <a:rPr lang="mr-IN" sz="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</a:t>
            </a:r>
            <a:r>
              <a:rPr lang="mr-IN" sz="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as</a:t>
            </a:r>
            <a:r>
              <a:rPr lang="mr-IN" sz="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</a:t>
            </a:r>
            <a:r>
              <a:rPr lang="mr-IN" sz="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np</a:t>
            </a:r>
            <a:endParaRPr lang="mr-IN" sz="800" b="1" dirty="0">
              <a:solidFill>
                <a:schemeClr val="accent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r>
              <a:rPr lang="mr-IN" sz="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/>
            </a:r>
            <a:br>
              <a:rPr lang="mr-IN" sz="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</a:br>
            <a:r>
              <a:rPr lang="mr-IN" sz="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def</a:t>
            </a:r>
            <a:r>
              <a:rPr lang="mr-IN" sz="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</a:t>
            </a:r>
            <a:r>
              <a:rPr lang="mr-IN" sz="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model</a:t>
            </a:r>
            <a:r>
              <a:rPr lang="mr-IN" sz="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</a:t>
            </a:r>
            <a:r>
              <a:rPr lang="mr-IN" sz="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x</a:t>
            </a:r>
            <a:r>
              <a:rPr lang="mr-IN" sz="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, </a:t>
            </a:r>
            <a:r>
              <a:rPr lang="mr-IN" sz="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u</a:t>
            </a:r>
            <a:r>
              <a:rPr lang="mr-IN" sz="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):</a:t>
            </a:r>
          </a:p>
          <a:p>
            <a:r>
              <a:rPr lang="mr-IN" sz="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return</a:t>
            </a:r>
            <a:r>
              <a:rPr lang="mr-IN" sz="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</a:t>
            </a:r>
            <a:r>
              <a:rPr lang="mr-IN" sz="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x</a:t>
            </a:r>
            <a:r>
              <a:rPr lang="mr-IN" sz="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[0] * (</a:t>
            </a:r>
            <a:r>
              <a:rPr lang="mr-IN" sz="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u</a:t>
            </a:r>
            <a:r>
              <a:rPr lang="mr-IN" sz="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** 2 + </a:t>
            </a:r>
            <a:r>
              <a:rPr lang="mr-IN" sz="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x</a:t>
            </a:r>
            <a:r>
              <a:rPr lang="mr-IN" sz="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[1] * </a:t>
            </a:r>
            <a:r>
              <a:rPr lang="mr-IN" sz="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u</a:t>
            </a:r>
            <a:r>
              <a:rPr lang="mr-IN" sz="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) / (</a:t>
            </a:r>
            <a:r>
              <a:rPr lang="mr-IN" sz="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u</a:t>
            </a:r>
            <a:r>
              <a:rPr lang="mr-IN" sz="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** 2 + </a:t>
            </a:r>
            <a:r>
              <a:rPr lang="mr-IN" sz="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x</a:t>
            </a:r>
            <a:r>
              <a:rPr lang="mr-IN" sz="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[2] * </a:t>
            </a:r>
            <a:r>
              <a:rPr lang="mr-IN" sz="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u</a:t>
            </a:r>
            <a:r>
              <a:rPr lang="mr-IN" sz="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+ </a:t>
            </a:r>
            <a:r>
              <a:rPr lang="mr-IN" sz="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x</a:t>
            </a:r>
            <a:r>
              <a:rPr lang="mr-IN" sz="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[3])</a:t>
            </a:r>
          </a:p>
          <a:p>
            <a:r>
              <a:rPr lang="mr-IN" sz="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def</a:t>
            </a:r>
            <a:r>
              <a:rPr lang="mr-IN" sz="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</a:t>
            </a:r>
            <a:r>
              <a:rPr lang="mr-IN" sz="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fun</a:t>
            </a:r>
            <a:r>
              <a:rPr lang="mr-IN" sz="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</a:t>
            </a:r>
            <a:r>
              <a:rPr lang="mr-IN" sz="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x</a:t>
            </a:r>
            <a:r>
              <a:rPr lang="mr-IN" sz="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, </a:t>
            </a:r>
            <a:r>
              <a:rPr lang="mr-IN" sz="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u</a:t>
            </a:r>
            <a:r>
              <a:rPr lang="mr-IN" sz="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, </a:t>
            </a:r>
            <a:r>
              <a:rPr lang="mr-IN" sz="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y</a:t>
            </a:r>
            <a:r>
              <a:rPr lang="mr-IN" sz="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):</a:t>
            </a:r>
          </a:p>
          <a:p>
            <a:r>
              <a:rPr lang="mr-IN" sz="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return</a:t>
            </a:r>
            <a:r>
              <a:rPr lang="mr-IN" sz="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</a:t>
            </a:r>
            <a:r>
              <a:rPr lang="mr-IN" sz="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model</a:t>
            </a:r>
            <a:r>
              <a:rPr lang="mr-IN" sz="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</a:t>
            </a:r>
            <a:r>
              <a:rPr lang="mr-IN" sz="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x</a:t>
            </a:r>
            <a:r>
              <a:rPr lang="mr-IN" sz="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, </a:t>
            </a:r>
            <a:r>
              <a:rPr lang="mr-IN" sz="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u</a:t>
            </a:r>
            <a:r>
              <a:rPr lang="mr-IN" sz="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) - </a:t>
            </a:r>
            <a:r>
              <a:rPr lang="mr-IN" sz="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y</a:t>
            </a:r>
            <a:endParaRPr lang="mr-IN" sz="800" b="1" dirty="0">
              <a:solidFill>
                <a:schemeClr val="accent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r>
              <a:rPr lang="mr-IN" sz="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def</a:t>
            </a:r>
            <a:r>
              <a:rPr lang="mr-IN" sz="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</a:t>
            </a:r>
            <a:r>
              <a:rPr lang="mr-IN" sz="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jac</a:t>
            </a:r>
            <a:r>
              <a:rPr lang="mr-IN" sz="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</a:t>
            </a:r>
            <a:r>
              <a:rPr lang="mr-IN" sz="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x</a:t>
            </a:r>
            <a:r>
              <a:rPr lang="mr-IN" sz="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, </a:t>
            </a:r>
            <a:r>
              <a:rPr lang="mr-IN" sz="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u</a:t>
            </a:r>
            <a:r>
              <a:rPr lang="mr-IN" sz="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, </a:t>
            </a:r>
            <a:r>
              <a:rPr lang="mr-IN" sz="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y</a:t>
            </a:r>
            <a:r>
              <a:rPr lang="mr-IN" sz="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):</a:t>
            </a:r>
          </a:p>
          <a:p>
            <a:r>
              <a:rPr lang="mr-IN" sz="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J</a:t>
            </a:r>
            <a:r>
              <a:rPr lang="mr-IN" sz="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= </a:t>
            </a:r>
            <a:r>
              <a:rPr lang="mr-IN" sz="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np.empty</a:t>
            </a:r>
            <a:r>
              <a:rPr lang="mr-IN" sz="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((</a:t>
            </a:r>
            <a:r>
              <a:rPr lang="mr-IN" sz="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u.size</a:t>
            </a:r>
            <a:r>
              <a:rPr lang="mr-IN" sz="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, </a:t>
            </a:r>
            <a:r>
              <a:rPr lang="mr-IN" sz="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x.size</a:t>
            </a:r>
            <a:r>
              <a:rPr lang="mr-IN" sz="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))</a:t>
            </a:r>
          </a:p>
          <a:p>
            <a:r>
              <a:rPr lang="mr-IN" sz="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den</a:t>
            </a:r>
            <a:r>
              <a:rPr lang="mr-IN" sz="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= </a:t>
            </a:r>
            <a:r>
              <a:rPr lang="mr-IN" sz="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u</a:t>
            </a:r>
            <a:r>
              <a:rPr lang="mr-IN" sz="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** 2 + </a:t>
            </a:r>
            <a:r>
              <a:rPr lang="mr-IN" sz="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x</a:t>
            </a:r>
            <a:r>
              <a:rPr lang="mr-IN" sz="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[2] * </a:t>
            </a:r>
            <a:r>
              <a:rPr lang="mr-IN" sz="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u</a:t>
            </a:r>
            <a:r>
              <a:rPr lang="mr-IN" sz="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+ </a:t>
            </a:r>
            <a:r>
              <a:rPr lang="mr-IN" sz="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x</a:t>
            </a:r>
            <a:r>
              <a:rPr lang="mr-IN" sz="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[3]</a:t>
            </a:r>
          </a:p>
          <a:p>
            <a:r>
              <a:rPr lang="mr-IN" sz="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num</a:t>
            </a:r>
            <a:r>
              <a:rPr lang="mr-IN" sz="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= </a:t>
            </a:r>
            <a:r>
              <a:rPr lang="mr-IN" sz="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u</a:t>
            </a:r>
            <a:r>
              <a:rPr lang="mr-IN" sz="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** 2 + </a:t>
            </a:r>
            <a:r>
              <a:rPr lang="mr-IN" sz="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x</a:t>
            </a:r>
            <a:r>
              <a:rPr lang="mr-IN" sz="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[1] * </a:t>
            </a:r>
            <a:r>
              <a:rPr lang="mr-IN" sz="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u</a:t>
            </a:r>
            <a:endParaRPr lang="mr-IN" sz="800" b="1" dirty="0">
              <a:solidFill>
                <a:schemeClr val="accent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r>
              <a:rPr lang="mr-IN" sz="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J</a:t>
            </a:r>
            <a:r>
              <a:rPr lang="mr-IN" sz="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[:, 0] = </a:t>
            </a:r>
            <a:r>
              <a:rPr lang="mr-IN" sz="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num</a:t>
            </a:r>
            <a:r>
              <a:rPr lang="mr-IN" sz="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/ </a:t>
            </a:r>
            <a:r>
              <a:rPr lang="mr-IN" sz="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den</a:t>
            </a:r>
            <a:endParaRPr lang="mr-IN" sz="800" b="1" dirty="0">
              <a:solidFill>
                <a:schemeClr val="accent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r>
              <a:rPr lang="mr-IN" sz="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J</a:t>
            </a:r>
            <a:r>
              <a:rPr lang="mr-IN" sz="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[:, 1] = </a:t>
            </a:r>
            <a:r>
              <a:rPr lang="mr-IN" sz="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x</a:t>
            </a:r>
            <a:r>
              <a:rPr lang="mr-IN" sz="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[0] * </a:t>
            </a:r>
            <a:r>
              <a:rPr lang="mr-IN" sz="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u</a:t>
            </a:r>
            <a:r>
              <a:rPr lang="mr-IN" sz="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/ </a:t>
            </a:r>
            <a:r>
              <a:rPr lang="mr-IN" sz="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den</a:t>
            </a:r>
            <a:endParaRPr lang="mr-IN" sz="800" b="1" dirty="0">
              <a:solidFill>
                <a:schemeClr val="accent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r>
              <a:rPr lang="mr-IN" sz="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J</a:t>
            </a:r>
            <a:r>
              <a:rPr lang="mr-IN" sz="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[:, 2] = -</a:t>
            </a:r>
            <a:r>
              <a:rPr lang="mr-IN" sz="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x</a:t>
            </a:r>
            <a:r>
              <a:rPr lang="mr-IN" sz="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[0] * </a:t>
            </a:r>
            <a:r>
              <a:rPr lang="mr-IN" sz="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num</a:t>
            </a:r>
            <a:r>
              <a:rPr lang="mr-IN" sz="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* </a:t>
            </a:r>
            <a:r>
              <a:rPr lang="mr-IN" sz="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u</a:t>
            </a:r>
            <a:r>
              <a:rPr lang="mr-IN" sz="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/ </a:t>
            </a:r>
            <a:r>
              <a:rPr lang="mr-IN" sz="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den</a:t>
            </a:r>
            <a:r>
              <a:rPr lang="mr-IN" sz="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** 2</a:t>
            </a:r>
          </a:p>
          <a:p>
            <a:r>
              <a:rPr lang="mr-IN" sz="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J</a:t>
            </a:r>
            <a:r>
              <a:rPr lang="mr-IN" sz="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[:, 3] = -</a:t>
            </a:r>
            <a:r>
              <a:rPr lang="mr-IN" sz="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x</a:t>
            </a:r>
            <a:r>
              <a:rPr lang="mr-IN" sz="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[0] * </a:t>
            </a:r>
            <a:r>
              <a:rPr lang="mr-IN" sz="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num</a:t>
            </a:r>
            <a:r>
              <a:rPr lang="mr-IN" sz="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/ </a:t>
            </a:r>
            <a:r>
              <a:rPr lang="mr-IN" sz="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den</a:t>
            </a:r>
            <a:r>
              <a:rPr lang="mr-IN" sz="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** 2</a:t>
            </a:r>
          </a:p>
          <a:p>
            <a:r>
              <a:rPr lang="mr-IN" sz="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return</a:t>
            </a:r>
            <a:r>
              <a:rPr lang="mr-IN" sz="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</a:t>
            </a:r>
            <a:r>
              <a:rPr lang="mr-IN" sz="800" b="1" dirty="0" err="1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J</a:t>
            </a:r>
            <a:r>
              <a:rPr lang="mr-IN" sz="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/>
            </a:r>
            <a:br>
              <a:rPr lang="mr-IN" sz="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</a:br>
            <a:r>
              <a:rPr lang="mr-IN" sz="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u</a:t>
            </a:r>
            <a:r>
              <a:rPr lang="mr-IN" sz="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= </a:t>
            </a:r>
            <a:r>
              <a:rPr lang="mr-IN" sz="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np.array</a:t>
            </a:r>
            <a:r>
              <a:rPr lang="mr-IN" sz="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([4.0, 2.0, 1.0, 5.0e-1, 2.5e-1, 1.67e-1, 1.25e-1, 1.0e-1, 8.33e-2, 7.14e-2, 6.25e-2])</a:t>
            </a:r>
          </a:p>
          <a:p>
            <a:r>
              <a:rPr lang="mr-IN" sz="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y</a:t>
            </a:r>
            <a:r>
              <a:rPr lang="mr-IN" sz="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= </a:t>
            </a:r>
            <a:r>
              <a:rPr lang="mr-IN" sz="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np.array</a:t>
            </a:r>
            <a:r>
              <a:rPr lang="mr-IN" sz="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([1.957e-1, 1.947e-1, 1.735e-1, 1.6e-1, 8.44e-2, 6.27e-2, 4.56e-2, 3.42e-2, 3.23e-2, 2.35e-2, 2.46e-2])</a:t>
            </a:r>
          </a:p>
          <a:p>
            <a:r>
              <a:rPr lang="mr-IN" sz="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x0 = </a:t>
            </a:r>
            <a:r>
              <a:rPr lang="mr-IN" sz="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np.array</a:t>
            </a:r>
            <a:r>
              <a:rPr lang="mr-IN" sz="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([2.5, 3.9, 4.15, 3.9])</a:t>
            </a:r>
          </a:p>
          <a:p>
            <a:r>
              <a:rPr lang="mr-IN" sz="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res</a:t>
            </a:r>
            <a:r>
              <a:rPr lang="mr-IN" sz="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= </a:t>
            </a:r>
            <a:r>
              <a:rPr lang="mr-IN" sz="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least_squares</a:t>
            </a:r>
            <a:r>
              <a:rPr lang="mr-IN" sz="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</a:t>
            </a:r>
            <a:r>
              <a:rPr lang="mr-IN" sz="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fun</a:t>
            </a:r>
            <a:r>
              <a:rPr lang="mr-IN" sz="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, x0, </a:t>
            </a:r>
            <a:r>
              <a:rPr lang="mr-IN" sz="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jac</a:t>
            </a:r>
            <a:r>
              <a:rPr lang="mr-IN" sz="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=</a:t>
            </a:r>
            <a:r>
              <a:rPr lang="mr-IN" sz="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jac</a:t>
            </a:r>
            <a:r>
              <a:rPr lang="mr-IN" sz="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, </a:t>
            </a:r>
            <a:r>
              <a:rPr lang="mr-IN" sz="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bounds</a:t>
            </a:r>
            <a:r>
              <a:rPr lang="mr-IN" sz="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=(0, 100), </a:t>
            </a:r>
            <a:r>
              <a:rPr lang="mr-IN" sz="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args</a:t>
            </a:r>
            <a:r>
              <a:rPr lang="mr-IN" sz="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=(</a:t>
            </a:r>
            <a:r>
              <a:rPr lang="mr-IN" sz="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u</a:t>
            </a:r>
            <a:r>
              <a:rPr lang="mr-IN" sz="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, </a:t>
            </a:r>
            <a:r>
              <a:rPr lang="mr-IN" sz="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y</a:t>
            </a:r>
            <a:r>
              <a:rPr lang="mr-IN" sz="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), </a:t>
            </a:r>
            <a:r>
              <a:rPr lang="mr-IN" sz="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verbose</a:t>
            </a:r>
            <a:r>
              <a:rPr lang="mr-IN" sz="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=1)</a:t>
            </a:r>
          </a:p>
          <a:p>
            <a:r>
              <a:rPr lang="mr-IN" sz="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# `</a:t>
            </a:r>
            <a:r>
              <a:rPr lang="mr-IN" sz="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ftol</a:t>
            </a:r>
            <a:r>
              <a:rPr lang="mr-IN" sz="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` </a:t>
            </a:r>
            <a:r>
              <a:rPr lang="mr-IN" sz="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termination</a:t>
            </a:r>
            <a:r>
              <a:rPr lang="mr-IN" sz="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</a:t>
            </a:r>
            <a:r>
              <a:rPr lang="mr-IN" sz="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condition</a:t>
            </a:r>
            <a:r>
              <a:rPr lang="mr-IN" sz="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</a:t>
            </a:r>
            <a:r>
              <a:rPr lang="mr-IN" sz="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is</a:t>
            </a:r>
            <a:r>
              <a:rPr lang="mr-IN" sz="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</a:t>
            </a:r>
            <a:r>
              <a:rPr lang="mr-IN" sz="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satisfied</a:t>
            </a:r>
            <a:r>
              <a:rPr lang="mr-IN" sz="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.</a:t>
            </a:r>
          </a:p>
          <a:p>
            <a:r>
              <a:rPr lang="mr-IN" sz="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# </a:t>
            </a:r>
            <a:r>
              <a:rPr lang="mr-IN" sz="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Function</a:t>
            </a:r>
            <a:r>
              <a:rPr lang="mr-IN" sz="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</a:t>
            </a:r>
            <a:r>
              <a:rPr lang="mr-IN" sz="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evaluations</a:t>
            </a:r>
            <a:r>
              <a:rPr lang="mr-IN" sz="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130, </a:t>
            </a:r>
            <a:r>
              <a:rPr lang="mr-IN" sz="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initial</a:t>
            </a:r>
            <a:r>
              <a:rPr lang="mr-IN" sz="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</a:t>
            </a:r>
            <a:r>
              <a:rPr lang="mr-IN" sz="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cost</a:t>
            </a:r>
            <a:r>
              <a:rPr lang="mr-IN" sz="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4.4383e+00, </a:t>
            </a:r>
            <a:r>
              <a:rPr lang="mr-IN" sz="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final</a:t>
            </a:r>
            <a:r>
              <a:rPr lang="mr-IN" sz="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</a:t>
            </a:r>
            <a:r>
              <a:rPr lang="mr-IN" sz="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cost</a:t>
            </a:r>
            <a:r>
              <a:rPr lang="mr-IN" sz="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1.5375e-04, </a:t>
            </a:r>
            <a:r>
              <a:rPr lang="mr-IN" sz="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first-order</a:t>
            </a:r>
            <a:r>
              <a:rPr lang="mr-IN" sz="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</a:t>
            </a:r>
            <a:r>
              <a:rPr lang="mr-IN" sz="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optimality</a:t>
            </a:r>
            <a:r>
              <a:rPr lang="mr-IN" sz="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4.92e-08.</a:t>
            </a:r>
          </a:p>
          <a:p>
            <a:r>
              <a:rPr lang="mr-IN" sz="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print</a:t>
            </a:r>
            <a:r>
              <a:rPr lang="mr-IN" sz="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</a:t>
            </a:r>
            <a:r>
              <a:rPr lang="mr-IN" sz="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res.x</a:t>
            </a:r>
            <a:r>
              <a:rPr lang="mr-IN" sz="8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)</a:t>
            </a:r>
            <a:r>
              <a:rPr lang="mr-IN" sz="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/>
            </a:r>
            <a:br>
              <a:rPr lang="mr-IN" sz="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</a:br>
            <a:r>
              <a:rPr lang="mr-IN" sz="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import</a:t>
            </a:r>
            <a:r>
              <a:rPr lang="mr-IN" sz="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</a:t>
            </a:r>
            <a:r>
              <a:rPr lang="mr-IN" sz="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matplotlib.pyplot</a:t>
            </a:r>
            <a:r>
              <a:rPr lang="mr-IN" sz="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</a:t>
            </a:r>
            <a:r>
              <a:rPr lang="mr-IN" sz="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as</a:t>
            </a:r>
            <a:r>
              <a:rPr lang="mr-IN" sz="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</a:t>
            </a:r>
            <a:r>
              <a:rPr lang="mr-IN" sz="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plt</a:t>
            </a:r>
            <a:endParaRPr lang="mr-IN" sz="800" b="1" dirty="0">
              <a:solidFill>
                <a:schemeClr val="accent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r>
              <a:rPr lang="mr-IN" sz="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u_test</a:t>
            </a:r>
            <a:r>
              <a:rPr lang="mr-IN" sz="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= </a:t>
            </a:r>
            <a:r>
              <a:rPr lang="mr-IN" sz="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np.linspace</a:t>
            </a:r>
            <a:r>
              <a:rPr lang="mr-IN" sz="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(0, 5)</a:t>
            </a:r>
          </a:p>
          <a:p>
            <a:r>
              <a:rPr lang="mr-IN" sz="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y_test</a:t>
            </a:r>
            <a:r>
              <a:rPr lang="mr-IN" sz="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= </a:t>
            </a:r>
            <a:r>
              <a:rPr lang="mr-IN" sz="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model</a:t>
            </a:r>
            <a:r>
              <a:rPr lang="mr-IN" sz="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</a:t>
            </a:r>
            <a:r>
              <a:rPr lang="mr-IN" sz="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res.x</a:t>
            </a:r>
            <a:r>
              <a:rPr lang="mr-IN" sz="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, </a:t>
            </a:r>
            <a:r>
              <a:rPr lang="mr-IN" sz="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u_test</a:t>
            </a:r>
            <a:r>
              <a:rPr lang="mr-IN" sz="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)</a:t>
            </a:r>
          </a:p>
          <a:p>
            <a:r>
              <a:rPr lang="mr-IN" sz="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plt.plot</a:t>
            </a:r>
            <a:r>
              <a:rPr lang="mr-IN" sz="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</a:t>
            </a:r>
            <a:r>
              <a:rPr lang="mr-IN" sz="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u</a:t>
            </a:r>
            <a:r>
              <a:rPr lang="mr-IN" sz="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, </a:t>
            </a:r>
            <a:r>
              <a:rPr lang="mr-IN" sz="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y</a:t>
            </a:r>
            <a:r>
              <a:rPr lang="mr-IN" sz="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, '</a:t>
            </a:r>
            <a:r>
              <a:rPr lang="mr-IN" sz="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o</a:t>
            </a:r>
            <a:r>
              <a:rPr lang="mr-IN" sz="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', </a:t>
            </a:r>
            <a:r>
              <a:rPr lang="mr-IN" sz="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markersize</a:t>
            </a:r>
            <a:r>
              <a:rPr lang="mr-IN" sz="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=4, </a:t>
            </a:r>
            <a:r>
              <a:rPr lang="mr-IN" sz="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label</a:t>
            </a:r>
            <a:r>
              <a:rPr lang="mr-IN" sz="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='</a:t>
            </a:r>
            <a:r>
              <a:rPr lang="mr-IN" sz="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data</a:t>
            </a:r>
            <a:r>
              <a:rPr lang="mr-IN" sz="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')</a:t>
            </a:r>
          </a:p>
          <a:p>
            <a:r>
              <a:rPr lang="mr-IN" sz="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plt.plot</a:t>
            </a:r>
            <a:r>
              <a:rPr lang="mr-IN" sz="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</a:t>
            </a:r>
            <a:r>
              <a:rPr lang="mr-IN" sz="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u_test</a:t>
            </a:r>
            <a:r>
              <a:rPr lang="mr-IN" sz="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, </a:t>
            </a:r>
            <a:r>
              <a:rPr lang="mr-IN" sz="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y_test</a:t>
            </a:r>
            <a:r>
              <a:rPr lang="mr-IN" sz="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, </a:t>
            </a:r>
            <a:r>
              <a:rPr lang="mr-IN" sz="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label</a:t>
            </a:r>
            <a:r>
              <a:rPr lang="mr-IN" sz="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='</a:t>
            </a:r>
            <a:r>
              <a:rPr lang="mr-IN" sz="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fitted</a:t>
            </a:r>
            <a:r>
              <a:rPr lang="mr-IN" sz="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</a:t>
            </a:r>
            <a:r>
              <a:rPr lang="mr-IN" sz="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model</a:t>
            </a:r>
            <a:r>
              <a:rPr lang="mr-IN" sz="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')</a:t>
            </a:r>
          </a:p>
          <a:p>
            <a:r>
              <a:rPr lang="mr-IN" sz="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plt.xlabel</a:t>
            </a:r>
            <a:r>
              <a:rPr lang="mr-IN" sz="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("</a:t>
            </a:r>
            <a:r>
              <a:rPr lang="mr-IN" sz="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u</a:t>
            </a:r>
            <a:r>
              <a:rPr lang="mr-IN" sz="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")</a:t>
            </a:r>
          </a:p>
          <a:p>
            <a:r>
              <a:rPr lang="mr-IN" sz="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plt.ylabel</a:t>
            </a:r>
            <a:r>
              <a:rPr lang="mr-IN" sz="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("</a:t>
            </a:r>
            <a:r>
              <a:rPr lang="mr-IN" sz="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y</a:t>
            </a:r>
            <a:r>
              <a:rPr lang="mr-IN" sz="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")</a:t>
            </a:r>
          </a:p>
          <a:p>
            <a:r>
              <a:rPr lang="mr-IN" sz="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plt.legend</a:t>
            </a:r>
            <a:r>
              <a:rPr lang="mr-IN" sz="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</a:t>
            </a:r>
            <a:r>
              <a:rPr lang="mr-IN" sz="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loc</a:t>
            </a:r>
            <a:r>
              <a:rPr lang="mr-IN" sz="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='</a:t>
            </a:r>
            <a:r>
              <a:rPr lang="mr-IN" sz="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lower</a:t>
            </a:r>
            <a:r>
              <a:rPr lang="mr-IN" sz="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</a:t>
            </a:r>
            <a:r>
              <a:rPr lang="mr-IN" sz="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right</a:t>
            </a:r>
            <a:r>
              <a:rPr lang="mr-IN" sz="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')</a:t>
            </a:r>
          </a:p>
          <a:p>
            <a:r>
              <a:rPr lang="mr-IN" sz="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plt.show</a:t>
            </a:r>
            <a:r>
              <a:rPr lang="mr-IN" sz="8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()</a:t>
            </a:r>
            <a:endParaRPr lang="mr-IN" sz="800" b="1" dirty="0">
              <a:solidFill>
                <a:schemeClr val="accent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9235" y="2514600"/>
            <a:ext cx="4579389" cy="340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3623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04850" y="2645288"/>
            <a:ext cx="8121650" cy="1214438"/>
          </a:xfrm>
        </p:spPr>
        <p:txBody>
          <a:bodyPr>
            <a:normAutofit/>
          </a:bodyPr>
          <a:lstStyle/>
          <a:p>
            <a:r>
              <a:rPr lang="en-US" sz="4000" dirty="0" err="1" smtClean="0">
                <a:ea typeface="ＭＳ Ｐゴシック"/>
                <a:cs typeface="ＭＳ Ｐゴシック"/>
              </a:rPr>
              <a:t>scipy.sparse</a:t>
            </a:r>
            <a:endParaRPr lang="en-US" sz="4000" dirty="0">
              <a:ea typeface="ＭＳ Ｐゴシック"/>
              <a:cs typeface="ＭＳ Ｐゴシック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B45850A5-1944-294B-AE0B-2E13B2ED34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5100" y="4119563"/>
            <a:ext cx="6472238" cy="2635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07" tIns="46005" rIns="92007" bIns="46005" numCol="1" anchor="t" anchorCtr="0" compatLnSpc="1">
            <a:prstTxWarp prst="textNoShape">
              <a:avLst/>
            </a:prstTxWarp>
            <a:spAutoFit/>
          </a:bodyPr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pitchFamily="-110" charset="2"/>
              <a:buNone/>
              <a:defRPr sz="200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 pitchFamily="-110" charset="-128"/>
              </a:defRPr>
            </a:lvl1pPr>
            <a:lvl2pPr marL="6334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20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/>
              </a:defRPr>
            </a:lvl2pPr>
            <a:lvl3pPr marL="969963" indent="-2222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/>
              </a:defRPr>
            </a:lvl3pPr>
            <a:lvl4pPr marL="1258888" indent="-22860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F5F5F"/>
              </a:buClr>
              <a:buSzPct val="65000"/>
              <a:buFont typeface="Arial Bold" pitchFamily="34" charset="0"/>
              <a:buChar char="‒"/>
              <a:defRPr lang="en-US" dirty="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/>
              </a:defRPr>
            </a:lvl4pPr>
            <a:lvl5pPr marL="20558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  <a:cs typeface="ＭＳ Ｐゴシック"/>
              </a:defRPr>
            </a:lvl5pPr>
            <a:lvl6pPr marL="25130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6pPr>
            <a:lvl7pPr marL="29702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7pPr>
            <a:lvl8pPr marL="34274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8pPr>
            <a:lvl9pPr marL="38846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9pPr>
          </a:lstStyle>
          <a:p>
            <a:pPr marL="404813" lvl="1" indent="0" algn="r">
              <a:buFontTx/>
              <a:buNone/>
            </a:pPr>
            <a:r>
              <a:rPr lang="en-US" sz="1400" kern="0" dirty="0" smtClean="0">
                <a:solidFill>
                  <a:schemeClr val="bg2"/>
                </a:solidFill>
                <a:ea typeface="ＭＳ Ｐゴシック"/>
              </a:rPr>
              <a:t>Introduction</a:t>
            </a:r>
          </a:p>
          <a:p>
            <a:pPr marL="404813" lvl="1" indent="0" algn="r">
              <a:buFontTx/>
              <a:buNone/>
            </a:pPr>
            <a:r>
              <a:rPr lang="en-US" sz="1400" kern="0" dirty="0" err="1" smtClean="0"/>
              <a:t>scipy.cluster</a:t>
            </a:r>
            <a:endParaRPr lang="en-US" sz="1400" kern="0" dirty="0" smtClean="0"/>
          </a:p>
          <a:p>
            <a:pPr marL="404813" lvl="1" indent="0" algn="r">
              <a:buFontTx/>
              <a:buNone/>
            </a:pPr>
            <a:r>
              <a:rPr lang="en-US" sz="1400" kern="0" dirty="0" err="1" smtClean="0"/>
              <a:t>scipy.constants</a:t>
            </a:r>
            <a:endParaRPr lang="en-US" sz="1400" kern="0" dirty="0" smtClean="0"/>
          </a:p>
          <a:p>
            <a:pPr marL="404813" lvl="1" indent="0" algn="r">
              <a:buFontTx/>
              <a:buNone/>
            </a:pPr>
            <a:r>
              <a:rPr lang="en-US" sz="1400" kern="0" dirty="0" err="1" smtClean="0"/>
              <a:t>scipy.fftpack</a:t>
            </a:r>
            <a:endParaRPr lang="en-US" sz="1400" kern="0" dirty="0" smtClean="0"/>
          </a:p>
          <a:p>
            <a:pPr marL="404813" lvl="1" indent="0" algn="r">
              <a:buFontTx/>
              <a:buNone/>
            </a:pPr>
            <a:r>
              <a:rPr lang="en-US" sz="1400" kern="0" dirty="0" err="1" smtClean="0"/>
              <a:t>scipy.integrate</a:t>
            </a:r>
            <a:endParaRPr lang="en-US" sz="1400" kern="0" dirty="0" smtClean="0"/>
          </a:p>
          <a:p>
            <a:pPr marL="404813" lvl="1" indent="0" algn="r">
              <a:buFontTx/>
              <a:buNone/>
            </a:pPr>
            <a:r>
              <a:rPr lang="en-US" sz="1400" kern="0" dirty="0" err="1" smtClean="0"/>
              <a:t>scipy.interpolate</a:t>
            </a:r>
            <a:endParaRPr lang="en-US" sz="1400" kern="0" dirty="0" smtClean="0"/>
          </a:p>
          <a:p>
            <a:pPr marL="404813" lvl="1" indent="0" algn="r">
              <a:buFontTx/>
              <a:buNone/>
            </a:pPr>
            <a:r>
              <a:rPr lang="en-US" sz="1400" kern="0" dirty="0" err="1" smtClean="0"/>
              <a:t>scipy.linalg</a:t>
            </a:r>
            <a:endParaRPr lang="en-US" sz="1400" kern="0" dirty="0" smtClean="0"/>
          </a:p>
          <a:p>
            <a:pPr marL="404813" lvl="1" indent="0" algn="r">
              <a:buFontTx/>
              <a:buNone/>
            </a:pPr>
            <a:r>
              <a:rPr lang="en-US" sz="1400" kern="0" dirty="0" err="1" smtClean="0"/>
              <a:t>scipy.optimize</a:t>
            </a:r>
            <a:endParaRPr lang="en-US" sz="1400" kern="0" dirty="0" smtClean="0"/>
          </a:p>
          <a:p>
            <a:pPr marL="404813" lvl="1" indent="0" algn="r">
              <a:buFontTx/>
              <a:buNone/>
            </a:pPr>
            <a:r>
              <a:rPr lang="en-US" sz="1400" b="1" kern="0" dirty="0" err="1" smtClean="0">
                <a:solidFill>
                  <a:schemeClr val="accent2"/>
                </a:solidFill>
              </a:rPr>
              <a:t>scipy.sparse</a:t>
            </a:r>
            <a:endParaRPr lang="en-US" sz="1400" b="1" kern="0" dirty="0" smtClean="0">
              <a:solidFill>
                <a:schemeClr val="accent2"/>
              </a:solidFill>
            </a:endParaRPr>
          </a:p>
          <a:p>
            <a:pPr marL="404813" lvl="1" indent="0" algn="r">
              <a:buFontTx/>
              <a:buNone/>
            </a:pPr>
            <a:r>
              <a:rPr lang="en-US" sz="1400" kern="0" dirty="0" err="1" smtClean="0"/>
              <a:t>scipy.stats</a:t>
            </a:r>
            <a:endParaRPr lang="en-US" sz="1400" kern="0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0900" y="4800600"/>
            <a:ext cx="2222500" cy="77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394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04850" y="2645288"/>
            <a:ext cx="8121650" cy="1214438"/>
          </a:xfrm>
        </p:spPr>
        <p:txBody>
          <a:bodyPr>
            <a:normAutofit/>
          </a:bodyPr>
          <a:lstStyle/>
          <a:p>
            <a:r>
              <a:rPr lang="en-US" sz="4000" dirty="0" smtClean="0">
                <a:ea typeface="ＭＳ Ｐゴシック"/>
                <a:cs typeface="ＭＳ Ｐゴシック"/>
              </a:rPr>
              <a:t>SciPy</a:t>
            </a:r>
            <a:endParaRPr lang="en-US" sz="4000" dirty="0">
              <a:ea typeface="ＭＳ Ｐゴシック"/>
              <a:cs typeface="ＭＳ Ｐゴシック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xmlns="" id="{B45850A5-1944-294B-AE0B-2E13B2ED34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5100" y="4119563"/>
            <a:ext cx="6472238" cy="2635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07" tIns="46005" rIns="92007" bIns="46005" numCol="1" anchor="t" anchorCtr="0" compatLnSpc="1">
            <a:prstTxWarp prst="textNoShape">
              <a:avLst/>
            </a:prstTxWarp>
            <a:spAutoFit/>
          </a:bodyPr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pitchFamily="-110" charset="2"/>
              <a:buNone/>
              <a:defRPr sz="200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 pitchFamily="-110" charset="-128"/>
              </a:defRPr>
            </a:lvl1pPr>
            <a:lvl2pPr marL="6334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20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/>
              </a:defRPr>
            </a:lvl2pPr>
            <a:lvl3pPr marL="969963" indent="-2222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/>
              </a:defRPr>
            </a:lvl3pPr>
            <a:lvl4pPr marL="1258888" indent="-22860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F5F5F"/>
              </a:buClr>
              <a:buSzPct val="65000"/>
              <a:buFont typeface="Arial Bold" pitchFamily="34" charset="0"/>
              <a:buChar char="‒"/>
              <a:defRPr lang="en-US" dirty="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/>
              </a:defRPr>
            </a:lvl4pPr>
            <a:lvl5pPr marL="20558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  <a:cs typeface="ＭＳ Ｐゴシック"/>
              </a:defRPr>
            </a:lvl5pPr>
            <a:lvl6pPr marL="25130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6pPr>
            <a:lvl7pPr marL="29702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7pPr>
            <a:lvl8pPr marL="34274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8pPr>
            <a:lvl9pPr marL="38846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9pPr>
          </a:lstStyle>
          <a:p>
            <a:pPr marL="404813" lvl="1" indent="0" algn="r">
              <a:buFontTx/>
              <a:buNone/>
            </a:pPr>
            <a:r>
              <a:rPr lang="en-US" sz="1400" b="1" kern="0" dirty="0" smtClean="0">
                <a:solidFill>
                  <a:schemeClr val="accent2"/>
                </a:solidFill>
                <a:ea typeface="ＭＳ Ｐゴシック"/>
              </a:rPr>
              <a:t>Introduction</a:t>
            </a:r>
          </a:p>
          <a:p>
            <a:pPr marL="404813" lvl="1" indent="0" algn="r">
              <a:buFontTx/>
              <a:buNone/>
            </a:pPr>
            <a:r>
              <a:rPr lang="en-US" sz="1400" kern="0" dirty="0" err="1" smtClean="0"/>
              <a:t>scipy.cluster</a:t>
            </a:r>
            <a:endParaRPr lang="en-US" sz="1400" kern="0" dirty="0" smtClean="0"/>
          </a:p>
          <a:p>
            <a:pPr marL="404813" lvl="1" indent="0" algn="r">
              <a:buFontTx/>
              <a:buNone/>
            </a:pPr>
            <a:r>
              <a:rPr lang="en-US" sz="1400" kern="0" dirty="0" err="1" smtClean="0"/>
              <a:t>scipy.constants</a:t>
            </a:r>
            <a:endParaRPr lang="en-US" sz="1400" kern="0" dirty="0" smtClean="0"/>
          </a:p>
          <a:p>
            <a:pPr marL="404813" lvl="1" indent="0" algn="r">
              <a:buFontTx/>
              <a:buNone/>
            </a:pPr>
            <a:r>
              <a:rPr lang="en-US" sz="1400" kern="0" dirty="0" err="1" smtClean="0"/>
              <a:t>scipy.fftpack</a:t>
            </a:r>
            <a:endParaRPr lang="en-US" sz="1400" kern="0" dirty="0" smtClean="0"/>
          </a:p>
          <a:p>
            <a:pPr marL="404813" lvl="1" indent="0" algn="r">
              <a:buFontTx/>
              <a:buNone/>
            </a:pPr>
            <a:r>
              <a:rPr lang="en-US" sz="1400" kern="0" dirty="0" err="1" smtClean="0"/>
              <a:t>scipy.integrate</a:t>
            </a:r>
            <a:endParaRPr lang="en-US" sz="1400" kern="0" dirty="0" smtClean="0"/>
          </a:p>
          <a:p>
            <a:pPr marL="404813" lvl="1" indent="0" algn="r">
              <a:buFontTx/>
              <a:buNone/>
            </a:pPr>
            <a:r>
              <a:rPr lang="en-US" sz="1400" kern="0" dirty="0" err="1" smtClean="0"/>
              <a:t>scipy.interpolate</a:t>
            </a:r>
            <a:endParaRPr lang="en-US" sz="1400" kern="0" dirty="0" smtClean="0"/>
          </a:p>
          <a:p>
            <a:pPr marL="404813" lvl="1" indent="0" algn="r">
              <a:buFontTx/>
              <a:buNone/>
            </a:pPr>
            <a:r>
              <a:rPr lang="en-US" sz="1400" kern="0" dirty="0" err="1" smtClean="0"/>
              <a:t>scipy.linalg</a:t>
            </a:r>
            <a:endParaRPr lang="en-US" sz="1400" kern="0" dirty="0" smtClean="0"/>
          </a:p>
          <a:p>
            <a:pPr marL="404813" lvl="1" indent="0" algn="r">
              <a:buFontTx/>
              <a:buNone/>
            </a:pPr>
            <a:r>
              <a:rPr lang="en-US" sz="1400" kern="0" dirty="0" err="1" smtClean="0"/>
              <a:t>scipy.optimize</a:t>
            </a:r>
            <a:endParaRPr lang="en-US" sz="1400" kern="0" dirty="0" smtClean="0"/>
          </a:p>
          <a:p>
            <a:pPr marL="404813" lvl="1" indent="0" algn="r">
              <a:buFontTx/>
              <a:buNone/>
            </a:pPr>
            <a:r>
              <a:rPr lang="en-US" sz="1400" kern="0" dirty="0" err="1" smtClean="0"/>
              <a:t>scipy.sparse</a:t>
            </a:r>
            <a:endParaRPr lang="en-US" sz="1400" kern="0" dirty="0" smtClean="0"/>
          </a:p>
          <a:p>
            <a:pPr marL="404813" lvl="1" indent="0" algn="r">
              <a:buFontTx/>
              <a:buNone/>
            </a:pPr>
            <a:r>
              <a:rPr lang="en-US" sz="1400" kern="0" dirty="0" err="1" smtClean="0"/>
              <a:t>scipy.stats</a:t>
            </a:r>
            <a:endParaRPr lang="en-US" sz="1400" kern="0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0900" y="4800600"/>
            <a:ext cx="2222500" cy="77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5208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scipy.sparse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generate 2D sparse </a:t>
            </a:r>
            <a:r>
              <a:rPr lang="en-US" dirty="0" smtClean="0"/>
              <a:t>matrices</a:t>
            </a:r>
          </a:p>
          <a:p>
            <a:r>
              <a:rPr lang="en-US" dirty="0"/>
              <a:t>The </a:t>
            </a:r>
            <a:r>
              <a:rPr lang="en-US" dirty="0" err="1"/>
              <a:t>scipy.sparse</a:t>
            </a:r>
            <a:r>
              <a:rPr lang="en-US" dirty="0"/>
              <a:t> package </a:t>
            </a:r>
            <a:r>
              <a:rPr lang="en-US" dirty="0" smtClean="0"/>
              <a:t>is great </a:t>
            </a:r>
            <a:r>
              <a:rPr lang="en-US" dirty="0"/>
              <a:t>for times where we have a large matrix </a:t>
            </a:r>
            <a:r>
              <a:rPr lang="en-US" dirty="0" smtClean="0"/>
              <a:t>with very few </a:t>
            </a:r>
            <a:r>
              <a:rPr lang="en-US" dirty="0"/>
              <a:t>items </a:t>
            </a:r>
            <a:r>
              <a:rPr lang="en-US" dirty="0" smtClean="0"/>
              <a:t>entered (It </a:t>
            </a:r>
            <a:r>
              <a:rPr lang="en-US" dirty="0" err="1" smtClean="0"/>
              <a:t>doesn</a:t>
            </a:r>
            <a:r>
              <a:rPr lang="mr-IN" dirty="0" smtClean="0"/>
              <a:t>’</a:t>
            </a:r>
            <a:r>
              <a:rPr lang="en-US" dirty="0" smtClean="0"/>
              <a:t>t make sense to store a huge matrix with all zeros or NAs)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There are various types of sparse matrices. Two most common are:</a:t>
            </a:r>
          </a:p>
          <a:p>
            <a:pPr lvl="1"/>
            <a:r>
              <a:rPr lang="en-US" dirty="0" err="1" smtClean="0"/>
              <a:t>csr_matrix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Compressed Sparse Row Matrix</a:t>
            </a:r>
          </a:p>
          <a:p>
            <a:pPr lvl="1"/>
            <a:r>
              <a:rPr lang="en-US" dirty="0" err="1" smtClean="0"/>
              <a:t>csc_matrix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Compressed Sparse Column Matrix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Copyright © 2018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74650" y="2514600"/>
            <a:ext cx="8763000" cy="1631216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187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&gt;&gt;&gt; </a:t>
            </a:r>
            <a:r>
              <a:rPr lang="en-US" sz="2000" b="1" dirty="0" err="1">
                <a:solidFill>
                  <a:schemeClr val="accent2"/>
                </a:solidFill>
                <a:latin typeface="Lucida Sans Typewriter" pitchFamily="49" charset="0"/>
              </a:rPr>
              <a:t>mtx</a:t>
            </a:r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 = </a:t>
            </a:r>
            <a:r>
              <a:rPr lang="en-US" sz="2000" b="1" dirty="0" err="1">
                <a:solidFill>
                  <a:schemeClr val="accent2"/>
                </a:solidFill>
                <a:latin typeface="Lucida Sans Typewriter" pitchFamily="49" charset="0"/>
              </a:rPr>
              <a:t>sparse.csr_matrix</a:t>
            </a:r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((3, 4), </a:t>
            </a:r>
            <a:r>
              <a:rPr lang="en-US" sz="2000" b="1" dirty="0" err="1">
                <a:solidFill>
                  <a:schemeClr val="accent2"/>
                </a:solidFill>
                <a:latin typeface="Lucida Sans Typewriter" pitchFamily="49" charset="0"/>
              </a:rPr>
              <a:t>dtype</a:t>
            </a:r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=np.int8)</a:t>
            </a:r>
          </a:p>
          <a:p>
            <a:pPr defTabSz="28187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&gt;&gt;&gt; </a:t>
            </a:r>
            <a:r>
              <a:rPr lang="en-US" sz="2000" b="1" dirty="0" err="1">
                <a:solidFill>
                  <a:schemeClr val="accent2"/>
                </a:solidFill>
                <a:latin typeface="Lucida Sans Typewriter" pitchFamily="49" charset="0"/>
              </a:rPr>
              <a:t>mtx.todense</a:t>
            </a:r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()  # Output is a matrix, not 2-D array</a:t>
            </a:r>
          </a:p>
          <a:p>
            <a:pPr defTabSz="281875"/>
            <a:r>
              <a:rPr lang="en-US" sz="2000" dirty="0">
                <a:solidFill>
                  <a:schemeClr val="bg2"/>
                </a:solidFill>
                <a:latin typeface="Lucida Sans Typewriter" pitchFamily="49" charset="0"/>
              </a:rPr>
              <a:t>Matrix([0,0,0,0],</a:t>
            </a:r>
          </a:p>
          <a:p>
            <a:pPr defTabSz="281875"/>
            <a:r>
              <a:rPr lang="en-US" sz="2000" dirty="0">
                <a:solidFill>
                  <a:schemeClr val="bg2"/>
                </a:solidFill>
                <a:latin typeface="Lucida Sans Typewriter" pitchFamily="49" charset="0"/>
              </a:rPr>
              <a:t>       [0,0,0,0]</a:t>
            </a:r>
          </a:p>
          <a:p>
            <a:pPr defTabSz="281875"/>
            <a:r>
              <a:rPr lang="en-US" sz="2000" dirty="0">
                <a:solidFill>
                  <a:schemeClr val="bg2"/>
                </a:solidFill>
                <a:latin typeface="Lucida Sans Typewriter" pitchFamily="49" charset="0"/>
              </a:rPr>
              <a:t>       [0,0,0,0]])</a:t>
            </a:r>
            <a:endParaRPr lang="en-US" sz="2000" dirty="0">
              <a:solidFill>
                <a:schemeClr val="bg2"/>
              </a:solidFill>
              <a:latin typeface="Lucida Sans Typewrit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3805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scipy.sparse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Example: To fill in a </a:t>
            </a:r>
            <a:r>
              <a:rPr lang="en-US" dirty="0" err="1" smtClean="0"/>
              <a:t>csr_matrix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Copyright © 2018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74650" y="1334631"/>
            <a:ext cx="8763000" cy="4401205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from </a:t>
            </a:r>
            <a:r>
              <a:rPr lang="en-US" sz="20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scipy.sparse</a:t>
            </a:r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import </a:t>
            </a:r>
            <a:r>
              <a:rPr lang="en-US" sz="20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csr_matrix</a:t>
            </a:r>
            <a:endParaRPr lang="en-US" sz="2000" b="1" dirty="0">
              <a:solidFill>
                <a:schemeClr val="accent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import </a:t>
            </a:r>
            <a:r>
              <a:rPr lang="en-US" sz="20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numpy</a:t>
            </a:r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as np</a:t>
            </a:r>
          </a:p>
          <a:p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data </a:t>
            </a:r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= </a:t>
            </a:r>
            <a:r>
              <a:rPr lang="en-US" sz="20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np.array</a:t>
            </a:r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([1,2,3])</a:t>
            </a:r>
          </a:p>
          <a:p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rows </a:t>
            </a:r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= </a:t>
            </a:r>
            <a:r>
              <a:rPr lang="en-US" sz="20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np.array</a:t>
            </a:r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([1,1,0])</a:t>
            </a:r>
          </a:p>
          <a:p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cols </a:t>
            </a:r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= </a:t>
            </a:r>
            <a:r>
              <a:rPr lang="en-US" sz="20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np.array</a:t>
            </a:r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([0,2,2])</a:t>
            </a:r>
          </a:p>
          <a:p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mtx1 </a:t>
            </a:r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= </a:t>
            </a:r>
            <a:r>
              <a:rPr lang="en-US" sz="20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csr_matrix</a:t>
            </a:r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((data, (rows, cols)), shape = (8,15))</a:t>
            </a:r>
          </a:p>
          <a:p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print(mtx1.toarray())</a:t>
            </a:r>
          </a:p>
          <a:p>
            <a:r>
              <a:rPr lang="mr-IN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[[0 0 3 0 0 0 0 0 0 0 0 0 0 0 0]</a:t>
            </a:r>
          </a:p>
          <a:p>
            <a:r>
              <a:rPr lang="mr-IN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 [1 0 2 0 0 0 0 0 0 0 0 0 0 0 0]</a:t>
            </a:r>
          </a:p>
          <a:p>
            <a:r>
              <a:rPr lang="mr-IN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 [0 0 0 0 0 0 0 0 0 0 0 0 0 0 0]</a:t>
            </a:r>
          </a:p>
          <a:p>
            <a:r>
              <a:rPr lang="mr-IN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 [0 0 0 0 0 0 0 0 0 0 0 0 0 0 0]</a:t>
            </a:r>
          </a:p>
          <a:p>
            <a:r>
              <a:rPr lang="mr-IN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 [0 0 0 0 0 0 0 0 0 0 0 0 0 0 0]</a:t>
            </a:r>
          </a:p>
          <a:p>
            <a:r>
              <a:rPr lang="mr-IN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 [0 0 0 0 0 0 0 0 0 0 0 0 0 0 0</a:t>
            </a:r>
            <a:r>
              <a:rPr lang="mr-IN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]]</a:t>
            </a:r>
            <a:endParaRPr lang="mr-IN" sz="2000" dirty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87058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04850" y="2645288"/>
            <a:ext cx="8121650" cy="1214438"/>
          </a:xfrm>
        </p:spPr>
        <p:txBody>
          <a:bodyPr>
            <a:normAutofit/>
          </a:bodyPr>
          <a:lstStyle/>
          <a:p>
            <a:r>
              <a:rPr lang="en-US" sz="4000" dirty="0" err="1" smtClean="0">
                <a:ea typeface="ＭＳ Ｐゴシック"/>
                <a:cs typeface="ＭＳ Ｐゴシック"/>
              </a:rPr>
              <a:t>scipy.stats</a:t>
            </a:r>
            <a:endParaRPr lang="en-US" sz="4000" dirty="0">
              <a:ea typeface="ＭＳ Ｐゴシック"/>
              <a:cs typeface="ＭＳ Ｐゴシック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B45850A5-1944-294B-AE0B-2E13B2ED34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5100" y="4119563"/>
            <a:ext cx="6472238" cy="2635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07" tIns="46005" rIns="92007" bIns="46005" numCol="1" anchor="t" anchorCtr="0" compatLnSpc="1">
            <a:prstTxWarp prst="textNoShape">
              <a:avLst/>
            </a:prstTxWarp>
            <a:spAutoFit/>
          </a:bodyPr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pitchFamily="-110" charset="2"/>
              <a:buNone/>
              <a:defRPr sz="200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 pitchFamily="-110" charset="-128"/>
              </a:defRPr>
            </a:lvl1pPr>
            <a:lvl2pPr marL="6334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20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/>
              </a:defRPr>
            </a:lvl2pPr>
            <a:lvl3pPr marL="969963" indent="-2222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/>
              </a:defRPr>
            </a:lvl3pPr>
            <a:lvl4pPr marL="1258888" indent="-22860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F5F5F"/>
              </a:buClr>
              <a:buSzPct val="65000"/>
              <a:buFont typeface="Arial Bold" pitchFamily="34" charset="0"/>
              <a:buChar char="‒"/>
              <a:defRPr lang="en-US" dirty="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/>
              </a:defRPr>
            </a:lvl4pPr>
            <a:lvl5pPr marL="20558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  <a:cs typeface="ＭＳ Ｐゴシック"/>
              </a:defRPr>
            </a:lvl5pPr>
            <a:lvl6pPr marL="25130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6pPr>
            <a:lvl7pPr marL="29702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7pPr>
            <a:lvl8pPr marL="34274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8pPr>
            <a:lvl9pPr marL="38846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9pPr>
          </a:lstStyle>
          <a:p>
            <a:pPr marL="404813" lvl="1" indent="0" algn="r">
              <a:buFontTx/>
              <a:buNone/>
            </a:pPr>
            <a:r>
              <a:rPr lang="en-US" sz="1400" kern="0" dirty="0" smtClean="0">
                <a:solidFill>
                  <a:schemeClr val="bg2"/>
                </a:solidFill>
                <a:ea typeface="ＭＳ Ｐゴシック"/>
              </a:rPr>
              <a:t>Introduction</a:t>
            </a:r>
          </a:p>
          <a:p>
            <a:pPr marL="404813" lvl="1" indent="0" algn="r">
              <a:buFontTx/>
              <a:buNone/>
            </a:pPr>
            <a:r>
              <a:rPr lang="en-US" sz="1400" kern="0" dirty="0" err="1" smtClean="0"/>
              <a:t>scipy.cluster</a:t>
            </a:r>
            <a:endParaRPr lang="en-US" sz="1400" kern="0" dirty="0" smtClean="0"/>
          </a:p>
          <a:p>
            <a:pPr marL="404813" lvl="1" indent="0" algn="r">
              <a:buFontTx/>
              <a:buNone/>
            </a:pPr>
            <a:r>
              <a:rPr lang="en-US" sz="1400" kern="0" dirty="0" err="1" smtClean="0"/>
              <a:t>scipy.constants</a:t>
            </a:r>
            <a:endParaRPr lang="en-US" sz="1400" kern="0" dirty="0" smtClean="0"/>
          </a:p>
          <a:p>
            <a:pPr marL="404813" lvl="1" indent="0" algn="r">
              <a:buFontTx/>
              <a:buNone/>
            </a:pPr>
            <a:r>
              <a:rPr lang="en-US" sz="1400" kern="0" dirty="0" err="1" smtClean="0"/>
              <a:t>scipy.fftpack</a:t>
            </a:r>
            <a:endParaRPr lang="en-US" sz="1400" kern="0" dirty="0" smtClean="0"/>
          </a:p>
          <a:p>
            <a:pPr marL="404813" lvl="1" indent="0" algn="r">
              <a:buFontTx/>
              <a:buNone/>
            </a:pPr>
            <a:r>
              <a:rPr lang="en-US" sz="1400" kern="0" dirty="0" err="1" smtClean="0"/>
              <a:t>scipy.integrate</a:t>
            </a:r>
            <a:endParaRPr lang="en-US" sz="1400" kern="0" dirty="0" smtClean="0"/>
          </a:p>
          <a:p>
            <a:pPr marL="404813" lvl="1" indent="0" algn="r">
              <a:buFontTx/>
              <a:buNone/>
            </a:pPr>
            <a:r>
              <a:rPr lang="en-US" sz="1400" kern="0" dirty="0" err="1" smtClean="0"/>
              <a:t>scipy.interpolate</a:t>
            </a:r>
            <a:endParaRPr lang="en-US" sz="1400" kern="0" dirty="0" smtClean="0"/>
          </a:p>
          <a:p>
            <a:pPr marL="404813" lvl="1" indent="0" algn="r">
              <a:buFontTx/>
              <a:buNone/>
            </a:pPr>
            <a:r>
              <a:rPr lang="en-US" sz="1400" kern="0" dirty="0" err="1" smtClean="0"/>
              <a:t>scipy.linalg</a:t>
            </a:r>
            <a:endParaRPr lang="en-US" sz="1400" kern="0" dirty="0" smtClean="0"/>
          </a:p>
          <a:p>
            <a:pPr marL="404813" lvl="1" indent="0" algn="r">
              <a:buFontTx/>
              <a:buNone/>
            </a:pPr>
            <a:r>
              <a:rPr lang="en-US" sz="1400" kern="0" dirty="0" err="1" smtClean="0"/>
              <a:t>scipy.optimize</a:t>
            </a:r>
            <a:endParaRPr lang="en-US" sz="1400" kern="0" dirty="0" smtClean="0"/>
          </a:p>
          <a:p>
            <a:pPr marL="404813" lvl="1" indent="0" algn="r">
              <a:buFontTx/>
              <a:buNone/>
            </a:pPr>
            <a:r>
              <a:rPr lang="en-US" sz="1400" kern="0" dirty="0" err="1" smtClean="0"/>
              <a:t>scipy.sparse</a:t>
            </a:r>
            <a:endParaRPr lang="en-US" sz="1400" kern="0" dirty="0" smtClean="0"/>
          </a:p>
          <a:p>
            <a:pPr marL="404813" lvl="1" indent="0" algn="r">
              <a:buFontTx/>
              <a:buNone/>
            </a:pPr>
            <a:r>
              <a:rPr lang="en-US" sz="1400" b="1" kern="0" dirty="0" err="1" smtClean="0">
                <a:solidFill>
                  <a:schemeClr val="accent2"/>
                </a:solidFill>
              </a:rPr>
              <a:t>scipy.stats</a:t>
            </a:r>
            <a:endParaRPr lang="en-US" sz="1400" b="1" kern="0" dirty="0" smtClean="0">
              <a:solidFill>
                <a:schemeClr val="accent2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0900" y="4800600"/>
            <a:ext cx="2222500" cy="77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8319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scipy.stats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various functions under </a:t>
            </a:r>
            <a:r>
              <a:rPr lang="en-US" dirty="0" err="1" smtClean="0"/>
              <a:t>scipy.stats</a:t>
            </a:r>
            <a:r>
              <a:rPr lang="en-US" dirty="0" smtClean="0"/>
              <a:t> to perform basic statistical </a:t>
            </a:r>
            <a:r>
              <a:rPr lang="en-US" dirty="0" err="1" smtClean="0"/>
              <a:t>funcitons</a:t>
            </a:r>
            <a:r>
              <a:rPr lang="en-US" dirty="0" smtClean="0"/>
              <a:t> such as those in the table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Copyright © 2018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5845554"/>
              </p:ext>
            </p:extLst>
          </p:nvPr>
        </p:nvGraphicFramePr>
        <p:xfrm>
          <a:off x="1562100" y="1615440"/>
          <a:ext cx="6248400" cy="4861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4200"/>
                <a:gridCol w="3124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describe()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Computes several descriptive stats for the</a:t>
                      </a:r>
                      <a:r>
                        <a:rPr lang="en-US" baseline="0" dirty="0" smtClean="0"/>
                        <a:t> data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gmean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Computes geometric mean along the specified axis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hmean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Computes harmonic mean along the specified axis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kurtosis()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Computes kurtosis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mode()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Computes modal 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iqr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Computes the IQR of the data along the specified axis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zscore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Computes </a:t>
                      </a:r>
                      <a:r>
                        <a:rPr lang="en-US" dirty="0" err="1" smtClean="0"/>
                        <a:t>zscore</a:t>
                      </a:r>
                      <a:r>
                        <a:rPr lang="en-US" dirty="0" smtClean="0"/>
                        <a:t> of each value relative to</a:t>
                      </a:r>
                      <a:r>
                        <a:rPr lang="en-US" baseline="0" dirty="0" smtClean="0"/>
                        <a:t> the sample </a:t>
                      </a:r>
                      <a:r>
                        <a:rPr lang="en-US" baseline="0" dirty="0" err="1" smtClean="0"/>
                        <a:t>eman</a:t>
                      </a:r>
                      <a:r>
                        <a:rPr lang="en-US" baseline="0" dirty="0" smtClean="0"/>
                        <a:t> and standard deviation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73467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C3D85E-7C8F-6E46-B90D-246CCA922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9024F30-BDEC-A540-9893-1E3028DE0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Copyright © 2018 Elephant Scale. All rights reserved.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ECFB90F-1D1E-294A-B524-D244BD163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50" y="1140222"/>
            <a:ext cx="8902700" cy="5007768"/>
          </a:xfrm>
        </p:spPr>
      </p:pic>
    </p:spTree>
    <p:extLst>
      <p:ext uri="{BB962C8B-B14F-4D97-AF65-F5344CB8AC3E}">
        <p14:creationId xmlns:p14="http://schemas.microsoft.com/office/powerpoint/2010/main" val="558608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SciPy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Scipy is a scientific library for Python and is open source</a:t>
            </a:r>
          </a:p>
          <a:p>
            <a:r>
              <a:rPr lang="en-US" dirty="0"/>
              <a:t>It depends on NumPy</a:t>
            </a:r>
          </a:p>
          <a:p>
            <a:r>
              <a:rPr lang="en-US" dirty="0" smtClean="0"/>
              <a:t>Scipy website </a:t>
            </a:r>
            <a:r>
              <a:rPr lang="en-US" dirty="0"/>
              <a:t>- </a:t>
            </a:r>
            <a:r>
              <a:rPr lang="en-US" dirty="0">
                <a:hlinkClick r:id="rId2"/>
              </a:rPr>
              <a:t>https://www.scipy.org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Copyright © 2018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528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SciPy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Key</a:t>
            </a:r>
            <a:r>
              <a:rPr lang="en-US" dirty="0" smtClean="0"/>
              <a:t> </a:t>
            </a:r>
            <a:r>
              <a:rPr lang="en-US" b="1" dirty="0" smtClean="0"/>
              <a:t>advantage</a:t>
            </a:r>
            <a:r>
              <a:rPr lang="en-US" dirty="0" smtClean="0"/>
              <a:t> - Provides a very user friendly API to write code for various scientific computing domains including:</a:t>
            </a:r>
          </a:p>
          <a:p>
            <a:pPr lvl="1"/>
            <a:r>
              <a:rPr lang="en-US" dirty="0" err="1" smtClean="0"/>
              <a:t>scipy.cluster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Vector Quantization</a:t>
            </a:r>
          </a:p>
          <a:p>
            <a:pPr lvl="1"/>
            <a:r>
              <a:rPr lang="en-US" dirty="0" err="1" smtClean="0"/>
              <a:t>scipy.constants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Physical and mathematical constants</a:t>
            </a:r>
          </a:p>
          <a:p>
            <a:pPr lvl="1"/>
            <a:r>
              <a:rPr lang="en-US" dirty="0" err="1" smtClean="0"/>
              <a:t>scipy.fftpack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Fourier Transform</a:t>
            </a:r>
          </a:p>
          <a:p>
            <a:pPr lvl="1"/>
            <a:r>
              <a:rPr lang="en-US" dirty="0" err="1" smtClean="0"/>
              <a:t>scipy.integrate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Integration routines</a:t>
            </a:r>
          </a:p>
          <a:p>
            <a:pPr lvl="1"/>
            <a:r>
              <a:rPr lang="en-US" dirty="0" err="1" smtClean="0"/>
              <a:t>scipy.interpolate</a:t>
            </a:r>
            <a:r>
              <a:rPr lang="en-US" dirty="0" smtClean="0"/>
              <a:t> - Interpolation</a:t>
            </a:r>
          </a:p>
          <a:p>
            <a:pPr lvl="1"/>
            <a:r>
              <a:rPr lang="en-US" dirty="0" err="1" smtClean="0"/>
              <a:t>scipy.linalg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Linear Algebra routines</a:t>
            </a:r>
          </a:p>
          <a:p>
            <a:pPr lvl="1"/>
            <a:r>
              <a:rPr lang="en-US" dirty="0" err="1" smtClean="0"/>
              <a:t>scipy.optimize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Optimization</a:t>
            </a:r>
          </a:p>
          <a:p>
            <a:pPr lvl="1"/>
            <a:r>
              <a:rPr lang="en-US" dirty="0" err="1" smtClean="0"/>
              <a:t>scipy.sparse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Sparse matrices</a:t>
            </a:r>
          </a:p>
          <a:p>
            <a:pPr lvl="1"/>
            <a:r>
              <a:rPr lang="en-US" dirty="0" err="1" smtClean="0"/>
              <a:t>scipy.stats</a:t>
            </a:r>
            <a:r>
              <a:rPr lang="en-US" dirty="0" smtClean="0"/>
              <a:t> - Statistics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Copyright © 2018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016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NumPy functions are included in SciPy, since NumPy is a part of (or the base of) SciPy</a:t>
            </a:r>
          </a:p>
          <a:p>
            <a:r>
              <a:rPr lang="en-US" dirty="0" smtClean="0"/>
              <a:t>Examples of included functions:</a:t>
            </a:r>
          </a:p>
          <a:p>
            <a:pPr lvl="1"/>
            <a:r>
              <a:rPr lang="en-US" dirty="0" err="1" smtClean="0"/>
              <a:t>np.zeros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np.ones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np.arange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np.linspace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np.array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np.matrix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and more</a:t>
            </a:r>
            <a:r>
              <a:rPr lang="mr-IN" dirty="0" smtClean="0"/>
              <a:t>…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Copyright © 2018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22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04850" y="2645288"/>
            <a:ext cx="8121650" cy="1214438"/>
          </a:xfrm>
        </p:spPr>
        <p:txBody>
          <a:bodyPr>
            <a:normAutofit/>
          </a:bodyPr>
          <a:lstStyle/>
          <a:p>
            <a:r>
              <a:rPr lang="en-US" sz="4000" dirty="0" err="1" smtClean="0">
                <a:ea typeface="ＭＳ Ｐゴシック"/>
                <a:cs typeface="ＭＳ Ｐゴシック"/>
              </a:rPr>
              <a:t>scipy.cluster</a:t>
            </a:r>
            <a:endParaRPr lang="en-US" sz="4000" dirty="0">
              <a:ea typeface="ＭＳ Ｐゴシック"/>
              <a:cs typeface="ＭＳ Ｐゴシック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B45850A5-1944-294B-AE0B-2E13B2ED34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5100" y="4119563"/>
            <a:ext cx="6472238" cy="2635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07" tIns="46005" rIns="92007" bIns="46005" numCol="1" anchor="t" anchorCtr="0" compatLnSpc="1">
            <a:prstTxWarp prst="textNoShape">
              <a:avLst/>
            </a:prstTxWarp>
            <a:spAutoFit/>
          </a:bodyPr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pitchFamily="-110" charset="2"/>
              <a:buNone/>
              <a:defRPr sz="200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 pitchFamily="-110" charset="-128"/>
              </a:defRPr>
            </a:lvl1pPr>
            <a:lvl2pPr marL="6334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20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/>
              </a:defRPr>
            </a:lvl2pPr>
            <a:lvl3pPr marL="969963" indent="-2222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/>
              </a:defRPr>
            </a:lvl3pPr>
            <a:lvl4pPr marL="1258888" indent="-22860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F5F5F"/>
              </a:buClr>
              <a:buSzPct val="65000"/>
              <a:buFont typeface="Arial Bold" pitchFamily="34" charset="0"/>
              <a:buChar char="‒"/>
              <a:defRPr lang="en-US" dirty="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/>
              </a:defRPr>
            </a:lvl4pPr>
            <a:lvl5pPr marL="20558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  <a:cs typeface="ＭＳ Ｐゴシック"/>
              </a:defRPr>
            </a:lvl5pPr>
            <a:lvl6pPr marL="25130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6pPr>
            <a:lvl7pPr marL="29702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7pPr>
            <a:lvl8pPr marL="34274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8pPr>
            <a:lvl9pPr marL="38846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9pPr>
          </a:lstStyle>
          <a:p>
            <a:pPr marL="404813" lvl="1" indent="0" algn="r">
              <a:buFontTx/>
              <a:buNone/>
            </a:pPr>
            <a:r>
              <a:rPr lang="en-US" sz="1400" kern="0" dirty="0" smtClean="0">
                <a:solidFill>
                  <a:schemeClr val="bg2"/>
                </a:solidFill>
                <a:ea typeface="ＭＳ Ｐゴシック"/>
              </a:rPr>
              <a:t>Introduction</a:t>
            </a:r>
          </a:p>
          <a:p>
            <a:pPr marL="404813" lvl="1" indent="0" algn="r">
              <a:buFontTx/>
              <a:buNone/>
            </a:pPr>
            <a:r>
              <a:rPr lang="en-US" sz="1400" b="1" kern="0" dirty="0" err="1" smtClean="0">
                <a:solidFill>
                  <a:schemeClr val="accent2"/>
                </a:solidFill>
              </a:rPr>
              <a:t>scipy.cluster</a:t>
            </a:r>
            <a:endParaRPr lang="en-US" sz="1400" b="1" kern="0" dirty="0" smtClean="0">
              <a:solidFill>
                <a:schemeClr val="accent2"/>
              </a:solidFill>
            </a:endParaRPr>
          </a:p>
          <a:p>
            <a:pPr marL="404813" lvl="1" indent="0" algn="r">
              <a:buFontTx/>
              <a:buNone/>
            </a:pPr>
            <a:r>
              <a:rPr lang="en-US" sz="1400" kern="0" dirty="0" err="1" smtClean="0"/>
              <a:t>scipy.constants</a:t>
            </a:r>
            <a:endParaRPr lang="en-US" sz="1400" kern="0" dirty="0" smtClean="0"/>
          </a:p>
          <a:p>
            <a:pPr marL="404813" lvl="1" indent="0" algn="r">
              <a:buFontTx/>
              <a:buNone/>
            </a:pPr>
            <a:r>
              <a:rPr lang="en-US" sz="1400" kern="0" dirty="0" err="1" smtClean="0"/>
              <a:t>scipy.fftpack</a:t>
            </a:r>
            <a:endParaRPr lang="en-US" sz="1400" kern="0" dirty="0" smtClean="0"/>
          </a:p>
          <a:p>
            <a:pPr marL="404813" lvl="1" indent="0" algn="r">
              <a:buFontTx/>
              <a:buNone/>
            </a:pPr>
            <a:r>
              <a:rPr lang="en-US" sz="1400" kern="0" dirty="0" err="1" smtClean="0"/>
              <a:t>scipy.integrate</a:t>
            </a:r>
            <a:endParaRPr lang="en-US" sz="1400" kern="0" dirty="0" smtClean="0"/>
          </a:p>
          <a:p>
            <a:pPr marL="404813" lvl="1" indent="0" algn="r">
              <a:buFontTx/>
              <a:buNone/>
            </a:pPr>
            <a:r>
              <a:rPr lang="en-US" sz="1400" kern="0" dirty="0" err="1" smtClean="0"/>
              <a:t>scipy.interpolate</a:t>
            </a:r>
            <a:endParaRPr lang="en-US" sz="1400" kern="0" dirty="0" smtClean="0"/>
          </a:p>
          <a:p>
            <a:pPr marL="404813" lvl="1" indent="0" algn="r">
              <a:buFontTx/>
              <a:buNone/>
            </a:pPr>
            <a:r>
              <a:rPr lang="en-US" sz="1400" kern="0" dirty="0" err="1" smtClean="0"/>
              <a:t>scipy.linalg</a:t>
            </a:r>
            <a:endParaRPr lang="en-US" sz="1400" kern="0" dirty="0" smtClean="0"/>
          </a:p>
          <a:p>
            <a:pPr marL="404813" lvl="1" indent="0" algn="r">
              <a:buFontTx/>
              <a:buNone/>
            </a:pPr>
            <a:r>
              <a:rPr lang="en-US" sz="1400" kern="0" dirty="0" err="1" smtClean="0"/>
              <a:t>scipy.optimize</a:t>
            </a:r>
            <a:endParaRPr lang="en-US" sz="1400" kern="0" dirty="0" smtClean="0"/>
          </a:p>
          <a:p>
            <a:pPr marL="404813" lvl="1" indent="0" algn="r">
              <a:buFontTx/>
              <a:buNone/>
            </a:pPr>
            <a:r>
              <a:rPr lang="en-US" sz="1400" kern="0" dirty="0" err="1" smtClean="0"/>
              <a:t>scipy.sparse</a:t>
            </a:r>
            <a:endParaRPr lang="en-US" sz="1400" kern="0" dirty="0" smtClean="0"/>
          </a:p>
          <a:p>
            <a:pPr marL="404813" lvl="1" indent="0" algn="r">
              <a:buFontTx/>
              <a:buNone/>
            </a:pPr>
            <a:r>
              <a:rPr lang="en-US" sz="1400" kern="0" dirty="0" err="1" smtClean="0"/>
              <a:t>scipy.stats</a:t>
            </a:r>
            <a:endParaRPr lang="en-US" sz="1400" kern="0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0900" y="4800600"/>
            <a:ext cx="2222500" cy="77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878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scipy.cluster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scipy.cluster</a:t>
            </a:r>
            <a:r>
              <a:rPr lang="en-US" dirty="0" smtClean="0"/>
              <a:t> is used for vector quantization and primarily K-Means clustering</a:t>
            </a:r>
          </a:p>
          <a:p>
            <a:r>
              <a:rPr lang="en-US" dirty="0" smtClean="0"/>
              <a:t>K-Means clustering is an unsupervised machine learning algorithm to find clusters in </a:t>
            </a:r>
            <a:r>
              <a:rPr lang="en-US" dirty="0" err="1" smtClean="0"/>
              <a:t>unlabelled</a:t>
            </a:r>
            <a:r>
              <a:rPr lang="en-US" dirty="0" smtClean="0"/>
              <a:t> data (will be covered with machine learning</a:t>
            </a:r>
            <a:r>
              <a:rPr lang="en-US" dirty="0" smtClean="0"/>
              <a:t>)</a:t>
            </a:r>
          </a:p>
          <a:p>
            <a:r>
              <a:rPr lang="en-US" dirty="0" smtClean="0"/>
              <a:t>Let’s do a whiteboard analysis on K-Means clustering algorithm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Copyright © 2018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726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scipy.cluster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K-Means clustering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 smtClean="0"/>
              <a:t>Copyright © 2018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74650" y="1219200"/>
            <a:ext cx="8763000" cy="5355312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from </a:t>
            </a:r>
            <a:r>
              <a:rPr lang="en-US" sz="1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scipy.cluster.vq</a:t>
            </a:r>
            <a:r>
              <a:rPr lang="en-US" sz="1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import </a:t>
            </a:r>
            <a:r>
              <a:rPr lang="en-US" sz="1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kmeans,vq,whiten</a:t>
            </a:r>
            <a:endParaRPr lang="en-US" sz="1800" b="1" dirty="0">
              <a:solidFill>
                <a:schemeClr val="accent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r>
              <a:rPr lang="en-US" sz="1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from </a:t>
            </a:r>
            <a:r>
              <a:rPr lang="en-US" sz="1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numpy</a:t>
            </a:r>
            <a:r>
              <a:rPr lang="en-US" sz="1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import </a:t>
            </a:r>
            <a:r>
              <a:rPr lang="en-US" sz="1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vstack,array</a:t>
            </a:r>
            <a:endParaRPr lang="en-US" sz="1800" b="1" dirty="0">
              <a:solidFill>
                <a:schemeClr val="accent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r>
              <a:rPr lang="en-US" sz="1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from </a:t>
            </a:r>
            <a:r>
              <a:rPr lang="en-US" sz="1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numpy.random</a:t>
            </a:r>
            <a:r>
              <a:rPr lang="en-US" sz="1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import </a:t>
            </a:r>
            <a:r>
              <a:rPr lang="en-US" sz="18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rand</a:t>
            </a:r>
          </a:p>
          <a:p>
            <a:endParaRPr lang="en-US" sz="1800" b="1" dirty="0">
              <a:solidFill>
                <a:schemeClr val="accent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r>
              <a:rPr lang="en-US" sz="1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# data generation with three features</a:t>
            </a:r>
          </a:p>
          <a:p>
            <a:r>
              <a:rPr lang="en-US" sz="1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data = </a:t>
            </a:r>
            <a:r>
              <a:rPr lang="en-US" sz="1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vstack</a:t>
            </a:r>
            <a:r>
              <a:rPr lang="en-US" sz="1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((rand(100,3) + array([.5,.5,.5]),rand(100,3)))</a:t>
            </a:r>
          </a:p>
          <a:p>
            <a:r>
              <a:rPr lang="en-US" sz="1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# whitening of data</a:t>
            </a:r>
          </a:p>
          <a:p>
            <a:r>
              <a:rPr lang="en-US" sz="1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data = whiten(data)</a:t>
            </a:r>
          </a:p>
          <a:p>
            <a:r>
              <a:rPr lang="en-US" sz="1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# print data</a:t>
            </a:r>
          </a:p>
          <a:p>
            <a:r>
              <a:rPr lang="en-US" sz="1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print(data)</a:t>
            </a:r>
          </a:p>
          <a:p>
            <a:endParaRPr lang="en-US" sz="1800" b="1" dirty="0" smtClean="0">
              <a:solidFill>
                <a:schemeClr val="accent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r>
              <a:rPr lang="en-US" sz="18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# </a:t>
            </a:r>
            <a:r>
              <a:rPr lang="en-US" sz="1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computing K-Means with K = 3</a:t>
            </a:r>
          </a:p>
          <a:p>
            <a:r>
              <a:rPr lang="en-US" sz="1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centroids,_ = </a:t>
            </a:r>
            <a:r>
              <a:rPr lang="en-US" sz="1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kmeans</a:t>
            </a:r>
            <a:r>
              <a:rPr lang="en-US" sz="1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(data,3)</a:t>
            </a:r>
          </a:p>
          <a:p>
            <a:r>
              <a:rPr lang="en-US" sz="1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# print centroids</a:t>
            </a:r>
          </a:p>
          <a:p>
            <a:r>
              <a:rPr lang="en-US" sz="1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print(centroids)</a:t>
            </a:r>
          </a:p>
          <a:p>
            <a:r>
              <a:rPr lang="en-US" sz="1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# assign each sample to a cluster</a:t>
            </a:r>
          </a:p>
          <a:p>
            <a:r>
              <a:rPr lang="en-US" sz="1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clx,_ = </a:t>
            </a:r>
            <a:r>
              <a:rPr lang="en-US" sz="1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vq</a:t>
            </a:r>
            <a:r>
              <a:rPr lang="en-US" sz="1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</a:t>
            </a:r>
            <a:r>
              <a:rPr lang="en-US" sz="1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data,centroids</a:t>
            </a:r>
            <a:r>
              <a:rPr lang="en-US" sz="1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)</a:t>
            </a:r>
          </a:p>
          <a:p>
            <a:r>
              <a:rPr lang="en-US" sz="1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# check clusters of observation</a:t>
            </a:r>
          </a:p>
          <a:p>
            <a:r>
              <a:rPr lang="en-US" sz="1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print(clx</a:t>
            </a:r>
            <a:r>
              <a:rPr lang="en-US" sz="18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)</a:t>
            </a:r>
            <a:endParaRPr lang="en-US" sz="1800" b="1" dirty="0">
              <a:solidFill>
                <a:schemeClr val="accent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793587"/>
      </p:ext>
    </p:extLst>
  </p:cSld>
  <p:clrMapOvr>
    <a:masterClrMapping/>
  </p:clrMapOvr>
</p:sld>
</file>

<file path=ppt/theme/theme1.xml><?xml version="1.0" encoding="utf-8"?>
<a:theme xmlns:a="http://schemas.openxmlformats.org/drawingml/2006/main" name="LPc_New">
  <a:themeElements>
    <a:clrScheme name="LPc_New 7">
      <a:dk1>
        <a:srgbClr val="000000"/>
      </a:dk1>
      <a:lt1>
        <a:srgbClr val="FFFFFF"/>
      </a:lt1>
      <a:dk2>
        <a:srgbClr val="CCECFF"/>
      </a:dk2>
      <a:lt2>
        <a:srgbClr val="003399"/>
      </a:lt2>
      <a:accent1>
        <a:srgbClr val="0794FF"/>
      </a:accent1>
      <a:accent2>
        <a:srgbClr val="800080"/>
      </a:accent2>
      <a:accent3>
        <a:srgbClr val="E2F4FF"/>
      </a:accent3>
      <a:accent4>
        <a:srgbClr val="DADADA"/>
      </a:accent4>
      <a:accent5>
        <a:srgbClr val="AAC8FF"/>
      </a:accent5>
      <a:accent6>
        <a:srgbClr val="730073"/>
      </a:accent6>
      <a:hlink>
        <a:srgbClr val="FF0000"/>
      </a:hlink>
      <a:folHlink>
        <a:srgbClr val="FFFFD2"/>
      </a:folHlink>
    </a:clrScheme>
    <a:fontScheme name="LPc_New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aramond" pitchFamily="-110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aramond" pitchFamily="-110" charset="0"/>
          </a:defRPr>
        </a:defPPr>
      </a:lstStyle>
    </a:lnDef>
  </a:objectDefaults>
  <a:extraClrSchemeLst>
    <a:extraClrScheme>
      <a:clrScheme name="LPc_New 1">
        <a:dk1>
          <a:srgbClr val="000099"/>
        </a:dk1>
        <a:lt1>
          <a:srgbClr val="FFFFFF"/>
        </a:lt1>
        <a:dk2>
          <a:srgbClr val="0000FF"/>
        </a:dk2>
        <a:lt2>
          <a:srgbClr val="FFFF00"/>
        </a:lt2>
        <a:accent1>
          <a:srgbClr val="FF6633"/>
        </a:accent1>
        <a:accent2>
          <a:srgbClr val="FF00FF"/>
        </a:accent2>
        <a:accent3>
          <a:srgbClr val="AAAAFF"/>
        </a:accent3>
        <a:accent4>
          <a:srgbClr val="DADADA"/>
        </a:accent4>
        <a:accent5>
          <a:srgbClr val="FFB8AD"/>
        </a:accent5>
        <a:accent6>
          <a:srgbClr val="E700E7"/>
        </a:accent6>
        <a:hlink>
          <a:srgbClr val="FF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2">
        <a:dk1>
          <a:srgbClr val="000066"/>
        </a:dk1>
        <a:lt1>
          <a:srgbClr val="CCECFF"/>
        </a:lt1>
        <a:dk2>
          <a:srgbClr val="000080"/>
        </a:dk2>
        <a:lt2>
          <a:srgbClr val="00000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000056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Pc_New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B2B2B2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797979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Pc_New 4">
        <a:dk1>
          <a:srgbClr val="000000"/>
        </a:dk1>
        <a:lt1>
          <a:srgbClr val="FFFFFF"/>
        </a:lt1>
        <a:dk2>
          <a:srgbClr val="660033"/>
        </a:dk2>
        <a:lt2>
          <a:srgbClr val="FFFF66"/>
        </a:lt2>
        <a:accent1>
          <a:srgbClr val="FF0033"/>
        </a:accent1>
        <a:accent2>
          <a:srgbClr val="CC6600"/>
        </a:accent2>
        <a:accent3>
          <a:srgbClr val="B8AAAD"/>
        </a:accent3>
        <a:accent4>
          <a:srgbClr val="DADADA"/>
        </a:accent4>
        <a:accent5>
          <a:srgbClr val="FFAAAD"/>
        </a:accent5>
        <a:accent6>
          <a:srgbClr val="B95C00"/>
        </a:accent6>
        <a:hlink>
          <a:srgbClr val="999933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5">
        <a:dk1>
          <a:srgbClr val="000000"/>
        </a:dk1>
        <a:lt1>
          <a:srgbClr val="FFFFFF"/>
        </a:lt1>
        <a:dk2>
          <a:srgbClr val="CCECFF"/>
        </a:dk2>
        <a:lt2>
          <a:srgbClr val="00008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DADADA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6">
        <a:dk1>
          <a:srgbClr val="000000"/>
        </a:dk1>
        <a:lt1>
          <a:srgbClr val="FFFFFF"/>
        </a:lt1>
        <a:dk2>
          <a:srgbClr val="CCECFF"/>
        </a:dk2>
        <a:lt2>
          <a:srgbClr val="003399"/>
        </a:lt2>
        <a:accent1>
          <a:srgbClr val="9999FF"/>
        </a:accent1>
        <a:accent2>
          <a:srgbClr val="800080"/>
        </a:accent2>
        <a:accent3>
          <a:srgbClr val="E2F4FF"/>
        </a:accent3>
        <a:accent4>
          <a:srgbClr val="DADADA"/>
        </a:accent4>
        <a:accent5>
          <a:srgbClr val="CACAFF"/>
        </a:accent5>
        <a:accent6>
          <a:srgbClr val="730073"/>
        </a:accent6>
        <a:hlink>
          <a:srgbClr val="FF0000"/>
        </a:hlink>
        <a:folHlink>
          <a:srgbClr val="FFFFD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7">
        <a:dk1>
          <a:srgbClr val="000000"/>
        </a:dk1>
        <a:lt1>
          <a:srgbClr val="FFFFFF"/>
        </a:lt1>
        <a:dk2>
          <a:srgbClr val="CCECFF"/>
        </a:dk2>
        <a:lt2>
          <a:srgbClr val="003399"/>
        </a:lt2>
        <a:accent1>
          <a:srgbClr val="0794FF"/>
        </a:accent1>
        <a:accent2>
          <a:srgbClr val="800080"/>
        </a:accent2>
        <a:accent3>
          <a:srgbClr val="E2F4FF"/>
        </a:accent3>
        <a:accent4>
          <a:srgbClr val="DADADA"/>
        </a:accent4>
        <a:accent5>
          <a:srgbClr val="AAC8FF"/>
        </a:accent5>
        <a:accent6>
          <a:srgbClr val="730073"/>
        </a:accent6>
        <a:hlink>
          <a:srgbClr val="FF0000"/>
        </a:hlink>
        <a:folHlink>
          <a:srgbClr val="FFFFD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380904</TotalTime>
  <Words>1620</Words>
  <Application>Microsoft Macintosh PowerPoint</Application>
  <PresentationFormat>Custom</PresentationFormat>
  <Paragraphs>471</Paragraphs>
  <Slides>34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4" baseType="lpstr">
      <vt:lpstr>Arial Bold</vt:lpstr>
      <vt:lpstr>Garamond</vt:lpstr>
      <vt:lpstr>Lucida Sans Typewriter</vt:lpstr>
      <vt:lpstr>Monotype Sorts</vt:lpstr>
      <vt:lpstr>ＭＳ Ｐゴシック</vt:lpstr>
      <vt:lpstr>Times New Roman</vt:lpstr>
      <vt:lpstr>Verdana</vt:lpstr>
      <vt:lpstr>Wingdings</vt:lpstr>
      <vt:lpstr>Arial</vt:lpstr>
      <vt:lpstr>LPc_New</vt:lpstr>
      <vt:lpstr>SciPy</vt:lpstr>
      <vt:lpstr>Lesson Objectives</vt:lpstr>
      <vt:lpstr>SciPy</vt:lpstr>
      <vt:lpstr>Introduction to SciPy</vt:lpstr>
      <vt:lpstr>Why SciPy</vt:lpstr>
      <vt:lpstr>Basics</vt:lpstr>
      <vt:lpstr>scipy.cluster</vt:lpstr>
      <vt:lpstr>scipy.cluster</vt:lpstr>
      <vt:lpstr>scipy.cluster</vt:lpstr>
      <vt:lpstr>scipy.cluster</vt:lpstr>
      <vt:lpstr>scipy.constants</vt:lpstr>
      <vt:lpstr>scipy.constants</vt:lpstr>
      <vt:lpstr>scipy.fftpack</vt:lpstr>
      <vt:lpstr>scipy.fftpack</vt:lpstr>
      <vt:lpstr>scipy.fftpack</vt:lpstr>
      <vt:lpstr>scipy.integrate</vt:lpstr>
      <vt:lpstr>scipy.integrate</vt:lpstr>
      <vt:lpstr>scipy.interpolate</vt:lpstr>
      <vt:lpstr>scipy.interpolate</vt:lpstr>
      <vt:lpstr>scipy.interpolate</vt:lpstr>
      <vt:lpstr>scipy.interpolate</vt:lpstr>
      <vt:lpstr>scipy.interpolate</vt:lpstr>
      <vt:lpstr>scipy.interpolate</vt:lpstr>
      <vt:lpstr>scipy.linalg</vt:lpstr>
      <vt:lpstr>scipy.linalg</vt:lpstr>
      <vt:lpstr>scipy.linalg</vt:lpstr>
      <vt:lpstr>scipy.optimize</vt:lpstr>
      <vt:lpstr>scipy.optimize</vt:lpstr>
      <vt:lpstr>scipy.sparse</vt:lpstr>
      <vt:lpstr>scipy.sparse</vt:lpstr>
      <vt:lpstr>scipy.sparse</vt:lpstr>
      <vt:lpstr>scipy.stats</vt:lpstr>
      <vt:lpstr>scipy.stats</vt:lpstr>
      <vt:lpstr>Review</vt:lpstr>
    </vt:vector>
  </TitlesOfParts>
  <Company>Elephant Scale LLC &amp; LearningPatterns Inc.</Company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</dc:title>
  <dc:subject>Spark</dc:subject>
  <dc:creator>Elephant Scale</dc:creator>
  <cp:lastModifiedBy>Abishek</cp:lastModifiedBy>
  <cp:revision>4417</cp:revision>
  <cp:lastPrinted>2018-04-17T17:07:14Z</cp:lastPrinted>
  <dcterms:created xsi:type="dcterms:W3CDTF">2010-07-13T15:22:01Z</dcterms:created>
  <dcterms:modified xsi:type="dcterms:W3CDTF">2018-08-08T16:55:22Z</dcterms:modified>
</cp:coreProperties>
</file>