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1055" r:id="rId2"/>
    <p:sldId id="1056" r:id="rId3"/>
    <p:sldId id="1057" r:id="rId4"/>
    <p:sldId id="1078" r:id="rId5"/>
    <p:sldId id="1079" r:id="rId6"/>
    <p:sldId id="1080" r:id="rId7"/>
    <p:sldId id="1073" r:id="rId8"/>
    <p:sldId id="1192" r:id="rId9"/>
    <p:sldId id="1193" r:id="rId10"/>
    <p:sldId id="1075" r:id="rId11"/>
    <p:sldId id="1076" r:id="rId12"/>
    <p:sldId id="1194" r:id="rId13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4" autoAdjust="0"/>
    <p:restoredTop sz="86135" autoAdjust="0"/>
  </p:normalViewPr>
  <p:slideViewPr>
    <p:cSldViewPr>
      <p:cViewPr varScale="1">
        <p:scale>
          <a:sx n="84" d="100"/>
          <a:sy n="84" d="100"/>
        </p:scale>
        <p:origin x="2208" y="192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2088" y="14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53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96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68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439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305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– DB Programming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1767213"/>
          </a:xfrm>
        </p:spPr>
        <p:txBody>
          <a:bodyPr/>
          <a:lstStyle/>
          <a:p>
            <a:pPr marL="404813" lvl="1" indent="0" algn="r">
              <a:buNone/>
            </a:pPr>
            <a:r>
              <a:rPr lang="en-US" sz="3200" dirty="0">
                <a:ea typeface="ＭＳ Ｐゴシック"/>
              </a:rPr>
              <a:t>Database Connectivity</a:t>
            </a:r>
          </a:p>
          <a:p>
            <a:pPr marL="404813" lvl="1" indent="0" algn="r">
              <a:buNone/>
            </a:pPr>
            <a:r>
              <a:rPr lang="en-US" sz="3200" dirty="0">
                <a:ea typeface="ＭＳ Ｐゴシック"/>
              </a:rPr>
              <a:t>Pandas</a:t>
            </a:r>
          </a:p>
          <a:p>
            <a:pPr marL="404813" lvl="1" indent="0" algn="r">
              <a:buNone/>
            </a:pPr>
            <a:r>
              <a:rPr lang="en-US" sz="3200" dirty="0">
                <a:ea typeface="ＭＳ Ｐゴシック"/>
              </a:rPr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177791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ORM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4134162"/>
            <a:ext cx="6472238" cy="17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3200" b="1" kern="0" dirty="0">
                <a:ea typeface="ＭＳ Ｐゴシック"/>
              </a:rPr>
              <a:t>DB-API</a:t>
            </a:r>
          </a:p>
          <a:p>
            <a:pPr marL="404813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Pandas</a:t>
            </a:r>
          </a:p>
          <a:p>
            <a:pPr marL="404813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63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DECB-CB84-DF41-BFEE-96CCA3DC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9523-4028-004F-82F1-5090AFAD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ORM</a:t>
            </a:r>
          </a:p>
          <a:p>
            <a:pPr lvl="1"/>
            <a:r>
              <a:rPr lang="en-US" dirty="0"/>
              <a:t>Means that we </a:t>
            </a:r>
            <a:r>
              <a:rPr lang="en-US" dirty="0" err="1"/>
              <a:t>autoconvert</a:t>
            </a:r>
            <a:r>
              <a:rPr lang="en-US" dirty="0"/>
              <a:t> database rows to programming objects</a:t>
            </a:r>
          </a:p>
          <a:p>
            <a:pPr lvl="1"/>
            <a:r>
              <a:rPr lang="en-US" dirty="0"/>
              <a:t>Decorate </a:t>
            </a:r>
          </a:p>
          <a:p>
            <a:r>
              <a:rPr lang="en-US" dirty="0" err="1"/>
              <a:t>SqlAlchemy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ORM for Python (lightweight)</a:t>
            </a:r>
          </a:p>
          <a:p>
            <a:r>
              <a:rPr lang="en-US" dirty="0"/>
              <a:t>Django Web Framework</a:t>
            </a:r>
          </a:p>
          <a:p>
            <a:pPr lvl="1"/>
            <a:r>
              <a:rPr lang="en-US" dirty="0"/>
              <a:t>Built-in 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B266E-F673-5E41-9E7A-F930EDB7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8FF3C-CBCA-E441-87F7-D358943C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4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2183-06BD-B441-97CB-EE7D7860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DB21-5174-FC4F-9B54-90697926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1740D-205F-3340-995B-A0BBB0DC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653D-497C-5749-88BE-005228C5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9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Learn about connecting to databases with Python</a:t>
            </a:r>
          </a:p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Be able to introduce data layer in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DB Frameworks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4134162"/>
            <a:ext cx="6472238" cy="17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3200" b="1" dirty="0">
                <a:solidFill>
                  <a:schemeClr val="bg2"/>
                </a:solidFill>
                <a:ea typeface="ＭＳ Ｐゴシック"/>
                <a:sym typeface="Wingdings"/>
              </a:rPr>
              <a:t></a:t>
            </a:r>
            <a:r>
              <a:rPr lang="en-US" sz="3200" b="1" dirty="0">
                <a:solidFill>
                  <a:schemeClr val="bg2"/>
                </a:solidFill>
                <a:ea typeface="ＭＳ Ｐゴシック"/>
              </a:rPr>
              <a:t> </a:t>
            </a:r>
            <a:r>
              <a:rPr lang="en-US" sz="3200" b="1" kern="0" dirty="0">
                <a:ea typeface="ＭＳ Ｐゴシック"/>
              </a:rPr>
              <a:t>DB-API</a:t>
            </a:r>
          </a:p>
          <a:p>
            <a:pPr marL="404813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Pandas</a:t>
            </a:r>
          </a:p>
          <a:p>
            <a:pPr marL="404813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40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204C-714A-C242-B0EE-A669A4DE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AA9B-759F-BD49-AD19-82873513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vendor has a package for their DB:</a:t>
            </a:r>
          </a:p>
          <a:p>
            <a:pPr lvl="1"/>
            <a:r>
              <a:rPr lang="en-US" dirty="0"/>
              <a:t>Microsoft: </a:t>
            </a:r>
            <a:r>
              <a:rPr lang="en-US" dirty="0" err="1"/>
              <a:t>pymssql</a:t>
            </a:r>
            <a:endParaRPr lang="en-US" dirty="0"/>
          </a:p>
          <a:p>
            <a:pPr lvl="1"/>
            <a:r>
              <a:rPr lang="en-US" dirty="0"/>
              <a:t>Oracle: </a:t>
            </a:r>
            <a:r>
              <a:rPr lang="en-US" dirty="0" err="1"/>
              <a:t>cx_Oracle</a:t>
            </a:r>
            <a:endParaRPr lang="en-US" dirty="0"/>
          </a:p>
          <a:p>
            <a:pPr lvl="1"/>
            <a:r>
              <a:rPr lang="en-US" dirty="0" err="1"/>
              <a:t>SqlLite</a:t>
            </a:r>
            <a:r>
              <a:rPr lang="en-US" dirty="0"/>
              <a:t>: sqllite3</a:t>
            </a:r>
          </a:p>
          <a:p>
            <a:pPr lvl="1"/>
            <a:r>
              <a:rPr lang="en-US" dirty="0"/>
              <a:t>Postgres: </a:t>
            </a:r>
            <a:r>
              <a:rPr lang="en-US" dirty="0" err="1"/>
              <a:t>Psycopg</a:t>
            </a:r>
            <a:endParaRPr lang="en-US" dirty="0"/>
          </a:p>
          <a:p>
            <a:pPr lvl="1"/>
            <a:r>
              <a:rPr lang="en-US" dirty="0"/>
              <a:t>Teradata: </a:t>
            </a:r>
            <a:r>
              <a:rPr lang="en-US"/>
              <a:t>teradata</a:t>
            </a:r>
            <a:endParaRPr lang="en-US" dirty="0"/>
          </a:p>
          <a:p>
            <a:pPr lvl="1"/>
            <a:r>
              <a:rPr lang="en-US" dirty="0"/>
              <a:t>ODBC: </a:t>
            </a:r>
            <a:r>
              <a:rPr lang="en-US" dirty="0" err="1"/>
              <a:t>pyodbc</a:t>
            </a:r>
            <a:r>
              <a:rPr lang="en-US" dirty="0"/>
              <a:t> (generic – anything with </a:t>
            </a:r>
            <a:r>
              <a:rPr lang="en-US" dirty="0" err="1"/>
              <a:t>odbc</a:t>
            </a:r>
            <a:r>
              <a:rPr lang="en-US" dirty="0"/>
              <a:t> </a:t>
            </a:r>
            <a:r>
              <a:rPr lang="en-US" dirty="0" err="1"/>
              <a:t>conection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JDBC: JayDeBeApi3 (JDBC)</a:t>
            </a:r>
          </a:p>
          <a:p>
            <a:r>
              <a:rPr lang="en-US" dirty="0"/>
              <a:t>Problem: how do we standardize the use of these?</a:t>
            </a:r>
          </a:p>
          <a:p>
            <a:r>
              <a:rPr lang="en-US" dirty="0"/>
              <a:t>Solution: DB-API</a:t>
            </a:r>
          </a:p>
          <a:p>
            <a:pPr lvl="1"/>
            <a:r>
              <a:rPr lang="en-US" dirty="0"/>
              <a:t>Python defines a standardized API</a:t>
            </a:r>
          </a:p>
          <a:p>
            <a:pPr lvl="1"/>
            <a:r>
              <a:rPr lang="en-US" dirty="0"/>
              <a:t>All DB-related packages follow the API</a:t>
            </a:r>
          </a:p>
          <a:p>
            <a:pPr marL="404813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C7200-26FB-7548-BB56-74D6664D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91F84-F402-9246-827E-607F3E8B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9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6120-AB3B-FC42-88A4-C7CA2A7A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DB-API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8EC5-0330-2E4A-A84D-552E74E3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open a connection to your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Get the connection string (unique to your DB)</a:t>
            </a:r>
          </a:p>
          <a:p>
            <a:pPr lvl="1"/>
            <a:r>
              <a:rPr lang="en-US" dirty="0"/>
              <a:t>Example: MS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Open a connection (Example: Microsoft SQL Server)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A cursor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88906-3B53-E644-9FFE-21184659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85D5F-E538-D343-AC55-00316EC3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815BB62-B134-9C4C-9E45-2C2CCD272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057400"/>
            <a:ext cx="8763000" cy="64633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Server=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myServerAddress;Database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=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myDataBase;User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Id=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myUsername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;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Password=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myPassword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D2F225A-BDFC-6A49-BB15-0052CA3DF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3477141"/>
            <a:ext cx="87630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import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pymssql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conn = 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pymssql.connect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(host='username\SQLEXPRESS’, 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          user='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username',password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='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pwd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',database='master')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847A9B7-D033-E44D-9320-981CB8CE3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5248513"/>
            <a:ext cx="8763000" cy="64633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cursor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conn.cursor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9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0238-3630-9049-87FA-729F79C3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 Query with DB-API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D857-5D6B-BE4D-8C54-D28EF353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4CD5D-0366-B04B-A5F2-7AF73CA2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82F44-8516-6B42-842A-A4A74C36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920EBED-2AC0-E348-A4EF-9A1816CB1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1371600"/>
            <a:ext cx="8763000" cy="175432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cursor.execute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('SELECT * FROM persons WHERE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salesrep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=%s', 'John Doe')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row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cursor.fetchone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while row: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   print("ID=%d, Name=%s" % (row[0], row[1]))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   row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cursor.fetchone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177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Pandas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4134162"/>
            <a:ext cx="6472238" cy="17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3200" b="1" dirty="0">
                <a:solidFill>
                  <a:schemeClr val="bg2"/>
                </a:solidFill>
                <a:ea typeface="ＭＳ Ｐゴシック"/>
                <a:sym typeface="Wingdings"/>
              </a:rPr>
              <a:t></a:t>
            </a:r>
            <a:r>
              <a:rPr lang="en-US" sz="3200" b="1" dirty="0">
                <a:solidFill>
                  <a:schemeClr val="bg2"/>
                </a:solidFill>
                <a:ea typeface="ＭＳ Ｐゴシック"/>
              </a:rPr>
              <a:t> </a:t>
            </a:r>
            <a:r>
              <a:rPr lang="en-US" sz="3200" b="1" kern="0" dirty="0">
                <a:ea typeface="ＭＳ Ｐゴシック"/>
              </a:rPr>
              <a:t>DB-API</a:t>
            </a:r>
          </a:p>
          <a:p>
            <a:pPr marL="404813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Pandas</a:t>
            </a:r>
          </a:p>
          <a:p>
            <a:pPr marL="404813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05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03EC-3293-8446-ADAA-23E52453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Pandas and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1820-F6D7-CE4F-9DD4-813727D6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open connection to </a:t>
            </a:r>
            <a:r>
              <a:rPr lang="en-US" dirty="0" err="1"/>
              <a:t>sqllite</a:t>
            </a:r>
            <a:r>
              <a:rPr lang="en-US" dirty="0"/>
              <a:t> database</a:t>
            </a:r>
          </a:p>
          <a:p>
            <a:r>
              <a:rPr lang="en-US" dirty="0"/>
              <a:t>Then call pandas.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E7728-27B5-8E49-811B-B11770EE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BF06B-0B1A-7E4E-A779-9DB65EDC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23CB2DF-5566-734A-917A-8DC1EB0AB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362200"/>
            <a:ext cx="8763000" cy="258532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import pandas as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pd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import sqlite3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conn = sqlite3.connect("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flights.db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")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df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pd.read_sql_query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("select * from airlines limit 5;", conn)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df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8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Data To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pd.to_sql</a:t>
            </a:r>
            <a:r>
              <a:rPr lang="en-US" dirty="0"/>
              <a:t>  writes to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Index: Python will write the index unless you say (index=‘false’)</a:t>
            </a:r>
          </a:p>
          <a:p>
            <a:endParaRPr lang="en-US" dirty="0"/>
          </a:p>
          <a:p>
            <a:r>
              <a:rPr lang="en-US" dirty="0"/>
              <a:t>Many other </a:t>
            </a:r>
            <a:r>
              <a:rPr lang="en-US" dirty="0" err="1"/>
              <a:t>pd.to</a:t>
            </a:r>
            <a:r>
              <a:rPr lang="en-US" dirty="0"/>
              <a:t>_* type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33532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379726</TotalTime>
  <Words>470</Words>
  <Application>Microsoft Macintosh PowerPoint</Application>
  <PresentationFormat>Custom</PresentationFormat>
  <Paragraphs>106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Arial Bold</vt:lpstr>
      <vt:lpstr>Garamond</vt:lpstr>
      <vt:lpstr>Lucida Sans Typewriter</vt:lpstr>
      <vt:lpstr>Monotype Sorts</vt:lpstr>
      <vt:lpstr>Times New Roman</vt:lpstr>
      <vt:lpstr>Verdana</vt:lpstr>
      <vt:lpstr>Wingdings</vt:lpstr>
      <vt:lpstr>LPc_New</vt:lpstr>
      <vt:lpstr>Python – DB Programming</vt:lpstr>
      <vt:lpstr>Lesson Objectives</vt:lpstr>
      <vt:lpstr>Python DB Frameworks</vt:lpstr>
      <vt:lpstr>Python DB</vt:lpstr>
      <vt:lpstr>How to use DB-API</vt:lpstr>
      <vt:lpstr>Performing a Query with DB-API</vt:lpstr>
      <vt:lpstr>Pandas</vt:lpstr>
      <vt:lpstr>Example: Pandas and Databases</vt:lpstr>
      <vt:lpstr>Saving Data To DB</vt:lpstr>
      <vt:lpstr>ORM</vt:lpstr>
      <vt:lpstr>Object Relational Mapping</vt:lpstr>
      <vt:lpstr>SQLAlchemy</vt:lpstr>
    </vt:vector>
  </TitlesOfParts>
  <Company>Elephant Scale LLC &amp; LearningPatterns Inc.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Timothy Fox</cp:lastModifiedBy>
  <cp:revision>4180</cp:revision>
  <cp:lastPrinted>2010-01-03T02:41:41Z</cp:lastPrinted>
  <dcterms:created xsi:type="dcterms:W3CDTF">2010-07-13T15:22:01Z</dcterms:created>
  <dcterms:modified xsi:type="dcterms:W3CDTF">2018-05-23T02:39:51Z</dcterms:modified>
</cp:coreProperties>
</file>