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1138" r:id="rId2"/>
    <p:sldId id="1056" r:id="rId3"/>
    <p:sldId id="1137" r:id="rId4"/>
    <p:sldId id="1067" r:id="rId5"/>
    <p:sldId id="1140" r:id="rId6"/>
    <p:sldId id="1153" r:id="rId7"/>
    <p:sldId id="1144" r:id="rId8"/>
    <p:sldId id="1145" r:id="rId9"/>
    <p:sldId id="1146" r:id="rId10"/>
    <p:sldId id="1147" r:id="rId11"/>
    <p:sldId id="1148" r:id="rId12"/>
    <p:sldId id="1149" r:id="rId13"/>
    <p:sldId id="1150" r:id="rId14"/>
    <p:sldId id="1151" r:id="rId15"/>
    <p:sldId id="1152" r:id="rId16"/>
    <p:sldId id="1157" r:id="rId17"/>
    <p:sldId id="1158" r:id="rId18"/>
    <p:sldId id="1154" r:id="rId19"/>
    <p:sldId id="1156" r:id="rId20"/>
    <p:sldId id="1155" r:id="rId21"/>
    <p:sldId id="1141" r:id="rId22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4" autoAdjust="0"/>
    <p:restoredTop sz="85996" autoAdjust="0"/>
  </p:normalViewPr>
  <p:slideViewPr>
    <p:cSldViewPr>
      <p:cViewPr varScale="1">
        <p:scale>
          <a:sx n="84" d="100"/>
          <a:sy n="84" d="100"/>
        </p:scale>
        <p:origin x="2304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61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84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19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: </a:t>
            </a:r>
            <a:r>
              <a:rPr lang="en-US" dirty="0" err="1" smtClean="0"/>
              <a:t>tf-idf.xls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: http://</a:t>
            </a:r>
            <a:r>
              <a:rPr lang="en-US" dirty="0" err="1" smtClean="0"/>
              <a:t>www.tfidf.com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48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Gensim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 err="1" smtClean="0">
                <a:ea typeface="ＭＳ Ｐゴシック"/>
              </a:rPr>
              <a:t>Gensim</a:t>
            </a:r>
            <a:r>
              <a:rPr lang="en-US" sz="3200" dirty="0" smtClean="0">
                <a:ea typeface="ＭＳ Ｐゴシック"/>
              </a:rPr>
              <a:t> Intro</a:t>
            </a:r>
            <a:endParaRPr lang="en-US" sz="32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Building Vectors</a:t>
            </a:r>
            <a:endParaRPr lang="en-US" sz="32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Topic Modeling</a:t>
            </a:r>
            <a:endParaRPr lang="en-US" sz="32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29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(IDF)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3521075"/>
          </a:xfrm>
        </p:spPr>
        <p:txBody>
          <a:bodyPr/>
          <a:lstStyle/>
          <a:p>
            <a:r>
              <a:rPr lang="en-US" dirty="0" smtClean="0"/>
              <a:t>IDF measures how important a term is</a:t>
            </a:r>
          </a:p>
          <a:p>
            <a:r>
              <a:rPr lang="en-US" dirty="0" smtClean="0"/>
              <a:t>When computing TF (previous slide), all terms are considered equally important</a:t>
            </a:r>
          </a:p>
          <a:p>
            <a:r>
              <a:rPr lang="en-US" dirty="0" smtClean="0"/>
              <a:t>How ever terms like 'the'  and 'of' (stop words) may appear a lot of times, but have little importance.</a:t>
            </a:r>
          </a:p>
          <a:p>
            <a:r>
              <a:rPr lang="en-US" dirty="0" smtClean="0"/>
              <a:t>We need to weigh down frequent terms, and scale up rare ones</a:t>
            </a:r>
          </a:p>
          <a:p>
            <a:r>
              <a:rPr lang="en-US" dirty="0" smtClean="0"/>
              <a:t>We use logarithmic scale to get reasonable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7188" y="5020468"/>
            <a:ext cx="8902700" cy="8588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"/>
              <a:defRPr sz="24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                  total number of documents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IDF(t) = </a:t>
            </a:r>
            <a:r>
              <a:rPr lang="en-US" sz="1800" kern="0" dirty="0" err="1" smtClean="0">
                <a:latin typeface="Andale Mono" charset="0"/>
                <a:ea typeface="Andale Mono" charset="0"/>
                <a:cs typeface="Andale Mono" charset="0"/>
              </a:rPr>
              <a:t>log_e</a:t>
            </a: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 (  ---------------------------------------  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                  number of documents with term 't' in it</a:t>
            </a:r>
          </a:p>
        </p:txBody>
      </p:sp>
    </p:spTree>
    <p:extLst>
      <p:ext uri="{BB962C8B-B14F-4D97-AF65-F5344CB8AC3E}">
        <p14:creationId xmlns:p14="http://schemas.microsoft.com/office/powerpoint/2010/main" val="177126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914400"/>
          <a:ext cx="7239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words in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document 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word </a:t>
                      </a:r>
                      <a:r>
                        <a:rPr lang="en-US" b="1" dirty="0" smtClean="0"/>
                        <a:t>'cat</a:t>
                      </a:r>
                      <a:r>
                        <a:rPr lang="en-US" dirty="0" smtClean="0"/>
                        <a:t>' appears</a:t>
                      </a:r>
                      <a:r>
                        <a:rPr lang="en-US" baseline="0" dirty="0" smtClean="0"/>
                        <a:t> in document1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 (</a:t>
                      </a:r>
                      <a:r>
                        <a:rPr lang="en-US" b="1" dirty="0" smtClean="0"/>
                        <a:t>cat</a:t>
                      </a:r>
                      <a:r>
                        <a:rPr lang="en-US" dirty="0" smtClean="0"/>
                        <a:t>) in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document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3/100 </a:t>
                      </a:r>
                    </a:p>
                    <a:p>
                      <a:r>
                        <a:rPr lang="en-US" dirty="0" smtClean="0"/>
                        <a:t>=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0.03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documents</a:t>
                      </a:r>
                      <a:r>
                        <a:rPr lang="en-US" baseline="0" dirty="0" smtClean="0"/>
                        <a:t> in 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 with </a:t>
                      </a:r>
                      <a:r>
                        <a:rPr lang="en-US" b="1" baseline="0" dirty="0" smtClean="0"/>
                        <a:t>'cat</a:t>
                      </a:r>
                      <a:r>
                        <a:rPr lang="en-US" baseline="0" dirty="0" smtClean="0"/>
                        <a:t>'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IDF (</a:t>
                      </a:r>
                      <a:r>
                        <a:rPr lang="en-US" b="1" dirty="0" smtClean="0"/>
                        <a:t>cat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 (1,000,000/1000)</a:t>
                      </a:r>
                    </a:p>
                    <a:p>
                      <a:r>
                        <a:rPr lang="en-US" dirty="0" smtClean="0"/>
                        <a:t>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6.91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TF-IDF (cat in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document 1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0.03</a:t>
                      </a:r>
                      <a:r>
                        <a:rPr lang="en-US" b="1" dirty="0" smtClean="0"/>
                        <a:t> *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6.91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r>
                        <a:rPr lang="en-US" b="1" dirty="0" smtClean="0"/>
                        <a:t>= 0.21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5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900" y="838200"/>
            <a:ext cx="8902700" cy="1082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"/>
              <a:defRPr sz="24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Document 1 </a:t>
            </a:r>
            <a:r>
              <a:rPr lang="en-US" kern="0" dirty="0"/>
              <a:t>: the brown dog </a:t>
            </a:r>
            <a:r>
              <a:rPr lang="en-US" kern="0" dirty="0" smtClean="0"/>
              <a:t>likes the </a:t>
            </a:r>
            <a:r>
              <a:rPr lang="en-US" kern="0" dirty="0"/>
              <a:t>white </a:t>
            </a:r>
            <a:r>
              <a:rPr lang="en-US" kern="0" dirty="0" smtClean="0"/>
              <a:t>cow</a:t>
            </a:r>
          </a:p>
          <a:p>
            <a:pPr marL="0" indent="0">
              <a:buNone/>
            </a:pPr>
            <a:r>
              <a:rPr lang="en-US" kern="0" dirty="0"/>
              <a:t>Document 2 : the grass is </a:t>
            </a:r>
            <a:r>
              <a:rPr lang="en-US" kern="0" dirty="0" smtClean="0"/>
              <a:t>brown</a:t>
            </a:r>
          </a:p>
          <a:p>
            <a:pPr marL="0" indent="0">
              <a:buNone/>
            </a:pPr>
            <a:r>
              <a:rPr lang="en-US" kern="0" dirty="0"/>
              <a:t>Document 3 : the spotted cow likes green grass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512" y="6149993"/>
            <a:ext cx="3210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You can play with the excel spreadsheet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227574"/>
            <a:ext cx="8902700" cy="382548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531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900" y="838200"/>
            <a:ext cx="8902700" cy="1082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"/>
              <a:defRPr sz="24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Document 1 </a:t>
            </a:r>
            <a:r>
              <a:rPr lang="en-US" kern="0" dirty="0"/>
              <a:t>: the brown dog </a:t>
            </a:r>
            <a:r>
              <a:rPr lang="en-US" kern="0" dirty="0" smtClean="0"/>
              <a:t>likes the </a:t>
            </a:r>
            <a:r>
              <a:rPr lang="en-US" kern="0" dirty="0"/>
              <a:t>white </a:t>
            </a:r>
            <a:r>
              <a:rPr lang="en-US" kern="0" dirty="0" smtClean="0"/>
              <a:t>cow</a:t>
            </a:r>
          </a:p>
          <a:p>
            <a:pPr marL="0" indent="0">
              <a:buNone/>
            </a:pPr>
            <a:r>
              <a:rPr lang="en-US" kern="0" dirty="0"/>
              <a:t>Document 2 : the grass is </a:t>
            </a:r>
            <a:r>
              <a:rPr lang="en-US" kern="0" dirty="0" smtClean="0"/>
              <a:t>brown</a:t>
            </a:r>
          </a:p>
          <a:p>
            <a:pPr marL="0" indent="0">
              <a:buNone/>
            </a:pPr>
            <a:r>
              <a:rPr lang="en-US" kern="0" dirty="0"/>
              <a:t>Document 3 : the spotted cow likes green grass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5300" y="2140109"/>
          <a:ext cx="8077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356360"/>
                <a:gridCol w="1371600"/>
                <a:gridCol w="1447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rank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d2,  d1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d3,  d1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d2,  d3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d3,  d1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 zero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7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Term Matrix (DTM)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3140075"/>
          </a:xfrm>
        </p:spPr>
        <p:txBody>
          <a:bodyPr>
            <a:normAutofit/>
          </a:bodyPr>
          <a:lstStyle/>
          <a:p>
            <a:r>
              <a:rPr lang="en-US" dirty="0" smtClean="0"/>
              <a:t>DTM is a matrix - describes how terms appear in documents</a:t>
            </a:r>
          </a:p>
          <a:p>
            <a:r>
              <a:rPr lang="en-US" dirty="0" smtClean="0"/>
              <a:t>Rows correspond to documents</a:t>
            </a:r>
          </a:p>
          <a:p>
            <a:r>
              <a:rPr lang="en-US" dirty="0" smtClean="0"/>
              <a:t>Columns correspond to terms</a:t>
            </a:r>
          </a:p>
          <a:p>
            <a:r>
              <a:rPr lang="en-US" dirty="0" smtClean="0"/>
              <a:t>It will be a </a:t>
            </a:r>
            <a:r>
              <a:rPr lang="en-US" b="1" dirty="0" smtClean="0"/>
              <a:t>sparse</a:t>
            </a:r>
            <a:r>
              <a:rPr lang="en-US" dirty="0" smtClean="0"/>
              <a:t> matrix (not all terms occur on all documents)</a:t>
            </a:r>
          </a:p>
          <a:p>
            <a:pPr lvl="1"/>
            <a:r>
              <a:rPr lang="en-US" dirty="0" smtClean="0"/>
              <a:t>Libraries need to represent sparse matrix in memory-efficient 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1500" y="4267200"/>
          <a:ext cx="75184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22400"/>
                <a:gridCol w="1422400"/>
                <a:gridCol w="1422400"/>
                <a:gridCol w="142240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Terms </a:t>
                      </a:r>
                      <a:r>
                        <a:rPr lang="en-US" dirty="0" smtClean="0">
                          <a:sym typeface="Wingdings"/>
                        </a:rPr>
                        <a:t> 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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4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Document Matrix (TDM)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073275"/>
          </a:xfrm>
        </p:spPr>
        <p:txBody>
          <a:bodyPr/>
          <a:lstStyle/>
          <a:p>
            <a:r>
              <a:rPr lang="en-US" dirty="0" smtClean="0"/>
              <a:t>TDM is transposed DTM</a:t>
            </a:r>
          </a:p>
          <a:p>
            <a:r>
              <a:rPr lang="en-US" dirty="0" smtClean="0"/>
              <a:t>Rows correspond to terms</a:t>
            </a:r>
          </a:p>
          <a:p>
            <a:r>
              <a:rPr lang="en-US" dirty="0" smtClean="0"/>
              <a:t>Columns correspond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1100" y="2667000"/>
          <a:ext cx="56896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016000"/>
                <a:gridCol w="1422400"/>
                <a:gridCol w="142240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r>
                        <a:rPr lang="en-US" dirty="0" smtClean="0">
                          <a:sym typeface="Wingdings"/>
                        </a:rPr>
                        <a:t> 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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DTM</a:t>
            </a:r>
          </a:p>
          <a:p>
            <a:r>
              <a:rPr lang="en-US" dirty="0" smtClean="0"/>
              <a:t>A Means of reducing dimensions on DTM</a:t>
            </a:r>
          </a:p>
          <a:p>
            <a:r>
              <a:rPr lang="en-US" dirty="0" smtClean="0"/>
              <a:t>Uses SVD on DTM in order to get a lower dimensional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and Doc2Vec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</a:t>
            </a:r>
          </a:p>
          <a:p>
            <a:pPr lvl="1"/>
            <a:r>
              <a:rPr lang="en-US" dirty="0" smtClean="0"/>
              <a:t>Came out of Google</a:t>
            </a:r>
          </a:p>
          <a:p>
            <a:pPr lvl="1"/>
            <a:r>
              <a:rPr lang="en-US" dirty="0" smtClean="0"/>
              <a:t>A deep neural network that transforms NLP data into vectors.</a:t>
            </a:r>
          </a:p>
          <a:p>
            <a:pPr lvl="1"/>
            <a:r>
              <a:rPr lang="en-US" dirty="0" smtClean="0"/>
              <a:t>Trained on large multi-petabyte training corpora</a:t>
            </a:r>
          </a:p>
          <a:p>
            <a:pPr lvl="1"/>
            <a:r>
              <a:rPr lang="en-US" dirty="0" smtClean="0"/>
              <a:t>Takes each individual word as input </a:t>
            </a:r>
            <a:r>
              <a:rPr lang="mr-IN" dirty="0" smtClean="0"/>
              <a:t>–</a:t>
            </a:r>
            <a:r>
              <a:rPr lang="en-US" dirty="0" smtClean="0"/>
              <a:t> can lead to large numbers of dimensions for large documents.</a:t>
            </a:r>
          </a:p>
          <a:p>
            <a:r>
              <a:rPr lang="en-US" dirty="0" smtClean="0"/>
              <a:t>Doc2Vec:</a:t>
            </a:r>
          </a:p>
          <a:p>
            <a:pPr lvl="1"/>
            <a:r>
              <a:rPr lang="en-US" dirty="0" smtClean="0"/>
              <a:t>Word2Vec takes each individual word as input, Doc2Vec takes </a:t>
            </a:r>
            <a:r>
              <a:rPr lang="en-US" dirty="0" err="1" smtClean="0"/>
              <a:t>enteire</a:t>
            </a:r>
            <a:r>
              <a:rPr lang="en-US" smtClean="0"/>
              <a:t> document as input.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Topic Modeling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Why </a:t>
            </a:r>
            <a:r>
              <a:rPr lang="en-US" sz="3200" dirty="0" err="1" smtClean="0">
                <a:ea typeface="ＭＳ Ｐゴシック"/>
              </a:rPr>
              <a:t>Gensim</a:t>
            </a:r>
            <a:endParaRPr lang="en-US" sz="3200" dirty="0" smtClean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Vectorization</a:t>
            </a:r>
            <a:endParaRPr lang="en-US" sz="32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Topic Modeling</a:t>
            </a:r>
            <a:endParaRPr lang="en-US" sz="3200" b="1" dirty="0">
              <a:solidFill>
                <a:schemeClr val="bg2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1079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TF-IDF/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dimensionality (thousands </a:t>
            </a:r>
            <a:r>
              <a:rPr lang="mr-IN" dirty="0" smtClean="0"/>
              <a:t>–</a:t>
            </a:r>
            <a:r>
              <a:rPr lang="en-US" dirty="0" smtClean="0"/>
              <a:t> millions of dimensions!</a:t>
            </a:r>
          </a:p>
          <a:p>
            <a:r>
              <a:rPr lang="en-US" dirty="0" smtClean="0"/>
              <a:t>Doesn’t really look at the relationship between documents in corpus.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Learn about how to build Vectors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Machine Learning Method</a:t>
            </a:r>
          </a:p>
          <a:p>
            <a:r>
              <a:rPr lang="en-US" dirty="0" smtClean="0"/>
              <a:t>Finding n-grams that give clusters of documents coherence.</a:t>
            </a:r>
          </a:p>
          <a:p>
            <a:r>
              <a:rPr lang="en-US" dirty="0" smtClean="0"/>
              <a:t>What are the key terms / n-grams that identify a cluster of documents?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Gensim</a:t>
            </a:r>
            <a:r>
              <a:rPr lang="en-US" sz="4000" dirty="0" smtClean="0">
                <a:ea typeface="ＭＳ Ｐゴシック"/>
                <a:cs typeface="ＭＳ Ｐゴシック"/>
              </a:rPr>
              <a:t> Intro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 err="1" smtClean="0">
                <a:ea typeface="ＭＳ Ｐゴシック"/>
              </a:rPr>
              <a:t>Gensim</a:t>
            </a:r>
            <a:r>
              <a:rPr lang="en-US" sz="3200" b="1" kern="0" dirty="0" smtClean="0">
                <a:ea typeface="ＭＳ Ｐゴシック"/>
              </a:rPr>
              <a:t> intro</a:t>
            </a:r>
            <a:endParaRPr lang="en-US" sz="3200" b="1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2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34162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9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r>
              <a:rPr lang="en-US" dirty="0" smtClean="0"/>
              <a:t> is an open-source Python package for topic modeling in Python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Great </a:t>
            </a:r>
            <a:r>
              <a:rPr lang="en-US" dirty="0"/>
              <a:t>for modeling, machine learning, ad-hoc analytics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Vectorization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Why </a:t>
            </a:r>
            <a:r>
              <a:rPr lang="en-US" sz="3200" dirty="0" err="1" smtClean="0">
                <a:ea typeface="ＭＳ Ｐゴシック"/>
              </a:rPr>
              <a:t>Gensim</a:t>
            </a:r>
            <a:endParaRPr lang="en-US" sz="32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Vectorization</a:t>
            </a:r>
            <a:endParaRPr lang="en-US" sz="3200" b="1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3200" dirty="0" smtClean="0">
                <a:ea typeface="ＭＳ Ｐゴシック"/>
              </a:rPr>
              <a:t>Topic Modeling</a:t>
            </a:r>
            <a:endParaRPr lang="en-US" sz="24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300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</a:t>
            </a:r>
            <a:r>
              <a:rPr lang="en-US" dirty="0" err="1" smtClean="0"/>
              <a:t>langauge</a:t>
            </a:r>
            <a:r>
              <a:rPr lang="en-US" dirty="0" smtClean="0"/>
              <a:t> needs to be converted into a vector</a:t>
            </a:r>
          </a:p>
          <a:p>
            <a:pPr lvl="1"/>
            <a:r>
              <a:rPr lang="en-US" dirty="0" smtClean="0"/>
              <a:t>A vector is some number of dimensions with numeric values</a:t>
            </a:r>
          </a:p>
          <a:p>
            <a:pPr lvl="1"/>
            <a:r>
              <a:rPr lang="en-US" dirty="0" smtClean="0"/>
              <a:t>Natural language </a:t>
            </a:r>
            <a:r>
              <a:rPr lang="en-US" dirty="0" err="1" smtClean="0"/>
              <a:t>typicallly</a:t>
            </a:r>
            <a:r>
              <a:rPr lang="en-US" dirty="0" smtClean="0"/>
              <a:t> has a large number of dimensions.</a:t>
            </a:r>
          </a:p>
          <a:p>
            <a:r>
              <a:rPr lang="en-US" dirty="0" smtClean="0"/>
              <a:t>Vectors Are Numeric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4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"Term </a:t>
            </a:r>
            <a:r>
              <a:rPr lang="en-US" dirty="0"/>
              <a:t>Frequency, Inverse Document </a:t>
            </a:r>
            <a:r>
              <a:rPr lang="en-US" dirty="0" smtClean="0"/>
              <a:t>Frequency"</a:t>
            </a:r>
          </a:p>
          <a:p>
            <a:r>
              <a:rPr lang="en-US" dirty="0"/>
              <a:t>It is a way to score the importance of words (or "terms") in a document based on how frequently they appear across multiple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/>
              <a:t>If a word appears frequently in a document, it's important.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 </a:t>
            </a:r>
            <a:r>
              <a:rPr lang="en-US" dirty="0"/>
              <a:t>the word a high </a:t>
            </a:r>
            <a:r>
              <a:rPr lang="en-US" dirty="0" smtClean="0"/>
              <a:t>score</a:t>
            </a:r>
          </a:p>
          <a:p>
            <a:pPr lvl="1"/>
            <a:r>
              <a:rPr lang="en-US" dirty="0"/>
              <a:t>But if a word appears in many documents, it's not a unique identifier.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 </a:t>
            </a:r>
            <a:r>
              <a:rPr lang="en-US" dirty="0"/>
              <a:t>the word a low 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</a:t>
            </a:r>
            <a:r>
              <a:rPr lang="en-US" dirty="0"/>
              <a:t>words like "the" and "for", which appear in many documents, will be scaled down. </a:t>
            </a:r>
            <a:endParaRPr lang="en-US" dirty="0" smtClean="0"/>
          </a:p>
          <a:p>
            <a:r>
              <a:rPr lang="en-US" dirty="0" smtClean="0"/>
              <a:t>Words </a:t>
            </a:r>
            <a:r>
              <a:rPr lang="en-US" dirty="0"/>
              <a:t>that appear frequently in a single document will be scaled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82675"/>
          </a:xfrm>
        </p:spPr>
        <p:txBody>
          <a:bodyPr/>
          <a:lstStyle/>
          <a:p>
            <a:r>
              <a:rPr lang="en-US" dirty="0" smtClean="0"/>
              <a:t>How many times a word occurs in a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34950" y="2606675"/>
            <a:ext cx="8902700" cy="1082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"/>
              <a:defRPr sz="24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Document 1 </a:t>
            </a:r>
            <a:r>
              <a:rPr lang="en-US" kern="0" dirty="0"/>
              <a:t>: the brown dog </a:t>
            </a:r>
            <a:r>
              <a:rPr lang="en-US" kern="0" dirty="0" smtClean="0"/>
              <a:t>likes the </a:t>
            </a:r>
            <a:r>
              <a:rPr lang="en-US" kern="0" dirty="0"/>
              <a:t>white </a:t>
            </a:r>
            <a:r>
              <a:rPr lang="en-US" kern="0" dirty="0" smtClean="0"/>
              <a:t>cow</a:t>
            </a:r>
          </a:p>
          <a:p>
            <a:pPr marL="0" indent="0">
              <a:buNone/>
            </a:pPr>
            <a:r>
              <a:rPr lang="en-US" kern="0" dirty="0"/>
              <a:t>Document 2 : the grass is </a:t>
            </a:r>
            <a:r>
              <a:rPr lang="en-US" kern="0" dirty="0" smtClean="0"/>
              <a:t>brown</a:t>
            </a:r>
          </a:p>
          <a:p>
            <a:pPr marL="0" indent="0">
              <a:buNone/>
            </a:pPr>
            <a:r>
              <a:rPr lang="en-US" kern="0" dirty="0"/>
              <a:t>Document 3 : the spotted cow likes green grass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42900" y="4191000"/>
          <a:ext cx="8775699" cy="17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136"/>
                <a:gridCol w="902664"/>
                <a:gridCol w="685800"/>
                <a:gridCol w="609600"/>
                <a:gridCol w="838200"/>
                <a:gridCol w="990600"/>
                <a:gridCol w="604973"/>
                <a:gridCol w="854894"/>
                <a:gridCol w="997376"/>
                <a:gridCol w="569929"/>
                <a:gridCol w="795527"/>
              </a:tblGrid>
              <a:tr h="6096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spotted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white</a:t>
                      </a:r>
                      <a:endParaRPr lang="en-US" sz="1600" dirty="0"/>
                    </a:p>
                  </a:txBody>
                  <a:tcPr/>
                </a:tc>
              </a:tr>
              <a:tr h="375390">
                <a:tc>
                  <a:txBody>
                    <a:bodyPr/>
                    <a:lstStyle/>
                    <a:p>
                      <a:r>
                        <a:rPr lang="en-US" dirty="0" smtClean="0"/>
                        <a:t>d1 (7)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390">
                <a:tc>
                  <a:txBody>
                    <a:bodyPr/>
                    <a:lstStyle/>
                    <a:p>
                      <a:r>
                        <a:rPr lang="en-US" dirty="0" smtClean="0"/>
                        <a:t>d2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5390">
                <a:tc>
                  <a:txBody>
                    <a:bodyPr/>
                    <a:lstStyle/>
                    <a:p>
                      <a:r>
                        <a:rPr lang="en-US" dirty="0" smtClean="0"/>
                        <a:t>d3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 (TF)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82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term would appear more times in a lengthier document</a:t>
            </a:r>
          </a:p>
          <a:p>
            <a:r>
              <a:rPr lang="en-US" dirty="0" smtClean="0"/>
              <a:t>To normalize, divide the term count by total number of words in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6174" y="2036763"/>
            <a:ext cx="8902700" cy="8588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"/>
              <a:defRPr sz="24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        Number of times term 't' appears in a document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TF(t) = 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kern="0" dirty="0" smtClean="0">
                <a:latin typeface="Andale Mono" charset="0"/>
                <a:ea typeface="Andale Mono" charset="0"/>
                <a:cs typeface="Andale Mono" charset="0"/>
              </a:rPr>
              <a:t>       Total number of terms in the document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5" y="3429000"/>
            <a:ext cx="8913930" cy="296178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9746536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380096</TotalTime>
  <Words>947</Words>
  <Application>Microsoft Macintosh PowerPoint</Application>
  <PresentationFormat>Custom</PresentationFormat>
  <Paragraphs>275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Andale Mono</vt:lpstr>
      <vt:lpstr>Arial Bold</vt:lpstr>
      <vt:lpstr>Garamond</vt:lpstr>
      <vt:lpstr>Monotype Sorts</vt:lpstr>
      <vt:lpstr>ＭＳ Ｐゴシック</vt:lpstr>
      <vt:lpstr>Times New Roman</vt:lpstr>
      <vt:lpstr>Verdana</vt:lpstr>
      <vt:lpstr>Wingdings</vt:lpstr>
      <vt:lpstr>Arial</vt:lpstr>
      <vt:lpstr>LPc_New</vt:lpstr>
      <vt:lpstr>Gensim</vt:lpstr>
      <vt:lpstr>Lesson Objectives</vt:lpstr>
      <vt:lpstr>Gensim Intro</vt:lpstr>
      <vt:lpstr>About Gensim</vt:lpstr>
      <vt:lpstr>Vectorization</vt:lpstr>
      <vt:lpstr>Vectorization</vt:lpstr>
      <vt:lpstr>TF-IDF</vt:lpstr>
      <vt:lpstr>Document Frequency</vt:lpstr>
      <vt:lpstr>Term Frequency  (TF)</vt:lpstr>
      <vt:lpstr>Inverse Document Frequency (IDF)</vt:lpstr>
      <vt:lpstr>IDF Example</vt:lpstr>
      <vt:lpstr>TF-IDF Example</vt:lpstr>
      <vt:lpstr>TF-IDF Example</vt:lpstr>
      <vt:lpstr>Document Term Matrix (DTM)</vt:lpstr>
      <vt:lpstr>Term Document Matrix (TDM)</vt:lpstr>
      <vt:lpstr>Latent Semantic Analysis (LSA)</vt:lpstr>
      <vt:lpstr>Word2Vec and Doc2Vec</vt:lpstr>
      <vt:lpstr>Topic Modeling</vt:lpstr>
      <vt:lpstr>What’s wrong with TF-IDF/ Word2Vec</vt:lpstr>
      <vt:lpstr>Topic Modeling</vt:lpstr>
      <vt:lpstr>Identity Matrix</vt:lpstr>
    </vt:vector>
  </TitlesOfParts>
  <Company>Elephant Scale LLC &amp; LearningPatterns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4380</cp:revision>
  <cp:lastPrinted>2010-01-03T02:41:41Z</cp:lastPrinted>
  <dcterms:created xsi:type="dcterms:W3CDTF">2010-07-13T15:22:01Z</dcterms:created>
  <dcterms:modified xsi:type="dcterms:W3CDTF">2018-01-11T00:10:16Z</dcterms:modified>
</cp:coreProperties>
</file>