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1055" r:id="rId2"/>
    <p:sldId id="1056" r:id="rId3"/>
    <p:sldId id="1057" r:id="rId4"/>
    <p:sldId id="1067" r:id="rId5"/>
    <p:sldId id="1068" r:id="rId6"/>
    <p:sldId id="1069" r:id="rId7"/>
    <p:sldId id="1230" r:id="rId8"/>
    <p:sldId id="1169" r:id="rId9"/>
    <p:sldId id="1170" r:id="rId10"/>
    <p:sldId id="1171" r:id="rId11"/>
    <p:sldId id="1229" r:id="rId12"/>
    <p:sldId id="1213" r:id="rId13"/>
    <p:sldId id="1215" r:id="rId14"/>
    <p:sldId id="1217" r:id="rId15"/>
    <p:sldId id="1216" r:id="rId16"/>
    <p:sldId id="1070" r:id="rId17"/>
    <p:sldId id="1166" r:id="rId18"/>
    <p:sldId id="1167" r:id="rId19"/>
    <p:sldId id="1242" r:id="rId20"/>
    <p:sldId id="1071" r:id="rId21"/>
    <p:sldId id="1074" r:id="rId22"/>
    <p:sldId id="1236" r:id="rId23"/>
    <p:sldId id="1237" r:id="rId24"/>
    <p:sldId id="1243" r:id="rId25"/>
    <p:sldId id="1226" r:id="rId26"/>
    <p:sldId id="1227" r:id="rId27"/>
    <p:sldId id="1228" r:id="rId28"/>
    <p:sldId id="1239" r:id="rId29"/>
    <p:sldId id="1240" r:id="rId30"/>
    <p:sldId id="1072" r:id="rId31"/>
    <p:sldId id="1168" r:id="rId32"/>
    <p:sldId id="1225" r:id="rId33"/>
    <p:sldId id="1223" r:id="rId34"/>
    <p:sldId id="1224" r:id="rId35"/>
    <p:sldId id="1235" r:id="rId36"/>
    <p:sldId id="1241" r:id="rId37"/>
    <p:sldId id="1127" r:id="rId38"/>
    <p:sldId id="1138" r:id="rId39"/>
    <p:sldId id="1139" r:id="rId40"/>
    <p:sldId id="1238" r:id="rId41"/>
    <p:sldId id="1140" r:id="rId42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5" autoAdjust="0"/>
    <p:restoredTop sz="85973" autoAdjust="0"/>
  </p:normalViewPr>
  <p:slideViewPr>
    <p:cSldViewPr>
      <p:cViewPr varScale="1">
        <p:scale>
          <a:sx n="99" d="100"/>
          <a:sy n="99" d="100"/>
        </p:scale>
        <p:origin x="1968" y="72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53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448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859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25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96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68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 was called Python because of Guido’s fascination with the Monty Python TV show. Python’s association with snakes gave rise to snake-like names, such as Anaconda.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5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463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767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01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6342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89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?token=YOURTOKE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Intro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96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Installing Python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Python Versions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IDEs</a:t>
            </a:r>
          </a:p>
          <a:p>
            <a:pPr marL="404813" lvl="1" indent="0" algn="r">
              <a:buFontTx/>
              <a:buNone/>
            </a:pPr>
            <a:r>
              <a:rPr lang="en-US" sz="2800" kern="0" dirty="0" err="1"/>
              <a:t>Jupyter</a:t>
            </a:r>
            <a:r>
              <a:rPr lang="en-US" sz="2800" kern="0" dirty="0"/>
              <a:t> Notebook</a:t>
            </a:r>
          </a:p>
          <a:p>
            <a:pPr marL="404813" lvl="1" indent="0" algn="r">
              <a:buFontTx/>
              <a:buNone/>
            </a:pP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7791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635E-8530-744F-BC2A-E17D74CB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Versus Java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1079EA-6E04-F44F-89CC-E8C3026EA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040235"/>
              </p:ext>
            </p:extLst>
          </p:nvPr>
        </p:nvGraphicFramePr>
        <p:xfrm>
          <a:off x="234950" y="822325"/>
          <a:ext cx="8902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350">
                  <a:extLst>
                    <a:ext uri="{9D8B030D-6E8A-4147-A177-3AD203B41FA5}">
                      <a16:colId xmlns:a16="http://schemas.microsoft.com/office/drawing/2014/main" val="4026311488"/>
                    </a:ext>
                  </a:extLst>
                </a:gridCol>
                <a:gridCol w="4451350">
                  <a:extLst>
                    <a:ext uri="{9D8B030D-6E8A-4147-A177-3AD203B41FA5}">
                      <a16:colId xmlns:a16="http://schemas.microsoft.com/office/drawing/2014/main" val="2292233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Dynamically Typed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Statically Typed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Interactive REPL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77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Can’t build dependencies into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build dependencies into a FAT JAR.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70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 for interactive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“productionizing” analytics.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1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Relatively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(but not as fast as native code).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4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Interpreted (from bytecode)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JIT compiled.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2177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53C8A-C07D-CC48-91AE-43A199EF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5ECFB-6CD7-444D-AA5D-62D8F2D8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5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2255-0900-734A-A5D8-D2293DDA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</a:t>
            </a:r>
            <a:r>
              <a:rPr lang="en-US" dirty="0" err="1"/>
              <a:t>Javascript</a:t>
            </a:r>
            <a:r>
              <a:rPr lang="en-US" dirty="0"/>
              <a:t>/Node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ADD02A-DEAA-4743-BBB8-F908789A5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143814"/>
              </p:ext>
            </p:extLst>
          </p:nvPr>
        </p:nvGraphicFramePr>
        <p:xfrm>
          <a:off x="234950" y="822325"/>
          <a:ext cx="8902701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567">
                  <a:extLst>
                    <a:ext uri="{9D8B030D-6E8A-4147-A177-3AD203B41FA5}">
                      <a16:colId xmlns:a16="http://schemas.microsoft.com/office/drawing/2014/main" val="2368425082"/>
                    </a:ext>
                  </a:extLst>
                </a:gridCol>
                <a:gridCol w="2967567">
                  <a:extLst>
                    <a:ext uri="{9D8B030D-6E8A-4147-A177-3AD203B41FA5}">
                      <a16:colId xmlns:a16="http://schemas.microsoft.com/office/drawing/2014/main" val="484040195"/>
                    </a:ext>
                  </a:extLst>
                </a:gridCol>
                <a:gridCol w="2967567">
                  <a:extLst>
                    <a:ext uri="{9D8B030D-6E8A-4147-A177-3AD203B41FA5}">
                      <a16:colId xmlns:a16="http://schemas.microsoft.com/office/drawing/2014/main" val="1862612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0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Interpreted from Bytecode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V8: Interpreted from Bytecode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0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Runs client-side code in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Runs server side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(using </a:t>
                      </a:r>
                      <a:r>
                        <a:rPr lang="en-US" dirty="0" err="1"/>
                        <a:t>node.js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1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9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via 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via </a:t>
                      </a:r>
                      <a:r>
                        <a:rPr lang="en-US" dirty="0" err="1"/>
                        <a:t>npm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9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Legibility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very unreadable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Native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use native code in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common.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48524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science, data science, AI/machine learning, data munging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web services and back-end for web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2725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F0114-0421-204D-BB62-7DEFEF16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35E31-2878-344F-9D4C-D22F6F7B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4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7F41-E87D-CF46-8D6D-13E4A998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56F5-5BB0-0A45-85AC-16B59D81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Most popular language in 2018 on Stack Overflow</a:t>
            </a:r>
          </a:p>
          <a:p>
            <a:pPr lvl="1"/>
            <a:r>
              <a:rPr lang="en-US" dirty="0"/>
              <a:t>(Other than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E246C-D558-CB45-B995-F9A1F5B3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1CDDF-5889-5343-BD4B-0B89D407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8347B-0629-6B4F-951A-0E428146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710612"/>
            <a:ext cx="7162800" cy="49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2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A2E1-A6C6-7042-B7A1-3339A67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C2B7-AE4C-7C43-8798-06A5C6E1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uses Python?</a:t>
            </a:r>
          </a:p>
          <a:p>
            <a:endParaRPr lang="en-US" dirty="0"/>
          </a:p>
          <a:p>
            <a:r>
              <a:rPr lang="en-US" dirty="0"/>
              <a:t>Python is very commonly used in the following areas:</a:t>
            </a:r>
          </a:p>
          <a:p>
            <a:pPr lvl="1"/>
            <a:r>
              <a:rPr lang="en-US" dirty="0"/>
              <a:t>Web Programming</a:t>
            </a:r>
          </a:p>
          <a:p>
            <a:pPr lvl="1"/>
            <a:r>
              <a:rPr lang="en-US" dirty="0"/>
              <a:t>Microservices</a:t>
            </a:r>
          </a:p>
          <a:p>
            <a:pPr lvl="1"/>
            <a:r>
              <a:rPr lang="en-US" dirty="0"/>
              <a:t>System Automation Tasks</a:t>
            </a:r>
          </a:p>
          <a:p>
            <a:pPr lvl="1"/>
            <a:r>
              <a:rPr lang="en-US" dirty="0"/>
              <a:t>Scientific Programming</a:t>
            </a:r>
          </a:p>
          <a:p>
            <a:pPr lvl="1"/>
            <a:r>
              <a:rPr lang="en-US" dirty="0"/>
              <a:t>Data Analysis / Data Science</a:t>
            </a:r>
          </a:p>
          <a:p>
            <a:pPr lvl="1"/>
            <a:r>
              <a:rPr lang="en-US" dirty="0"/>
              <a:t>Machine Learning and AI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B7A65-1357-CA41-B64C-9A656559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B2009-3EAA-534A-9D4D-F28DF365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8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E295-9F28-EC44-9004-2683E6AB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Python Interpreted?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F12C-571B-C846-B3F0-A0C2DF77E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(</a:t>
            </a:r>
            <a:r>
              <a:rPr lang="en-US" dirty="0" err="1"/>
              <a:t>CPython</a:t>
            </a:r>
            <a:r>
              <a:rPr lang="en-US" dirty="0"/>
              <a:t>) is </a:t>
            </a:r>
            <a:r>
              <a:rPr lang="en-US" dirty="0">
                <a:solidFill>
                  <a:schemeClr val="accent2"/>
                </a:solidFill>
              </a:rPr>
              <a:t>byte-code</a:t>
            </a:r>
            <a:r>
              <a:rPr lang="en-US" dirty="0"/>
              <a:t> interpreted</a:t>
            </a:r>
          </a:p>
          <a:p>
            <a:pPr lvl="1"/>
            <a:r>
              <a:rPr lang="en-US" dirty="0"/>
              <a:t>This means it will first just-in-time (JIT) compile the code to bytecode. (.</a:t>
            </a:r>
            <a:r>
              <a:rPr lang="en-US" dirty="0" err="1"/>
              <a:t>pyc</a:t>
            </a:r>
            <a:r>
              <a:rPr lang="en-US" dirty="0"/>
              <a:t> code)</a:t>
            </a:r>
          </a:p>
          <a:p>
            <a:pPr lvl="1"/>
            <a:r>
              <a:rPr lang="en-US" dirty="0"/>
              <a:t>Then, it will interpret (rather than compile) the bytecode</a:t>
            </a:r>
          </a:p>
          <a:p>
            <a:pPr lvl="1"/>
            <a:r>
              <a:rPr lang="en-US" dirty="0"/>
              <a:t>This allows for dynamic code and environment.</a:t>
            </a:r>
          </a:p>
          <a:p>
            <a:r>
              <a:rPr lang="en-US" dirty="0" err="1"/>
              <a:t>Cython</a:t>
            </a:r>
            <a:r>
              <a:rPr lang="en-US" dirty="0"/>
              <a:t> (C + Python) is </a:t>
            </a:r>
            <a:r>
              <a:rPr lang="en-US" dirty="0">
                <a:solidFill>
                  <a:schemeClr val="accent2"/>
                </a:solidFill>
              </a:rPr>
              <a:t>compiled</a:t>
            </a:r>
            <a:r>
              <a:rPr lang="en-US" dirty="0"/>
              <a:t> much like C/C++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 will first translate the Python code into C/C++</a:t>
            </a:r>
          </a:p>
          <a:p>
            <a:pPr lvl="1"/>
            <a:r>
              <a:rPr lang="en-US" dirty="0"/>
              <a:t>It will then combine that code with custom C/C++ code</a:t>
            </a:r>
          </a:p>
          <a:p>
            <a:pPr lvl="1"/>
            <a:r>
              <a:rPr lang="en-US" dirty="0"/>
              <a:t>It will then compile it into native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C746E-34F8-0B48-9B78-69CB0E94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BF7AA-D0C3-564D-9EFB-ABC0C2D9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0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F8E1-9404-A44D-99BA-9FA604E6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Python Fast?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10A3-9154-D047-BF6A-D0C911DC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python code is fairly slow</a:t>
            </a:r>
          </a:p>
          <a:p>
            <a:pPr lvl="1"/>
            <a:r>
              <a:rPr lang="en-US" dirty="0"/>
              <a:t>Faster than purely interpreted languages (LISP, Smalltalk, shell scripts)</a:t>
            </a:r>
          </a:p>
          <a:p>
            <a:pPr lvl="1"/>
            <a:r>
              <a:rPr lang="en-US" dirty="0"/>
              <a:t>But slower than managed languages like Java, .NET</a:t>
            </a:r>
          </a:p>
          <a:p>
            <a:pPr lvl="1"/>
            <a:r>
              <a:rPr lang="en-US" dirty="0"/>
              <a:t>And much slower than pure native code like C/C++/Fortran.</a:t>
            </a:r>
          </a:p>
          <a:p>
            <a:r>
              <a:rPr lang="en-US" dirty="0"/>
              <a:t>Python does allow users to write native code</a:t>
            </a:r>
          </a:p>
          <a:p>
            <a:pPr lvl="1"/>
            <a:r>
              <a:rPr lang="en-US" dirty="0"/>
              <a:t>Python integrates with C, C++, Fortran, etc.</a:t>
            </a:r>
          </a:p>
          <a:p>
            <a:pPr lvl="1"/>
            <a:r>
              <a:rPr lang="en-US" dirty="0"/>
              <a:t>Typically performance sensitive code is written in native code (usually C/C++)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 compiler: allows you to mix C, C++ and python code</a:t>
            </a:r>
          </a:p>
          <a:p>
            <a:r>
              <a:rPr lang="en-US" dirty="0"/>
              <a:t>Native code is Fast!</a:t>
            </a:r>
          </a:p>
          <a:p>
            <a:r>
              <a:rPr lang="en-US" dirty="0"/>
              <a:t>Write Native code (C/C++) for performance sensitive parts,</a:t>
            </a:r>
          </a:p>
          <a:p>
            <a:pPr lvl="1"/>
            <a:r>
              <a:rPr lang="en-US" dirty="0"/>
              <a:t>Everything else, pure python!  Much easier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922C2-5EE9-7442-8FF4-327ED196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91556-9D2C-7845-A333-A403CE51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0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149475"/>
          </a:xfrm>
        </p:spPr>
        <p:txBody>
          <a:bodyPr/>
          <a:lstStyle/>
          <a:p>
            <a:r>
              <a:rPr lang="en-US" dirty="0"/>
              <a:t>Recommend downloading Anaconda from Continuum Analytics.</a:t>
            </a:r>
          </a:p>
          <a:p>
            <a:r>
              <a:rPr lang="en-US" dirty="0"/>
              <a:t>Download Free version (</a:t>
            </a:r>
            <a:r>
              <a:rPr lang="en-US" dirty="0" err="1"/>
              <a:t>Ananaconda</a:t>
            </a:r>
            <a:r>
              <a:rPr lang="en-US" dirty="0"/>
              <a:t> Distribution)</a:t>
            </a:r>
          </a:p>
          <a:p>
            <a:r>
              <a:rPr lang="en-US" dirty="0"/>
              <a:t>http://</a:t>
            </a:r>
            <a:r>
              <a:rPr lang="en-US" dirty="0" err="1"/>
              <a:t>www.anaconda.com</a:t>
            </a:r>
            <a:r>
              <a:rPr lang="en-US" dirty="0"/>
              <a:t>/download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62300" y="4912195"/>
            <a:ext cx="2582840" cy="704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Python runtime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2300" y="3962400"/>
            <a:ext cx="1472859" cy="94979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139060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4011-A3A9-1B45-9BF5-EF26F9F0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Anaconda?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89EB-2953-D04A-8DD4-E6EB13D3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has hundreds of the most commonly used DS packages already built!</a:t>
            </a:r>
          </a:p>
          <a:p>
            <a:pPr lvl="1"/>
            <a:r>
              <a:rPr lang="en-US" dirty="0"/>
              <a:t>No need for C/C++ compilers </a:t>
            </a:r>
          </a:p>
          <a:p>
            <a:pPr lvl="1"/>
            <a:r>
              <a:rPr lang="en-US" dirty="0"/>
              <a:t>Good for Windows Users! (Hard to build on Windows)</a:t>
            </a:r>
          </a:p>
          <a:p>
            <a:r>
              <a:rPr lang="en-US" dirty="0"/>
              <a:t>Easy to Install Bundle</a:t>
            </a:r>
          </a:p>
          <a:p>
            <a:pPr lvl="1"/>
            <a:r>
              <a:rPr lang="en-US" dirty="0"/>
              <a:t>Platform Native bundling (MSI: Windows, DMG: Mac,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Commercially Available Support</a:t>
            </a:r>
          </a:p>
          <a:p>
            <a:pPr lvl="1"/>
            <a:r>
              <a:rPr lang="en-US" dirty="0"/>
              <a:t>Good for Enterprise Users</a:t>
            </a:r>
          </a:p>
          <a:p>
            <a:pPr lvl="1"/>
            <a:r>
              <a:rPr lang="en-US" dirty="0"/>
              <a:t>Easy for IT Services to “Certify” entire distribution including packages</a:t>
            </a:r>
          </a:p>
          <a:p>
            <a:r>
              <a:rPr lang="en-US" dirty="0"/>
              <a:t>Separate from System Python</a:t>
            </a:r>
          </a:p>
          <a:p>
            <a:pPr lvl="1"/>
            <a:r>
              <a:rPr lang="en-US" dirty="0"/>
              <a:t>Anaconda is separate from your system python</a:t>
            </a:r>
          </a:p>
          <a:p>
            <a:pPr lvl="1"/>
            <a:r>
              <a:rPr lang="en-US" dirty="0"/>
              <a:t>So it won’t break anything else you may be doing on your machine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D66B4-1918-104D-9A59-7B86FF9F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3A8D-A66F-2747-9C24-088D5FE1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8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675D-08F0-FB4A-A6E9-88C17348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really need Anaconda?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6944-3E2D-9144-A53E-AB4178E0D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using your system python is fine (if you have one)</a:t>
            </a:r>
          </a:p>
          <a:p>
            <a:r>
              <a:rPr lang="en-US" dirty="0"/>
              <a:t>Most Mac and Linux users already have Python</a:t>
            </a:r>
          </a:p>
          <a:p>
            <a:pPr lvl="1"/>
            <a:r>
              <a:rPr lang="en-US" dirty="0"/>
              <a:t>However, it may not be the latest version</a:t>
            </a:r>
          </a:p>
          <a:p>
            <a:pPr lvl="1"/>
            <a:r>
              <a:rPr lang="en-US" dirty="0"/>
              <a:t>On Linux, python 3.x is often called python3</a:t>
            </a:r>
          </a:p>
          <a:p>
            <a:r>
              <a:rPr lang="en-US" dirty="0"/>
              <a:t>You may want to use ”</a:t>
            </a:r>
            <a:r>
              <a:rPr lang="en-US" dirty="0" err="1"/>
              <a:t>virtualenv</a:t>
            </a:r>
            <a:r>
              <a:rPr lang="en-US" dirty="0"/>
              <a:t>” to create a virtual environment for your data science work</a:t>
            </a:r>
          </a:p>
          <a:p>
            <a:r>
              <a:rPr lang="en-US" dirty="0"/>
              <a:t>You will have to download and install your own packages as-needed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0E7C3-D4AC-0F4C-AE07-76DD066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21374-ABB2-D64A-8A17-F5028D2B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Install Anaconda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Install Anaconda for Python 3.x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ea typeface="ＭＳ Ｐゴシック"/>
                <a:cs typeface="ＭＳ Ｐゴシック"/>
              </a:rPr>
              <a:t>01-helloworld /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2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Learn about Python</a:t>
            </a:r>
          </a:p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Learn “The Zen of Python”</a:t>
            </a:r>
          </a:p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Learn about Python 2.x vs Python 3.x</a:t>
            </a:r>
          </a:p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Python IDEs</a:t>
            </a:r>
          </a:p>
          <a:p>
            <a:pPr indent="-365760">
              <a:spcBef>
                <a:spcPts val="0"/>
              </a:spcBef>
            </a:pPr>
            <a:r>
              <a:rPr lang="en-US" dirty="0" err="1">
                <a:ea typeface="ＭＳ Ｐゴシック"/>
                <a:cs typeface="ＭＳ Ｐゴシック"/>
              </a:rPr>
              <a:t>Jupyter</a:t>
            </a:r>
            <a:r>
              <a:rPr lang="en-US" dirty="0">
                <a:ea typeface="ＭＳ Ｐゴシック"/>
                <a:cs typeface="ＭＳ Ｐゴシック"/>
              </a:rPr>
              <a:t> Notebook.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9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158875"/>
          </a:xfrm>
        </p:spPr>
        <p:txBody>
          <a:bodyPr/>
          <a:lstStyle/>
          <a:p>
            <a:r>
              <a:rPr lang="en-US" dirty="0"/>
              <a:t>We can also use Python from console</a:t>
            </a:r>
          </a:p>
          <a:p>
            <a:r>
              <a:rPr lang="en-US" dirty="0"/>
              <a:t>Though </a:t>
            </a:r>
            <a:r>
              <a:rPr lang="en-US" dirty="0" err="1"/>
              <a:t>Spyder</a:t>
            </a:r>
            <a:r>
              <a:rPr lang="en-US" dirty="0"/>
              <a:t> is a much better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2619713"/>
            <a:ext cx="8763000" cy="258532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$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python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now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we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are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in Python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shell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&gt;&gt;&gt; 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help</a:t>
            </a:r>
            <a:endParaRPr lang="de-DE" sz="18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exit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quit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() #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or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control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-D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Python  REPL (Lab)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prints to screen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print("hello world")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create variables (= and = are equivalent)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10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b = 3.1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c = "hello world"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9B6D2C-B5D9-364D-A3BB-CD5A108A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6435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Lab: 01-helloworld/1.1-REPL.md</a:t>
            </a:r>
          </a:p>
        </p:txBody>
      </p:sp>
    </p:spTree>
    <p:extLst>
      <p:ext uri="{BB962C8B-B14F-4D97-AF65-F5344CB8AC3E}">
        <p14:creationId xmlns:p14="http://schemas.microsoft.com/office/powerpoint/2010/main" val="217548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96C9-0AE7-DE45-BB24-06851AE1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02CB-E95A-874C-ADB9-9AF9179F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Python, we can just run the from the command line.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9988E-E749-F143-860B-73C26520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8479-3657-504F-A4FE-FE375BA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108A1EB-2B23-164E-A071-5B9D7D05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3276600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$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python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myprogram.py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Hello World!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A8F7008-36A0-8A49-ABB6-30CF8FAC7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" y="1640046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$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nano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myprogram.py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#!/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usr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/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env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/python3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print(”Hello World!”)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48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Run a Script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to running a script.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ea typeface="ＭＳ Ｐゴシック"/>
                <a:cs typeface="ＭＳ Ｐゴシック"/>
              </a:rPr>
              <a:t>01-helloworld / 1.2-Script.md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5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Versions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9C27AE-E2F4-5B4A-8E82-2D0AF6A6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96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Installing Python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Python Versions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IDEs</a:t>
            </a:r>
          </a:p>
          <a:p>
            <a:pPr marL="404813" lvl="1" indent="0" algn="r">
              <a:buFontTx/>
              <a:buNone/>
            </a:pPr>
            <a:r>
              <a:rPr lang="en-US" sz="2800" kern="0" dirty="0" err="1"/>
              <a:t>Jupyter</a:t>
            </a:r>
            <a:r>
              <a:rPr lang="en-US" sz="2800" kern="0" dirty="0"/>
              <a:t> Notebook</a:t>
            </a:r>
          </a:p>
          <a:p>
            <a:pPr marL="404813" lvl="1" indent="0" algn="r">
              <a:buFontTx/>
              <a:buNone/>
            </a:pP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82112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583A-9BB3-3E4D-A2F9-B02C1025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5022-1332-C142-A7A7-01157CF4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v1.x : Not used, (1994-2000)</a:t>
            </a:r>
          </a:p>
          <a:p>
            <a:r>
              <a:rPr lang="en-US" dirty="0"/>
              <a:t>Python v.2.x: Still Used! (2000-2007+)</a:t>
            </a:r>
          </a:p>
          <a:p>
            <a:pPr lvl="1"/>
            <a:r>
              <a:rPr lang="en-US" dirty="0"/>
              <a:t>Still some older libraries are Python 2.x only</a:t>
            </a:r>
          </a:p>
          <a:p>
            <a:pPr lvl="1"/>
            <a:r>
              <a:rPr lang="en-US" dirty="0"/>
              <a:t>Lots of older legacy code</a:t>
            </a:r>
          </a:p>
          <a:p>
            <a:pPr lvl="1"/>
            <a:r>
              <a:rPr lang="en-US" dirty="0"/>
              <a:t>Most new features back-ported into Python 2.x</a:t>
            </a:r>
          </a:p>
          <a:p>
            <a:r>
              <a:rPr lang="en-US" dirty="0"/>
              <a:t>Python x.3.x: Current Version(2007-Present)</a:t>
            </a:r>
          </a:p>
          <a:p>
            <a:pPr lvl="1"/>
            <a:r>
              <a:rPr lang="en-US" dirty="0"/>
              <a:t>Most new features</a:t>
            </a:r>
          </a:p>
          <a:p>
            <a:pPr lvl="1"/>
            <a:r>
              <a:rPr lang="en-US" dirty="0"/>
              <a:t>Most libraries support python 3 now.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4C18E-3449-754F-84CC-68C90314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83AE5-E854-F84B-B047-ADE6B095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47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671F-D28A-D34E-9FC5-DA282397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 vs Python 3 Incompatibilities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A184FA-48E9-B44B-B378-1748E15E1B8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34950" y="822325"/>
          <a:ext cx="8902701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567">
                  <a:extLst>
                    <a:ext uri="{9D8B030D-6E8A-4147-A177-3AD203B41FA5}">
                      <a16:colId xmlns:a16="http://schemas.microsoft.com/office/drawing/2014/main" val="3483846470"/>
                    </a:ext>
                  </a:extLst>
                </a:gridCol>
                <a:gridCol w="2967567">
                  <a:extLst>
                    <a:ext uri="{9D8B030D-6E8A-4147-A177-3AD203B41FA5}">
                      <a16:colId xmlns:a16="http://schemas.microsoft.com/office/drawing/2014/main" val="2230984941"/>
                    </a:ext>
                  </a:extLst>
                </a:gridCol>
                <a:gridCol w="2967567">
                  <a:extLst>
                    <a:ext uri="{9D8B030D-6E8A-4147-A177-3AD203B41FA5}">
                      <a16:colId xmlns:a16="http://schemas.microsoft.com/office/drawing/2014/main" val="610991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0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 semantics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Statement: </a:t>
                      </a:r>
                    </a:p>
                    <a:p>
                      <a:r>
                        <a:rPr lang="en-US" dirty="0"/>
                        <a:t>print x #no </a:t>
                      </a:r>
                      <a:r>
                        <a:rPr lang="en-US" dirty="0" err="1"/>
                        <a:t>paren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function</a:t>
                      </a:r>
                    </a:p>
                    <a:p>
                      <a:r>
                        <a:rPr lang="en-US" dirty="0"/>
                        <a:t>Print(x) #note </a:t>
                      </a:r>
                      <a:r>
                        <a:rPr lang="en-US" dirty="0" err="1"/>
                        <a:t>parens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1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vs </a:t>
                      </a:r>
                      <a:r>
                        <a:rPr lang="en-US" dirty="0" err="1"/>
                        <a:t>raw_input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input() evaluates input as code. </a:t>
                      </a:r>
                      <a:r>
                        <a:rPr lang="en-US" dirty="0" err="1"/>
                        <a:t>raw_input</a:t>
                      </a:r>
                      <a:r>
                        <a:rPr lang="en-US" dirty="0"/>
                        <a:t> returns data as 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Input() returns data as string – there is no </a:t>
                      </a:r>
                      <a:r>
                        <a:rPr lang="en-US" dirty="0" err="1"/>
                        <a:t>raw_input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1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iterator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Statement in base 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function in </a:t>
                      </a:r>
                      <a:r>
                        <a:rPr lang="en-US" dirty="0" err="1"/>
                        <a:t>functools</a:t>
                      </a:r>
                      <a:r>
                        <a:rPr lang="en-US" dirty="0"/>
                        <a:t> namespace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Specified annotation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User-defined annotations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8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“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” (ascii) vs ”</a:t>
                      </a:r>
                      <a:r>
                        <a:rPr lang="en-US" dirty="0" err="1"/>
                        <a:t>unicode</a:t>
                      </a:r>
                      <a:r>
                        <a:rPr lang="en-US" dirty="0"/>
                        <a:t>”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strings are internally stored as Unicode.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9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/ 2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/ 2 = 2.5 #float convert</a:t>
                      </a:r>
                    </a:p>
                    <a:p>
                      <a:r>
                        <a:rPr lang="en-US" dirty="0"/>
                        <a:t>5 // 2 = 2 #note the 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2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Native Code (C/C++)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differs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differs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434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828A9-36CC-494D-98B1-719AA0D6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7FCD4-8A63-DD46-ABA0-39834572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91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F819-86BC-A44B-894D-81EF7A88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Python 2 or Python 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9D50-A93D-3548-9034-862D895AB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use python 2 </a:t>
            </a:r>
            <a:r>
              <a:rPr lang="en-US" b="1" dirty="0"/>
              <a:t>only</a:t>
            </a:r>
            <a:r>
              <a:rPr lang="en-US" dirty="0"/>
              <a:t> if you have the following;</a:t>
            </a:r>
          </a:p>
          <a:p>
            <a:pPr lvl="1"/>
            <a:r>
              <a:rPr lang="en-US" dirty="0"/>
              <a:t>You inherit a large codebase of legacy python 2 code.</a:t>
            </a:r>
          </a:p>
          <a:p>
            <a:pPr lvl="1"/>
            <a:r>
              <a:rPr lang="en-US" dirty="0"/>
              <a:t>You need a python package that only supports python 2.</a:t>
            </a:r>
          </a:p>
          <a:p>
            <a:pPr lvl="2"/>
            <a:r>
              <a:rPr lang="en-US" dirty="0"/>
              <a:t>(These are becoming increasingly rare).</a:t>
            </a:r>
          </a:p>
          <a:p>
            <a:pPr lvl="1"/>
            <a:r>
              <a:rPr lang="en-US" dirty="0"/>
              <a:t>The community will continue to support Python 2 indefinitely.</a:t>
            </a:r>
          </a:p>
          <a:p>
            <a:pPr lvl="2"/>
            <a:r>
              <a:rPr lang="en-US" dirty="0"/>
              <a:t>But new features will always show up in Python 3 first.</a:t>
            </a:r>
          </a:p>
          <a:p>
            <a:r>
              <a:rPr lang="en-US" dirty="0"/>
              <a:t>Python 3 is the future (and present) of Python.</a:t>
            </a:r>
          </a:p>
          <a:p>
            <a:pPr lvl="1"/>
            <a:r>
              <a:rPr lang="en-US" dirty="0"/>
              <a:t>New development done here.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D7AB3-9D2E-DE41-98D6-518A092A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0F72E-26BF-FE4D-B929-A0E51244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63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9C27AE-E2F4-5B4A-8E82-2D0AF6A6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96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Installing Python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Python Versions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IDEs</a:t>
            </a:r>
          </a:p>
          <a:p>
            <a:pPr marL="404813" lvl="1" indent="0" algn="r">
              <a:buFontTx/>
              <a:buNone/>
            </a:pPr>
            <a:r>
              <a:rPr lang="en-US" sz="2800" kern="0" dirty="0" err="1"/>
              <a:t>Jupyter</a:t>
            </a:r>
            <a:r>
              <a:rPr lang="en-US" sz="2800" kern="0" dirty="0"/>
              <a:t> Notebook</a:t>
            </a:r>
          </a:p>
          <a:p>
            <a:pPr marL="404813" lvl="1" indent="0" algn="r">
              <a:buFontTx/>
              <a:buNone/>
            </a:pP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15776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9055-500D-864A-8D38-B101834A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AD07-9C5E-6343-9309-D501522B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Many IDEs</a:t>
            </a:r>
          </a:p>
          <a:p>
            <a:r>
              <a:rPr lang="en-US" dirty="0"/>
              <a:t>We will discuss some common ones:</a:t>
            </a:r>
          </a:p>
          <a:p>
            <a:pPr lvl="1"/>
            <a:r>
              <a:rPr lang="en-US" dirty="0"/>
              <a:t>Spyder</a:t>
            </a:r>
          </a:p>
          <a:p>
            <a:pPr lvl="1"/>
            <a:r>
              <a:rPr lang="en-US" dirty="0"/>
              <a:t>PyCharm</a:t>
            </a:r>
          </a:p>
          <a:p>
            <a:pPr lvl="1"/>
            <a:r>
              <a:rPr lang="en-US" dirty="0" err="1"/>
              <a:t>PyDev</a:t>
            </a:r>
            <a:endParaRPr lang="en-US" dirty="0"/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Sublime Text / Other Text Editors.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94E50-C6E4-E049-A2B4-990E9CE7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04827-88D7-654C-923F-7AFEAB25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5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9C27AE-E2F4-5B4A-8E82-2D0AF6A6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96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Installing Python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Python Versions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IDEs</a:t>
            </a:r>
          </a:p>
          <a:p>
            <a:pPr marL="404813" lvl="1" indent="0" algn="r">
              <a:buFontTx/>
              <a:buNone/>
            </a:pPr>
            <a:r>
              <a:rPr lang="en-US" sz="2800" kern="0" dirty="0" err="1"/>
              <a:t>Jupyter</a:t>
            </a:r>
            <a:r>
              <a:rPr lang="en-US" sz="2800" kern="0" dirty="0"/>
              <a:t> Notebook</a:t>
            </a:r>
          </a:p>
          <a:p>
            <a:pPr marL="404813" lvl="1" indent="0" algn="r">
              <a:buFontTx/>
              <a:buNone/>
            </a:pP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6404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Spyder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542338" cy="2911475"/>
          </a:xfrm>
        </p:spPr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-like IDE for data science and scientific programming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Included with Anaconda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06EFF-72CC-C84C-B3B2-3D111DD4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26" y="2475143"/>
            <a:ext cx="6626662" cy="41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80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A0ED-29BB-FC4A-9642-D386E2B9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236E-C083-CE41-B783-E8BB49E9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other IDEs:</a:t>
            </a:r>
          </a:p>
          <a:p>
            <a:r>
              <a:rPr lang="en-US" dirty="0"/>
              <a:t>Example: PyCharm from JetBrains</a:t>
            </a:r>
          </a:p>
          <a:p>
            <a:r>
              <a:rPr lang="en-US" dirty="0"/>
              <a:t>Pretty Heavyweight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ACE1C-DB02-3440-87A0-26B4DD17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E0E51-18C9-BD49-BBB3-DE89994C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0CF98-3C58-4443-91CE-2A58FCE7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16678"/>
            <a:ext cx="7720330" cy="40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78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E34F-F115-DC4A-AB0A-DBDC9DEC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PyDev</a:t>
            </a:r>
            <a:r>
              <a:rPr lang="en-US" dirty="0"/>
              <a:t> /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6C29-9542-9B4B-B3F7-DC2766A8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PyDev</a:t>
            </a:r>
            <a:r>
              <a:rPr lang="en-US" dirty="0"/>
              <a:t> is an extension to eclipse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AAFBA-22FF-8E41-A04A-FAFABFA9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98701-2206-3947-94E8-2EA723E8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8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0EDF-8EA1-3541-BEDA-CCC6ED1A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F099-7AC1-3249-900D-24095C09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the Microsoft Fans out there:</a:t>
            </a:r>
          </a:p>
          <a:p>
            <a:r>
              <a:rPr lang="en-US" dirty="0"/>
              <a:t>Surprisingly lightweight, but fully-featured IDE!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73951-9C17-504B-805B-65629D2F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6926-5A7C-9049-9B38-BE3371D5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9C13B-6C35-6C44-8875-5051047F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676400"/>
            <a:ext cx="630643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76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8A05-B995-4C43-9B5D-A41CE761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1B70-9B2B-1746-8474-91A5D1E2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just like text editors</a:t>
            </a:r>
          </a:p>
          <a:p>
            <a:pPr lvl="1"/>
            <a:r>
              <a:rPr lang="en-US" dirty="0"/>
              <a:t>Vi(m)</a:t>
            </a:r>
          </a:p>
          <a:p>
            <a:pPr lvl="1"/>
            <a:r>
              <a:rPr lang="en-US" dirty="0"/>
              <a:t>Sublime Text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Lightweight and agile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Limited interactive debugging / breakpoints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1CC91-F2DD-4047-A120-8CF67EF9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DC99-FE77-2941-8728-DF6AACED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72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Introducing Spyder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Spyder IDE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ea typeface="ＭＳ Ｐゴシック"/>
                <a:cs typeface="ＭＳ Ｐゴシック"/>
              </a:rPr>
              <a:t>01-helloworld / 1.3-Spyder.md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46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Jupyter</a:t>
            </a:r>
            <a:r>
              <a:rPr lang="en-US" sz="4000" dirty="0">
                <a:ea typeface="ＭＳ Ｐゴシック"/>
                <a:cs typeface="ＭＳ Ｐゴシック"/>
              </a:rPr>
              <a:t> 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9C27AE-E2F4-5B4A-8E82-2D0AF6A6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96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Installing Python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Python Versions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IDEs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 err="1">
                <a:solidFill>
                  <a:schemeClr val="accent6"/>
                </a:solidFill>
              </a:rPr>
              <a:t>Jupyter</a:t>
            </a:r>
            <a:r>
              <a:rPr lang="en-US" sz="2800" b="1" kern="0" dirty="0">
                <a:solidFill>
                  <a:schemeClr val="accent6"/>
                </a:solidFill>
              </a:rPr>
              <a:t> Notebook</a:t>
            </a:r>
          </a:p>
          <a:p>
            <a:pPr marL="404813" lvl="1" indent="0" algn="r">
              <a:buFontTx/>
              <a:buNone/>
            </a:pP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40407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B86E-2E94-7443-8FA2-27746ECB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9029-6AC1-0741-926A-A7875841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 are a great way to showcase working python code.</a:t>
            </a:r>
          </a:p>
          <a:p>
            <a:r>
              <a:rPr lang="en-US" dirty="0" err="1"/>
              <a:t>Jupyter</a:t>
            </a:r>
            <a:r>
              <a:rPr lang="en-US" dirty="0"/>
              <a:t> Notebooks allow us to combine: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HTML / Images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Runnable Python Code</a:t>
            </a:r>
          </a:p>
          <a:p>
            <a:r>
              <a:rPr lang="en-US" dirty="0"/>
              <a:t>Document Centric View</a:t>
            </a:r>
          </a:p>
          <a:p>
            <a:pPr lvl="1"/>
            <a:endParaRPr lang="en-US" dirty="0"/>
          </a:p>
          <a:p>
            <a:r>
              <a:rPr lang="en-US" dirty="0"/>
              <a:t>We do </a:t>
            </a:r>
            <a:r>
              <a:rPr lang="en-US" dirty="0" err="1"/>
              <a:t>jupyter</a:t>
            </a:r>
            <a:r>
              <a:rPr lang="en-US" dirty="0"/>
              <a:t> notebooks in this class!</a:t>
            </a:r>
          </a:p>
          <a:p>
            <a:endParaRPr lang="en-US" dirty="0"/>
          </a:p>
          <a:p>
            <a:r>
              <a:rPr lang="en-US" dirty="0"/>
              <a:t>NOT an IDE. </a:t>
            </a:r>
          </a:p>
          <a:p>
            <a:pPr lvl="1"/>
            <a:r>
              <a:rPr lang="en-US" dirty="0"/>
              <a:t>Good for exploratory data analysis</a:t>
            </a:r>
          </a:p>
          <a:p>
            <a:pPr lvl="1"/>
            <a:r>
              <a:rPr lang="en-US" dirty="0"/>
              <a:t>Showcasing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273A-22D0-4A45-81F8-16BE7508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7292B-85CF-4A4C-917C-F1FADE5B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1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9B06-F153-9D42-BE61-378774CC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FD60-5E26-3C48-A0DC-26C97890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directory and type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7C77-7D43-EF41-B6AD-1731414F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7B448-7F20-174C-BB71-A59C264F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9F64E48-6284-E74F-AD98-48899725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8763000" cy="397031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$ cd /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path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/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/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/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notebooks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$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jupyter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notebook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[I 22:28:59.637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NotebookApp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] The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Jupyter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Notebook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running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at: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  <a:hlinkClick r:id="rId2"/>
              </a:rPr>
              <a:t>http://localhost:8888/?token=YOURTOKEN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[I 22:28:59.637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NotebookApp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]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Control-C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stop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this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server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and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shut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down all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kernels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twice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skip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confirmation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).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[C 22:28:59.639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NotebookApp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]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Copy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/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paste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this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URL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into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</a:p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your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browser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when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you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connect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the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first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time,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login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with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token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      http://localhost:8888/?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token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=YOURTOKEN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31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D85E-7C8F-6E46-B90D-246CCA92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for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D97C16-8225-E440-86E0-7FA6E3E49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747" y="822325"/>
            <a:ext cx="8089106" cy="56435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24F30-BDEC-A540-9893-1E3028D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FB90F-1D1E-294A-B524-D244BD16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5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a general-purpose, object-oriented, dynamic programming language</a:t>
            </a:r>
          </a:p>
          <a:p>
            <a:endParaRPr lang="en-US" dirty="0"/>
          </a:p>
          <a:p>
            <a:r>
              <a:rPr lang="en-US" dirty="0"/>
              <a:t>Python is also </a:t>
            </a:r>
            <a:r>
              <a:rPr lang="en-US" b="1" dirty="0"/>
              <a:t>language &amp; environment </a:t>
            </a:r>
            <a:r>
              <a:rPr lang="en-US" dirty="0"/>
              <a:t>for data science computing and graphics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</a:t>
            </a:r>
          </a:p>
          <a:p>
            <a:endParaRPr lang="en-US" dirty="0"/>
          </a:p>
          <a:p>
            <a:r>
              <a:rPr lang="en-US" dirty="0"/>
              <a:t>Rich ecosystem (lots of libraries)</a:t>
            </a:r>
          </a:p>
          <a:p>
            <a:endParaRPr lang="en-US" dirty="0"/>
          </a:p>
          <a:p>
            <a:r>
              <a:rPr lang="en-US" dirty="0"/>
              <a:t>Great for modeling, machine learning, ad-hoc analytics</a:t>
            </a:r>
          </a:p>
          <a:p>
            <a:endParaRPr lang="en-US" dirty="0"/>
          </a:p>
          <a:p>
            <a:r>
              <a:rPr lang="en-US" dirty="0"/>
              <a:t>Used by app developers, web developers, but also popular among scientists and now data scientists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12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Running </a:t>
            </a:r>
            <a:r>
              <a:rPr lang="en-US" dirty="0" err="1">
                <a:ea typeface="ＭＳ Ｐゴシック"/>
                <a:cs typeface="ＭＳ Ｐゴシック"/>
              </a:rPr>
              <a:t>Jupyter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Run </a:t>
            </a:r>
            <a:r>
              <a:rPr lang="en-US" dirty="0" err="1">
                <a:ea typeface="ＭＳ Ｐゴシック"/>
                <a:cs typeface="ＭＳ Ｐゴシック"/>
              </a:rPr>
              <a:t>Jupyter</a:t>
            </a:r>
            <a:r>
              <a:rPr lang="en-US" dirty="0">
                <a:ea typeface="ＭＳ Ｐゴシック"/>
                <a:cs typeface="ＭＳ Ｐゴシック"/>
              </a:rPr>
              <a:t> Notebook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ea typeface="ＭＳ Ｐゴシック"/>
                <a:cs typeface="ＭＳ Ｐゴシック"/>
              </a:rPr>
              <a:t>02-notebooks / 2.1-install-jupyter.md</a:t>
            </a: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4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Introducing Notebooks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</a:t>
            </a:r>
            <a:r>
              <a:rPr lang="en-US" dirty="0" err="1">
                <a:ea typeface="ＭＳ Ｐゴシック"/>
                <a:cs typeface="ＭＳ Ｐゴシック"/>
              </a:rPr>
              <a:t>Jupyter</a:t>
            </a:r>
            <a:r>
              <a:rPr lang="en-US" dirty="0">
                <a:ea typeface="ＭＳ Ｐゴシック"/>
                <a:cs typeface="ＭＳ Ｐゴシック"/>
              </a:rPr>
              <a:t> Notebook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ea typeface="ＭＳ Ｐゴシック"/>
                <a:cs typeface="ＭＳ Ｐゴシック"/>
              </a:rPr>
              <a:t>02-notebooks / 2.2-LearningNotebooks.ipynb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2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</a:t>
            </a:r>
          </a:p>
          <a:p>
            <a:pPr lvl="1"/>
            <a:r>
              <a:rPr lang="en-US" dirty="0"/>
              <a:t>Pretty much any development can be done in Python</a:t>
            </a:r>
          </a:p>
          <a:p>
            <a:pPr lvl="1"/>
            <a:endParaRPr lang="en-US" dirty="0"/>
          </a:p>
          <a:p>
            <a:r>
              <a:rPr lang="en-US" dirty="0"/>
              <a:t>State-of-the-art graphics capabilities</a:t>
            </a:r>
          </a:p>
          <a:p>
            <a:pPr lvl="1"/>
            <a:r>
              <a:rPr lang="en-US" dirty="0"/>
              <a:t>Because picture IS worth a thousands words </a:t>
            </a:r>
          </a:p>
          <a:p>
            <a:endParaRPr lang="en-US" dirty="0"/>
          </a:p>
          <a:p>
            <a:r>
              <a:rPr lang="en-US" dirty="0"/>
              <a:t>Designed for interactive analysis</a:t>
            </a:r>
          </a:p>
          <a:p>
            <a:pPr lvl="1"/>
            <a:r>
              <a:rPr lang="en-US" dirty="0"/>
              <a:t>Most analysis is done this way</a:t>
            </a:r>
          </a:p>
          <a:p>
            <a:pPr lvl="1"/>
            <a:r>
              <a:rPr lang="en-US" dirty="0"/>
              <a:t>No time consuming  edit / compile / run cycle</a:t>
            </a:r>
          </a:p>
          <a:p>
            <a:pPr lvl="1"/>
            <a:r>
              <a:rPr lang="en-US" dirty="0"/>
              <a:t>Can support scripting too</a:t>
            </a:r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Commercial packages costs thousands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9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can import from variety of formats (csv, excel, </a:t>
            </a:r>
            <a:r>
              <a:rPr lang="en-US" dirty="0" err="1"/>
              <a:t>db</a:t>
            </a:r>
            <a:r>
              <a:rPr lang="en-US" dirty="0"/>
              <a:t>, …)</a:t>
            </a:r>
          </a:p>
          <a:p>
            <a:endParaRPr lang="en-US" dirty="0"/>
          </a:p>
          <a:p>
            <a:r>
              <a:rPr lang="en-US" dirty="0"/>
              <a:t>Python is extensible</a:t>
            </a:r>
          </a:p>
          <a:p>
            <a:pPr lvl="1"/>
            <a:r>
              <a:rPr lang="en-US" dirty="0"/>
              <a:t>Thousands of libraries in </a:t>
            </a:r>
            <a:r>
              <a:rPr lang="en-US" dirty="0" err="1"/>
              <a:t>PyPi</a:t>
            </a:r>
            <a:r>
              <a:rPr lang="en-US" dirty="0"/>
              <a:t> (open source)</a:t>
            </a:r>
          </a:p>
          <a:p>
            <a:endParaRPr lang="en-US" dirty="0"/>
          </a:p>
          <a:p>
            <a:r>
              <a:rPr lang="en-US" dirty="0"/>
              <a:t>Python usually gets ‘bleeding edge’ routines before other commercial packages!!</a:t>
            </a:r>
          </a:p>
          <a:p>
            <a:pPr lvl="1"/>
            <a:r>
              <a:rPr lang="en-US" dirty="0"/>
              <a:t>Power of open source</a:t>
            </a:r>
          </a:p>
          <a:p>
            <a:endParaRPr lang="en-US" dirty="0"/>
          </a:p>
          <a:p>
            <a:r>
              <a:rPr lang="en-US" dirty="0"/>
              <a:t>Free IDEs (</a:t>
            </a:r>
            <a:r>
              <a:rPr lang="en-US" dirty="0" err="1"/>
              <a:t>Spyder</a:t>
            </a:r>
            <a:r>
              <a:rPr lang="en-US" dirty="0"/>
              <a:t>, </a:t>
            </a:r>
            <a:r>
              <a:rPr lang="en-US" dirty="0" err="1"/>
              <a:t>Pycharm</a:t>
            </a:r>
            <a:r>
              <a:rPr lang="en-US" dirty="0"/>
              <a:t>) are available</a:t>
            </a:r>
          </a:p>
          <a:p>
            <a:pPr lvl="1"/>
            <a:r>
              <a:rPr lang="en-US" dirty="0"/>
              <a:t>Easy to use / program</a:t>
            </a:r>
          </a:p>
          <a:p>
            <a:endParaRPr lang="en-US" dirty="0"/>
          </a:p>
          <a:p>
            <a:r>
              <a:rPr lang="en-US" dirty="0"/>
              <a:t>Runs on multiple platforms (Mac, Windows, Linux)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6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77AB-2423-AF4E-8DB7-40EA4A1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A0E5-B6BC-4042-A6C9-F1C5FF33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Beautiful is better than ugly.</a:t>
            </a:r>
          </a:p>
          <a:p>
            <a:r>
              <a:rPr lang="en-US" dirty="0"/>
              <a:t>Explicit is better than implicit.</a:t>
            </a:r>
          </a:p>
          <a:p>
            <a:r>
              <a:rPr lang="en-US" dirty="0"/>
              <a:t>Simple is better than complex.</a:t>
            </a:r>
          </a:p>
          <a:p>
            <a:r>
              <a:rPr lang="en-US" dirty="0"/>
              <a:t>Complex is better than complicated.</a:t>
            </a:r>
          </a:p>
          <a:p>
            <a:r>
              <a:rPr lang="en-US" dirty="0"/>
              <a:t>Flat is better than nested.</a:t>
            </a:r>
          </a:p>
          <a:p>
            <a:r>
              <a:rPr lang="en-US" dirty="0"/>
              <a:t>Sparse is better than dense.</a:t>
            </a:r>
          </a:p>
          <a:p>
            <a:r>
              <a:rPr lang="en-US" dirty="0"/>
              <a:t>Readability counts.</a:t>
            </a:r>
          </a:p>
          <a:p>
            <a:r>
              <a:rPr lang="en-US" dirty="0"/>
              <a:t>Special cases aren't special enough to break the rules.</a:t>
            </a:r>
          </a:p>
          <a:p>
            <a:r>
              <a:rPr lang="en-US" dirty="0"/>
              <a:t>Although practicality beats purity.</a:t>
            </a:r>
          </a:p>
          <a:p>
            <a:r>
              <a:rPr lang="en-US" dirty="0"/>
              <a:t>Errors should never pass silently.</a:t>
            </a:r>
          </a:p>
          <a:p>
            <a:r>
              <a:rPr lang="en-US" dirty="0"/>
              <a:t>Unless explicitly silenced.</a:t>
            </a:r>
          </a:p>
          <a:p>
            <a:r>
              <a:rPr lang="en-US" dirty="0"/>
              <a:t>In the face of ambiguity, refuse the temptation to guess.</a:t>
            </a:r>
          </a:p>
          <a:p>
            <a:r>
              <a:rPr lang="en-US" dirty="0"/>
              <a:t>There should be one -- and preferably only one -- obvious way to do it.</a:t>
            </a:r>
          </a:p>
          <a:p>
            <a:r>
              <a:rPr lang="en-US" dirty="0"/>
              <a:t>Although that way may not be obvious at first unless you're Dutch.</a:t>
            </a:r>
          </a:p>
          <a:p>
            <a:r>
              <a:rPr lang="en-US" dirty="0"/>
              <a:t>Now is better than never.</a:t>
            </a:r>
          </a:p>
          <a:p>
            <a:r>
              <a:rPr lang="en-US" dirty="0"/>
              <a:t>Although never is often better than *right* now.</a:t>
            </a:r>
          </a:p>
          <a:p>
            <a:r>
              <a:rPr lang="en-US" dirty="0"/>
              <a:t>If the implementation is hard to explain, it's a bad idea.</a:t>
            </a:r>
          </a:p>
          <a:p>
            <a:r>
              <a:rPr lang="en-US" dirty="0"/>
              <a:t>If the implementation is easy to explain, it may be a good idea.</a:t>
            </a:r>
          </a:p>
          <a:p>
            <a:r>
              <a:rPr lang="en-US" dirty="0"/>
              <a:t>Namespaces are one honking great idea -- let's do more of those!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08C8C-DFCE-2D45-A732-FFCF960A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E9A43-05EE-0A4A-AE98-3DE561A5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6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DDCC-3F27-5F4D-B76C-062E7FF5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F5D6-E72F-3744-B4A4-8420B422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Guido Von </a:t>
            </a:r>
            <a:r>
              <a:rPr lang="en-US" dirty="0" err="1"/>
              <a:t>Rossom</a:t>
            </a:r>
            <a:r>
              <a:rPr lang="en-US" dirty="0"/>
              <a:t> in 1991</a:t>
            </a:r>
          </a:p>
          <a:p>
            <a:r>
              <a:rPr lang="en-US" dirty="0"/>
              <a:t>Designed as an alternative to ”scripting languages” like PERL</a:t>
            </a:r>
          </a:p>
          <a:p>
            <a:pPr lvl="1"/>
            <a:r>
              <a:rPr lang="en-US" dirty="0"/>
              <a:t>Fully OOP (Object Oriented Programming)</a:t>
            </a:r>
          </a:p>
          <a:p>
            <a:r>
              <a:rPr lang="en-US" dirty="0"/>
              <a:t>Dynamically Typed Language</a:t>
            </a:r>
          </a:p>
          <a:p>
            <a:pPr lvl="1"/>
            <a:r>
              <a:rPr lang="en-US" dirty="0"/>
              <a:t>“Duck Typing” – if it walks like a duck..</a:t>
            </a:r>
          </a:p>
          <a:p>
            <a:pPr lvl="1"/>
            <a:r>
              <a:rPr lang="en-US" dirty="0"/>
              <a:t>Automatic type conversion</a:t>
            </a:r>
          </a:p>
          <a:p>
            <a:r>
              <a:rPr lang="en-US" dirty="0"/>
              <a:t>JIT (Just in Time)</a:t>
            </a:r>
          </a:p>
          <a:p>
            <a:pPr lvl="1"/>
            <a:r>
              <a:rPr lang="en-US" dirty="0"/>
              <a:t>Code compiles and runs in real time</a:t>
            </a:r>
          </a:p>
          <a:p>
            <a:pPr lvl="1"/>
            <a:r>
              <a:rPr lang="en-US" dirty="0"/>
              <a:t>No compile – package – deploy – cycle</a:t>
            </a:r>
          </a:p>
          <a:p>
            <a:r>
              <a:rPr lang="en-US" dirty="0"/>
              <a:t>REPL Shell</a:t>
            </a:r>
          </a:p>
          <a:p>
            <a:pPr lvl="1"/>
            <a:r>
              <a:rPr lang="en-US" dirty="0"/>
              <a:t>Real time shell for analysis.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435DB-A8EE-BD4D-AEFF-4DC2ACA4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11FDD-F8DD-C84D-8135-FC553A4E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3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69E9-6666-0A4E-BF8F-5DD1449A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Versus 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19E5F3-C7B2-8041-AF5D-C0E320850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051059"/>
              </p:ext>
            </p:extLst>
          </p:nvPr>
        </p:nvGraphicFramePr>
        <p:xfrm>
          <a:off x="234950" y="822325"/>
          <a:ext cx="89027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350">
                  <a:extLst>
                    <a:ext uri="{9D8B030D-6E8A-4147-A177-3AD203B41FA5}">
                      <a16:colId xmlns:a16="http://schemas.microsoft.com/office/drawing/2014/main" val="3629049949"/>
                    </a:ext>
                  </a:extLst>
                </a:gridCol>
                <a:gridCol w="4451350">
                  <a:extLst>
                    <a:ext uri="{9D8B030D-6E8A-4147-A177-3AD203B41FA5}">
                      <a16:colId xmlns:a16="http://schemas.microsoft.com/office/drawing/2014/main" val="1308319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6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Purpose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Specialized for Statistics and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3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Object-Oriented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Mixed Paradigm: Procedural/Functional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1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 Package Repository: </a:t>
                      </a:r>
                      <a:r>
                        <a:rPr lang="en-US" dirty="0" err="1"/>
                        <a:t>PyPI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Huge Package Repository; CRAN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5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2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Uses various editors, 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Rstudio</a:t>
                      </a:r>
                      <a:r>
                        <a:rPr lang="en-US" dirty="0"/>
                        <a:t> is highly integrated IDE for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5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Favored by Computer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Favored By Statisticians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Summary</a:t>
                      </a:r>
                      <a:r>
                        <a:rPr lang="en-US" dirty="0"/>
                        <a:t>: General Purpose Language now used widely in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Summary</a:t>
                      </a:r>
                      <a:r>
                        <a:rPr lang="en-US" dirty="0"/>
                        <a:t>: Specialized Language for Statistical Programming now used widely in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809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153FB-5293-0F43-9BA8-AA70C116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3689C-0D2C-DD46-A8BD-A09D20A4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7108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385528</TotalTime>
  <Words>2370</Words>
  <Application>Microsoft Office PowerPoint</Application>
  <PresentationFormat>Custom</PresentationFormat>
  <Paragraphs>503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Arial</vt:lpstr>
      <vt:lpstr>Arial Bold</vt:lpstr>
      <vt:lpstr>Garamond</vt:lpstr>
      <vt:lpstr>Lucida Sans Typewriter</vt:lpstr>
      <vt:lpstr>Monotype Sorts</vt:lpstr>
      <vt:lpstr>Times New Roman</vt:lpstr>
      <vt:lpstr>Verdana</vt:lpstr>
      <vt:lpstr>Wingdings</vt:lpstr>
      <vt:lpstr>LPc_New</vt:lpstr>
      <vt:lpstr>Python Intro</vt:lpstr>
      <vt:lpstr>Lesson Objectives</vt:lpstr>
      <vt:lpstr>Introduction</vt:lpstr>
      <vt:lpstr>About Python</vt:lpstr>
      <vt:lpstr>Why Python</vt:lpstr>
      <vt:lpstr>Why Python</vt:lpstr>
      <vt:lpstr>The Zen of Python</vt:lpstr>
      <vt:lpstr>Python History</vt:lpstr>
      <vt:lpstr>Python Versus R</vt:lpstr>
      <vt:lpstr>Python Versus Java</vt:lpstr>
      <vt:lpstr>Python vs Javascript/Node</vt:lpstr>
      <vt:lpstr>Python Popularity</vt:lpstr>
      <vt:lpstr>Python Use Cases</vt:lpstr>
      <vt:lpstr>Is Python Interpreted?</vt:lpstr>
      <vt:lpstr>Is Python Fast?</vt:lpstr>
      <vt:lpstr>Installing Python</vt:lpstr>
      <vt:lpstr>Why Anaconda?</vt:lpstr>
      <vt:lpstr>Do I really need Anaconda?</vt:lpstr>
      <vt:lpstr>Lab: Install Anaconda</vt:lpstr>
      <vt:lpstr>Python Console</vt:lpstr>
      <vt:lpstr>Getting Started With Python  REPL (Lab)</vt:lpstr>
      <vt:lpstr>Running Python</vt:lpstr>
      <vt:lpstr>Lab: Run a Script</vt:lpstr>
      <vt:lpstr>Python Versions</vt:lpstr>
      <vt:lpstr>Python Versions</vt:lpstr>
      <vt:lpstr>Python 2 vs Python 3 Incompatibilities</vt:lpstr>
      <vt:lpstr>Should you use Python 2 or Python 3?</vt:lpstr>
      <vt:lpstr>IDEs</vt:lpstr>
      <vt:lpstr>IDEs</vt:lpstr>
      <vt:lpstr>Spyder</vt:lpstr>
      <vt:lpstr>Pycharm</vt:lpstr>
      <vt:lpstr>PyDev / Eclipse</vt:lpstr>
      <vt:lpstr>Visual Studio Code</vt:lpstr>
      <vt:lpstr>Other options</vt:lpstr>
      <vt:lpstr>Lab: Introducing Spyder</vt:lpstr>
      <vt:lpstr>Jupyter Notebook</vt:lpstr>
      <vt:lpstr>Jupyter Notebooks</vt:lpstr>
      <vt:lpstr>Using Jupyter Notebooks</vt:lpstr>
      <vt:lpstr>Browser for Jupyter Notebook</vt:lpstr>
      <vt:lpstr>Lab: Running Jupyter</vt:lpstr>
      <vt:lpstr>Lab: Introducing Notebooks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crossover</cp:lastModifiedBy>
  <cp:revision>4437</cp:revision>
  <cp:lastPrinted>2018-04-16T20:22:06Z</cp:lastPrinted>
  <dcterms:created xsi:type="dcterms:W3CDTF">2010-07-13T15:22:01Z</dcterms:created>
  <dcterms:modified xsi:type="dcterms:W3CDTF">2018-08-09T19:12:53Z</dcterms:modified>
</cp:coreProperties>
</file>