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1055" r:id="rId2"/>
    <p:sldId id="1060" r:id="rId3"/>
    <p:sldId id="1075" r:id="rId4"/>
    <p:sldId id="1076" r:id="rId5"/>
    <p:sldId id="1126" r:id="rId6"/>
    <p:sldId id="1077" r:id="rId7"/>
    <p:sldId id="1249" r:id="rId8"/>
    <p:sldId id="1078" r:id="rId9"/>
    <p:sldId id="1250" r:id="rId10"/>
    <p:sldId id="1133" r:id="rId11"/>
    <p:sldId id="1251" r:id="rId12"/>
    <p:sldId id="1134" r:id="rId13"/>
    <p:sldId id="1135" r:id="rId14"/>
    <p:sldId id="1136" r:id="rId15"/>
    <p:sldId id="1137" r:id="rId16"/>
    <p:sldId id="1141" r:id="rId17"/>
    <p:sldId id="1142" r:id="rId18"/>
    <p:sldId id="1235" r:id="rId19"/>
    <p:sldId id="1143" r:id="rId20"/>
    <p:sldId id="1232" r:id="rId21"/>
    <p:sldId id="1145" r:id="rId22"/>
    <p:sldId id="1233" r:id="rId23"/>
    <p:sldId id="1248" r:id="rId24"/>
    <p:sldId id="1144" r:id="rId25"/>
    <p:sldId id="1242" r:id="rId26"/>
    <p:sldId id="1234" r:id="rId27"/>
    <p:sldId id="1236" r:id="rId28"/>
    <p:sldId id="1241" r:id="rId29"/>
    <p:sldId id="1146" r:id="rId30"/>
    <p:sldId id="1147" r:id="rId31"/>
    <p:sldId id="1214" r:id="rId32"/>
    <p:sldId id="1148" r:id="rId33"/>
    <p:sldId id="1206" r:id="rId34"/>
    <p:sldId id="1081" r:id="rId35"/>
    <p:sldId id="1084" r:id="rId36"/>
    <p:sldId id="1239" r:id="rId37"/>
    <p:sldId id="1244" r:id="rId38"/>
    <p:sldId id="1243" r:id="rId39"/>
    <p:sldId id="1240" r:id="rId40"/>
    <p:sldId id="1237" r:id="rId41"/>
    <p:sldId id="1238" r:id="rId42"/>
    <p:sldId id="1246" r:id="rId43"/>
    <p:sldId id="1247" r:id="rId44"/>
    <p:sldId id="1245" r:id="rId45"/>
    <p:sldId id="1253" r:id="rId46"/>
    <p:sldId id="1252" r:id="rId47"/>
    <p:sldId id="1255" r:id="rId48"/>
    <p:sldId id="1254" r:id="rId49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6016" autoAdjust="0"/>
  </p:normalViewPr>
  <p:slideViewPr>
    <p:cSldViewPr>
      <p:cViewPr varScale="1">
        <p:scale>
          <a:sx n="134" d="100"/>
          <a:sy n="134" d="100"/>
        </p:scale>
        <p:origin x="2424" y="176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53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048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067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8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63257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0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176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23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64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31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682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338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17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Language Basics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kern="0" dirty="0" err="1">
                <a:solidFill>
                  <a:schemeClr val="bg2"/>
                </a:solidFill>
                <a:ea typeface="ＭＳ Ｐゴシック"/>
              </a:rPr>
              <a:t>NumPy</a:t>
            </a:r>
            <a:endParaRPr lang="en-US" sz="28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7791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273675"/>
          </a:xfrm>
        </p:spPr>
        <p:txBody>
          <a:bodyPr/>
          <a:lstStyle/>
          <a:p>
            <a:r>
              <a:rPr lang="en-US" dirty="0"/>
              <a:t>List are a mutable ordered collection of objects</a:t>
            </a:r>
          </a:p>
          <a:p>
            <a:r>
              <a:rPr lang="en-US" dirty="0"/>
              <a:t>Can mix and match types (unlike NumPy Arrays)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Slicing : returns copy of sub-list  (zero based index)</a:t>
            </a:r>
          </a:p>
          <a:p>
            <a:pPr lvl="1"/>
            <a:r>
              <a:rPr lang="en-US" dirty="0"/>
              <a:t>a[1:3] -- gets [”</a:t>
            </a:r>
            <a:r>
              <a:rPr lang="en-US" dirty="0" err="1"/>
              <a:t>abc</a:t>
            </a:r>
            <a:r>
              <a:rPr lang="en-US" dirty="0"/>
              <a:t>”, 3.1] </a:t>
            </a:r>
          </a:p>
          <a:p>
            <a:pPr lvl="1"/>
            <a:r>
              <a:rPr lang="en-US" dirty="0"/>
              <a:t>a[:] -- gets a copy of the whole list #pythonic way to copy list</a:t>
            </a:r>
          </a:p>
          <a:p>
            <a:pPr lvl="1"/>
            <a:r>
              <a:rPr lang="en-US" dirty="0"/>
              <a:t>a[-3:-1] – goes from three from the end to the last.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1897062"/>
            <a:ext cx="8763000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“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3.1]</a:t>
            </a:r>
          </a:p>
          <a:p>
            <a:pPr defTabSz="288925"/>
            <a:endParaRPr lang="en-US" sz="2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a[1]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</a:t>
            </a:r>
            <a:r>
              <a:rPr lang="en-US" sz="2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57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273675"/>
          </a:xfrm>
        </p:spPr>
        <p:txBody>
          <a:bodyPr/>
          <a:lstStyle/>
          <a:p>
            <a:r>
              <a:rPr lang="en-US" dirty="0"/>
              <a:t>Sets are an unordered collection of objects, with no dups</a:t>
            </a:r>
          </a:p>
          <a:p>
            <a:r>
              <a:rPr lang="en-US" dirty="0"/>
              <a:t>Can mix and match types like lists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Sets can be used to de-dup a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frozenset</a:t>
            </a:r>
            <a:r>
              <a:rPr lang="en-US" dirty="0"/>
              <a:t>() is an immutable set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1897062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set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“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3.1} #Note the curly braces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C22B6C8-AED4-784B-B007-F9B750815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73710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list(set(a))  # original order not kept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6C594DC-6E6F-D249-8768-D68035EB9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" y="4407495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frozenset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({’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a’,’b’,’c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’}) #immutable</a:t>
            </a:r>
          </a:p>
        </p:txBody>
      </p:sp>
    </p:spTree>
    <p:extLst>
      <p:ext uri="{BB962C8B-B14F-4D97-AF65-F5344CB8AC3E}">
        <p14:creationId xmlns:p14="http://schemas.microsoft.com/office/powerpoint/2010/main" val="172237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149475"/>
          </a:xfrm>
        </p:spPr>
        <p:txBody>
          <a:bodyPr/>
          <a:lstStyle/>
          <a:p>
            <a:r>
              <a:rPr lang="en-US" dirty="0" err="1"/>
              <a:t>dicts</a:t>
            </a:r>
            <a:r>
              <a:rPr lang="en-US" dirty="0"/>
              <a:t> are groups of key-value pairs</a:t>
            </a:r>
          </a:p>
          <a:p>
            <a:r>
              <a:rPr lang="en-US" dirty="0"/>
              <a:t>Objects can be of ANY type (mix and match)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6123" y="3329455"/>
            <a:ext cx="8763000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“one”: 1, “two”: 2, “three” : 3}</a:t>
            </a:r>
          </a:p>
          <a:p>
            <a:pPr defTabSz="288925"/>
            <a:endParaRPr lang="en-US" sz="2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a[“one”]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453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Items in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930275"/>
          </a:xfrm>
        </p:spPr>
        <p:txBody>
          <a:bodyPr/>
          <a:lstStyle/>
          <a:p>
            <a:r>
              <a:rPr lang="en-US" dirty="0"/>
              <a:t>Here we are creating a list with </a:t>
            </a:r>
            <a:r>
              <a:rPr lang="en-US"/>
              <a:t>key=value (or name=value) pairs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6123" y="1840236"/>
            <a:ext cx="8763000" cy="258532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{"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”:"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goog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    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”: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100.1,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    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sell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”: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100.5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  <a:endParaRPr lang="mr-IN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endParaRPr lang="mr-IN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{'sell': 100.6, 'symbol': 'GOOG', 'ask': 100.1}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refer data by symbols / names</a:t>
            </a:r>
            <a:endParaRPr lang="mr-IN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[‘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’]</a:t>
            </a:r>
            <a:endParaRPr lang="mr-IN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100.1</a:t>
            </a:r>
          </a:p>
        </p:txBody>
      </p:sp>
    </p:spTree>
    <p:extLst>
      <p:ext uri="{BB962C8B-B14F-4D97-AF65-F5344CB8AC3E}">
        <p14:creationId xmlns:p14="http://schemas.microsoft.com/office/powerpoint/2010/main" val="377314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dicts</a:t>
            </a:r>
            <a:r>
              <a:rPr lang="en-US" dirty="0"/>
              <a:t> : Adding New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914400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</a:t>
            </a:r>
            <a:r>
              <a:rPr lang="en-US" sz="20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 = {'</a:t>
            </a:r>
            <a:r>
              <a:rPr lang="en-US" sz="20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symbol':'GOOG</a:t>
            </a:r>
            <a:r>
              <a:rPr lang="en-US" sz="20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'ask':100.1, 'sell':100.6}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Add a new attribute using []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stock[‘company name’] = ‘Google’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stock[‘exchange’] = ‘NASDAQ’ 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stock</a:t>
            </a: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{'Company Name': 'Google', 'sell': 100.6, 'symbol': 'GOOG', 'ask': 100.1, 'Exchange': 'NASDAQ'}</a:t>
            </a:r>
          </a:p>
        </p:txBody>
      </p:sp>
    </p:spTree>
    <p:extLst>
      <p:ext uri="{BB962C8B-B14F-4D97-AF65-F5344CB8AC3E}">
        <p14:creationId xmlns:p14="http://schemas.microsoft.com/office/powerpoint/2010/main" val="155081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a </a:t>
            </a:r>
            <a:r>
              <a:rPr lang="en-US" dirty="0" err="1"/>
              <a:t>dict</a:t>
            </a:r>
            <a:r>
              <a:rPr lang="en-US" dirty="0"/>
              <a:t> as a key-value pairs.</a:t>
            </a:r>
          </a:p>
          <a:p>
            <a:endParaRPr lang="en-US" dirty="0"/>
          </a:p>
          <a:p>
            <a:r>
              <a:rPr lang="en-US" dirty="0"/>
              <a:t>Accessing list elements</a:t>
            </a:r>
          </a:p>
          <a:p>
            <a:pPr lvl="1"/>
            <a:r>
              <a:rPr lang="en-US" dirty="0"/>
              <a:t>By name (most common).  e.g.    </a:t>
            </a:r>
            <a:r>
              <a:rPr lang="en-US" b="1" dirty="0"/>
              <a:t>stock[‘price’]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err="1"/>
              <a:t>dicts</a:t>
            </a:r>
            <a:r>
              <a:rPr lang="en-US" b="1" dirty="0"/>
              <a:t> are *IMPORTANT* in Python</a:t>
            </a:r>
          </a:p>
          <a:p>
            <a:endParaRPr lang="en-US" dirty="0"/>
          </a:p>
          <a:p>
            <a:r>
              <a:rPr lang="en-US" dirty="0"/>
              <a:t>Lots of Python functions return </a:t>
            </a:r>
            <a:r>
              <a:rPr lang="en-US" dirty="0" err="1"/>
              <a:t>dicts</a:t>
            </a:r>
            <a:r>
              <a:rPr lang="en-US" dirty="0"/>
              <a:t> as a result.</a:t>
            </a:r>
          </a:p>
          <a:p>
            <a:pPr lvl="1"/>
            <a:r>
              <a:rPr lang="en-US" dirty="0"/>
              <a:t>Need to know how to navigate the </a:t>
            </a:r>
            <a:r>
              <a:rPr lang="en-US" dirty="0" err="1"/>
              <a:t>dicts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2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075B-D2CB-3047-AB12-D5016894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793B-A914-E049-966A-72935D2F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groups of data</a:t>
            </a:r>
          </a:p>
          <a:p>
            <a:r>
              <a:rPr lang="en-US" dirty="0"/>
              <a:t>How is a tuple different from a list?</a:t>
            </a:r>
          </a:p>
          <a:p>
            <a:pPr lvl="1"/>
            <a:r>
              <a:rPr lang="en-US" dirty="0"/>
              <a:t>Tuples are immutable (can’t be changed in any way)</a:t>
            </a:r>
          </a:p>
          <a:p>
            <a:pPr lvl="1"/>
            <a:r>
              <a:rPr lang="en-US" dirty="0"/>
              <a:t>Tuples aren’t able to be iterated over.</a:t>
            </a:r>
          </a:p>
          <a:p>
            <a:pPr lvl="1"/>
            <a:r>
              <a:rPr lang="en-US" dirty="0"/>
              <a:t>Tuples are fixed length</a:t>
            </a:r>
          </a:p>
          <a:p>
            <a:r>
              <a:rPr lang="en-US" dirty="0"/>
              <a:t>Used for:</a:t>
            </a:r>
          </a:p>
          <a:p>
            <a:pPr lvl="1"/>
            <a:r>
              <a:rPr lang="en-US" dirty="0"/>
              <a:t>Returning more than one thing from a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Forcing mutable data to be immutable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A9364-CF89-E14E-BBBA-DBB6FEA0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A77DA-6012-4D4D-B24C-3987895F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76B2606-01B0-1745-845E-5B8FAEB36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" y="4953000"/>
            <a:ext cx="87630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[1,2,3] # Mutable list of size 3</a:t>
            </a:r>
          </a:p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 = tuple(a) #Immutable tuple of size 3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0F549C7-4C10-CC44-87CD-62F832E6B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" y="3886200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lambda x : (x, x*2) # returns 2 arguments</a:t>
            </a:r>
          </a:p>
        </p:txBody>
      </p:sp>
    </p:spTree>
    <p:extLst>
      <p:ext uri="{BB962C8B-B14F-4D97-AF65-F5344CB8AC3E}">
        <p14:creationId xmlns:p14="http://schemas.microsoft.com/office/powerpoint/2010/main" val="212744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16E1-AE39-7046-ACFD-0C4A856A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3A90-93B6-AE44-8F8C-37427283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no native array functionality</a:t>
            </a:r>
          </a:p>
          <a:p>
            <a:r>
              <a:rPr lang="en-US" dirty="0"/>
              <a:t>List will serve in a pinch, but is very S-L-O-W</a:t>
            </a:r>
          </a:p>
          <a:p>
            <a:r>
              <a:rPr lang="en-US" dirty="0"/>
              <a:t>The package </a:t>
            </a:r>
            <a:r>
              <a:rPr lang="en-US" dirty="0" err="1"/>
              <a:t>numpy</a:t>
            </a:r>
            <a:r>
              <a:rPr lang="en-US" dirty="0"/>
              <a:t> introduces a native array,</a:t>
            </a:r>
          </a:p>
          <a:p>
            <a:r>
              <a:rPr lang="en-US" dirty="0"/>
              <a:t>We will discuss shortly.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B63E9-257C-5A4F-9366-D08A43D6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7FFAB-44C3-F047-9728-C30AB9E2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5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Python datatypes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lab to Python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03-languageintro</a:t>
            </a:r>
            <a:r>
              <a:rPr lang="en-US" b="1" dirty="0">
                <a:ea typeface="ＭＳ Ｐゴシック"/>
                <a:cs typeface="ＭＳ Ｐゴシック"/>
              </a:rPr>
              <a:t> / types</a:t>
            </a: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7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Ranges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>
            <a:normAutofit/>
          </a:bodyPr>
          <a:lstStyle/>
          <a:p>
            <a:pPr indent="-365760">
              <a:spcBef>
                <a:spcPts val="0"/>
              </a:spcBef>
            </a:pPr>
            <a:r>
              <a:rPr lang="en-US" sz="2800" dirty="0">
                <a:ea typeface="ＭＳ Ｐゴシック"/>
                <a:cs typeface="ＭＳ Ｐゴシック"/>
              </a:rPr>
              <a:t>range(5) creates a sequence from 0 to 4</a:t>
            </a:r>
          </a:p>
          <a:p>
            <a:pPr indent="-365760">
              <a:spcBef>
                <a:spcPts val="0"/>
              </a:spcBef>
            </a:pPr>
            <a:r>
              <a:rPr lang="en-US" sz="2800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range(start, stop step)</a:t>
            </a:r>
            <a:r>
              <a:rPr lang="en-US" sz="2800" dirty="0">
                <a:solidFill>
                  <a:schemeClr val="accent2"/>
                </a:solidFill>
                <a:ea typeface="ＭＳ Ｐゴシック"/>
                <a:cs typeface="ＭＳ Ｐゴシック"/>
              </a:rPr>
              <a:t> </a:t>
            </a:r>
            <a:r>
              <a:rPr lang="en-US" sz="2800" dirty="0">
                <a:ea typeface="ＭＳ Ｐゴシック"/>
                <a:cs typeface="ＭＳ Ｐゴシック"/>
              </a:rPr>
              <a:t>function is more flexible</a:t>
            </a:r>
          </a:p>
          <a:p>
            <a:pPr lvl="1" indent="-365760">
              <a:spcBef>
                <a:spcPts val="0"/>
              </a:spcBef>
            </a:pPr>
            <a:r>
              <a:rPr lang="en-US" sz="2600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range</a:t>
            </a:r>
            <a:r>
              <a:rPr lang="en-US" sz="2600" dirty="0">
                <a:ea typeface="ＭＳ Ｐゴシック"/>
                <a:cs typeface="ＭＳ Ｐゴシック"/>
              </a:rPr>
              <a:t>(1,10, 2) =&gt; 1,3,5,7,9</a:t>
            </a:r>
          </a:p>
          <a:p>
            <a:pPr lvl="1" indent="-365760">
              <a:spcBef>
                <a:spcPts val="0"/>
              </a:spcBef>
            </a:pPr>
            <a:r>
              <a:rPr lang="en-US" sz="2600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range</a:t>
            </a:r>
            <a:r>
              <a:rPr lang="en-US" sz="2600" dirty="0">
                <a:ea typeface="ＭＳ Ｐゴシック"/>
                <a:cs typeface="ＭＳ Ｐゴシック"/>
              </a:rPr>
              <a:t>(0, 0.1, 0.01) =&gt;  0.0, 0.01, …,  0.10</a:t>
            </a:r>
          </a:p>
          <a:p>
            <a:pPr indent="-365760">
              <a:spcBef>
                <a:spcPts val="0"/>
              </a:spcBef>
            </a:pPr>
            <a:endParaRPr lang="en-US" sz="2800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sz="2800" dirty="0">
                <a:ea typeface="ＭＳ Ｐゴシック"/>
                <a:cs typeface="ＭＳ Ｐゴシック"/>
              </a:rPr>
              <a:t>More options:  </a:t>
            </a:r>
            <a:r>
              <a:rPr lang="en-US" sz="2800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?range</a:t>
            </a:r>
          </a:p>
          <a:p>
            <a:pPr indent="-365760">
              <a:spcBef>
                <a:spcPts val="0"/>
              </a:spcBef>
            </a:pPr>
            <a:endParaRPr lang="en-US" sz="2800" dirty="0">
              <a:ea typeface="ＭＳ Ｐゴシック"/>
              <a:cs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9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Data Types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B9C0A2-8F9D-6542-BFE0-5AF7539A7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kern="0" dirty="0" err="1">
                <a:solidFill>
                  <a:schemeClr val="bg2"/>
                </a:solidFill>
                <a:ea typeface="ＭＳ Ｐゴシック"/>
              </a:rPr>
              <a:t>NumPy</a:t>
            </a:r>
            <a:endParaRPr lang="en-US" sz="28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9761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7358-A37A-AB4B-A11D-432BCBD9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DDDA-AC88-964A-9E04-29DBCF0F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not have curly braces (like Java)</a:t>
            </a:r>
          </a:p>
          <a:p>
            <a:r>
              <a:rPr lang="en-US" dirty="0"/>
              <a:t>Blocks are delimited by indentation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Whitespace matters! But why?</a:t>
            </a:r>
          </a:p>
          <a:p>
            <a:pPr lvl="1"/>
            <a:r>
              <a:rPr lang="en-US" dirty="0"/>
              <a:t>Because it’s good style to use indentation (in Java too!)</a:t>
            </a:r>
          </a:p>
          <a:p>
            <a:pPr lvl="1"/>
            <a:r>
              <a:rPr lang="en-US" dirty="0"/>
              <a:t>Why not have it do meaning too, instead of just ignored.</a:t>
            </a:r>
          </a:p>
          <a:p>
            <a:pPr lvl="1"/>
            <a:r>
              <a:rPr lang="en-US" dirty="0"/>
              <a:t>Curly braces are redundant, and can cause unexpected errors.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4635E-C79D-F54E-AEB5-094CCEB4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63616-3A27-5B43-9E9D-4FA482C0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2CF9CE4-876B-BC4F-9F0B-E669D3C65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1969358"/>
            <a:ext cx="8763000" cy="23083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statement:  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indented block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indented block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statement: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statements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0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IF-Else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1295400"/>
            <a:ext cx="8763000" cy="267765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if (condition or expression):  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	statements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pitchFamily="49" charset="0"/>
              </a:rPr>
              <a:t>elif</a:t>
            </a:r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:  #else if (note the syntax)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statements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else: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	statements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23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3084-6DF5-C34B-B324-C57F2873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One-liner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289A-5C6F-E44B-8FB0-13C1A5C4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do a one-liner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similar to </a:t>
            </a:r>
            <a:r>
              <a:rPr lang="en-US"/>
              <a:t>the </a:t>
            </a:r>
            <a:r>
              <a:rPr lang="en-US" dirty="0"/>
              <a:t>C</a:t>
            </a:r>
            <a:r>
              <a:rPr lang="en-US"/>
              <a:t>++/</a:t>
            </a:r>
            <a:r>
              <a:rPr lang="en-US" dirty="0"/>
              <a:t>Java ternary operator.</a:t>
            </a:r>
          </a:p>
          <a:p>
            <a:r>
              <a:rPr lang="en-US" dirty="0"/>
              <a:t>But arguably more readable.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E86B5-F2BC-4E46-B05F-01EEC82F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64F03-85AE-A64F-836D-BCF54C4D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505D224-6C54-5741-87C8-3FACCBCB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pitchFamily="49" charset="0"/>
              </a:rPr>
              <a:t>isApple</a:t>
            </a:r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= True if fruit==‘Apple’ else False</a:t>
            </a:r>
          </a:p>
        </p:txBody>
      </p:sp>
    </p:spTree>
    <p:extLst>
      <p:ext uri="{BB962C8B-B14F-4D97-AF65-F5344CB8AC3E}">
        <p14:creationId xmlns:p14="http://schemas.microsoft.com/office/powerpoint/2010/main" val="20033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Conditionals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Conditional Statements in Python</a:t>
            </a:r>
          </a:p>
          <a:p>
            <a:pPr lvl="4" indent="-365760">
              <a:spcBef>
                <a:spcPts val="0"/>
              </a:spcBef>
            </a:pPr>
            <a:r>
              <a:rPr lang="en-US" dirty="0">
                <a:ea typeface="ＭＳ Ｐゴシック"/>
              </a:rPr>
              <a:t>lab</a:t>
            </a: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03-languageintro</a:t>
            </a:r>
            <a:r>
              <a:rPr lang="en-US" b="1" dirty="0">
                <a:ea typeface="ＭＳ Ｐゴシック"/>
                <a:cs typeface="ＭＳ Ｐゴシック"/>
              </a:rPr>
              <a:t> / Conditionals</a:t>
            </a: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7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763000" cy="378565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# for loop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for (x in range(10)):  # range generates list</a:t>
            </a:r>
            <a:b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print(x)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# while loop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x = 10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while (x &gt;= 0):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print(x)  #break, continue work here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x = x - 1</a:t>
            </a:r>
          </a:p>
        </p:txBody>
      </p:sp>
    </p:spTree>
    <p:extLst>
      <p:ext uri="{BB962C8B-B14F-4D97-AF65-F5344CB8AC3E}">
        <p14:creationId xmlns:p14="http://schemas.microsoft.com/office/powerpoint/2010/main" val="4204598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1304-B810-FE45-8072-EC523201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2FD8-54A6-F049-B156-1B90DDC1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designed to operate over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operate over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by itself tests membership in a list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2FA51-D651-1642-A68A-7EEB2A9B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3E01B-7ADF-D845-AECC-14CCD943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A715821-1166-DA44-B044-DB0FEB72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squares = [1, 4, 9, 16]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sum = 0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for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num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in squares: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  sum +=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num</a:t>
            </a:r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print sum  ## 30</a:t>
            </a:r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6560343-4907-134C-8527-A862F552C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343400"/>
            <a:ext cx="87630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list = [’Tim', ‘Mark', ‘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Sujee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']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if ‘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Sujee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' in list: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  print ‘Present!'</a:t>
            </a:r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31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9D4E-7E1C-414D-971A-178D678F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B58-2A78-A842-9DED-A72972A8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an elegant way to iterate through ranges and lists called comprehensions.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45EE3-BBBD-E242-87B7-E4A320E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A45D4-6730-9B40-B1A2-A05DAFD7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9022648-4ED9-5A48-A1DF-3E41BB158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892711"/>
            <a:ext cx="8763000" cy="304698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= [1, ’4’, 9, ‘a’, 0, 4]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squared_ints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= [ e**2 for e in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a_list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if type(e) ==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types.IntType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print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squared_ints</a:t>
            </a:r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# [ 1, 81, 0, 16 ]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5D440F-1D58-3C4C-849A-A83A8A2E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982229"/>
            <a:ext cx="5939790" cy="14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56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</a:t>
            </a:r>
            <a:r>
              <a:rPr lang="en-US">
                <a:ea typeface="ＭＳ Ｐゴシック"/>
                <a:cs typeface="ＭＳ Ｐゴシック"/>
              </a:rPr>
              <a:t>: Control Loops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lab to Python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03-languageintro</a:t>
            </a:r>
            <a:r>
              <a:rPr lang="en-US" b="1" dirty="0">
                <a:ea typeface="ＭＳ Ｐゴシック"/>
                <a:cs typeface="ＭＳ Ｐゴシック"/>
              </a:rPr>
              <a:t> / control loops</a:t>
            </a: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80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Functions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Functions</a:t>
            </a: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84720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149475"/>
          </a:xfrm>
        </p:spPr>
        <p:txBody>
          <a:bodyPr/>
          <a:lstStyle/>
          <a:p>
            <a:r>
              <a:rPr lang="en-US" dirty="0"/>
              <a:t>Easy to write custom user functions and extend Python.</a:t>
            </a:r>
          </a:p>
          <a:p>
            <a:r>
              <a:rPr lang="en-US" dirty="0"/>
              <a:t>Return type can by any type : scalar / object / NULL</a:t>
            </a:r>
          </a:p>
          <a:p>
            <a:r>
              <a:rPr lang="en-US" dirty="0"/>
              <a:t>If end of function is reached without explicit return, </a:t>
            </a:r>
          </a:p>
          <a:p>
            <a:r>
              <a:rPr lang="en-US" dirty="0"/>
              <a:t>the value of last evaluated expression is returned.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3173710"/>
            <a:ext cx="8763000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function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(arg1, arg2, …. ):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statements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return(result)  #don’t need to say return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3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 (Assignments / Boolean)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65609"/>
              </p:ext>
            </p:extLst>
          </p:nvPr>
        </p:nvGraphicFramePr>
        <p:xfrm>
          <a:off x="1104900" y="1478429"/>
          <a:ext cx="6410583" cy="310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541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b="1" u="sng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 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b="1" u="sng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and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02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10668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x,y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if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&gt;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else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42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F9B1-AF79-4446-BAC1-DF561CB0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AF3E-2A26-6042-B808-4211C0C4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(and should) define a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0F15A-E74E-4040-A650-E4A7A930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B5DBF-A7CE-3E4B-8B35-96B761CB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92A7798-5DA8-6746-BA10-7B182DC17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763000" cy="267765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x,y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””” This re-implements the max function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“””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if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&gt;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else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" y="4945032"/>
            <a:ext cx="87630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my_max.__doc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__)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This re-implements the max function</a:t>
            </a:r>
          </a:p>
        </p:txBody>
      </p:sp>
    </p:spTree>
    <p:extLst>
      <p:ext uri="{BB962C8B-B14F-4D97-AF65-F5344CB8AC3E}">
        <p14:creationId xmlns:p14="http://schemas.microsoft.com/office/powerpoint/2010/main" val="1968191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D6AB-2309-AE46-A233-39B690EA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26CE-FB33-D849-ABFA-088E969F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Lambda is an anonymous function.</a:t>
            </a:r>
          </a:p>
          <a:p>
            <a:r>
              <a:rPr lang="en-US" dirty="0"/>
              <a:t>Usually used as an argument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functions require other functions as parameters: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7381F-5BCC-434C-B9E0-01B156E4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F2EAA-6964-8442-BAA5-B87FCF40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58BBB5E-6680-CD4A-BDDA-B5D839603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828800"/>
            <a:ext cx="87630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lambda x : x * x #generate square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6E06FA-3A86-E84D-9F8D-E62219B2E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08" y="3635246"/>
            <a:ext cx="8763000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people = [(1, ‘Sara’), (2, ‘Bob’), (3, ‘Mary)]</a:t>
            </a:r>
          </a:p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people.sort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(key = lambda x: x[1])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[(2, ‘Bob’), (3, ’Mary’), (1, ‘Sara’)]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05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an operation on a Array / matrix</a:t>
            </a:r>
            <a:r>
              <a:rPr lang="mr-IN" dirty="0"/>
              <a:t>…</a:t>
            </a:r>
            <a:br>
              <a:rPr lang="en-US" dirty="0"/>
            </a:br>
            <a:r>
              <a:rPr lang="en-US" dirty="0"/>
              <a:t>Should I use a loop to go through?</a:t>
            </a:r>
          </a:p>
          <a:p>
            <a:endParaRPr lang="en-US" dirty="0"/>
          </a:p>
          <a:p>
            <a:r>
              <a:rPr lang="en-US" dirty="0"/>
              <a:t>Another option is to use a 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08BE0B6-6B8F-A94C-A6E0-B4EC7BC1E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743200"/>
            <a:ext cx="74295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[1, 2, 3, 4, 5]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list(map(lambda x: x * 2, a))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4727C24-8E20-2E42-851F-691CEA85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" y="4789210"/>
            <a:ext cx="74295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[2, 4, 6, 8, 10]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45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Functions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lab to Python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03-languagebasics</a:t>
            </a:r>
            <a:r>
              <a:rPr lang="en-US" b="1" dirty="0">
                <a:ea typeface="ＭＳ Ｐゴシック"/>
                <a:cs typeface="ＭＳ Ｐゴシック"/>
              </a:rPr>
              <a:t> / functions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Strings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Strings</a:t>
            </a: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16979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EB03-EA22-8647-B99A-DBD053D1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E29A-6635-6D4C-93D6-DA79CF04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r>
              <a:rPr lang="en-US" dirty="0"/>
              <a:t>Immutable arrays of variable length</a:t>
            </a:r>
          </a:p>
          <a:p>
            <a:r>
              <a:rPr lang="en-US" dirty="0"/>
              <a:t>All strings Unicode in Python 3</a:t>
            </a:r>
          </a:p>
          <a:p>
            <a:r>
              <a:rPr lang="en-US" dirty="0"/>
              <a:t>No separate “char” type – just single length string</a:t>
            </a:r>
          </a:p>
          <a:p>
            <a:r>
              <a:rPr lang="en-US" dirty="0"/>
              <a:t>Examples of literal strings:</a:t>
            </a:r>
          </a:p>
          <a:p>
            <a:pPr lvl="1"/>
            <a:r>
              <a:rPr lang="en-US" dirty="0"/>
              <a:t>‘single quotes’</a:t>
            </a:r>
          </a:p>
          <a:p>
            <a:pPr lvl="1"/>
            <a:r>
              <a:rPr lang="en-US" dirty="0"/>
              <a:t>“double quotes”</a:t>
            </a:r>
          </a:p>
          <a:p>
            <a:pPr lvl="1"/>
            <a:r>
              <a:rPr lang="en-US" dirty="0"/>
              <a:t>“””triple quotes””” # allows multi-line</a:t>
            </a:r>
          </a:p>
          <a:p>
            <a:pPr lvl="1"/>
            <a:r>
              <a:rPr lang="en-US" dirty="0"/>
              <a:t>b’\</a:t>
            </a:r>
            <a:r>
              <a:rPr lang="en-US" dirty="0" err="1"/>
              <a:t>xea</a:t>
            </a:r>
            <a:r>
              <a:rPr lang="en-US" dirty="0"/>
              <a:t>’ # binary escaped characters</a:t>
            </a:r>
          </a:p>
          <a:p>
            <a:pPr lvl="1"/>
            <a:r>
              <a:rPr lang="en-US" dirty="0"/>
              <a:t>u’</a:t>
            </a:r>
            <a:r>
              <a:rPr lang="hi-IN" dirty="0"/>
              <a:t> नमस्ते</a:t>
            </a:r>
            <a:r>
              <a:rPr lang="en-US" dirty="0"/>
              <a:t>’ # Unicode characters</a:t>
            </a:r>
          </a:p>
          <a:p>
            <a:pPr lvl="1"/>
            <a:r>
              <a:rPr lang="en-US" dirty="0"/>
              <a:t>r’\d\d’ # Raw string, good for regexes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7DDBD-EC9D-5C48-9176-9B5C7523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88D1E-5168-9342-A4E7-591DB6B8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70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B790-0015-D343-8C69-1E70D4B0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16C4-632B-3549-8A39-803FA910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 (not C++) style </a:t>
            </a:r>
            <a:r>
              <a:rPr lang="en-US" dirty="0" err="1"/>
              <a:t>printf</a:t>
            </a:r>
            <a:r>
              <a:rPr lang="en-US" dirty="0"/>
              <a:t>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parenthesis for longer formatted strings (as shown above)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A5E92-A05E-4E42-8977-2BC8B6EA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AF147-426C-3543-A092-3062324C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0E4F6BB-F752-1342-845F-1B34789C2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447800"/>
            <a:ext cx="74295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text = (“Hi %s! You are the %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dth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visitor here today” % (”Mary”, 56))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13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44FC-94CE-C94A-81D6-9020A88A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C0BF-2834-0E42-9A50-74B96F43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similar to list slicing.</a:t>
            </a:r>
          </a:p>
          <a:p>
            <a:pPr lvl="1"/>
            <a:r>
              <a:rPr lang="en-US" dirty="0"/>
              <a:t>‘Hello’[1:3] : ’el’ # start from 1 up to but not including 3.</a:t>
            </a:r>
          </a:p>
          <a:p>
            <a:pPr lvl="1"/>
            <a:r>
              <a:rPr lang="en-US" dirty="0"/>
              <a:t>‘Hello’[1:-1] : ‘ell’ # star t from 1 up to but not including last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B72E0-8910-7548-B39E-4DC041AF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5A58C-EFE8-EA4B-9A7D-4CC91AB8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04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65D5-0B98-E84F-9ECD-AEE88396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317601-65DB-2048-B32B-5D6798F05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697990"/>
              </p:ext>
            </p:extLst>
          </p:nvPr>
        </p:nvGraphicFramePr>
        <p:xfrm>
          <a:off x="234950" y="822325"/>
          <a:ext cx="89027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150">
                  <a:extLst>
                    <a:ext uri="{9D8B030D-6E8A-4147-A177-3AD203B41FA5}">
                      <a16:colId xmlns:a16="http://schemas.microsoft.com/office/drawing/2014/main" val="3625596883"/>
                    </a:ext>
                  </a:extLst>
                </a:gridCol>
                <a:gridCol w="5670550">
                  <a:extLst>
                    <a:ext uri="{9D8B030D-6E8A-4147-A177-3AD203B41FA5}">
                      <a16:colId xmlns:a16="http://schemas.microsoft.com/office/drawing/2014/main" val="9581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.lower(), .upper()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to lower/upper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6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.strip()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whitespace from beginning and 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startswith</a:t>
                      </a:r>
                      <a:r>
                        <a:rPr lang="en-US" dirty="0"/>
                        <a:t>(’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’), .</a:t>
                      </a:r>
                      <a:r>
                        <a:rPr lang="en-US" dirty="0" err="1"/>
                        <a:t>endswith</a:t>
                      </a:r>
                      <a:r>
                        <a:rPr lang="en-US" dirty="0"/>
                        <a:t>(‘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whether string starts with or ends with the given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6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isalpha</a:t>
                      </a:r>
                      <a:r>
                        <a:rPr lang="en-US" dirty="0"/>
                        <a:t>(‘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’), .</a:t>
                      </a:r>
                      <a:r>
                        <a:rPr lang="en-US" dirty="0" err="1"/>
                        <a:t>isdigit</a:t>
                      </a:r>
                      <a:r>
                        <a:rPr lang="en-US" dirty="0"/>
                        <a:t>(), .</a:t>
                      </a:r>
                      <a:r>
                        <a:rPr lang="en-US" dirty="0" err="1"/>
                        <a:t>isspace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if all </a:t>
                      </a:r>
                      <a:r>
                        <a:rPr lang="en-US" dirty="0" err="1"/>
                        <a:t>charcaters</a:t>
                      </a:r>
                      <a:r>
                        <a:rPr lang="en-US" dirty="0"/>
                        <a:t> in string are alpha/digit/whitespace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7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.find(‘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find index of substring ’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 and return index, or -1 if not found (NOT a regex)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.replace(‘</a:t>
                      </a:r>
                      <a:r>
                        <a:rPr lang="en-US" dirty="0" err="1"/>
                        <a:t>old’,’new</a:t>
                      </a:r>
                      <a:r>
                        <a:rPr lang="en-US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replace string with another string (NOT regex)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.split(’,’)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list of strings given by delimiter (comma in this case)  ”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” =&gt; [‘</a:t>
                      </a:r>
                      <a:r>
                        <a:rPr lang="en-US" dirty="0" err="1"/>
                        <a:t>a’,’b’,’c’,’d</a:t>
                      </a:r>
                      <a:r>
                        <a:rPr lang="en-US" dirty="0"/>
                        <a:t>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9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.join([‘</a:t>
                      </a:r>
                      <a:r>
                        <a:rPr lang="en-US" dirty="0" err="1"/>
                        <a:t>a’,’b’,’c’,d</a:t>
                      </a:r>
                      <a:r>
                        <a:rPr lang="en-US" dirty="0"/>
                        <a:t>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join the list using the string itself as delimiter: “,”.join([‘</a:t>
                      </a:r>
                      <a:r>
                        <a:rPr lang="en-US" dirty="0" err="1"/>
                        <a:t>a’,’b’,’c’,’d</a:t>
                      </a:r>
                      <a:r>
                        <a:rPr lang="en-US" dirty="0"/>
                        <a:t>’])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006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701B2-550F-424B-A18D-E1A5E76F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209DD-54BC-5D45-81C4-39ECE000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0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Operators: Arithmetic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62636"/>
              </p:ext>
            </p:extLst>
          </p:nvPr>
        </p:nvGraphicFramePr>
        <p:xfrm>
          <a:off x="876300" y="1676398"/>
          <a:ext cx="7010400" cy="471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+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/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5 % </a:t>
                      </a:r>
                      <a:r>
                        <a:rPr lang="en-US" baseline="0" dirty="0"/>
                        <a:t>2  is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 // 2 is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47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8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E8AE-F132-964C-AE95-6E898BEA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4C8A-0807-9247-AC0B-FF9B7DF2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very powerful (and fast) regex engine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7068E-202E-574B-88A0-2CB95B16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38D8-534A-ED41-A6A4-55733BE8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2B72D66-E59C-DF43-9A68-6A879C9FC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447800"/>
            <a:ext cx="7429500" cy="23083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re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 =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re.compile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r'ab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*’,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re.IGNORECASE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p.match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(‘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abbb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&lt;_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sre.SRE_Match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object; span=(0, 4), match='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abbb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'&gt;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162114C-82FA-4548-9BE8-0956297CD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7886"/>
            <a:ext cx="74295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 =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p.match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(‘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abbb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m.</a:t>
            </a:r>
          </a:p>
        </p:txBody>
      </p:sp>
    </p:spTree>
    <p:extLst>
      <p:ext uri="{BB962C8B-B14F-4D97-AF65-F5344CB8AC3E}">
        <p14:creationId xmlns:p14="http://schemas.microsoft.com/office/powerpoint/2010/main" val="862586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DE37-6C74-3D42-8C92-E9432AF3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F065-5678-B849-A9D6-3B4FA5B8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re.match</a:t>
            </a:r>
            <a:r>
              <a:rPr lang="en-US" dirty="0"/>
              <a:t>(‘pattern’) – matches regex at beginning of </a:t>
            </a:r>
            <a:r>
              <a:rPr lang="en-US" dirty="0" err="1"/>
              <a:t>sring</a:t>
            </a:r>
            <a:endParaRPr lang="en-US" dirty="0"/>
          </a:p>
          <a:p>
            <a:r>
              <a:rPr lang="en-US" dirty="0" err="1"/>
              <a:t>re.search</a:t>
            </a:r>
            <a:r>
              <a:rPr lang="en-US" dirty="0"/>
              <a:t>(‘pattern’) – matches regex anywhere in string</a:t>
            </a:r>
          </a:p>
          <a:p>
            <a:r>
              <a:rPr lang="en-US" dirty="0" err="1"/>
              <a:t>re.findall</a:t>
            </a:r>
            <a:r>
              <a:rPr lang="en-US" dirty="0"/>
              <a:t>(‘pattern’) – matches regex </a:t>
            </a:r>
          </a:p>
          <a:p>
            <a:r>
              <a:rPr lang="en-US" dirty="0" err="1"/>
              <a:t>re.sub</a:t>
            </a:r>
            <a:r>
              <a:rPr lang="en-US" dirty="0"/>
              <a:t>(‘pattern’, ‘replace’) – does regex </a:t>
            </a:r>
            <a:r>
              <a:rPr lang="en-US" dirty="0" err="1"/>
              <a:t>substtitution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AA7CF-3745-9644-9B25-93141060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B2FCD-4A92-C143-9A80-613AF46A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31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String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lab to Python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</a:t>
            </a:r>
            <a:r>
              <a:rPr lang="en-US" b="1" dirty="0">
                <a:ea typeface="ＭＳ Ｐゴシック"/>
                <a:cs typeface="ＭＳ Ｐゴシック"/>
              </a:rPr>
              <a:t>languagebasics / strings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99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Exceptions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Exceptions</a:t>
            </a: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83081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42F4-F77C-D543-BA76-40700599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E24B-3794-F941-A9E2-39C4BA6E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can throw exceptions.</a:t>
            </a:r>
          </a:p>
          <a:p>
            <a:r>
              <a:rPr lang="en-US" dirty="0"/>
              <a:t>We should catch Exceptions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D90BA-BAF5-A342-98A8-2F5C92FE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F5A46-F582-0D4D-8D3F-0886EC64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3893D5B-4C6F-494F-BFED-2C464F30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981200"/>
            <a:ext cx="7429500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try: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f = open(filename, '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rU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text =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f.read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f.close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except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IOError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## If exception, comes here.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sys.stderr.write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('problem reading:' + filename)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## In any case, the code then continues with the line after the try/except</a:t>
            </a:r>
          </a:p>
        </p:txBody>
      </p:sp>
    </p:spTree>
    <p:extLst>
      <p:ext uri="{BB962C8B-B14F-4D97-AF65-F5344CB8AC3E}">
        <p14:creationId xmlns:p14="http://schemas.microsoft.com/office/powerpoint/2010/main" val="1077007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Multithreaded Programming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Exceptions</a:t>
            </a: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77774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B405-BD8D-FE4A-ACA8-459C3CDD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18DD-81C8-D74C-8CE4-D034FAF4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supports multithreaded programming</a:t>
            </a:r>
          </a:p>
          <a:p>
            <a:r>
              <a:rPr lang="en-US" dirty="0"/>
              <a:t>Works very similar to Java (identical interface)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inherit from Thread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32798-300A-0D44-93EE-2741AF6C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261E5-B7C6-3841-99D6-7623EA74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CD1DBB3-A70B-074B-AC52-78C6E9E75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981200"/>
            <a:ext cx="74295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threading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 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dowork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():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# Do something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threading.Thread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(target=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dowork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).start()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69DCCC1-E550-4242-9EF7-6BE2B5E54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" y="4343400"/>
            <a:ext cx="74295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class 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threading.Thread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def run(self):  #override this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#Do Something</a:t>
            </a:r>
          </a:p>
        </p:txBody>
      </p:sp>
    </p:spTree>
    <p:extLst>
      <p:ext uri="{BB962C8B-B14F-4D97-AF65-F5344CB8AC3E}">
        <p14:creationId xmlns:p14="http://schemas.microsoft.com/office/powerpoint/2010/main" val="1626019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A61E-C939-CC45-A507-8A3FE2E4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C341C-D576-1647-BB0A-A788B599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Immutability is very nice when we have threads!</a:t>
            </a:r>
          </a:p>
          <a:p>
            <a:pPr lvl="1"/>
            <a:r>
              <a:rPr lang="en-US" dirty="0"/>
              <a:t>tuple/</a:t>
            </a:r>
            <a:r>
              <a:rPr lang="en-US" dirty="0" err="1"/>
              <a:t>frozenset</a:t>
            </a:r>
            <a:r>
              <a:rPr lang="en-US" dirty="0"/>
              <a:t> are a thread-safe collection type.</a:t>
            </a:r>
          </a:p>
          <a:p>
            <a:pPr lvl="1"/>
            <a:r>
              <a:rPr lang="en-US" dirty="0"/>
              <a:t>Strings and </a:t>
            </a:r>
            <a:r>
              <a:rPr lang="en-US" dirty="0" err="1"/>
              <a:t>numerics</a:t>
            </a:r>
            <a:r>
              <a:rPr lang="en-US" dirty="0"/>
              <a:t> (</a:t>
            </a:r>
            <a:r>
              <a:rPr lang="en-US" dirty="0" err="1"/>
              <a:t>ints</a:t>
            </a:r>
            <a:r>
              <a:rPr lang="en-US" dirty="0"/>
              <a:t>, floats) are thread-safe.</a:t>
            </a:r>
          </a:p>
          <a:p>
            <a:r>
              <a:rPr lang="en-US" dirty="0"/>
              <a:t>Otherwise, we need to use lock, semaphore,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52F2A-87F7-1A49-B381-92FB27AA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525F4-D156-A048-986B-0FEDE1D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A5B9E2F-B2D3-C547-8ACB-DCB26994F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628443"/>
            <a:ext cx="74295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class 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threading.Thread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l = 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threading.Lock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def run(self):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with l: # auto acquires/closes the lock.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#Do Something while locking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# Do something else after lock</a:t>
            </a:r>
          </a:p>
        </p:txBody>
      </p:sp>
    </p:spTree>
    <p:extLst>
      <p:ext uri="{BB962C8B-B14F-4D97-AF65-F5344CB8AC3E}">
        <p14:creationId xmlns:p14="http://schemas.microsoft.com/office/powerpoint/2010/main" val="2316443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8C2A-6CBF-1F44-89B0-E7A08B8D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/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8FA9-1FE5-AC44-9A18-BF965D00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handling is multiple threads of another type</a:t>
            </a:r>
          </a:p>
          <a:p>
            <a:r>
              <a:rPr lang="en-US" dirty="0"/>
              <a:t>Code in event handlers will be run on different thread</a:t>
            </a:r>
          </a:p>
          <a:p>
            <a:r>
              <a:rPr lang="en-US" dirty="0"/>
              <a:t>Need to keep thread safety in mind in callbacks.</a:t>
            </a:r>
          </a:p>
          <a:p>
            <a:r>
              <a:rPr lang="en-US" dirty="0"/>
              <a:t>Python provides the signal class to handle messaging.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B7B56-6B40-0A43-A704-D5F8A8C2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C9F20-4F13-5542-AE1B-A034A0EA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4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Operators: Bitwise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12280"/>
              </p:ext>
            </p:extLst>
          </p:nvPr>
        </p:nvGraphicFramePr>
        <p:xfrm>
          <a:off x="876300" y="1676398"/>
          <a:ext cx="7010400" cy="378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Bitwise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Bitwise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Bitwise </a:t>
                      </a:r>
                      <a:r>
                        <a:rPr lang="en-US" dirty="0" err="1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^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Bitwise 1’s complement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Logical shift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&lt;&lt;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&lt;&lt;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Logical Shift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&gt;&gt;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&gt;&gt;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03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Operators: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12871"/>
              </p:ext>
            </p:extLst>
          </p:nvPr>
        </p:nvGraphicFramePr>
        <p:xfrm>
          <a:off x="1181100" y="1524000"/>
          <a:ext cx="6392178" cy="364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 &lt;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Greater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Less than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5071">
                <a:tc>
                  <a:txBody>
                    <a:bodyPr/>
                    <a:lstStyle/>
                    <a:p>
                      <a:r>
                        <a:rPr lang="en-US" dirty="0"/>
                        <a:t>Greater than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&gt;=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!=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37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FEBF-C53C-A943-A925-73159AD6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C23E-FFDE-014E-AC2D-B6767D8B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no value types or primitive types</a:t>
            </a:r>
          </a:p>
          <a:p>
            <a:r>
              <a:rPr lang="en-US" dirty="0"/>
              <a:t>Everything is an object.</a:t>
            </a:r>
          </a:p>
          <a:p>
            <a:pPr lvl="1"/>
            <a:r>
              <a:rPr lang="en-US" dirty="0"/>
              <a:t>Objects are referred to by reference.</a:t>
            </a:r>
          </a:p>
          <a:p>
            <a:pPr lvl="1"/>
            <a:r>
              <a:rPr lang="en-US" dirty="0"/>
              <a:t>Even simple integers are references.</a:t>
            </a:r>
          </a:p>
          <a:p>
            <a:r>
              <a:rPr lang="en-US" dirty="0"/>
              <a:t>Variables are always references</a:t>
            </a:r>
          </a:p>
          <a:p>
            <a:pPr lvl="1"/>
            <a:r>
              <a:rPr lang="en-US" dirty="0"/>
              <a:t>References are untyped. (loose typing)</a:t>
            </a:r>
          </a:p>
          <a:p>
            <a:pPr lvl="1"/>
            <a:r>
              <a:rPr lang="en-US" dirty="0"/>
              <a:t>References can point to anything.</a:t>
            </a:r>
          </a:p>
          <a:p>
            <a:r>
              <a:rPr lang="en-US" dirty="0"/>
              <a:t>Some types are immutable (can’t be changed)</a:t>
            </a:r>
          </a:p>
          <a:p>
            <a:pPr lvl="1"/>
            <a:r>
              <a:rPr lang="en-US" dirty="0"/>
              <a:t>most numeric types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tuples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05592-D263-BB4D-B9F2-ED34102A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B1C0-381C-B542-A5C6-5A8A5001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4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Scalar</a:t>
            </a:r>
          </a:p>
          <a:p>
            <a:pPr lvl="1"/>
            <a:r>
              <a:rPr lang="en-US" dirty="0"/>
              <a:t>float (3.1)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(10)</a:t>
            </a:r>
          </a:p>
          <a:p>
            <a:pPr lvl="1"/>
            <a:r>
              <a:rPr lang="en-US" dirty="0"/>
              <a:t>long (10L)</a:t>
            </a:r>
          </a:p>
          <a:p>
            <a:pPr lvl="1"/>
            <a:r>
              <a:rPr lang="en-US" dirty="0"/>
              <a:t>complex (1+3j)</a:t>
            </a:r>
          </a:p>
          <a:p>
            <a:pPr lvl="1"/>
            <a:r>
              <a:rPr lang="en-US" dirty="0"/>
              <a:t>bool  (True / False)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 (“hello world”)</a:t>
            </a:r>
          </a:p>
          <a:p>
            <a:pPr lvl="1"/>
            <a:endParaRPr lang="en-US" dirty="0"/>
          </a:p>
          <a:p>
            <a:r>
              <a:rPr lang="en-US" dirty="0"/>
              <a:t>Complex</a:t>
            </a:r>
          </a:p>
          <a:p>
            <a:pPr lvl="1"/>
            <a:r>
              <a:rPr lang="en-US" dirty="0"/>
              <a:t>list: [1, 2, 2, 3]</a:t>
            </a:r>
          </a:p>
          <a:p>
            <a:pPr lvl="1"/>
            <a:r>
              <a:rPr lang="en-US" dirty="0"/>
              <a:t>set [1, 2, 3]  #No dups</a:t>
            </a:r>
          </a:p>
          <a:p>
            <a:pPr lvl="1"/>
            <a:r>
              <a:rPr lang="en-US" dirty="0"/>
              <a:t>tuple (1,”hello”)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{“cat”: 3, “dog”, 4}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2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B533-D486-1045-ABA5-8A65BFA4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58C-FE87-A944-A0E3-BA9A17E6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types can be auto-converted without a warning</a:t>
            </a:r>
          </a:p>
          <a:p>
            <a:r>
              <a:rPr lang="en-US" dirty="0"/>
              <a:t>There is a hierarchy:</a:t>
            </a:r>
          </a:p>
          <a:p>
            <a:pPr lvl="1"/>
            <a:r>
              <a:rPr lang="en-US" dirty="0"/>
              <a:t>bool -&gt; </a:t>
            </a:r>
            <a:r>
              <a:rPr lang="en-US" dirty="0" err="1"/>
              <a:t>int</a:t>
            </a:r>
            <a:r>
              <a:rPr lang="en-US" dirty="0"/>
              <a:t> -&gt; long</a:t>
            </a:r>
            <a:r>
              <a:rPr lang="en-US" dirty="0">
                <a:sym typeface="Wingdings" pitchFamily="2" charset="2"/>
              </a:rPr>
              <a:t> -&gt; float -&gt; complex</a:t>
            </a:r>
          </a:p>
          <a:p>
            <a:pPr lvl="1"/>
            <a:r>
              <a:rPr lang="en-US" dirty="0">
                <a:sym typeface="Wingdings" pitchFamily="2" charset="2"/>
              </a:rPr>
              <a:t>Upcasting is never a problem.</a:t>
            </a:r>
          </a:p>
          <a:p>
            <a:pPr lvl="1"/>
            <a:r>
              <a:rPr lang="en-US" dirty="0" err="1">
                <a:sym typeface="Wingdings" pitchFamily="2" charset="2"/>
              </a:rPr>
              <a:t>Downcasting</a:t>
            </a:r>
            <a:r>
              <a:rPr lang="en-US" dirty="0">
                <a:sym typeface="Wingdings" pitchFamily="2" charset="2"/>
              </a:rPr>
              <a:t> requires loss of information.</a:t>
            </a:r>
          </a:p>
          <a:p>
            <a:r>
              <a:rPr lang="en-US" dirty="0">
                <a:sym typeface="Wingdings" pitchFamily="2" charset="2"/>
              </a:rPr>
              <a:t>Explicit conversion / casting</a:t>
            </a:r>
          </a:p>
          <a:p>
            <a:pPr lvl="1"/>
            <a:r>
              <a:rPr lang="en-US" dirty="0">
                <a:sym typeface="Wingdings" pitchFamily="2" charset="2"/>
              </a:rPr>
              <a:t>Casting is accomplished by passing the value to the constructor</a:t>
            </a:r>
          </a:p>
          <a:p>
            <a:pPr lvl="1"/>
            <a:r>
              <a:rPr lang="en-US" dirty="0">
                <a:sym typeface="Wingdings" pitchFamily="2" charset="2"/>
              </a:rPr>
              <a:t>Example: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(3.1) # float is passed into the constructor of </a:t>
            </a:r>
            <a:r>
              <a:rPr lang="en-US" dirty="0" err="1">
                <a:sym typeface="Wingdings" pitchFamily="2" charset="2"/>
              </a:rPr>
              <a:t>int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Casting always copies the data and makes a new object.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7E45-6448-234B-A99B-1D3F0117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D30B4-93A3-AA41-8507-7DAC33E6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91145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385599</TotalTime>
  <Words>2750</Words>
  <Application>Microsoft Macintosh PowerPoint</Application>
  <PresentationFormat>Custom</PresentationFormat>
  <Paragraphs>622</Paragraphs>
  <Slides>48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 Bold</vt:lpstr>
      <vt:lpstr>ＭＳ Ｐゴシック</vt:lpstr>
      <vt:lpstr>Arial</vt:lpstr>
      <vt:lpstr>Garamond</vt:lpstr>
      <vt:lpstr>Lucida Sans Typewriter</vt:lpstr>
      <vt:lpstr>Monotype Sorts</vt:lpstr>
      <vt:lpstr>Times New Roman</vt:lpstr>
      <vt:lpstr>Verdana</vt:lpstr>
      <vt:lpstr>Wingdings</vt:lpstr>
      <vt:lpstr>LPc_New</vt:lpstr>
      <vt:lpstr>Python Language Basics</vt:lpstr>
      <vt:lpstr>Python Data Types</vt:lpstr>
      <vt:lpstr>Python Operators (Assignments / Boolean)</vt:lpstr>
      <vt:lpstr>Python Operators: Arithmetic</vt:lpstr>
      <vt:lpstr>Python Operators: Bitwise</vt:lpstr>
      <vt:lpstr>Python Operators: Comparison</vt:lpstr>
      <vt:lpstr>Python Data Types</vt:lpstr>
      <vt:lpstr>Python Data Types</vt:lpstr>
      <vt:lpstr>Converting types</vt:lpstr>
      <vt:lpstr>Lists</vt:lpstr>
      <vt:lpstr>Sets</vt:lpstr>
      <vt:lpstr>dicts</vt:lpstr>
      <vt:lpstr>Named Items in dicts</vt:lpstr>
      <vt:lpstr>dicts : Adding New Attributes</vt:lpstr>
      <vt:lpstr>Dictionaries</vt:lpstr>
      <vt:lpstr>Tuples</vt:lpstr>
      <vt:lpstr>Arrays</vt:lpstr>
      <vt:lpstr>Lab: Python datatypes</vt:lpstr>
      <vt:lpstr>Ranges</vt:lpstr>
      <vt:lpstr>Blocks in Python</vt:lpstr>
      <vt:lpstr>Control Flow: IF-Else</vt:lpstr>
      <vt:lpstr>One-liner</vt:lpstr>
      <vt:lpstr>Lab: Conditionals</vt:lpstr>
      <vt:lpstr>Control Loops</vt:lpstr>
      <vt:lpstr>For loops and lists</vt:lpstr>
      <vt:lpstr>Comprehensions</vt:lpstr>
      <vt:lpstr>Lab: Control Loops</vt:lpstr>
      <vt:lpstr>Functions</vt:lpstr>
      <vt:lpstr>User Functions</vt:lpstr>
      <vt:lpstr>User Function Example</vt:lpstr>
      <vt:lpstr>DocStrings</vt:lpstr>
      <vt:lpstr>Lambda Functions</vt:lpstr>
      <vt:lpstr>Map</vt:lpstr>
      <vt:lpstr>Lab: Functions</vt:lpstr>
      <vt:lpstr>Strings</vt:lpstr>
      <vt:lpstr>Strings</vt:lpstr>
      <vt:lpstr>Formatted strings</vt:lpstr>
      <vt:lpstr>Referencing Strings</vt:lpstr>
      <vt:lpstr>String Methods</vt:lpstr>
      <vt:lpstr>Regular Expressions</vt:lpstr>
      <vt:lpstr>Regex </vt:lpstr>
      <vt:lpstr>Lab: String</vt:lpstr>
      <vt:lpstr>Exceptions</vt:lpstr>
      <vt:lpstr>Python Exceptions</vt:lpstr>
      <vt:lpstr>Multithreaded Programming</vt:lpstr>
      <vt:lpstr>Threads</vt:lpstr>
      <vt:lpstr>Thread Safety</vt:lpstr>
      <vt:lpstr>Events / Callbacks</vt:lpstr>
    </vt:vector>
  </TitlesOfParts>
  <Company>Elephant Scale LLC &amp; LearningPatterns Inc.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4446</cp:revision>
  <cp:lastPrinted>2018-04-16T20:22:06Z</cp:lastPrinted>
  <dcterms:created xsi:type="dcterms:W3CDTF">2010-07-13T15:22:01Z</dcterms:created>
  <dcterms:modified xsi:type="dcterms:W3CDTF">2018-07-20T03:55:06Z</dcterms:modified>
</cp:coreProperties>
</file>