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8"/>
  </p:notesMasterIdLst>
  <p:handoutMasterIdLst>
    <p:handoutMasterId r:id="rId29"/>
  </p:handoutMasterIdLst>
  <p:sldIdLst>
    <p:sldId id="1084" r:id="rId2"/>
    <p:sldId id="1149" r:id="rId3"/>
    <p:sldId id="1150" r:id="rId4"/>
    <p:sldId id="1207" r:id="rId5"/>
    <p:sldId id="1151" r:id="rId6"/>
    <p:sldId id="1152" r:id="rId7"/>
    <p:sldId id="1153" r:id="rId8"/>
    <p:sldId id="1154" r:id="rId9"/>
    <p:sldId id="1155" r:id="rId10"/>
    <p:sldId id="1156" r:id="rId11"/>
    <p:sldId id="1157" r:id="rId12"/>
    <p:sldId id="1158" r:id="rId13"/>
    <p:sldId id="1159" r:id="rId14"/>
    <p:sldId id="1160" r:id="rId15"/>
    <p:sldId id="1161" r:id="rId16"/>
    <p:sldId id="1085" r:id="rId17"/>
    <p:sldId id="1087" r:id="rId18"/>
    <p:sldId id="1088" r:id="rId19"/>
    <p:sldId id="1090" r:id="rId20"/>
    <p:sldId id="1091" r:id="rId21"/>
    <p:sldId id="1094" r:id="rId22"/>
    <p:sldId id="1162" r:id="rId23"/>
    <p:sldId id="1163" r:id="rId24"/>
    <p:sldId id="1172" r:id="rId25"/>
    <p:sldId id="1173" r:id="rId26"/>
    <p:sldId id="1165" r:id="rId27"/>
  </p:sldIdLst>
  <p:sldSz cx="93726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51" autoAdjust="0"/>
    <p:restoredTop sz="86036" autoAdjust="0"/>
  </p:normalViewPr>
  <p:slideViewPr>
    <p:cSldViewPr>
      <p:cViewPr varScale="1">
        <p:scale>
          <a:sx n="134" d="100"/>
          <a:sy n="134" d="100"/>
        </p:scale>
        <p:origin x="760" y="176"/>
      </p:cViewPr>
      <p:guideLst>
        <p:guide orient="horz" pos="2160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144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4813" y="473075"/>
            <a:ext cx="6492875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68275" indent="-168275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Char char="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452438" indent="-169863" algn="l" rtl="0" eaLnBrk="0" fontAlgn="base" hangingPunct="0">
      <a:spcBef>
        <a:spcPct val="3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7175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2438" marR="0" lvl="1" indent="-1698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474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0" y="-1488"/>
            <a:ext cx="2498725" cy="686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5" y="4119563"/>
            <a:ext cx="6335713" cy="457200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2667000"/>
            <a:ext cx="8121650" cy="1214438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822325"/>
            <a:ext cx="4375150" cy="2744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719513"/>
            <a:ext cx="4375150" cy="2746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822325"/>
            <a:ext cx="8902700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6580188"/>
            <a:ext cx="546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6638918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0"/>
            <a:ext cx="7048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0"/>
            <a:ext cx="8667750" cy="690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err="1">
                <a:ea typeface="ＭＳ Ｐゴシック"/>
                <a:cs typeface="ＭＳ Ｐゴシック"/>
              </a:rPr>
              <a:t>NumPy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A4B9897-13C0-3049-8823-B24C807F6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5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Data Types </a:t>
            </a:r>
          </a:p>
          <a:p>
            <a:pPr marL="404813" lvl="1" indent="0" algn="r">
              <a:buFontTx/>
              <a:buNone/>
            </a:pPr>
            <a:r>
              <a:rPr lang="en-US" sz="2800" b="1" kern="0" dirty="0" err="1">
                <a:solidFill>
                  <a:schemeClr val="accent2"/>
                </a:solidFill>
                <a:ea typeface="ＭＳ Ｐゴシック"/>
              </a:rPr>
              <a:t>NumPy</a:t>
            </a:r>
            <a:endParaRPr lang="en-US" sz="2800" b="1" kern="0" dirty="0">
              <a:solidFill>
                <a:schemeClr val="accent2"/>
              </a:solidFill>
              <a:ea typeface="ＭＳ Ｐゴシック"/>
            </a:endParaRPr>
          </a:p>
          <a:p>
            <a:pPr marL="404813" lvl="1" indent="0" algn="r">
              <a:buFontTx/>
              <a:buNone/>
            </a:pPr>
            <a:r>
              <a:rPr lang="en-US" sz="2800" kern="0" dirty="0"/>
              <a:t>Packages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Pandas</a:t>
            </a:r>
            <a:endParaRPr lang="en-US" sz="2000" kern="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16979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ways to create arrays:</a:t>
            </a:r>
          </a:p>
          <a:p>
            <a:r>
              <a:rPr lang="en-US" dirty="0"/>
              <a:t>Convert from list:  </a:t>
            </a:r>
            <a:r>
              <a:rPr lang="en-US" dirty="0" err="1"/>
              <a:t>np.array</a:t>
            </a:r>
            <a:r>
              <a:rPr lang="en-US" dirty="0"/>
              <a:t>(</a:t>
            </a:r>
            <a:r>
              <a:rPr lang="en-US" dirty="0" err="1"/>
              <a:t>mylist</a:t>
            </a:r>
            <a:r>
              <a:rPr lang="en-US" dirty="0"/>
              <a:t>)</a:t>
            </a:r>
          </a:p>
          <a:p>
            <a:r>
              <a:rPr lang="en-US" dirty="0"/>
              <a:t>Pre-initialized with </a:t>
            </a:r>
            <a:r>
              <a:rPr lang="en-US" dirty="0" err="1"/>
              <a:t>np.zeroes</a:t>
            </a:r>
            <a:r>
              <a:rPr lang="en-US" dirty="0"/>
              <a:t> or </a:t>
            </a:r>
            <a:r>
              <a:rPr lang="en-US" dirty="0" err="1"/>
              <a:t>np.ones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type float64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Range with </a:t>
            </a:r>
            <a:r>
              <a:rPr lang="en-US" dirty="0" err="1"/>
              <a:t>np.arange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Linspace</a:t>
            </a:r>
            <a:r>
              <a:rPr lang="en-US" dirty="0"/>
              <a:t> (n numbers from a to b)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4650" y="2085973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np.zeroes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((3,2)) #float64 by default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array([[0., 0., 0.]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 [0., 0., 0.]]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np.ones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((3,2))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array([[1., 1., 1.]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 [1., 1., 1.]]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25438" y="4368727"/>
            <a:ext cx="8763000" cy="70788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np.arange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(10, 30, 5) #use for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int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types only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array([10,15,20,25])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4800" y="5742762"/>
            <a:ext cx="8763000" cy="70788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np.linspace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(0, 2, 9) #better for float types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array([0., 0.25, 0.5, 0.75, 1., 1.25, 1.5, 1.75, 2.])</a:t>
            </a:r>
          </a:p>
        </p:txBody>
      </p:sp>
    </p:spTree>
    <p:extLst>
      <p:ext uri="{BB962C8B-B14F-4D97-AF65-F5344CB8AC3E}">
        <p14:creationId xmlns:p14="http://schemas.microsoft.com/office/powerpoint/2010/main" val="3254842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Elementwise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arithmetic (+,-,* / ) is performed elementwise (on arrays)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10198" y="1427817"/>
            <a:ext cx="8763000" cy="224676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# Elementwise operation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([1,2,3,4])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b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([5,6,7,8])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array[1, 2, 3, 4]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+ b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array[6, 8, 10, 12]</a:t>
            </a: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996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mixing types on arrays, results are  “</a:t>
            </a:r>
            <a:r>
              <a:rPr lang="en-US" dirty="0" err="1"/>
              <a:t>upcasted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Example </a:t>
            </a:r>
            <a:r>
              <a:rPr lang="en-US" dirty="0" err="1"/>
              <a:t>int</a:t>
            </a:r>
            <a:r>
              <a:rPr lang="en-US" dirty="0"/>
              <a:t> -&gt; float -&gt; complex</a:t>
            </a:r>
          </a:p>
          <a:p>
            <a:r>
              <a:rPr lang="en-US" dirty="0"/>
              <a:t>Examples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4950" y="2514600"/>
            <a:ext cx="8763000" cy="224676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# An </a:t>
            </a:r>
            <a:r>
              <a:rPr lang="en-US" sz="2000" dirty="0" err="1">
                <a:solidFill>
                  <a:schemeClr val="bg2"/>
                </a:solidFill>
                <a:latin typeface="Lucida Sans Typewriter" pitchFamily="49" charset="0"/>
              </a:rPr>
              <a:t>ndarray</a:t>
            </a:r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of integers (implicit)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([1,2,3,4])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array[1, 2, 3, 4]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* 2.5  #result is floating point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array[2.5, 5., 7.5, 10.]</a:t>
            </a: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390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arrays have different shapes?</a:t>
            </a:r>
          </a:p>
          <a:p>
            <a:r>
              <a:rPr lang="en-US" b="1" dirty="0"/>
              <a:t>Broadcasting</a:t>
            </a:r>
            <a:r>
              <a:rPr lang="en-US" dirty="0"/>
              <a:t> allows arrays to be extended for elementwise operation </a:t>
            </a:r>
            <a:r>
              <a:rPr lang="en-US" b="1" dirty="0"/>
              <a:t>in some cases</a:t>
            </a:r>
          </a:p>
          <a:p>
            <a:r>
              <a:rPr lang="en-US" dirty="0"/>
              <a:t>Compatibility Scenarios:</a:t>
            </a:r>
          </a:p>
          <a:p>
            <a:pPr lvl="1"/>
            <a:r>
              <a:rPr lang="en-US" dirty="0"/>
              <a:t>2 Arrays exactly same shape: perform elementwise</a:t>
            </a:r>
          </a:p>
          <a:p>
            <a:pPr lvl="1"/>
            <a:r>
              <a:rPr lang="en-US" dirty="0"/>
              <a:t>Array operated on scalar value (perform elementwise on scalar)</a:t>
            </a:r>
          </a:p>
          <a:p>
            <a:pPr lvl="1"/>
            <a:r>
              <a:rPr lang="en-US" dirty="0"/>
              <a:t>Arrays with same number of elements OR single element in matching dimensions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6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Dimensions can be indexed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Dimensions: use array[</a:t>
            </a:r>
            <a:r>
              <a:rPr lang="en-US" dirty="0" err="1"/>
              <a:t>m,n</a:t>
            </a:r>
            <a:r>
              <a:rPr lang="en-US" dirty="0"/>
              <a:t>] syntax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6469" y="1447800"/>
            <a:ext cx="8763000" cy="1015663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([1,2,3,4])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a[1] # zero-based index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2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13033" y="3119775"/>
            <a:ext cx="8763000" cy="28623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np.arange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(15).reshape(3,5)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array[[ 0,  1,  2,  3,  4],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[ 5,  6,  7,  8,  9],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[10, 11, 12, 13, 14]]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a[1][0] # DON’T DO THIS!! -- Slow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5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a[1,0] #  This is faster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27197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Slice by array[</a:t>
            </a:r>
            <a:r>
              <a:rPr lang="en-US" dirty="0" err="1"/>
              <a:t>start:stop:step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Multidimensional array: (separate slices by commas)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6469" y="1447800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([1,2,3,4])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a[2:3] # zero-based index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[3 4]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a[0:3:2] #skipping by 2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[1 3]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87338" y="3520805"/>
            <a:ext cx="8763000" cy="255454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np.arange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(15).reshape(3,5)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array[[ 0,  1,  2,  3,  4],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[ 5,  6,  7,  8,  9],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[10, 11, 12, 13, 14]]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a[0:1,1:2]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[[1 2]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[6 7]]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009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One-dimensional arrays</a:t>
            </a:r>
          </a:p>
          <a:p>
            <a:r>
              <a:rPr lang="en-US" dirty="0"/>
              <a:t>Holds ordered collection of objects</a:t>
            </a:r>
          </a:p>
          <a:p>
            <a:pPr lvl="1"/>
            <a:r>
              <a:rPr lang="en-US" dirty="0"/>
              <a:t>Objects all have to be of the SAME TYPE  (no mix-match)</a:t>
            </a:r>
          </a:p>
          <a:p>
            <a:r>
              <a:rPr lang="en-US" dirty="0"/>
              <a:t>Arrays are created using </a:t>
            </a:r>
            <a:r>
              <a:rPr lang="en-US" dirty="0" err="1"/>
              <a:t>np.array</a:t>
            </a:r>
            <a:r>
              <a:rPr lang="en-US" dirty="0"/>
              <a:t>() function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v1 = </a:t>
            </a:r>
            <a:r>
              <a:rPr lang="en-US" b="1" dirty="0" err="1">
                <a:solidFill>
                  <a:schemeClr val="accent2"/>
                </a:solidFill>
              </a:rPr>
              <a:t>np.array</a:t>
            </a:r>
            <a:r>
              <a:rPr lang="en-US" b="1" dirty="0">
                <a:solidFill>
                  <a:schemeClr val="accent2"/>
                </a:solidFill>
              </a:rPr>
              <a:t>([0,1,2,3,4,5])</a:t>
            </a:r>
          </a:p>
          <a:p>
            <a:r>
              <a:rPr lang="en-US" dirty="0"/>
              <a:t>Access elements from Array using indexes</a:t>
            </a:r>
          </a:p>
          <a:p>
            <a:pPr lvl="1"/>
            <a:r>
              <a:rPr lang="en-US" dirty="0"/>
              <a:t>Indexes start with 0  </a:t>
            </a:r>
            <a:br>
              <a:rPr lang="en-US"/>
            </a:br>
            <a:r>
              <a:rPr lang="en-US" b="1">
                <a:solidFill>
                  <a:schemeClr val="accent2"/>
                </a:solidFill>
              </a:rPr>
              <a:t>v1[3</a:t>
            </a:r>
            <a:r>
              <a:rPr lang="en-US" b="1" dirty="0">
                <a:solidFill>
                  <a:schemeClr val="accent2"/>
                </a:solidFill>
              </a:rPr>
              <a:t>] =&gt; 3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v1[</a:t>
            </a:r>
            <a:r>
              <a:rPr lang="en-US" b="1" dirty="0" err="1">
                <a:solidFill>
                  <a:schemeClr val="accent2"/>
                </a:solidFill>
              </a:rPr>
              <a:t>np.array</a:t>
            </a:r>
            <a:r>
              <a:rPr lang="en-US" b="1" dirty="0">
                <a:solidFill>
                  <a:schemeClr val="accent2"/>
                </a:solidFill>
              </a:rPr>
              <a:t>([1,3])] =&gt;  1,3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v1[2:4] =&gt; 2,3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7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1006475"/>
          </a:xfrm>
        </p:spPr>
        <p:txBody>
          <a:bodyPr/>
          <a:lstStyle/>
          <a:p>
            <a:r>
              <a:rPr lang="en-US" dirty="0"/>
              <a:t>Arrays can be operated on just like first class variables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" y="1447800"/>
            <a:ext cx="8763000" cy="4893647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 </a:t>
            </a:r>
            <a:r>
              <a:rPr lang="en-US" sz="24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numpy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as np</a:t>
            </a:r>
          </a:p>
          <a:p>
            <a:pPr defTabSz="288925"/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v1 = </a:t>
            </a:r>
            <a:r>
              <a:rPr lang="en-US" sz="24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1,2,3,4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pPr defTabSz="288925"/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v2 = </a:t>
            </a:r>
            <a:r>
              <a:rPr lang="en-US" sz="24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10,20,30,40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endParaRPr lang="en-US" sz="24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mr-IN" sz="24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v1 + v2</a:t>
            </a:r>
          </a:p>
          <a:p>
            <a:pPr defTabSz="288925"/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array[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11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22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33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44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endParaRPr lang="mr-IN" sz="24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24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v2 - v1</a:t>
            </a:r>
          </a:p>
          <a:p>
            <a:pPr defTabSz="288925"/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array[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9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18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27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36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endParaRPr lang="mr-IN" sz="24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24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v1 * 3</a:t>
            </a:r>
          </a:p>
          <a:p>
            <a:pPr defTabSz="288925"/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array[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6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9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12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endParaRPr lang="mr-IN" sz="24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24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000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4950" y="914400"/>
            <a:ext cx="8763000" cy="452431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 = </a:t>
            </a:r>
            <a:r>
              <a:rPr lang="en-US" sz="24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([1,2,3,4,5)</a:t>
            </a:r>
          </a:p>
          <a:p>
            <a:pPr defTabSz="288925"/>
            <a:endParaRPr lang="en-US" sz="24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Length: size of Array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length(x) </a:t>
            </a:r>
            <a:r>
              <a:rPr lang="en-US" sz="2400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=&gt; 5</a:t>
            </a:r>
          </a:p>
          <a:p>
            <a:pPr defTabSz="288925"/>
            <a:endParaRPr lang="en-US" sz="24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24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Statistics: min, max, 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avg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mean, median, standard deviation, variance</a:t>
            </a:r>
          </a:p>
          <a:p>
            <a:pPr defTabSz="288925"/>
            <a:r>
              <a:rPr lang="en-US" sz="24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np.mean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(x) </a:t>
            </a:r>
            <a:r>
              <a:rPr lang="en-US" sz="2400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=&gt;  3</a:t>
            </a:r>
          </a:p>
          <a:p>
            <a:pPr defTabSz="288925"/>
            <a:r>
              <a:rPr lang="en-US" sz="24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np.median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(x) </a:t>
            </a:r>
            <a:r>
              <a:rPr lang="en-US" sz="2400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=&gt; 3</a:t>
            </a:r>
          </a:p>
          <a:p>
            <a:pPr defTabSz="288925"/>
            <a:r>
              <a:rPr lang="en-US" sz="24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np.std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(x)  </a:t>
            </a:r>
            <a:r>
              <a:rPr lang="en-US" sz="2400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=&gt;  1.58</a:t>
            </a:r>
          </a:p>
          <a:p>
            <a:pPr defTabSz="288925"/>
            <a:r>
              <a:rPr lang="en-US" sz="24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np.var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(x) </a:t>
            </a:r>
            <a:r>
              <a:rPr lang="en-US" sz="2400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=&gt; 2.5</a:t>
            </a:r>
          </a:p>
        </p:txBody>
      </p:sp>
    </p:spTree>
    <p:extLst>
      <p:ext uri="{BB962C8B-B14F-4D97-AF65-F5344CB8AC3E}">
        <p14:creationId xmlns:p14="http://schemas.microsoft.com/office/powerpoint/2010/main" val="504277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4950" y="914400"/>
            <a:ext cx="8763000" cy="5632311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</a:t>
            </a: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Sort</a:t>
            </a:r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ing</a:t>
            </a:r>
            <a:endParaRPr lang="mr-IN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sort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1,3,5,4,2))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1, 2, 3, 4, 5</a:t>
            </a:r>
            <a:endParaRPr lang="en-US" sz="20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mr-IN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</a:t>
            </a: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Reverse</a:t>
            </a:r>
            <a:endParaRPr lang="mr-IN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1,3,5,4,2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[::-1]</a:t>
            </a:r>
            <a:endParaRPr lang="en-US" sz="2000" i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2, 4, 5, 3, 1</a:t>
            </a: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</a:t>
            </a: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Adding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Elements</a:t>
            </a:r>
            <a:endParaRPr lang="mr-IN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v1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1,2,3,4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pPr defTabSz="288925"/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v3 =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v1.append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5,6,7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pPr defTabSz="288925"/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v3</a:t>
            </a:r>
          </a:p>
          <a:p>
            <a:pPr defTabSz="288925"/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2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3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4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5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6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7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endParaRPr lang="mr-IN" sz="20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</a:t>
            </a: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Removing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elements</a:t>
            </a:r>
            <a:endParaRPr lang="mr-IN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.delete[2:4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</a:p>
          <a:p>
            <a:pPr defTabSz="288925"/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5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6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7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endParaRPr lang="mr-IN" sz="20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08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NumPy</a:t>
            </a:r>
            <a:r>
              <a:rPr lang="en-US" dirty="0"/>
              <a:t> and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 rich language with ecosystem.</a:t>
            </a:r>
          </a:p>
          <a:p>
            <a:endParaRPr lang="en-US" dirty="0"/>
          </a:p>
          <a:p>
            <a:r>
              <a:rPr lang="en-US" dirty="0"/>
              <a:t>Open source</a:t>
            </a:r>
          </a:p>
          <a:p>
            <a:endParaRPr lang="en-US" dirty="0"/>
          </a:p>
          <a:p>
            <a:r>
              <a:rPr lang="en-US" dirty="0"/>
              <a:t>Rich package ecosystem (lots of libraries)</a:t>
            </a:r>
          </a:p>
          <a:p>
            <a:endParaRPr lang="en-US" dirty="0"/>
          </a:p>
          <a:p>
            <a:r>
              <a:rPr lang="en-US" dirty="0"/>
              <a:t>Great for modeling, machine learning, ad-hoc analytics</a:t>
            </a:r>
          </a:p>
          <a:p>
            <a:endParaRPr lang="en-US" dirty="0"/>
          </a:p>
          <a:p>
            <a:r>
              <a:rPr lang="en-US" dirty="0"/>
              <a:t>Used by scientists, now very popular among data scientists / analysts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0" y="990600"/>
            <a:ext cx="1905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57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 Array Filtering  (*Important*)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4950" y="914400"/>
            <a:ext cx="8763000" cy="526297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Filtering: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 = </a:t>
            </a:r>
            <a:r>
              <a:rPr lang="en-US" sz="24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([1,-2, 3, -4, 5, -1])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 &gt; 0</a:t>
            </a:r>
          </a:p>
          <a:p>
            <a:pPr defTabSz="288925"/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array[TRUE, FALSE, TRUE, FALSE, TRUE, FALSE]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Used as subscript, only elements matching TRUE are retained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 [ x&gt;0 ]</a:t>
            </a:r>
          </a:p>
          <a:p>
            <a:pPr defTabSz="288925"/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array[ 1, 3, 5 ]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Multiple conditions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 [ (x&gt;0) &amp; (x &lt; 5)]</a:t>
            </a:r>
          </a:p>
          <a:p>
            <a:pPr defTabSz="288925"/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array[ 1, 3]</a:t>
            </a:r>
          </a:p>
          <a:p>
            <a:pPr defTabSz="288925"/>
            <a:endParaRPr lang="en-US" sz="24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464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2911475"/>
          </a:xfrm>
        </p:spPr>
        <p:txBody>
          <a:bodyPr>
            <a:normAutofit/>
          </a:bodyPr>
          <a:lstStyle/>
          <a:p>
            <a:r>
              <a:rPr lang="en-US" dirty="0"/>
              <a:t>A matrix is a 2-D array.</a:t>
            </a:r>
          </a:p>
          <a:p>
            <a:r>
              <a:rPr lang="en-US" dirty="0"/>
              <a:t>Contains  elements of the SAME type.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matrix( </a:t>
            </a:r>
            <a:r>
              <a:rPr lang="en-US" b="1" dirty="0" err="1">
                <a:solidFill>
                  <a:schemeClr val="accent2"/>
                </a:solidFill>
              </a:rPr>
              <a:t>np.array</a:t>
            </a:r>
            <a:r>
              <a:rPr lang="en-US" b="1" dirty="0">
                <a:solidFill>
                  <a:schemeClr val="accent2"/>
                </a:solidFill>
              </a:rPr>
              <a:t>(['a', 'b', 'c', 'd', 'e', 'f'),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    [2,3]) </a:t>
            </a:r>
          </a:p>
          <a:p>
            <a:r>
              <a:rPr lang="en-US" dirty="0"/>
              <a:t>Does python store the values in row-major or column major order?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542199"/>
              </p:ext>
            </p:extLst>
          </p:nvPr>
        </p:nvGraphicFramePr>
        <p:xfrm>
          <a:off x="640375" y="4801320"/>
          <a:ext cx="353228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C </a:t>
                      </a: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1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2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91008"/>
              </p:ext>
            </p:extLst>
          </p:nvPr>
        </p:nvGraphicFramePr>
        <p:xfrm>
          <a:off x="4805782" y="4801320"/>
          <a:ext cx="353228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C </a:t>
                      </a: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1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2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1294220" y="4742076"/>
            <a:ext cx="2878435" cy="180354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6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can represent matrices 2 ways:</a:t>
            </a:r>
          </a:p>
          <a:p>
            <a:pPr lvl="1"/>
            <a:r>
              <a:rPr lang="en-US" dirty="0"/>
              <a:t>As 2-D </a:t>
            </a:r>
            <a:r>
              <a:rPr lang="en-US" dirty="0" err="1"/>
              <a:t>ndarrays</a:t>
            </a:r>
            <a:r>
              <a:rPr lang="en-US" dirty="0"/>
              <a:t> (</a:t>
            </a:r>
            <a:r>
              <a:rPr lang="en-US" b="1" dirty="0"/>
              <a:t>preferred for Python &gt; 3.5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np.mat</a:t>
            </a:r>
            <a:r>
              <a:rPr lang="en-US" dirty="0"/>
              <a:t> class (</a:t>
            </a:r>
            <a:r>
              <a:rPr lang="en-US" dirty="0" err="1"/>
              <a:t>subclassed</a:t>
            </a:r>
            <a:r>
              <a:rPr lang="en-US" dirty="0"/>
              <a:t> from </a:t>
            </a:r>
            <a:r>
              <a:rPr lang="en-US" dirty="0" err="1"/>
              <a:t>ndarray</a:t>
            </a:r>
            <a:r>
              <a:rPr lang="en-US" dirty="0"/>
              <a:t>) (Python 2.x)</a:t>
            </a:r>
          </a:p>
          <a:p>
            <a:r>
              <a:rPr lang="en-US" dirty="0"/>
              <a:t>Main difference is matrix multiply syntax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1790" y="4526896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&gt;&gt;&gt; # Matrices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np.mat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(‘4 3; 2 1’)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b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np.mat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(‘1 2; 3 4’)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print (a*b) # Matrix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Mutiply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[[13 20]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[ 5  8]]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51790" y="2458364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&gt;&gt;&gt; # Arrays in Python &gt; 3.5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([[4, 3], [2, 1]])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b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([[1, 2], [3,4]])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print (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a@b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) # Matrix Multiply is ‘@’ in Python &gt; 3.5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[[13 20]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[ 5  8]]</a:t>
            </a:r>
          </a:p>
        </p:txBody>
      </p:sp>
    </p:spTree>
    <p:extLst>
      <p:ext uri="{BB962C8B-B14F-4D97-AF65-F5344CB8AC3E}">
        <p14:creationId xmlns:p14="http://schemas.microsoft.com/office/powerpoint/2010/main" val="1263428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basic identity matrix with </a:t>
            </a:r>
            <a:r>
              <a:rPr lang="en-US" dirty="0" err="1"/>
              <a:t>np.identity</a:t>
            </a:r>
            <a:r>
              <a:rPr lang="en-US" dirty="0"/>
              <a:t>(rank)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custom diagonals with </a:t>
            </a:r>
            <a:r>
              <a:rPr lang="en-US" dirty="0" err="1"/>
              <a:t>np.eye</a:t>
            </a:r>
            <a:r>
              <a:rPr lang="en-US" dirty="0"/>
              <a:t>(n,  m, k)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4650" y="1447800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np.identity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(4)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array([[1., 0., 0., 0.],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 [0., 1., 0., 0.],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 [0., 0., 1., 0.],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 [0., 0., 0., 1.]])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74650" y="3956844"/>
            <a:ext cx="8763000" cy="224676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np.eye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(5, 8, 1) #Shifted right by 1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array([[0., 1., 0., 0., 0., 0., 0.],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 [0., 0., 1., 0., 0., 0., 0.],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 [0., 0., 0., 1., 0., 0., 0.],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 [0., 0., 0., 0., 1., 0., 0.],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 [0., 0., 0., 0., 0., 1., 0.]])</a:t>
            </a:r>
          </a:p>
          <a:p>
            <a:pPr defTabSz="288925"/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945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88738-148F-F142-8619-940A057A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0F898-0655-3E49-A389-835187DEF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scipy.sparse</a:t>
            </a:r>
            <a:r>
              <a:rPr lang="en-US" dirty="0"/>
              <a:t> package has a sparse matrix</a:t>
            </a:r>
          </a:p>
          <a:p>
            <a:r>
              <a:rPr lang="en-US" dirty="0"/>
              <a:t>Great for times where we have a large matrix </a:t>
            </a:r>
          </a:p>
          <a:p>
            <a:pPr lvl="1"/>
            <a:r>
              <a:rPr lang="en-US" dirty="0"/>
              <a:t>With few items entered.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Sparse.csr_matrix</a:t>
            </a:r>
            <a:r>
              <a:rPr lang="en-US" dirty="0"/>
              <a:t>: row oriented matrix</a:t>
            </a:r>
          </a:p>
          <a:p>
            <a:r>
              <a:rPr lang="en-US" dirty="0" err="1"/>
              <a:t>Sparse.csc_matrix</a:t>
            </a:r>
            <a:r>
              <a:rPr lang="en-US" dirty="0"/>
              <a:t>: column oriented matrix.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BDF95-2508-014E-982B-14B17D18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849AB-D74F-6D41-91F9-CF79359F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7EB5487-8684-6443-8589-DE1DA4930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2209800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mtx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 =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sparse.csr_matrix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((3, 4),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dtype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=np.int8)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mtx.todense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()  # Output is a matrix, not 2-D array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Matrix([0,0,0,0],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       [0,0,0,0]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       [0,0,0,0]])</a:t>
            </a:r>
          </a:p>
        </p:txBody>
      </p:sp>
    </p:spTree>
    <p:extLst>
      <p:ext uri="{BB962C8B-B14F-4D97-AF65-F5344CB8AC3E}">
        <p14:creationId xmlns:p14="http://schemas.microsoft.com/office/powerpoint/2010/main" val="1845436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EA58-D1F9-E847-BBE1-70DA982F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Entering values for CSR/CSC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3BFC1-31A7-074B-B45D-F99475C35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how we enter the values:</a:t>
            </a:r>
          </a:p>
          <a:p>
            <a:r>
              <a:rPr lang="en-US" dirty="0"/>
              <a:t>We pass in a tuple of the following:</a:t>
            </a:r>
          </a:p>
          <a:p>
            <a:pPr lvl="1"/>
            <a:r>
              <a:rPr lang="en-US" dirty="0"/>
              <a:t>The raw data</a:t>
            </a:r>
          </a:p>
          <a:p>
            <a:pPr lvl="1"/>
            <a:r>
              <a:rPr lang="en-US" dirty="0"/>
              <a:t>The indices in the matrix that are to be nonzero</a:t>
            </a:r>
          </a:p>
          <a:p>
            <a:pPr lvl="1"/>
            <a:r>
              <a:rPr lang="en-US" dirty="0"/>
              <a:t>The corresponding pointers to the raw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DAF90-B377-074E-93C9-5D8304B0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17216-2CFD-CC4E-BE9F-13606D9B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AE60EF9-2CDE-E743-867F-5A3A6C49D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0" y="3200400"/>
            <a:ext cx="8763000" cy="28623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&gt;&gt;&gt; data =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np.array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([1,2,3])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&gt;&gt;&gt; rows =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np.array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([2,4,6])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ptrs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 =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np.array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([2,0,1])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mtx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 =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sparse.csr_matrix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((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data,rows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ptrs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), shape=(3,4))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mtx.todense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()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Matrix([0,0,3,0],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       [1,0,2,0]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       [0,0,0,0]])</a:t>
            </a:r>
          </a:p>
        </p:txBody>
      </p:sp>
    </p:spTree>
    <p:extLst>
      <p:ext uri="{BB962C8B-B14F-4D97-AF65-F5344CB8AC3E}">
        <p14:creationId xmlns:p14="http://schemas.microsoft.com/office/powerpoint/2010/main" val="3922669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</a:t>
            </a:r>
            <a:r>
              <a:rPr lang="en-US" dirty="0" err="1">
                <a:ea typeface="ＭＳ Ｐゴシック"/>
                <a:cs typeface="ＭＳ Ｐゴシック"/>
              </a:rPr>
              <a:t>Numpy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Use </a:t>
            </a:r>
            <a:r>
              <a:rPr lang="en-US" dirty="0" err="1">
                <a:ea typeface="ＭＳ Ｐゴシック"/>
                <a:cs typeface="ＭＳ Ｐゴシック"/>
              </a:rPr>
              <a:t>NumPy</a:t>
            </a:r>
            <a:endParaRPr lang="en-US" dirty="0"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5 mins</a:t>
            </a: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Instructions:</a:t>
            </a:r>
            <a:b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</a:br>
            <a:r>
              <a:rPr lang="en-US" b="1" dirty="0">
                <a:solidFill>
                  <a:schemeClr val="bg2"/>
                </a:solidFill>
                <a:ea typeface="ＭＳ Ｐゴシック"/>
                <a:cs typeface="ＭＳ Ｐゴシック"/>
              </a:rPr>
              <a:t>01-intro / 03-numpy.ipynb</a:t>
            </a:r>
            <a:br>
              <a:rPr lang="en-US" b="1" dirty="0">
                <a:solidFill>
                  <a:schemeClr val="bg2"/>
                </a:solidFill>
                <a:ea typeface="ＭＳ Ｐゴシック"/>
                <a:cs typeface="ＭＳ Ｐゴシック"/>
              </a:rPr>
            </a:br>
            <a:endParaRPr lang="en-US" b="1" dirty="0">
              <a:solidFill>
                <a:schemeClr val="bg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endParaRPr lang="en-US" b="1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4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does numeric computation in native code.</a:t>
            </a:r>
          </a:p>
          <a:p>
            <a:pPr lvl="1"/>
            <a:r>
              <a:rPr lang="en-US" dirty="0"/>
              <a:t>(Fast C++)</a:t>
            </a:r>
          </a:p>
          <a:p>
            <a:r>
              <a:rPr lang="en-US" dirty="0"/>
              <a:t>Full Featured</a:t>
            </a:r>
          </a:p>
          <a:p>
            <a:pPr lvl="1"/>
            <a:r>
              <a:rPr lang="en-US" dirty="0"/>
              <a:t>Does many types of linear algebra</a:t>
            </a:r>
          </a:p>
          <a:p>
            <a:pPr lvl="1"/>
            <a:r>
              <a:rPr lang="en-US" dirty="0"/>
              <a:t>Matrix Manipulation</a:t>
            </a:r>
          </a:p>
          <a:p>
            <a:r>
              <a:rPr lang="en-US" dirty="0"/>
              <a:t>Helps Support More Advanced Analytics</a:t>
            </a:r>
          </a:p>
          <a:p>
            <a:pPr lvl="1"/>
            <a:r>
              <a:rPr lang="en-US" dirty="0"/>
              <a:t>Pretty much all subsequent analytics built on top of </a:t>
            </a:r>
            <a:r>
              <a:rPr lang="en-US" dirty="0" err="1"/>
              <a:t>numpy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499" y="690563"/>
            <a:ext cx="1905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8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E7BD-32E1-0541-9A2F-7C6CFD09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and </a:t>
            </a: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8EF3C-DE03-B04A-A8B1-733CDF56F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r>
              <a:rPr lang="en-US" dirty="0"/>
              <a:t> is a companion package to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Designed for Scientific computing</a:t>
            </a:r>
          </a:p>
          <a:p>
            <a:pPr lvl="1"/>
            <a:r>
              <a:rPr lang="en-US" dirty="0"/>
              <a:t>Built on top of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Has a number of useful things.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73D26-8D2A-5741-8E1A-DBC4C614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BFD47-1B80-264A-A19C-2D6F977C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20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a native type of sequence: the list.</a:t>
            </a:r>
          </a:p>
          <a:p>
            <a:pPr lvl="1"/>
            <a:r>
              <a:rPr lang="en-US" dirty="0"/>
              <a:t>Good for storing small data</a:t>
            </a:r>
          </a:p>
          <a:p>
            <a:pPr lvl="1"/>
            <a:r>
              <a:rPr lang="en-US" dirty="0"/>
              <a:t>Not good for multi-dimensional data.</a:t>
            </a:r>
          </a:p>
          <a:p>
            <a:pPr lvl="1"/>
            <a:r>
              <a:rPr lang="en-US" dirty="0"/>
              <a:t>Very slow ”at scale”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3557" y="2895600"/>
            <a:ext cx="8763000" cy="28623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# A Simple List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[1,2,3,4]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print(a[2:3]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[2,3]</a:t>
            </a: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# Concatenating Lists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b = [5,6,7,8]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+ b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[1, 2, 3, 4, 5, 6, 7, 8</a:t>
            </a:r>
          </a:p>
        </p:txBody>
      </p:sp>
    </p:spTree>
    <p:extLst>
      <p:ext uri="{BB962C8B-B14F-4D97-AF65-F5344CB8AC3E}">
        <p14:creationId xmlns:p14="http://schemas.microsoft.com/office/powerpoint/2010/main" val="403970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the </a:t>
            </a:r>
            <a:r>
              <a:rPr lang="en-US" dirty="0" err="1"/>
              <a:t>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are fast:</a:t>
            </a:r>
          </a:p>
          <a:p>
            <a:pPr lvl="1"/>
            <a:r>
              <a:rPr lang="en-US" dirty="0"/>
              <a:t>Native Code (C++)</a:t>
            </a:r>
          </a:p>
          <a:p>
            <a:pPr lvl="1"/>
            <a:r>
              <a:rPr lang="en-US" dirty="0"/>
              <a:t>Fast </a:t>
            </a:r>
            <a:r>
              <a:rPr lang="en-US" dirty="0" err="1"/>
              <a:t>vectorized</a:t>
            </a:r>
            <a:r>
              <a:rPr lang="en-US" dirty="0"/>
              <a:t> operations.</a:t>
            </a:r>
          </a:p>
          <a:p>
            <a:r>
              <a:rPr lang="en-US" dirty="0"/>
              <a:t>Homogenously typed (usually numeric types: int64, float64,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4950" y="3124200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# An </a:t>
            </a:r>
            <a:r>
              <a:rPr lang="en-US" sz="2000" dirty="0" err="1">
                <a:solidFill>
                  <a:schemeClr val="bg2"/>
                </a:solidFill>
                <a:latin typeface="Lucida Sans Typewriter" pitchFamily="49" charset="0"/>
              </a:rPr>
              <a:t>ndarray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([1,2,3,4])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array[1, 2, 3, 4]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a.dtype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# What is the type of a?</a:t>
            </a:r>
          </a:p>
          <a:p>
            <a:pPr defTabSz="288925"/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dtype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(‘int64’)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39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have types: (np.int64, np.float64, </a:t>
            </a:r>
            <a:r>
              <a:rPr lang="en-US" dirty="0" err="1"/>
              <a:t>np.complex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Types can be inferred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Types can also be specified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4950" y="1905000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# An </a:t>
            </a:r>
            <a:r>
              <a:rPr lang="en-US" sz="2000" dirty="0" err="1">
                <a:solidFill>
                  <a:schemeClr val="bg2"/>
                </a:solidFill>
                <a:latin typeface="Lucida Sans Typewriter" pitchFamily="49" charset="0"/>
              </a:rPr>
              <a:t>ndarray</a:t>
            </a:r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of integers (implicit)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([1,2,3,4])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array[1, 2, 3, 4]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a.dtype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# What is the type of a?</a:t>
            </a:r>
          </a:p>
          <a:p>
            <a:pPr defTabSz="288925"/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dtype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(‘int64’)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2090" y="4343400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# An </a:t>
            </a:r>
            <a:r>
              <a:rPr lang="en-US" sz="2000" dirty="0" err="1">
                <a:solidFill>
                  <a:schemeClr val="bg2"/>
                </a:solidFill>
                <a:latin typeface="Lucida Sans Typewriter" pitchFamily="49" charset="0"/>
              </a:rPr>
              <a:t>ndarray</a:t>
            </a:r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of floats (explicit)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([1,2,3,4],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dtype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=np.float64)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array[1., 2., 3., 4,]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a.dtype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# What is the type of a?</a:t>
            </a:r>
          </a:p>
          <a:p>
            <a:pPr defTabSz="288925"/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dtype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(‘float64’)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11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to </a:t>
            </a:r>
            <a:r>
              <a:rPr lang="en-US" dirty="0" err="1"/>
              <a:t>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convert plain Python lists to </a:t>
            </a:r>
            <a:r>
              <a:rPr lang="en-US" dirty="0" err="1"/>
              <a:t>ndarray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Result will be possibly nested (if multidimensional)</a:t>
            </a:r>
          </a:p>
          <a:p>
            <a:pPr lvl="1"/>
            <a:r>
              <a:rPr lang="en-US" dirty="0"/>
              <a:t>Single dimensional </a:t>
            </a:r>
            <a:r>
              <a:rPr lang="en-US" dirty="0" err="1"/>
              <a:t>ndarrays</a:t>
            </a:r>
            <a:r>
              <a:rPr lang="en-US" dirty="0"/>
              <a:t> (vectors) will be non-nested.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4950" y="3124200"/>
            <a:ext cx="8763000" cy="132343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&gt;&gt;&gt; import </a:t>
            </a:r>
            <a:r>
              <a:rPr lang="en-US" sz="2000" dirty="0" err="1">
                <a:solidFill>
                  <a:schemeClr val="bg2"/>
                </a:solidFill>
                <a:latin typeface="Lucida Sans Typewriter" pitchFamily="49" charset="0"/>
              </a:rPr>
              <a:t>numpy</a:t>
            </a:r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as np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[1,2,3,4] #List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a_array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(a) # Convert to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ndarray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a_list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a_array.tolist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() # Back to list again</a:t>
            </a:r>
          </a:p>
        </p:txBody>
      </p:sp>
    </p:spTree>
    <p:extLst>
      <p:ext uri="{BB962C8B-B14F-4D97-AF65-F5344CB8AC3E}">
        <p14:creationId xmlns:p14="http://schemas.microsoft.com/office/powerpoint/2010/main" val="303259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can be multidimensional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73050" y="1371600"/>
            <a:ext cx="8763000" cy="34778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&gt;&gt;&gt; import </a:t>
            </a:r>
            <a:r>
              <a:rPr lang="en-US" sz="2000" dirty="0" err="1">
                <a:solidFill>
                  <a:schemeClr val="bg2"/>
                </a:solidFill>
                <a:latin typeface="Lucida Sans Typewriter" pitchFamily="49" charset="0"/>
              </a:rPr>
              <a:t>numpy</a:t>
            </a:r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as np</a:t>
            </a: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np.arange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(15).reshape(3,5)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array[[ 0,  1,  2,  3,  4],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[ 5,  6,  7,  8,  9],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[10, 11, 12, 13, 14]]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a.shape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# Shows shape of array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(3,5)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a.ndim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# Number of Dimensions (Rank)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25812599"/>
      </p:ext>
    </p:extLst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385375</TotalTime>
  <Words>2376</Words>
  <Application>Microsoft Macintosh PowerPoint</Application>
  <PresentationFormat>Custom</PresentationFormat>
  <Paragraphs>411</Paragraphs>
  <Slides>26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 Bold</vt:lpstr>
      <vt:lpstr>ＭＳ Ｐゴシック</vt:lpstr>
      <vt:lpstr>Arial</vt:lpstr>
      <vt:lpstr>Garamond</vt:lpstr>
      <vt:lpstr>Lucida Sans Typewriter</vt:lpstr>
      <vt:lpstr>Monotype Sorts</vt:lpstr>
      <vt:lpstr>Times New Roman</vt:lpstr>
      <vt:lpstr>Verdana</vt:lpstr>
      <vt:lpstr>Wingdings</vt:lpstr>
      <vt:lpstr>LPc_New</vt:lpstr>
      <vt:lpstr>NumPy</vt:lpstr>
      <vt:lpstr>About NumPy and Python</vt:lpstr>
      <vt:lpstr>Why NumPy</vt:lpstr>
      <vt:lpstr>Numpy and SciPy</vt:lpstr>
      <vt:lpstr>Lists in Python</vt:lpstr>
      <vt:lpstr>Enter the NdArray</vt:lpstr>
      <vt:lpstr>Array Types</vt:lpstr>
      <vt:lpstr>Lists to ndarray</vt:lpstr>
      <vt:lpstr>Multidimensional Arrays</vt:lpstr>
      <vt:lpstr>Creating Arrays</vt:lpstr>
      <vt:lpstr>Elementwise operation</vt:lpstr>
      <vt:lpstr>Upcasting</vt:lpstr>
      <vt:lpstr>Broadcasting</vt:lpstr>
      <vt:lpstr>Indexing</vt:lpstr>
      <vt:lpstr>Slicing</vt:lpstr>
      <vt:lpstr>Arrays</vt:lpstr>
      <vt:lpstr>Numpy Array Operations</vt:lpstr>
      <vt:lpstr>Numpy Array Operations</vt:lpstr>
      <vt:lpstr>Numpy Operations</vt:lpstr>
      <vt:lpstr>Numpy  Array Filtering  (*Important*)</vt:lpstr>
      <vt:lpstr>Matrix</vt:lpstr>
      <vt:lpstr>Matrix Manipulation</vt:lpstr>
      <vt:lpstr>Identity Matrix</vt:lpstr>
      <vt:lpstr>Sparse Matrices</vt:lpstr>
      <vt:lpstr>Entering values for CSR/CSC matrix</vt:lpstr>
      <vt:lpstr>Lab: Numpy</vt:lpstr>
    </vt:vector>
  </TitlesOfParts>
  <Company>Elephant Scale LLC &amp; LearningPatterns Inc.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Mark Kerzner</cp:lastModifiedBy>
  <cp:revision>4428</cp:revision>
  <cp:lastPrinted>2018-04-16T20:22:06Z</cp:lastPrinted>
  <dcterms:created xsi:type="dcterms:W3CDTF">2010-07-13T15:22:01Z</dcterms:created>
  <dcterms:modified xsi:type="dcterms:W3CDTF">2018-07-20T04:18:41Z</dcterms:modified>
</cp:coreProperties>
</file>