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1055" r:id="rId2"/>
    <p:sldId id="1056" r:id="rId3"/>
    <p:sldId id="1057" r:id="rId4"/>
    <p:sldId id="1215" r:id="rId5"/>
    <p:sldId id="1228" r:id="rId6"/>
    <p:sldId id="1216" r:id="rId7"/>
    <p:sldId id="1217" r:id="rId8"/>
    <p:sldId id="1218" r:id="rId9"/>
    <p:sldId id="1220" r:id="rId10"/>
    <p:sldId id="1219" r:id="rId11"/>
    <p:sldId id="1221" r:id="rId12"/>
    <p:sldId id="1227" r:id="rId13"/>
    <p:sldId id="1226" r:id="rId14"/>
    <p:sldId id="1222" r:id="rId15"/>
    <p:sldId id="1223" r:id="rId16"/>
    <p:sldId id="1224" r:id="rId17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85981" autoAdjust="0"/>
  </p:normalViewPr>
  <p:slideViewPr>
    <p:cSldViewPr>
      <p:cViewPr varScale="1">
        <p:scale>
          <a:sx n="60" d="100"/>
          <a:sy n="60" d="100"/>
        </p:scale>
        <p:origin x="1080" y="184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144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53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96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68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148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OOP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C26FDFF-A881-B54A-89AC-EC94B69A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15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Classes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Modules/Packages</a:t>
            </a:r>
          </a:p>
        </p:txBody>
      </p:sp>
    </p:spTree>
    <p:extLst>
      <p:ext uri="{BB962C8B-B14F-4D97-AF65-F5344CB8AC3E}">
        <p14:creationId xmlns:p14="http://schemas.microsoft.com/office/powerpoint/2010/main" val="177791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9435-219F-5747-85CF-E26474F3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F660-5F7A-BD4E-9318-218416C3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can define a constructor and destructor</a:t>
            </a:r>
          </a:p>
          <a:p>
            <a:pPr lvl="1"/>
            <a:r>
              <a:rPr lang="en-US" dirty="0"/>
              <a:t>Strictly speaking, constructors are called after and not before the class is instantiated.</a:t>
            </a:r>
          </a:p>
          <a:p>
            <a:r>
              <a:rPr lang="en-US" dirty="0"/>
              <a:t>Constructor</a:t>
            </a:r>
          </a:p>
          <a:p>
            <a:pPr lvl="1"/>
            <a:r>
              <a:rPr lang="en-US" dirty="0"/>
              <a:t>Name is __</a:t>
            </a:r>
            <a:r>
              <a:rPr lang="en-US" dirty="0" err="1"/>
              <a:t>init</a:t>
            </a:r>
            <a:r>
              <a:rPr lang="en-US" dirty="0"/>
              <a:t>__()  </a:t>
            </a:r>
          </a:p>
          <a:p>
            <a:pPr lvl="1"/>
            <a:r>
              <a:rPr lang="en-US" dirty="0"/>
              <a:t>Constructors should completely initialize all class members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Called at GC time</a:t>
            </a:r>
          </a:p>
          <a:p>
            <a:pPr lvl="1"/>
            <a:r>
              <a:rPr lang="en-US" dirty="0"/>
              <a:t>Name is __del__()</a:t>
            </a:r>
          </a:p>
          <a:p>
            <a:pPr marL="404813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391EB-75BB-8848-8252-85CBE28F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3D95D-864D-8140-B4C1-978AAA36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238C3BC-D43A-6943-A8A8-3A624CF5B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11562"/>
            <a:ext cx="8763000" cy="175432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init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Constructor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self.number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__del__(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#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Destructor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print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“Bye!“</a:t>
            </a:r>
          </a:p>
        </p:txBody>
      </p:sp>
    </p:spTree>
    <p:extLst>
      <p:ext uri="{BB962C8B-B14F-4D97-AF65-F5344CB8AC3E}">
        <p14:creationId xmlns:p14="http://schemas.microsoft.com/office/powerpoint/2010/main" val="204597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0642-1A84-D344-BDED-6038669D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5D76-C15C-3541-B90E-776175FE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defined in class are methods</a:t>
            </a:r>
          </a:p>
          <a:p>
            <a:r>
              <a:rPr lang="en-US" dirty="0"/>
              <a:t>Methods have the same access modifier conventions as members</a:t>
            </a:r>
          </a:p>
          <a:p>
            <a:pPr lvl="1"/>
            <a:r>
              <a:rPr lang="en-US" dirty="0"/>
              <a:t>public: </a:t>
            </a:r>
            <a:r>
              <a:rPr lang="en-US" dirty="0" err="1"/>
              <a:t>MyClass.my_method</a:t>
            </a:r>
            <a:r>
              <a:rPr lang="en-US" dirty="0"/>
              <a:t>(self, ..)  #public</a:t>
            </a:r>
          </a:p>
          <a:p>
            <a:pPr lvl="1"/>
            <a:r>
              <a:rPr lang="en-US" dirty="0"/>
              <a:t>Protected </a:t>
            </a:r>
            <a:r>
              <a:rPr lang="en-US" dirty="0" err="1"/>
              <a:t>MyClass</a:t>
            </a:r>
            <a:r>
              <a:rPr lang="en-US" dirty="0"/>
              <a:t>._</a:t>
            </a:r>
            <a:r>
              <a:rPr lang="en-US" dirty="0" err="1"/>
              <a:t>my_method</a:t>
            </a:r>
            <a:r>
              <a:rPr lang="en-US" dirty="0"/>
              <a:t>(self …) # protected</a:t>
            </a:r>
          </a:p>
          <a:p>
            <a:pPr lvl="1"/>
            <a:r>
              <a:rPr lang="en-US" dirty="0"/>
              <a:t>Private: </a:t>
            </a:r>
            <a:r>
              <a:rPr lang="en-US" dirty="0" err="1"/>
              <a:t>MyClass</a:t>
            </a:r>
            <a:r>
              <a:rPr lang="en-US" dirty="0"/>
              <a:t>.__</a:t>
            </a:r>
            <a:r>
              <a:rPr lang="en-US" dirty="0" err="1"/>
              <a:t>my_method</a:t>
            </a:r>
            <a:r>
              <a:rPr lang="en-US" dirty="0"/>
              <a:t>(self, …) #private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18EE6-7F91-5C43-AA3C-1C0F2A3E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429F6-A44A-EF41-8EE5-74F9C855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02C69A7-42B9-8E40-8FBB-9180CE730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80565"/>
            <a:ext cx="8763000" cy="258532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#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Call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'open‘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Call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‘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rekey_lock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# Private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call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print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(“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rekeying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lock“)</a:t>
            </a:r>
          </a:p>
        </p:txBody>
      </p:sp>
    </p:spTree>
    <p:extLst>
      <p:ext uri="{BB962C8B-B14F-4D97-AF65-F5344CB8AC3E}">
        <p14:creationId xmlns:p14="http://schemas.microsoft.com/office/powerpoint/2010/main" val="188478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0275-23FA-EF42-8CB6-420E631E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CF32-0D89-1E43-97D7-AE8879C5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are known as class methods</a:t>
            </a:r>
          </a:p>
          <a:p>
            <a:r>
              <a:rPr lang="en-US" dirty="0"/>
              <a:t>We can use a decorator @</a:t>
            </a:r>
            <a:r>
              <a:rPr lang="en-US" dirty="0" err="1"/>
              <a:t>classmethod</a:t>
            </a:r>
            <a:endParaRPr lang="en-US" dirty="0"/>
          </a:p>
          <a:p>
            <a:r>
              <a:rPr lang="en-US" dirty="0"/>
              <a:t>This will give us a reference to the static class (not the object)</a:t>
            </a:r>
          </a:p>
          <a:p>
            <a:r>
              <a:rPr lang="en-US" dirty="0"/>
              <a:t>Example usage: Factory Method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BE81A-66BB-374D-A83F-8D5CD4F0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A56B7-A993-3A41-89A8-EA42721D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2A15CC4-5ECF-3740-8D9F-3D212A3F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2978725"/>
            <a:ext cx="8763000" cy="147732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@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fromSourceData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srcData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…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7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95FB-E75A-EE4D-94DE-EDE66D07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AFBB-0CAE-B840-A137-B28897F9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catch exceptions using try/except/raise/else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04497-B4F6-A24A-A3A5-9E0D393D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698AD-12B4-9F4E-9A2F-8EF0A986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D63002A-A374-DE42-9CE4-DF47FE445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85065"/>
            <a:ext cx="8763000" cy="31393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arg in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sys.argv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[1:]: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try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f = open(arg,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')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except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OSError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 #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Exception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print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cannot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open', arg)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except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print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(“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Unexpected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error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:“,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sys.exc_info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()[0])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raise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else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 # Like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Finally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print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(arg,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has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len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f.readlines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()),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lines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')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f.close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2530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546E-0D09-A24B-8CF4-1C3D593A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ABBB-AB39-F24B-9C73-F00FBE23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us to inherit from base classes</a:t>
            </a:r>
          </a:p>
          <a:p>
            <a:r>
              <a:rPr lang="en-US" dirty="0"/>
              <a:t>Super() refers to the superclass (or </a:t>
            </a:r>
            <a:r>
              <a:rPr lang="en-US" dirty="0" err="1"/>
              <a:t>superclasses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49851-D7A8-E44F-9CEE-CFC77251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0B020-8394-4D47-9FBE-1450FE50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52DFA74-F136-124D-A7F8-9F4FF2B73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276600"/>
            <a:ext cx="8763000" cy="147732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SecurityDoor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self.locked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return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super().open()</a:t>
            </a:r>
          </a:p>
        </p:txBody>
      </p:sp>
    </p:spTree>
    <p:extLst>
      <p:ext uri="{BB962C8B-B14F-4D97-AF65-F5344CB8AC3E}">
        <p14:creationId xmlns:p14="http://schemas.microsoft.com/office/powerpoint/2010/main" val="360550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512C-B344-474A-84C5-FB9E1BF9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3A6A-B5AE-354D-9880-74B97999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multiple inheritance</a:t>
            </a:r>
          </a:p>
          <a:p>
            <a:r>
              <a:rPr lang="en-US" dirty="0"/>
              <a:t>Therefore, does not need interface contracts</a:t>
            </a:r>
          </a:p>
          <a:p>
            <a:r>
              <a:rPr lang="en-US" dirty="0"/>
              <a:t>What about the ”diamond problem”?</a:t>
            </a:r>
          </a:p>
          <a:p>
            <a:pPr lvl="1"/>
            <a:r>
              <a:rPr lang="en-US" dirty="0"/>
              <a:t>Use name resolution:</a:t>
            </a:r>
          </a:p>
          <a:p>
            <a:pPr lvl="2"/>
            <a:r>
              <a:rPr lang="en-US" dirty="0"/>
              <a:t>Specify the base class by name instead of super()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EA125-AE31-E947-A72D-DCF0EDB6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0D9DC-BAF6-E343-B37F-EB4CD772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3E03C48-AF17-684D-B873-27284184A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4277681"/>
            <a:ext cx="8763000" cy="147732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SecurityDoor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Lockable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self.locked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return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super().open()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3C26E9-964E-594E-907B-36DF016E2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05137"/>
            <a:ext cx="8763000" cy="9233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Lockable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Lockable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init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self.locked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locked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82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5FBE-2677-DD4E-99C0-8684D23B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14CA-ADCC-EB4C-A3C1-F131DCF9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includes a module for Abstract Base Classes (ABC)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6E98C-14E8-604E-8522-B83310A8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00956-E16D-8F4D-B670-3C025019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E2D0CDE-D964-2D49-AF76-EEEB514C7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from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abc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import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ABC</a:t>
            </a:r>
          </a:p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Portal(ABC):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@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abstractmethod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 pass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@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staticmethod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@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abstractmethod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 Learn Python language 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OOP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9C27AE-E2F4-5B4A-8E82-2D0AF6A6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523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640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1FA0-4543-134D-8BC9-13BA282B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F80C-2B71-2841-9447-C320FC6A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languages today follow the principles of Object-Oriented Programming</a:t>
            </a:r>
          </a:p>
          <a:p>
            <a:r>
              <a:rPr lang="en-US" dirty="0"/>
              <a:t>What are the Principles of OOP?</a:t>
            </a:r>
          </a:p>
          <a:p>
            <a:pPr lvl="1"/>
            <a:r>
              <a:rPr lang="en-US" dirty="0"/>
              <a:t>Classes vs. Objects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Exception Handling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4F563-DF76-5F41-B66A-F8117851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4CEB8-FF41-A941-AD98-D1B8C455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Classes/Objects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9C27AE-E2F4-5B4A-8E82-2D0AF6A6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15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Classes/Objects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Modules/Package</a:t>
            </a:r>
          </a:p>
        </p:txBody>
      </p:sp>
    </p:spTree>
    <p:extLst>
      <p:ext uri="{BB962C8B-B14F-4D97-AF65-F5344CB8AC3E}">
        <p14:creationId xmlns:p14="http://schemas.microsoft.com/office/powerpoint/2010/main" val="151185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760B-EAD1-F04A-A90C-076E12C0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3FD8-6222-E942-AFF5-105C0127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Classes to be defined</a:t>
            </a:r>
          </a:p>
          <a:p>
            <a:r>
              <a:rPr lang="en-US" dirty="0"/>
              <a:t>Classes are instantiated as objects.</a:t>
            </a:r>
          </a:p>
          <a:p>
            <a:r>
              <a:rPr lang="en-US" dirty="0"/>
              <a:t>Methods are defined inside the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34BDA-9FD9-4749-B669-72542CB2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DEDD0-B9B9-2745-99C0-0B5C2351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7DB6985-BAA0-D340-B4F7-12255D73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619713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 # Note Class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Names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are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usually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CamelCase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init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Constructor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'open'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98702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FD27-8A3E-294A-A66C-982BBDED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AD9E-17D8-A246-B5D9-D19BB65C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can have attributes called class attributes</a:t>
            </a:r>
          </a:p>
          <a:p>
            <a:pPr lvl="1"/>
            <a:r>
              <a:rPr lang="en-US" dirty="0"/>
              <a:t>These are static to the class (not to the object)</a:t>
            </a:r>
          </a:p>
          <a:p>
            <a:pPr lvl="1"/>
            <a:r>
              <a:rPr lang="en-US" dirty="0"/>
              <a:t>Changing one instance attribute will change it on entire class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B59DD-204B-904D-853E-A3D5E509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A5CE1-E216-3C4C-962B-025283EC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A038804-28DE-CE48-A2C4-9B6746C6D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619713"/>
            <a:ext cx="8763000" cy="31393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 # Note Class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Names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are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usually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CamelCase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color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= '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brown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' 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static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common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to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all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instantiations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init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Constructor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'open'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3476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1673-2E85-BB42-A20E-6E08D292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03C4-5539-5D49-9DD5-634A35AA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variables are referred to by with reference to </a:t>
            </a:r>
            <a:r>
              <a:rPr lang="en-US" dirty="0">
                <a:solidFill>
                  <a:schemeClr val="accent2"/>
                </a:solidFill>
              </a:rPr>
              <a:t>self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434D9-4761-854A-874E-C8D9DAF7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1BD29-59FF-1448-B746-D4768AE6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E96B9F3-735E-0D41-8789-774EC0A6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524000"/>
            <a:ext cx="8763000" cy="31393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class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Door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 # Note Class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Names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are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usually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CamelCase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color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=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brown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static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: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common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to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all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instantiations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__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init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__(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 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Constructor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method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self.number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number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status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open(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'open'</a:t>
            </a:r>
          </a:p>
          <a:p>
            <a:pPr defTabSz="288925"/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def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self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):</a:t>
            </a:r>
          </a:p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       </a:t>
            </a:r>
            <a:r>
              <a:rPr lang="de-DE" sz="1800" dirty="0" err="1">
                <a:solidFill>
                  <a:schemeClr val="accent2"/>
                </a:solidFill>
                <a:latin typeface="Lucida Sans Typewriter" pitchFamily="49" charset="0"/>
              </a:rPr>
              <a:t>self.status</a:t>
            </a:r>
            <a:r>
              <a:rPr lang="de-DE" sz="1800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= '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'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4EBD2C0-DA7B-244F-BB66-C1519F1A3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4976614"/>
            <a:ext cx="8763000" cy="36933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door1.status = “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closed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“  #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setting</a:t>
            </a:r>
            <a:r>
              <a:rPr lang="de-DE" sz="1800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de-DE" sz="1800" dirty="0" err="1">
                <a:solidFill>
                  <a:schemeClr val="bg2"/>
                </a:solidFill>
                <a:latin typeface="Lucida Sans Typewriter" pitchFamily="49" charset="0"/>
              </a:rPr>
              <a:t>member</a:t>
            </a:r>
            <a:endParaRPr lang="de-DE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4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A677-3182-A64F-8279-5E105EC2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B774-5FC1-9549-A570-5437CD44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in C++/Java/C#, Access is not strictly enforced.</a:t>
            </a:r>
          </a:p>
          <a:p>
            <a:r>
              <a:rPr lang="en-US" dirty="0"/>
              <a:t>However, we can declare access in the following way;</a:t>
            </a:r>
          </a:p>
          <a:p>
            <a:pPr lvl="1"/>
            <a:r>
              <a:rPr lang="en-US" dirty="0"/>
              <a:t>public: </a:t>
            </a:r>
            <a:r>
              <a:rPr lang="en-US" dirty="0" err="1"/>
              <a:t>MyClass.my_member</a:t>
            </a:r>
            <a:r>
              <a:rPr lang="en-US" dirty="0"/>
              <a:t>  #public</a:t>
            </a:r>
          </a:p>
          <a:p>
            <a:pPr lvl="1"/>
            <a:r>
              <a:rPr lang="en-US" dirty="0"/>
              <a:t>Protected </a:t>
            </a:r>
            <a:r>
              <a:rPr lang="en-US" dirty="0" err="1"/>
              <a:t>MyClass</a:t>
            </a:r>
            <a:r>
              <a:rPr lang="en-US" dirty="0"/>
              <a:t>._</a:t>
            </a:r>
            <a:r>
              <a:rPr lang="en-US" dirty="0" err="1"/>
              <a:t>my_member</a:t>
            </a:r>
            <a:r>
              <a:rPr lang="en-US" dirty="0"/>
              <a:t> # protected</a:t>
            </a:r>
          </a:p>
          <a:p>
            <a:pPr lvl="1"/>
            <a:r>
              <a:rPr lang="en-US" dirty="0"/>
              <a:t>Private: </a:t>
            </a:r>
            <a:r>
              <a:rPr lang="en-US" dirty="0" err="1"/>
              <a:t>MyClass</a:t>
            </a:r>
            <a:r>
              <a:rPr lang="en-US" dirty="0"/>
              <a:t>.__</a:t>
            </a:r>
            <a:r>
              <a:rPr lang="en-US" dirty="0" err="1"/>
              <a:t>my_member</a:t>
            </a:r>
            <a:r>
              <a:rPr lang="en-US" dirty="0"/>
              <a:t> #private</a:t>
            </a:r>
          </a:p>
          <a:p>
            <a:r>
              <a:rPr lang="en-US" dirty="0"/>
              <a:t>This is a convention</a:t>
            </a:r>
          </a:p>
          <a:p>
            <a:pPr lvl="1"/>
            <a:r>
              <a:rPr lang="en-US" dirty="0"/>
              <a:t>But it is supported in the language</a:t>
            </a:r>
          </a:p>
          <a:p>
            <a:pPr lvl="1"/>
            <a:r>
              <a:rPr lang="en-US" dirty="0"/>
              <a:t>Protected members are renamed “behind the scenes” so a class knows the difference between an inherited member and a local member.</a:t>
            </a:r>
          </a:p>
          <a:p>
            <a:pPr lvl="1"/>
            <a:r>
              <a:rPr lang="en-US" dirty="0"/>
              <a:t>Protected and Private members are not shown in metadata to outside users, and an exception is throne if users attempt to use them.</a:t>
            </a:r>
          </a:p>
          <a:p>
            <a:pPr lvl="2"/>
            <a:r>
              <a:rPr lang="en-US" dirty="0"/>
              <a:t>But there are ways around this.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31AAB-A28F-A046-9A16-3F66C0AD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5CAC5-E780-EA49-ABB5-5E5A88DF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35431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385094</TotalTime>
  <Words>1113</Words>
  <Application>Microsoft Macintosh PowerPoint</Application>
  <PresentationFormat>Custom</PresentationFormat>
  <Paragraphs>191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Arial Bold</vt:lpstr>
      <vt:lpstr>Garamond</vt:lpstr>
      <vt:lpstr>Lucida Sans Typewriter</vt:lpstr>
      <vt:lpstr>Monotype Sorts</vt:lpstr>
      <vt:lpstr>Times New Roman</vt:lpstr>
      <vt:lpstr>Verdana</vt:lpstr>
      <vt:lpstr>Wingdings</vt:lpstr>
      <vt:lpstr>LPc_New</vt:lpstr>
      <vt:lpstr>Python OOP</vt:lpstr>
      <vt:lpstr>Lesson Objectives</vt:lpstr>
      <vt:lpstr>OOP Intro</vt:lpstr>
      <vt:lpstr>What is OOP?</vt:lpstr>
      <vt:lpstr>Classes/Objects</vt:lpstr>
      <vt:lpstr>Classes and Objects</vt:lpstr>
      <vt:lpstr>Attributes</vt:lpstr>
      <vt:lpstr>Members</vt:lpstr>
      <vt:lpstr>Access Modifiers</vt:lpstr>
      <vt:lpstr>Constructors and Destructors</vt:lpstr>
      <vt:lpstr>Methods</vt:lpstr>
      <vt:lpstr>Class Methods</vt:lpstr>
      <vt:lpstr>Exception Handling</vt:lpstr>
      <vt:lpstr>Inheritance</vt:lpstr>
      <vt:lpstr>Multiple Inheritance</vt:lpstr>
      <vt:lpstr>Abstract classes</vt:lpstr>
    </vt:vector>
  </TitlesOfParts>
  <Company>Elephant Scale LLC &amp; LearningPatterns Inc.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Timothy Fox</cp:lastModifiedBy>
  <cp:revision>4427</cp:revision>
  <cp:lastPrinted>2018-04-16T20:22:06Z</cp:lastPrinted>
  <dcterms:created xsi:type="dcterms:W3CDTF">2010-07-13T15:22:01Z</dcterms:created>
  <dcterms:modified xsi:type="dcterms:W3CDTF">2018-05-25T16:48:18Z</dcterms:modified>
</cp:coreProperties>
</file>