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1174" r:id="rId2"/>
    <p:sldId id="1175" r:id="rId3"/>
    <p:sldId id="1218" r:id="rId4"/>
    <p:sldId id="1220" r:id="rId5"/>
    <p:sldId id="1219" r:id="rId6"/>
    <p:sldId id="1176" r:id="rId7"/>
    <p:sldId id="1177" r:id="rId8"/>
    <p:sldId id="1178" r:id="rId9"/>
    <p:sldId id="1179" r:id="rId10"/>
    <p:sldId id="1180" r:id="rId11"/>
    <p:sldId id="1181" r:id="rId12"/>
    <p:sldId id="1182" r:id="rId13"/>
    <p:sldId id="1183" r:id="rId14"/>
    <p:sldId id="1184" r:id="rId15"/>
    <p:sldId id="1223" r:id="rId16"/>
    <p:sldId id="1187" r:id="rId17"/>
    <p:sldId id="1188" r:id="rId18"/>
    <p:sldId id="1190" r:id="rId19"/>
    <p:sldId id="1222" r:id="rId20"/>
    <p:sldId id="1221" r:id="rId21"/>
    <p:sldId id="1191" r:id="rId22"/>
    <p:sldId id="1192" r:id="rId23"/>
    <p:sldId id="1193" r:id="rId24"/>
    <p:sldId id="1195" r:id="rId25"/>
    <p:sldId id="1196" r:id="rId26"/>
    <p:sldId id="1198" r:id="rId27"/>
    <p:sldId id="1199" r:id="rId28"/>
    <p:sldId id="1200" r:id="rId29"/>
    <p:sldId id="1201" r:id="rId30"/>
    <p:sldId id="1202" r:id="rId31"/>
    <p:sldId id="1203" r:id="rId32"/>
    <p:sldId id="1205" r:id="rId33"/>
    <p:sldId id="1208" r:id="rId34"/>
    <p:sldId id="1210" r:id="rId35"/>
    <p:sldId id="1212" r:id="rId36"/>
    <p:sldId id="1211" r:id="rId37"/>
    <p:sldId id="1209" r:id="rId38"/>
    <p:sldId id="1065" r:id="rId39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3" autoAdjust="0"/>
    <p:restoredTop sz="85996" autoAdjust="0"/>
  </p:normalViewPr>
  <p:slideViewPr>
    <p:cSldViewPr>
      <p:cViewPr varScale="1">
        <p:scale>
          <a:sx n="84" d="100"/>
          <a:sy n="84" d="100"/>
        </p:scale>
        <p:origin x="2304" y="192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63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476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54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761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07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30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51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52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09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5111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08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2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576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domain.com/data.cs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Pandas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5850A5-1944-294B-AE0B-2E13B2ED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kern="0" dirty="0" err="1">
                <a:solidFill>
                  <a:schemeClr val="bg2"/>
                </a:solidFill>
                <a:ea typeface="ＭＳ Ｐゴシック"/>
              </a:rPr>
              <a:t>NumPy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Pandas</a:t>
            </a:r>
            <a:endParaRPr lang="en-US" sz="2000" b="1" kern="0" dirty="0">
              <a:solidFill>
                <a:schemeClr val="accent2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8096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Slicing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8015" y="3330032"/>
          <a:ext cx="4378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629597" y="3877116"/>
            <a:ext cx="6136272" cy="707995"/>
          </a:xfrm>
          <a:prstGeom prst="rightArrow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358" y="3966427"/>
            <a:ext cx="125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Series (object) </a:t>
            </a:r>
          </a:p>
        </p:txBody>
      </p:sp>
      <p:sp>
        <p:nvSpPr>
          <p:cNvPr id="9" name="Down Arrow 8"/>
          <p:cNvSpPr/>
          <p:nvPr/>
        </p:nvSpPr>
        <p:spPr>
          <a:xfrm>
            <a:off x="4720209" y="2562268"/>
            <a:ext cx="1011473" cy="3315215"/>
          </a:xfrm>
          <a:prstGeom prst="downArrow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0209" y="2115577"/>
            <a:ext cx="217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Series (Typed)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774" y="3023027"/>
            <a:ext cx="3573871" cy="295559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8474" y="5415818"/>
            <a:ext cx="261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Sub Data frame</a:t>
            </a:r>
          </a:p>
        </p:txBody>
      </p:sp>
    </p:spTree>
    <p:extLst>
      <p:ext uri="{BB962C8B-B14F-4D97-AF65-F5344CB8AC3E}">
        <p14:creationId xmlns:p14="http://schemas.microsoft.com/office/powerpoint/2010/main" val="165316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Accessing a Data Frame by numeric index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9238" y="2751997"/>
            <a:ext cx="8763000" cy="2031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note we specify row index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[[1]]  # gets a </a:t>
            </a:r>
            <a:r>
              <a:rPr lang="en-US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one row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city  pop  rain</a:t>
            </a:r>
          </a:p>
          <a:p>
            <a:pPr defTabSz="288925"/>
            <a:r>
              <a:rPr lang="en-US" sz="18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  San Francisco   10     2</a:t>
            </a:r>
            <a:endParaRPr lang="en-U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324100" y="806880"/>
          <a:ext cx="4378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33622" y="731190"/>
            <a:ext cx="5159066" cy="843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Accessing a Data Frame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9238" y="2751997"/>
            <a:ext cx="8763000" cy="44012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Columns are returned as </a:t>
            </a:r>
            <a:r>
              <a:rPr lang="en-US" sz="1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series</a:t>
            </a:r>
          </a:p>
          <a:p>
            <a:pPr defTabSz="288925"/>
            <a:endParaRPr lang="en-US" sz="1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by name  </a:t>
            </a:r>
            <a:r>
              <a:rPr lang="en-US" sz="1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[‘</a:t>
            </a:r>
            <a:r>
              <a:rPr lang="en-US" sz="1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column_name</a:t>
            </a:r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’] or </a:t>
            </a:r>
            <a:r>
              <a:rPr lang="en-US" sz="1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cities[‘pop’]  # can also say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cities.pop</a:t>
            </a:r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0  10</a:t>
            </a:r>
          </a:p>
          <a:p>
            <a:pPr marL="342900" indent="-342900" defTabSz="288925">
              <a:buAutoNum type="arabicPlain"/>
            </a:pP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15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Name: cities, </a:t>
            </a:r>
            <a:r>
              <a:rPr lang="en-US" sz="14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 Int64 [ ]:</a:t>
            </a:r>
          </a:p>
          <a:p>
            <a:pPr defTabSz="288925"/>
            <a:endParaRPr lang="en-US" sz="1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specify index: </a:t>
            </a:r>
            <a:r>
              <a:rPr lang="en-US" sz="1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</a:t>
            </a:r>
            <a:r>
              <a:rPr lang="en-US" sz="1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idx</a:t>
            </a:r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]</a:t>
            </a:r>
          </a:p>
          <a:p>
            <a:pPr marL="285750" indent="-285750" defTabSz="288925">
              <a:buFont typeface="Wingdings" pitchFamily="2" charset="2"/>
              <a:buChar char="Ø"/>
            </a:pP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[:,1]  # gets a series</a:t>
            </a: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0 10</a:t>
            </a: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1 15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2 20</a:t>
            </a: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[:2].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#gets rain column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float64</a:t>
            </a:r>
          </a:p>
          <a:p>
            <a:pPr defTabSz="288925"/>
            <a:endParaRPr lang="en-US" sz="14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specify column index  :  </a:t>
            </a:r>
            <a:r>
              <a:rPr lang="en-US" sz="1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dataframe.iloc</a:t>
            </a:r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 </a:t>
            </a:r>
            <a:r>
              <a:rPr lang="en-US" sz="1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idx</a:t>
            </a:r>
            <a:r>
              <a:rPr lang="en-US" sz="1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14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4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[:,1]</a:t>
            </a:r>
          </a:p>
          <a:p>
            <a:pPr defTabSz="288925"/>
            <a:r>
              <a:rPr lang="en-US" sz="1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10  15  20  24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324100" y="806880"/>
          <a:ext cx="4378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62500" y="731190"/>
            <a:ext cx="762000" cy="190449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Accessing a Data Frame using .</a:t>
            </a:r>
            <a:r>
              <a:rPr lang="en-US" dirty="0" err="1">
                <a:ea typeface="ＭＳ Ｐゴシック"/>
                <a:cs typeface="ＭＳ Ｐゴシック"/>
              </a:rPr>
              <a:t>iloc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9238" y="2751997"/>
            <a:ext cx="876300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Sub </a:t>
            </a:r>
            <a:r>
              <a:rPr lang="en-US" sz="16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dataframes</a:t>
            </a:r>
            <a:r>
              <a:rPr lang="en-US" sz="16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are obtained using </a:t>
            </a:r>
            <a:r>
              <a:rPr lang="en-US" sz="16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iloc</a:t>
            </a:r>
            <a:r>
              <a:rPr lang="en-US" sz="16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or by name</a:t>
            </a: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en-US" sz="16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dataframe.iloc</a:t>
            </a:r>
            <a:r>
              <a:rPr lang="en-US" sz="16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[:,[n]] : one column as a </a:t>
            </a:r>
            <a:r>
              <a:rPr lang="en-US" sz="16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endParaRPr lang="en-US" sz="16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en-US" sz="16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r>
              <a:rPr lang="en-US" sz="16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[[‘</a:t>
            </a:r>
            <a:r>
              <a:rPr lang="en-US" sz="16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colname</a:t>
            </a:r>
            <a:r>
              <a:rPr lang="en-US" sz="16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’]] : one column by NAME as a </a:t>
            </a:r>
            <a:r>
              <a:rPr lang="en-US" sz="16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endParaRPr lang="en-US" sz="16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6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[:,0:2] #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endParaRPr lang="en-US" sz="16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city pop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 San Francisco 10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       Seattle 15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   Los Angeles 20</a:t>
            </a:r>
          </a:p>
          <a:p>
            <a:pPr defTabSz="288925"/>
            <a:endParaRPr lang="en-US" sz="16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type(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[:,[1]])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”</a:t>
            </a:r>
            <a:r>
              <a:rPr lang="en-US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324100" y="806880"/>
          <a:ext cx="4378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19300" y="731190"/>
            <a:ext cx="3505200" cy="190449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</a:t>
            </a:r>
            <a:r>
              <a:rPr lang="en-US" dirty="0" err="1"/>
              <a:t>Dataframes</a:t>
            </a:r>
            <a:r>
              <a:rPr lang="en-US" dirty="0"/>
              <a:t> : Series vs. Sub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62500" y="898015"/>
          <a:ext cx="4378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00900" y="822325"/>
            <a:ext cx="762000" cy="190449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3464" y="898015"/>
            <a:ext cx="838200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chemeClr val="bg2"/>
                </a:solidFill>
              </a:rPr>
              <a:t>Row</a:t>
            </a:r>
          </a:p>
          <a:p>
            <a:pPr algn="r"/>
            <a:r>
              <a:rPr lang="en-US" sz="2400" dirty="0">
                <a:solidFill>
                  <a:schemeClr val="bg2"/>
                </a:solidFill>
              </a:rPr>
              <a:t>0</a:t>
            </a:r>
          </a:p>
          <a:p>
            <a:pPr algn="r"/>
            <a:r>
              <a:rPr lang="en-US" sz="2400" dirty="0">
                <a:solidFill>
                  <a:schemeClr val="bg2"/>
                </a:solidFill>
              </a:rPr>
              <a:t>1</a:t>
            </a:r>
          </a:p>
          <a:p>
            <a:pPr algn="r"/>
            <a:r>
              <a:rPr lang="en-US" sz="2400" dirty="0">
                <a:solidFill>
                  <a:schemeClr val="bg2"/>
                </a:solidFill>
              </a:rPr>
              <a:t>2</a:t>
            </a:r>
          </a:p>
          <a:p>
            <a:pPr algn="r"/>
            <a:r>
              <a:rPr lang="en-US" sz="2400" dirty="0">
                <a:solidFill>
                  <a:schemeClr val="bg2"/>
                </a:solidFill>
              </a:rPr>
              <a:t>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682619" y="4038600"/>
          <a:ext cx="4378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124700" y="4000755"/>
            <a:ext cx="762000" cy="190449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42900" y="923194"/>
            <a:ext cx="3470564" cy="35394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600" b="1" u="sng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Sub </a:t>
            </a:r>
            <a:r>
              <a:rPr lang="en-US" sz="1600" b="1" u="sng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endParaRPr lang="en-US" sz="1600" b="1" u="sng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600" i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[:,[2]]</a:t>
            </a:r>
          </a:p>
          <a:p>
            <a:pPr defTabSz="288925"/>
            <a:endParaRPr lang="en-US" sz="1600" i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ro-RO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pop</a:t>
            </a:r>
          </a:p>
          <a:p>
            <a:pPr defTabSz="288925"/>
            <a:r>
              <a:rPr lang="ro-RO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0  10</a:t>
            </a:r>
          </a:p>
          <a:p>
            <a:pPr defTabSz="288925"/>
            <a:r>
              <a:rPr lang="ro-RO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1  15</a:t>
            </a:r>
          </a:p>
          <a:p>
            <a:pPr defTabSz="288925"/>
            <a:r>
              <a:rPr lang="ro-RO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2  20</a:t>
            </a:r>
          </a:p>
          <a:p>
            <a:pPr defTabSz="288925"/>
            <a:r>
              <a:rPr lang="ro-RO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3  24</a:t>
            </a:r>
          </a:p>
          <a:p>
            <a:pPr defTabSz="288925"/>
            <a:endParaRPr lang="en-US" sz="16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type(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[:,[2]])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&lt;class '</a:t>
            </a:r>
            <a:r>
              <a:rPr lang="en-US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pandas.core.frame.DataFrame</a:t>
            </a:r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'&gt;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42900" y="4202813"/>
            <a:ext cx="3470564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600" b="1" u="sng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Series</a:t>
            </a:r>
          </a:p>
          <a:p>
            <a:pPr defTabSz="288925"/>
            <a:endParaRPr lang="en-US" sz="1600" i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[:,1]</a:t>
            </a:r>
          </a:p>
          <a:p>
            <a:pPr defTabSz="288925"/>
            <a:endParaRPr lang="en-US" sz="1600" i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10  15  20  24</a:t>
            </a:r>
          </a:p>
          <a:p>
            <a:pPr defTabSz="288925"/>
            <a:endParaRPr lang="en-US" sz="16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type(</a:t>
            </a:r>
            <a:r>
              <a:rPr lang="en-US" sz="16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cities.iloc</a:t>
            </a:r>
            <a:r>
              <a:rPr lang="en-US" sz="16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[:,1])</a:t>
            </a:r>
          </a:p>
          <a:p>
            <a:pPr defTabSz="288925"/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"&lt; '</a:t>
            </a:r>
            <a:r>
              <a:rPr lang="en-US" sz="16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pandas.core.series.Series</a:t>
            </a:r>
            <a:r>
              <a:rPr lang="en-US" sz="16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'&gt;"</a:t>
            </a:r>
          </a:p>
        </p:txBody>
      </p:sp>
    </p:spTree>
    <p:extLst>
      <p:ext uri="{BB962C8B-B14F-4D97-AF65-F5344CB8AC3E}">
        <p14:creationId xmlns:p14="http://schemas.microsoft.com/office/powerpoint/2010/main" val="140233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64C3-2CC4-5F41-9C4C-6C26AB52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Dataframe</a:t>
            </a:r>
            <a:r>
              <a:rPr lang="en-US" dirty="0"/>
              <a:t> by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587C-48C4-054F-A355-5EE7A51D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, like Series, have an index.</a:t>
            </a:r>
          </a:p>
          <a:p>
            <a:r>
              <a:rPr lang="en-US" dirty="0"/>
              <a:t>By default autoincrementing integer type.</a:t>
            </a:r>
          </a:p>
          <a:p>
            <a:r>
              <a:rPr lang="en-US" dirty="0"/>
              <a:t>Access with .</a:t>
            </a:r>
            <a:r>
              <a:rPr lang="en-US" dirty="0" err="1"/>
              <a:t>loc</a:t>
            </a:r>
            <a:r>
              <a:rPr lang="en-US" dirty="0"/>
              <a:t>[] (not </a:t>
            </a:r>
            <a:r>
              <a:rPr lang="en-US" dirty="0" err="1"/>
              <a:t>iloc</a:t>
            </a:r>
            <a:r>
              <a:rPr lang="en-US" dirty="0"/>
              <a:t>[])</a:t>
            </a:r>
          </a:p>
          <a:p>
            <a:r>
              <a:rPr lang="en-US" dirty="0"/>
              <a:t>Access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DF149-F202-9147-A532-BCD03E19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2215-D53C-0E46-A0B8-5F366D10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614C733-CEAA-A94A-B5A0-30655BA5F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31242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cities.loc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[[1]]  # gets a </a:t>
            </a:r>
            <a:r>
              <a:rPr lang="en-US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dataframe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of one row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city  pop  rain</a:t>
            </a:r>
          </a:p>
          <a:p>
            <a:pPr defTabSz="288925"/>
            <a:r>
              <a:rPr lang="en-US" sz="18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  San Francisco   10     2</a:t>
            </a:r>
            <a:endParaRPr lang="en-U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 = </a:t>
            </a:r>
            <a:r>
              <a:rPr lang="en-US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cities.set_index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([’c1, ‘c2’, ’c3’])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cities.loc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[[‘c1’]]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city  pop  rain</a:t>
            </a:r>
          </a:p>
          <a:p>
            <a:pPr defTabSz="288925"/>
            <a:r>
              <a:rPr lang="en-US" sz="18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c1  San Francisco   10     2</a:t>
            </a:r>
            <a:endParaRPr lang="en-U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0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285B-DF6B-AD47-B028-09556F0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2EC3-6866-E148-80BE-1DEA3F52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do some operation on a column or group of columns?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C02EB-2748-014D-9F59-9BB534D6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CAC4-EFE4-7E47-AF99-6E6FC306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1491E5B-A321-9340-B07D-3C421AB32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" y="1752600"/>
            <a:ext cx="887095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clean(x):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x = </a:t>
            </a:r>
            <a:r>
              <a:rPr lang="en-US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x.replace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("$", "").replace(",", "").replace(" ", "")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return float(x)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data[‘revenue’] = data[‘Revenue’].apply(clean)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Using lambda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data[‘revenue’] = data[‘revenue’].apply(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lambda x : </a:t>
            </a:r>
            <a:r>
              <a:rPr lang="en-US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x.replace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(“,” ””))</a:t>
            </a:r>
          </a:p>
          <a:p>
            <a:pPr defTabSz="288925"/>
            <a:endParaRPr lang="en-U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1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err="1">
                <a:ea typeface="ＭＳ Ｐゴシック"/>
                <a:cs typeface="ＭＳ Ｐゴシック"/>
              </a:rPr>
              <a:t>Dataframes</a:t>
            </a:r>
            <a:r>
              <a:rPr lang="en-US" dirty="0">
                <a:ea typeface="ＭＳ Ｐゴシック"/>
                <a:cs typeface="ＭＳ Ｐゴシック"/>
              </a:rPr>
              <a:t> in Pandas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Learn Python Data frames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15 minutes</a:t>
            </a:r>
          </a:p>
          <a:p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 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b="1" dirty="0">
                <a:ea typeface="ＭＳ Ｐゴシック"/>
                <a:cs typeface="ＭＳ Ｐゴシック"/>
              </a:rPr>
              <a:t>01-intro/</a:t>
            </a: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5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Reading Data From Files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779001"/>
            <a:ext cx="8761412" cy="2454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ＭＳ Ｐゴシック"/>
                <a:cs typeface="ＭＳ Ｐゴシック"/>
              </a:rPr>
              <a:t>Python can read from a variety of files.</a:t>
            </a:r>
          </a:p>
          <a:p>
            <a:r>
              <a:rPr lang="en-US" dirty="0">
                <a:ea typeface="ＭＳ Ｐゴシック"/>
                <a:cs typeface="ＭＳ Ｐゴシック"/>
              </a:rPr>
              <a:t>Text : CSV, TSV   - </a:t>
            </a:r>
            <a:r>
              <a:rPr lang="en-US" b="1" dirty="0" err="1">
                <a:solidFill>
                  <a:schemeClr val="accent2"/>
                </a:solidFill>
                <a:ea typeface="ＭＳ Ｐゴシック"/>
                <a:cs typeface="ＭＳ Ｐゴシック"/>
              </a:rPr>
              <a:t>pd.read_csv</a:t>
            </a: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(), </a:t>
            </a:r>
            <a:r>
              <a:rPr lang="en-US" b="1" dirty="0" err="1">
                <a:solidFill>
                  <a:schemeClr val="accent2"/>
                </a:solidFill>
                <a:ea typeface="ＭＳ Ｐゴシック"/>
                <a:cs typeface="ＭＳ Ｐゴシック"/>
              </a:rPr>
              <a:t>pd.read_table</a:t>
            </a: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()</a:t>
            </a:r>
          </a:p>
          <a:p>
            <a:r>
              <a:rPr lang="en-US" dirty="0">
                <a:ea typeface="ＭＳ Ｐゴシック"/>
                <a:cs typeface="ＭＳ Ｐゴシック"/>
              </a:rPr>
              <a:t>JSON: </a:t>
            </a:r>
            <a:r>
              <a:rPr lang="en-US" dirty="0" err="1">
                <a:ea typeface="ＭＳ Ｐゴシック"/>
                <a:cs typeface="ＭＳ Ｐゴシック"/>
              </a:rPr>
              <a:t>pd.read_json</a:t>
            </a:r>
            <a:r>
              <a:rPr lang="en-US" dirty="0">
                <a:ea typeface="ＭＳ Ｐゴシック"/>
                <a:cs typeface="ＭＳ Ｐゴシック"/>
              </a:rPr>
              <a:t>- </a:t>
            </a:r>
            <a:r>
              <a:rPr lang="en-US" b="1" dirty="0" err="1">
                <a:solidFill>
                  <a:schemeClr val="accent2"/>
                </a:solidFill>
                <a:ea typeface="ＭＳ Ｐゴシック"/>
                <a:cs typeface="ＭＳ Ｐゴシック"/>
              </a:rPr>
              <a:t>pd.read_json</a:t>
            </a: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()</a:t>
            </a:r>
            <a:endParaRPr lang="en-US" dirty="0">
              <a:ea typeface="ＭＳ Ｐゴシック"/>
              <a:cs typeface="ＭＳ Ｐゴシック"/>
            </a:endParaRPr>
          </a:p>
          <a:p>
            <a:r>
              <a:rPr lang="en-US" dirty="0">
                <a:ea typeface="ＭＳ Ｐゴシック"/>
                <a:cs typeface="ＭＳ Ｐゴシック"/>
              </a:rPr>
              <a:t>Excel spreadsheets  - </a:t>
            </a:r>
            <a:r>
              <a:rPr lang="en-US" b="1" dirty="0" err="1">
                <a:solidFill>
                  <a:schemeClr val="accent2"/>
                </a:solidFill>
                <a:ea typeface="ＭＳ Ｐゴシック"/>
                <a:cs typeface="ＭＳ Ｐゴシック"/>
              </a:rPr>
              <a:t>pd.read_excel</a:t>
            </a: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()</a:t>
            </a:r>
            <a:endParaRPr lang="en-US" b="1" dirty="0">
              <a:ea typeface="ＭＳ Ｐゴシック"/>
              <a:cs typeface="ＭＳ Ｐゴシック"/>
            </a:endParaRPr>
          </a:p>
          <a:p>
            <a:r>
              <a:rPr lang="en-US" dirty="0">
                <a:ea typeface="ＭＳ Ｐゴシック"/>
                <a:cs typeface="ＭＳ Ｐゴシック"/>
              </a:rPr>
              <a:t>Stata/SAS files – </a:t>
            </a:r>
            <a:r>
              <a:rPr lang="en-US" b="1" dirty="0" err="1">
                <a:solidFill>
                  <a:schemeClr val="accent2"/>
                </a:solidFill>
                <a:ea typeface="ＭＳ Ｐゴシック"/>
                <a:cs typeface="ＭＳ Ｐゴシック"/>
              </a:rPr>
              <a:t>pd.read_stata</a:t>
            </a: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(), </a:t>
            </a:r>
            <a:r>
              <a:rPr lang="en-US" b="1" dirty="0" err="1">
                <a:solidFill>
                  <a:schemeClr val="accent2"/>
                </a:solidFill>
                <a:ea typeface="ＭＳ Ｐゴシック"/>
                <a:cs typeface="ＭＳ Ｐゴシック"/>
              </a:rPr>
              <a:t>pd.read_sas</a:t>
            </a: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()</a:t>
            </a:r>
            <a:endParaRPr lang="en-US" dirty="0">
              <a:ea typeface="ＭＳ Ｐゴシック"/>
              <a:cs typeface="ＭＳ Ｐゴシック"/>
            </a:endParaRPr>
          </a:p>
          <a:p>
            <a:r>
              <a:rPr lang="en-US" dirty="0">
                <a:ea typeface="ＭＳ Ｐゴシック"/>
                <a:cs typeface="ＭＳ Ｐゴシック"/>
              </a:rPr>
              <a:t>More handy functions in  </a:t>
            </a: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read.*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3733800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reading a file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df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pd.read_csv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(file)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# reading a URL</a:t>
            </a:r>
          </a:p>
          <a:p>
            <a:pPr defTabSz="288925"/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df_url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pd.read_csv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  <a:hlinkClick r:id="rId3"/>
              </a:rPr>
              <a:t>‘http://somedomain.com/data.csv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’)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1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DC27-B025-F243-A937-F4783985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3B4-B4D4-1A4D-AB43-60180C00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 will try to </a:t>
            </a:r>
            <a:r>
              <a:rPr lang="en-US" b="1" dirty="0"/>
              <a:t>infer</a:t>
            </a:r>
            <a:r>
              <a:rPr lang="en-US" dirty="0"/>
              <a:t> the data schema</a:t>
            </a:r>
          </a:p>
          <a:p>
            <a:r>
              <a:rPr lang="en-US" dirty="0"/>
              <a:t>header: will infer first line as header</a:t>
            </a:r>
          </a:p>
          <a:p>
            <a:pPr lvl="1"/>
            <a:r>
              <a:rPr lang="en-US" dirty="0"/>
              <a:t>no header? Set header=None</a:t>
            </a:r>
          </a:p>
          <a:p>
            <a:r>
              <a:rPr lang="en-US" dirty="0"/>
              <a:t>Explicitly set column names</a:t>
            </a:r>
          </a:p>
          <a:p>
            <a:pPr lvl="1"/>
            <a:r>
              <a:rPr lang="en-US" dirty="0"/>
              <a:t>names=[‘one’, ‘two’, ‘three’]</a:t>
            </a:r>
          </a:p>
          <a:p>
            <a:endParaRPr lang="en-US" dirty="0"/>
          </a:p>
          <a:p>
            <a:r>
              <a:rPr lang="en-US" dirty="0" err="1"/>
              <a:t>read_json</a:t>
            </a:r>
            <a:r>
              <a:rPr lang="en-US" dirty="0"/>
              <a:t>, </a:t>
            </a:r>
            <a:r>
              <a:rPr lang="en-US" dirty="0" err="1"/>
              <a:t>read_parquet</a:t>
            </a:r>
            <a:r>
              <a:rPr lang="en-US" dirty="0"/>
              <a:t> will read metadata</a:t>
            </a:r>
          </a:p>
          <a:p>
            <a:pPr lvl="1"/>
            <a:r>
              <a:rPr lang="en-US" dirty="0"/>
              <a:t>No need for header or column names.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57B4-4220-CE44-B49F-1B238346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87043-5CE1-6645-A187-80EFB187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3749675"/>
          </a:xfrm>
        </p:spPr>
        <p:txBody>
          <a:bodyPr/>
          <a:lstStyle/>
          <a:p>
            <a:r>
              <a:rPr lang="en-US" dirty="0"/>
              <a:t>Pandas has a Series type</a:t>
            </a:r>
          </a:p>
          <a:p>
            <a:r>
              <a:rPr lang="en-US" dirty="0"/>
              <a:t>Think of a single column in a database table</a:t>
            </a:r>
          </a:p>
          <a:p>
            <a:r>
              <a:rPr lang="en-US" dirty="0"/>
              <a:t>Must be of same type, though can also be NA (</a:t>
            </a:r>
            <a:r>
              <a:rPr lang="en-US" dirty="0" err="1"/>
              <a:t>np.nan</a:t>
            </a:r>
            <a:r>
              <a:rPr lang="en-US" dirty="0"/>
              <a:t>)</a:t>
            </a:r>
          </a:p>
          <a:p>
            <a:r>
              <a:rPr lang="en-US" dirty="0"/>
              <a:t>Defaults to float64 (notice that it is converted!)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6343" y="2642842"/>
            <a:ext cx="876300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s 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pd.Series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([1,3,5,np.nan, 6, 8])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0	 1.0</a:t>
            </a:r>
          </a:p>
          <a:p>
            <a:pPr marL="457200" indent="-457200" defTabSz="288925">
              <a:buAutoNum type="arabicPlain"/>
            </a:pP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3.0</a:t>
            </a:r>
          </a:p>
          <a:p>
            <a:pPr marL="457200" indent="-457200" defTabSz="288925">
              <a:buAutoNum type="arabicPlain"/>
            </a:pP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5.0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3 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NaN</a:t>
            </a:r>
            <a:endParaRPr lang="en-US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4  6.0</a:t>
            </a:r>
          </a:p>
          <a:p>
            <a:pPr marL="457200" indent="-457200" defTabSz="288925">
              <a:buAutoNum type="arabicPlain" startAt="5"/>
            </a:pP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8.0</a:t>
            </a: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903996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5331-CA04-9043-961F-536C2B77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0160-12FF-D14B-B5F6-EAC22723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read_csv</a:t>
            </a:r>
            <a:r>
              <a:rPr lang="en-US" dirty="0"/>
              <a:t> and similar functions will try to infer types</a:t>
            </a:r>
          </a:p>
          <a:p>
            <a:r>
              <a:rPr lang="en-US" dirty="0"/>
              <a:t>Strings and types that appear to be mixed are treated as type object (pointer to value) – which are basically strings.</a:t>
            </a:r>
          </a:p>
          <a:p>
            <a:pPr lvl="1"/>
            <a:r>
              <a:rPr lang="en-US" dirty="0"/>
              <a:t>Dirty data may lead to numeric columns being wrongly interpreted as type object</a:t>
            </a:r>
          </a:p>
          <a:p>
            <a:pPr lvl="1"/>
            <a:r>
              <a:rPr lang="en-US" dirty="0"/>
              <a:t>May need to do some cleanup here.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73D78-4EF1-7D49-992D-F8238F12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40D10-E5B0-7F4C-999A-9F43F5B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has good connectivity with databases.</a:t>
            </a:r>
          </a:p>
          <a:p>
            <a:endParaRPr lang="en-US" dirty="0"/>
          </a:p>
          <a:p>
            <a:r>
              <a:rPr lang="en-US" dirty="0" err="1"/>
              <a:t>pyodbc</a:t>
            </a:r>
            <a:r>
              <a:rPr lang="en-US" dirty="0"/>
              <a:t> – uses ODBC protocol</a:t>
            </a:r>
          </a:p>
          <a:p>
            <a:endParaRPr lang="en-US" dirty="0"/>
          </a:p>
          <a:p>
            <a:r>
              <a:rPr lang="en-US" dirty="0"/>
              <a:t>Various database packages</a:t>
            </a:r>
          </a:p>
          <a:p>
            <a:r>
              <a:rPr lang="en-US" dirty="0"/>
              <a:t>Importing large datasets (&gt; 1GB) from DB could be slow.</a:t>
            </a:r>
          </a:p>
          <a:p>
            <a:endParaRPr lang="en-US" dirty="0"/>
          </a:p>
          <a:p>
            <a:r>
              <a:rPr lang="en-US" dirty="0"/>
              <a:t>For faster imports:</a:t>
            </a:r>
          </a:p>
          <a:p>
            <a:pPr lvl="1"/>
            <a:r>
              <a:rPr lang="en-US" dirty="0"/>
              <a:t>1) export data out of DB as CSV etc.</a:t>
            </a:r>
          </a:p>
          <a:p>
            <a:pPr lvl="1"/>
            <a:r>
              <a:rPr lang="en-US" dirty="0"/>
              <a:t>2) then import the file into Python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03EC-3293-8446-ADAA-23E52453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Pandas and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1820-F6D7-CE4F-9DD4-813727D6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open connection to </a:t>
            </a:r>
            <a:r>
              <a:rPr lang="en-US" dirty="0" err="1"/>
              <a:t>sqllite</a:t>
            </a:r>
            <a:r>
              <a:rPr lang="en-US" dirty="0"/>
              <a:t> database</a:t>
            </a:r>
          </a:p>
          <a:p>
            <a:r>
              <a:rPr lang="en-US" dirty="0"/>
              <a:t>Then call pandas.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E7728-27B5-8E49-811B-B11770EE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BF06B-0B1A-7E4E-A779-9DB65EDC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23CB2DF-5566-734A-917A-8DC1EB0A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362200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import pandas as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pd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import sqlite3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conn = sqlite3.connect("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flights.db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df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pd.read_sql_query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("select * from airlines limit 5;", conn)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df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5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write.* family supports exporting to multiple formats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2"/>
                </a:solidFill>
              </a:rPr>
              <a:t>pd.to_csv</a:t>
            </a:r>
            <a:r>
              <a:rPr lang="en-US" dirty="0"/>
              <a:t>  writes csv (file name, </a:t>
            </a:r>
            <a:r>
              <a:rPr lang="en-US" dirty="0" err="1"/>
              <a:t>sep</a:t>
            </a:r>
            <a:r>
              <a:rPr lang="en-US" dirty="0"/>
              <a:t> = ,)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Encoding: </a:t>
            </a:r>
            <a:r>
              <a:rPr lang="en-US" dirty="0"/>
              <a:t>writes </a:t>
            </a:r>
            <a:r>
              <a:rPr lang="en-US" dirty="0" err="1"/>
              <a:t>sv</a:t>
            </a:r>
            <a:r>
              <a:rPr lang="en-US" dirty="0"/>
              <a:t> (encoding= ‘utf-8’)</a:t>
            </a:r>
          </a:p>
          <a:p>
            <a:endParaRPr lang="en-US" dirty="0"/>
          </a:p>
          <a:p>
            <a:r>
              <a:rPr lang="en-US" dirty="0"/>
              <a:t>Index: Python will write the index unless you say (index=‘false’)</a:t>
            </a:r>
          </a:p>
          <a:p>
            <a:endParaRPr lang="en-US" dirty="0"/>
          </a:p>
          <a:p>
            <a:r>
              <a:rPr lang="en-US" dirty="0"/>
              <a:t>Many other </a:t>
            </a:r>
            <a:r>
              <a:rPr lang="en-US" dirty="0" err="1"/>
              <a:t>pd.to</a:t>
            </a:r>
            <a:r>
              <a:rPr lang="en-US" dirty="0"/>
              <a:t>_* type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0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Working With Raw Data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r>
              <a:rPr lang="en-US" sz="2800" dirty="0">
                <a:ea typeface="ＭＳ Ｐゴシック"/>
                <a:cs typeface="ＭＳ Ｐゴシック"/>
              </a:rPr>
              <a:t>Datasets are seldom in a format to be used.</a:t>
            </a:r>
          </a:p>
          <a:p>
            <a:pPr indent="-365760">
              <a:spcBef>
                <a:spcPts val="0"/>
              </a:spcBef>
            </a:pPr>
            <a:endParaRPr lang="en-US" sz="2800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sz="2800" dirty="0">
                <a:ea typeface="ＭＳ Ｐゴシック"/>
                <a:cs typeface="ＭＳ Ｐゴシック"/>
              </a:rPr>
              <a:t>Big part of data science is </a:t>
            </a:r>
          </a:p>
          <a:p>
            <a:pPr lvl="1" indent="-365760">
              <a:spcBef>
                <a:spcPts val="0"/>
              </a:spcBef>
            </a:pPr>
            <a:r>
              <a:rPr lang="en-US" sz="2600" dirty="0">
                <a:ea typeface="ＭＳ Ｐゴシック"/>
                <a:cs typeface="ＭＳ Ｐゴシック"/>
              </a:rPr>
              <a:t>Cleaning data up</a:t>
            </a:r>
          </a:p>
          <a:p>
            <a:pPr lvl="1" indent="-365760">
              <a:spcBef>
                <a:spcPts val="0"/>
              </a:spcBef>
            </a:pPr>
            <a:r>
              <a:rPr lang="en-US" sz="2600" dirty="0">
                <a:ea typeface="ＭＳ Ｐゴシック"/>
                <a:cs typeface="ＭＳ Ｐゴシック"/>
              </a:rPr>
              <a:t>Combining data sets etc.</a:t>
            </a:r>
          </a:p>
          <a:p>
            <a:pPr lvl="1" indent="-365760">
              <a:spcBef>
                <a:spcPts val="0"/>
              </a:spcBef>
            </a:pPr>
            <a:endParaRPr lang="en-US" sz="2600" dirty="0"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sz="2800" dirty="0">
                <a:ea typeface="ＭＳ Ｐゴシック"/>
                <a:cs typeface="ＭＳ Ｐゴシック"/>
              </a:rPr>
              <a:t>The 'not so sexy part of data science' </a:t>
            </a:r>
            <a:r>
              <a:rPr lang="en-US" sz="2800" dirty="0">
                <a:ea typeface="ＭＳ Ｐゴシック"/>
                <a:cs typeface="ＭＳ Ｐゴシック"/>
                <a:sym typeface="Wingdings"/>
              </a:rPr>
              <a:t> </a:t>
            </a:r>
            <a:endParaRPr lang="en-US" sz="2800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sz="2800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sz="2800" dirty="0">
              <a:ea typeface="ＭＳ Ｐゴシック"/>
              <a:cs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8" y="3124200"/>
            <a:ext cx="8718550" cy="3368675"/>
          </a:xfrm>
        </p:spPr>
        <p:txBody>
          <a:bodyPr/>
          <a:lstStyle/>
          <a:p>
            <a:r>
              <a:rPr lang="en-US" b="1" dirty="0"/>
              <a:t>Question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Is the rainfall in Los Angeles in March zero?</a:t>
            </a:r>
          </a:p>
          <a:p>
            <a:endParaRPr lang="en-US" dirty="0"/>
          </a:p>
          <a:p>
            <a:r>
              <a:rPr lang="en-US" dirty="0"/>
              <a:t>Missing values can often ‘skew’ analysis.</a:t>
            </a:r>
          </a:p>
          <a:p>
            <a:r>
              <a:rPr lang="en-US" dirty="0"/>
              <a:t>Python represents them with </a:t>
            </a:r>
            <a:r>
              <a:rPr lang="en-US" b="1" dirty="0">
                <a:solidFill>
                  <a:schemeClr val="accent2"/>
                </a:solidFill>
              </a:rPr>
              <a:t>NA</a:t>
            </a:r>
            <a:r>
              <a:rPr lang="en-US" dirty="0"/>
              <a:t>  (Not Available).</a:t>
            </a:r>
          </a:p>
          <a:p>
            <a:r>
              <a:rPr lang="en-US" dirty="0"/>
              <a:t>Use </a:t>
            </a:r>
            <a:r>
              <a:rPr lang="en-US" b="1" dirty="0" err="1">
                <a:solidFill>
                  <a:schemeClr val="accent2"/>
                </a:solidFill>
              </a:rPr>
              <a:t>df.dropna</a:t>
            </a:r>
            <a:r>
              <a:rPr lang="en-US" b="1" dirty="0">
                <a:solidFill>
                  <a:schemeClr val="accent2"/>
                </a:solidFill>
              </a:rPr>
              <a:t>() </a:t>
            </a:r>
            <a:r>
              <a:rPr lang="en-US" dirty="0"/>
              <a:t>to remove </a:t>
            </a:r>
            <a:r>
              <a:rPr lang="en-US" b="1" dirty="0">
                <a:solidFill>
                  <a:schemeClr val="accent2"/>
                </a:solidFill>
              </a:rPr>
              <a:t>NA</a:t>
            </a:r>
            <a:r>
              <a:rPr lang="en-US" dirty="0"/>
              <a:t> values.</a:t>
            </a:r>
          </a:p>
          <a:p>
            <a:r>
              <a:rPr lang="en-US" dirty="0"/>
              <a:t>Use </a:t>
            </a:r>
            <a:r>
              <a:rPr lang="en-US" dirty="0" err="1"/>
              <a:t>df.fillna</a:t>
            </a:r>
            <a:r>
              <a:rPr lang="en-US" dirty="0"/>
              <a:t>() to fill them with a value (more on this later)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81100" y="854075"/>
          <a:ext cx="60960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Rainfall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San 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Franicco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San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2"/>
                          </a:solidFill>
                        </a:rPr>
                        <a:t>Francicso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7447901" y="1506983"/>
            <a:ext cx="1431636" cy="1096817"/>
          </a:xfrm>
          <a:prstGeom prst="wedgeEllipseCallout">
            <a:avLst>
              <a:gd name="adj1" fmla="val -59630"/>
              <a:gd name="adj2" fmla="val 39593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Missing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8333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Datasets : </a:t>
            </a:r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158875"/>
          </a:xfrm>
        </p:spPr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concat</a:t>
            </a:r>
            <a:r>
              <a:rPr lang="en-US" b="1" dirty="0">
                <a:solidFill>
                  <a:schemeClr val="accent2"/>
                </a:solidFill>
              </a:rPr>
              <a:t>() </a:t>
            </a:r>
            <a:r>
              <a:rPr lang="en-US" dirty="0"/>
              <a:t>will merge two </a:t>
            </a:r>
            <a:r>
              <a:rPr lang="en-US" dirty="0" err="1"/>
              <a:t>dataframes</a:t>
            </a:r>
            <a:r>
              <a:rPr lang="en-US" dirty="0"/>
              <a:t> column-wise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96636" y="2289052"/>
          <a:ext cx="17164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Plus 6"/>
          <p:cNvSpPr/>
          <p:nvPr/>
        </p:nvSpPr>
        <p:spPr>
          <a:xfrm>
            <a:off x="1119139" y="3579192"/>
            <a:ext cx="1071418" cy="98090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3819" y="4560094"/>
          <a:ext cx="17164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Equal 8"/>
          <p:cNvSpPr/>
          <p:nvPr/>
        </p:nvSpPr>
        <p:spPr>
          <a:xfrm>
            <a:off x="3841438" y="3775234"/>
            <a:ext cx="727364" cy="58881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76900" y="3521003"/>
          <a:ext cx="25746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3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Dataframes</a:t>
            </a:r>
            <a:r>
              <a:rPr lang="en-US" dirty="0"/>
              <a:t> : merge()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15887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merge</a:t>
            </a:r>
            <a:r>
              <a:rPr lang="en-US" dirty="0"/>
              <a:t>() will try to take into account common column names and row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5300" y="2286000"/>
          <a:ext cx="17164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Plus 6"/>
          <p:cNvSpPr/>
          <p:nvPr/>
        </p:nvSpPr>
        <p:spPr>
          <a:xfrm>
            <a:off x="817803" y="3539746"/>
            <a:ext cx="1071418" cy="98090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5300" y="4688198"/>
          <a:ext cx="17164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62500" y="3430295"/>
          <a:ext cx="25746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97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Equal 9"/>
          <p:cNvSpPr/>
          <p:nvPr/>
        </p:nvSpPr>
        <p:spPr>
          <a:xfrm>
            <a:off x="3559940" y="3678899"/>
            <a:ext cx="727364" cy="58881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3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data sets have duplicates</a:t>
            </a:r>
          </a:p>
          <a:p>
            <a:endParaRPr lang="en-US" dirty="0"/>
          </a:p>
          <a:p>
            <a:r>
              <a:rPr lang="en-US" dirty="0"/>
              <a:t>It is a good practice to check for duplicates as part of the cleanup phase</a:t>
            </a:r>
          </a:p>
          <a:p>
            <a:endParaRPr lang="en-US" dirty="0"/>
          </a:p>
          <a:p>
            <a:r>
              <a:rPr lang="en-US" dirty="0"/>
              <a:t>This is called '</a:t>
            </a:r>
            <a:r>
              <a:rPr lang="en-US" b="1" dirty="0"/>
              <a:t>de-duping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>
                <a:solidFill>
                  <a:schemeClr val="accent2"/>
                </a:solidFill>
              </a:rPr>
              <a:t>df.drop_duplicates</a:t>
            </a:r>
            <a:r>
              <a:rPr lang="en-US" b="1" dirty="0">
                <a:solidFill>
                  <a:schemeClr val="accent2"/>
                </a:solidFill>
              </a:rPr>
              <a:t>()</a:t>
            </a:r>
            <a:r>
              <a:rPr lang="en-US" dirty="0"/>
              <a:t> 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74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: </a:t>
            </a:r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777875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Sort_Values</a:t>
            </a:r>
            <a:r>
              <a:rPr lang="en-US" b="1" dirty="0">
                <a:solidFill>
                  <a:schemeClr val="accent2"/>
                </a:solidFill>
              </a:rPr>
              <a:t>()</a:t>
            </a:r>
            <a:r>
              <a:rPr lang="en-US" dirty="0"/>
              <a:t> function can help you sort a </a:t>
            </a:r>
            <a:r>
              <a:rPr lang="en-US" dirty="0" err="1"/>
              <a:t>dataframe</a:t>
            </a:r>
            <a:r>
              <a:rPr lang="en-US" dirty="0"/>
              <a:t> by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2413337"/>
            <a:ext cx="8763000" cy="30469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de-DE" sz="2400" dirty="0">
                <a:solidFill>
                  <a:schemeClr val="bg2"/>
                </a:solidFill>
                <a:latin typeface="Lucida Sans Typewriter" pitchFamily="49" charset="0"/>
              </a:rPr>
              <a:t>&gt; </a:t>
            </a:r>
            <a:r>
              <a:rPr lang="de-DE" sz="2400" b="1" dirty="0" err="1">
                <a:solidFill>
                  <a:schemeClr val="bg2"/>
                </a:solidFill>
                <a:latin typeface="Lucida Sans Typewriter" pitchFamily="49" charset="0"/>
              </a:rPr>
              <a:t>citystats.sort_values</a:t>
            </a:r>
            <a:r>
              <a:rPr lang="de-DE" sz="2400" b="1" dirty="0">
                <a:solidFill>
                  <a:schemeClr val="bg2"/>
                </a:solidFill>
                <a:latin typeface="Lucida Sans Typewriter" pitchFamily="49" charset="0"/>
              </a:rPr>
              <a:t>(‘</a:t>
            </a:r>
            <a:r>
              <a:rPr lang="de-DE" sz="2400" b="1" dirty="0" err="1">
                <a:solidFill>
                  <a:schemeClr val="bg2"/>
                </a:solidFill>
                <a:latin typeface="Lucida Sans Typewriter" pitchFamily="49" charset="0"/>
              </a:rPr>
              <a:t>pop</a:t>
            </a:r>
            <a:r>
              <a:rPr lang="de-DE" sz="2400" b="1" dirty="0">
                <a:solidFill>
                  <a:schemeClr val="bg2"/>
                </a:solidFill>
                <a:latin typeface="Lucida Sans Typewriter" pitchFamily="49" charset="0"/>
              </a:rPr>
              <a:t>‘, </a:t>
            </a:r>
            <a:r>
              <a:rPr lang="de-DE" sz="2400" b="1" dirty="0" err="1">
                <a:solidFill>
                  <a:schemeClr val="bg2"/>
                </a:solidFill>
                <a:latin typeface="Lucida Sans Typewriter" pitchFamily="49" charset="0"/>
              </a:rPr>
              <a:t>ascending</a:t>
            </a:r>
            <a:r>
              <a:rPr lang="de-DE" sz="2400" b="1" dirty="0">
                <a:solidFill>
                  <a:schemeClr val="bg2"/>
                </a:solidFill>
                <a:latin typeface="Lucida Sans Typewriter" pitchFamily="49" charset="0"/>
              </a:rPr>
              <a:t>=True)</a:t>
            </a:r>
          </a:p>
          <a:p>
            <a:pPr defTabSz="288925"/>
            <a:endParaRPr lang="de-DE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24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2400" dirty="0">
                <a:solidFill>
                  <a:schemeClr val="bg2"/>
                </a:solidFill>
                <a:latin typeface="Lucida Sans Typewriter" pitchFamily="49" charset="0"/>
              </a:rPr>
              <a:t>           </a:t>
            </a:r>
            <a:r>
              <a:rPr lang="de-DE" sz="2400" dirty="0" err="1">
                <a:solidFill>
                  <a:schemeClr val="bg2"/>
                </a:solidFill>
                <a:latin typeface="Lucida Sans Typewriter" pitchFamily="49" charset="0"/>
              </a:rPr>
              <a:t>city</a:t>
            </a:r>
            <a:r>
              <a:rPr lang="de-DE" sz="24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2400" dirty="0" err="1">
                <a:solidFill>
                  <a:schemeClr val="bg2"/>
                </a:solidFill>
                <a:latin typeface="Lucida Sans Typewriter" pitchFamily="49" charset="0"/>
              </a:rPr>
              <a:t>pop</a:t>
            </a:r>
            <a:r>
              <a:rPr lang="de-DE" sz="2400" dirty="0">
                <a:solidFill>
                  <a:schemeClr val="bg2"/>
                </a:solidFill>
                <a:latin typeface="Lucida Sans Typewriter" pitchFamily="49" charset="0"/>
              </a:rPr>
              <a:t> rain</a:t>
            </a:r>
          </a:p>
          <a:p>
            <a:pPr defTabSz="288925"/>
            <a:r>
              <a:rPr lang="de-DE" sz="2400" dirty="0">
                <a:solidFill>
                  <a:schemeClr val="bg2"/>
                </a:solidFill>
                <a:latin typeface="Lucida Sans Typewriter" pitchFamily="49" charset="0"/>
              </a:rPr>
              <a:t>1 San Francisco  10    2</a:t>
            </a:r>
          </a:p>
          <a:p>
            <a:pPr defTabSz="288925"/>
            <a:r>
              <a:rPr lang="de-DE" sz="2400" dirty="0">
                <a:solidFill>
                  <a:schemeClr val="bg2"/>
                </a:solidFill>
                <a:latin typeface="Lucida Sans Typewriter" pitchFamily="49" charset="0"/>
              </a:rPr>
              <a:t>2       Seattle  15   10</a:t>
            </a:r>
          </a:p>
          <a:p>
            <a:pPr defTabSz="288925"/>
            <a:r>
              <a:rPr lang="de-DE" sz="2400" dirty="0">
                <a:solidFill>
                  <a:schemeClr val="bg2"/>
                </a:solidFill>
                <a:latin typeface="Lucida Sans Typewriter" pitchFamily="49" charset="0"/>
              </a:rPr>
              <a:t>3   Los Angeles  20    1</a:t>
            </a:r>
          </a:p>
          <a:p>
            <a:pPr defTabSz="288925"/>
            <a:r>
              <a:rPr lang="de-DE" sz="2400" dirty="0">
                <a:solidFill>
                  <a:schemeClr val="bg2"/>
                </a:solidFill>
                <a:latin typeface="Lucida Sans Typewriter" pitchFamily="49" charset="0"/>
              </a:rPr>
              <a:t>4     San Diego  20    2</a:t>
            </a:r>
          </a:p>
        </p:txBody>
      </p:sp>
    </p:spTree>
    <p:extLst>
      <p:ext uri="{BB962C8B-B14F-4D97-AF65-F5344CB8AC3E}">
        <p14:creationId xmlns:p14="http://schemas.microsoft.com/office/powerpoint/2010/main" val="218280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027F-3FF5-4549-BA70-BD5DC39B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F988-6F4F-9C4B-9868-24F76D73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in pandas have a </a:t>
            </a:r>
            <a:r>
              <a:rPr lang="en-US" dirty="0" err="1"/>
              <a:t>dtype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types of </a:t>
            </a:r>
            <a:r>
              <a:rPr lang="en-US" dirty="0" err="1"/>
              <a:t>np.number</a:t>
            </a:r>
            <a:r>
              <a:rPr lang="en-US" dirty="0"/>
              <a:t> (float, </a:t>
            </a:r>
            <a:r>
              <a:rPr lang="en-US" dirty="0" err="1"/>
              <a:t>int</a:t>
            </a:r>
            <a:r>
              <a:rPr lang="en-US" dirty="0"/>
              <a:t>) of lengths 8,16,32,64 (e.g. float64, int8)</a:t>
            </a:r>
          </a:p>
          <a:p>
            <a:pPr lvl="1"/>
            <a:r>
              <a:rPr lang="en-US" dirty="0"/>
              <a:t>bool (Boolean)</a:t>
            </a:r>
          </a:p>
          <a:p>
            <a:pPr lvl="1"/>
            <a:r>
              <a:rPr lang="en-US" dirty="0"/>
              <a:t>datetime types (datetime64, timedelta64)</a:t>
            </a:r>
          </a:p>
          <a:p>
            <a:pPr lvl="1"/>
            <a:r>
              <a:rPr lang="en-US" dirty="0"/>
              <a:t>Sn (fixed </a:t>
            </a:r>
            <a:r>
              <a:rPr lang="en-US" dirty="0" err="1"/>
              <a:t>witdth</a:t>
            </a:r>
            <a:r>
              <a:rPr lang="en-US" dirty="0"/>
              <a:t> string) – not commonly used.</a:t>
            </a:r>
          </a:p>
          <a:p>
            <a:pPr lvl="1"/>
            <a:r>
              <a:rPr lang="en-US" dirty="0"/>
              <a:t>”category”: an </a:t>
            </a:r>
            <a:r>
              <a:rPr lang="en-US" dirty="0" err="1"/>
              <a:t>enum</a:t>
            </a:r>
            <a:r>
              <a:rPr lang="en-US" dirty="0"/>
              <a:t> or factor type variable.</a:t>
            </a:r>
          </a:p>
          <a:p>
            <a:pPr lvl="1"/>
            <a:r>
              <a:rPr lang="en-US" dirty="0"/>
              <a:t>object (a pointer to any object, including a string)</a:t>
            </a:r>
          </a:p>
          <a:p>
            <a:r>
              <a:rPr lang="en-US" dirty="0"/>
              <a:t>Same type (no mix and match)</a:t>
            </a:r>
          </a:p>
          <a:p>
            <a:pPr lvl="1"/>
            <a:r>
              <a:rPr lang="en-US" dirty="0"/>
              <a:t>Though object types can include pointers to any python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FCABD-B811-C943-BEC3-299ABD8B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E81A3-BB74-B746-964A-1252FFDC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44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: </a:t>
            </a:r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77787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Reverse sorting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7338" y="1932811"/>
            <a:ext cx="8763000" cy="44012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de-DE" sz="2800" dirty="0">
                <a:solidFill>
                  <a:schemeClr val="bg2"/>
                </a:solidFill>
                <a:latin typeface="Lucida Sans Typewriter" pitchFamily="49" charset="0"/>
              </a:rPr>
              <a:t>&gt; </a:t>
            </a:r>
            <a:r>
              <a:rPr lang="de-DE" sz="2800" b="1" dirty="0" err="1">
                <a:solidFill>
                  <a:schemeClr val="bg2"/>
                </a:solidFill>
                <a:latin typeface="Lucida Sans Typewriter" pitchFamily="49" charset="0"/>
              </a:rPr>
              <a:t>citystats.sort_values</a:t>
            </a:r>
            <a:r>
              <a:rPr lang="de-DE" sz="2800" b="1" dirty="0">
                <a:solidFill>
                  <a:schemeClr val="bg2"/>
                </a:solidFill>
                <a:latin typeface="Lucida Sans Typewriter" pitchFamily="49" charset="0"/>
              </a:rPr>
              <a:t>(‘</a:t>
            </a:r>
            <a:r>
              <a:rPr lang="de-DE" sz="2800" b="1" dirty="0" err="1">
                <a:solidFill>
                  <a:schemeClr val="bg2"/>
                </a:solidFill>
                <a:latin typeface="Lucida Sans Typewriter" pitchFamily="49" charset="0"/>
              </a:rPr>
              <a:t>pop</a:t>
            </a:r>
            <a:r>
              <a:rPr lang="de-DE" sz="2800" b="1" dirty="0">
                <a:solidFill>
                  <a:schemeClr val="bg2"/>
                </a:solidFill>
                <a:latin typeface="Lucida Sans Typewriter" pitchFamily="49" charset="0"/>
              </a:rPr>
              <a:t>‘, </a:t>
            </a:r>
            <a:r>
              <a:rPr lang="de-DE" sz="2800" b="1" dirty="0" err="1">
                <a:solidFill>
                  <a:schemeClr val="bg2"/>
                </a:solidFill>
                <a:latin typeface="Lucida Sans Typewriter" pitchFamily="49" charset="0"/>
              </a:rPr>
              <a:t>ascending</a:t>
            </a:r>
            <a:r>
              <a:rPr lang="de-DE" sz="2800" b="1" dirty="0">
                <a:solidFill>
                  <a:schemeClr val="bg2"/>
                </a:solidFill>
                <a:latin typeface="Lucida Sans Typewriter" pitchFamily="49" charset="0"/>
              </a:rPr>
              <a:t>=</a:t>
            </a:r>
            <a:r>
              <a:rPr lang="de-DE" sz="2800" b="1" dirty="0" err="1">
                <a:solidFill>
                  <a:schemeClr val="bg2"/>
                </a:solidFill>
                <a:latin typeface="Lucida Sans Typewriter" pitchFamily="49" charset="0"/>
              </a:rPr>
              <a:t>False</a:t>
            </a:r>
            <a:r>
              <a:rPr lang="de-DE" sz="2800" b="1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endParaRPr lang="de-DE" sz="2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2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2800" dirty="0">
                <a:solidFill>
                  <a:schemeClr val="bg2"/>
                </a:solidFill>
                <a:latin typeface="Lucida Sans Typewriter" pitchFamily="49" charset="0"/>
              </a:rPr>
              <a:t>           </a:t>
            </a:r>
            <a:r>
              <a:rPr lang="de-DE" sz="2800" dirty="0" err="1">
                <a:solidFill>
                  <a:schemeClr val="bg2"/>
                </a:solidFill>
                <a:latin typeface="Lucida Sans Typewriter" pitchFamily="49" charset="0"/>
              </a:rPr>
              <a:t>city</a:t>
            </a:r>
            <a:r>
              <a:rPr lang="de-DE" sz="2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2800" dirty="0" err="1">
                <a:solidFill>
                  <a:schemeClr val="bg2"/>
                </a:solidFill>
                <a:latin typeface="Lucida Sans Typewriter" pitchFamily="49" charset="0"/>
              </a:rPr>
              <a:t>pop</a:t>
            </a:r>
            <a:r>
              <a:rPr lang="de-DE" sz="2800" dirty="0">
                <a:solidFill>
                  <a:schemeClr val="bg2"/>
                </a:solidFill>
                <a:latin typeface="Lucida Sans Typewriter" pitchFamily="49" charset="0"/>
              </a:rPr>
              <a:t> rain</a:t>
            </a:r>
          </a:p>
          <a:p>
            <a:pPr defTabSz="288925"/>
            <a:r>
              <a:rPr lang="de-DE" sz="2800" dirty="0">
                <a:solidFill>
                  <a:schemeClr val="bg2"/>
                </a:solidFill>
                <a:latin typeface="Lucida Sans Typewriter" pitchFamily="49" charset="0"/>
              </a:rPr>
              <a:t>2       Seattle  15   10</a:t>
            </a:r>
          </a:p>
          <a:p>
            <a:pPr defTabSz="288925"/>
            <a:r>
              <a:rPr lang="de-DE" sz="2800" dirty="0">
                <a:solidFill>
                  <a:schemeClr val="bg2"/>
                </a:solidFill>
                <a:latin typeface="Lucida Sans Typewriter" pitchFamily="49" charset="0"/>
              </a:rPr>
              <a:t>1 San Francisco  10    2</a:t>
            </a:r>
          </a:p>
          <a:p>
            <a:pPr defTabSz="288925"/>
            <a:r>
              <a:rPr lang="de-DE" sz="2800" dirty="0">
                <a:solidFill>
                  <a:schemeClr val="bg2"/>
                </a:solidFill>
                <a:latin typeface="Lucida Sans Typewriter" pitchFamily="49" charset="0"/>
              </a:rPr>
              <a:t>4     San Diego  20    2</a:t>
            </a:r>
          </a:p>
          <a:p>
            <a:pPr defTabSz="288925"/>
            <a:r>
              <a:rPr lang="de-DE" sz="2800" dirty="0">
                <a:solidFill>
                  <a:schemeClr val="bg2"/>
                </a:solidFill>
                <a:latin typeface="Lucida Sans Typewriter" pitchFamily="49" charset="0"/>
              </a:rPr>
              <a:t>3   Los Angeles  20    1</a:t>
            </a:r>
          </a:p>
          <a:p>
            <a:pPr defTabSz="288925"/>
            <a:endParaRPr lang="de-DE" sz="2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89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84467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describe() </a:t>
            </a:r>
            <a:r>
              <a:rPr lang="en-US" dirty="0"/>
              <a:t>function gives you a quick glance of data</a:t>
            </a:r>
          </a:p>
          <a:p>
            <a:r>
              <a:rPr lang="en-US" dirty="0"/>
              <a:t>Tells us:  Min, max, median, …</a:t>
            </a:r>
          </a:p>
          <a:p>
            <a:r>
              <a:rPr lang="en-US" dirty="0"/>
              <a:t>Gives a ‘good feel’ for the data</a:t>
            </a:r>
          </a:p>
          <a:p>
            <a:r>
              <a:rPr lang="en-US" dirty="0"/>
              <a:t>Also tells quantiles (25%, 50%, 75%)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9D6A478-59CD-014C-93DF-060A8FA6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651760"/>
            <a:ext cx="6227762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de-DE" sz="1600" dirty="0" err="1">
                <a:solidFill>
                  <a:schemeClr val="bg2"/>
                </a:solidFill>
                <a:latin typeface="Lucida Sans Typewriter" pitchFamily="49" charset="0"/>
              </a:rPr>
              <a:t>df.describe</a:t>
            </a:r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()       </a:t>
            </a:r>
            <a:r>
              <a:rPr lang="de-DE" sz="1600" dirty="0" err="1">
                <a:solidFill>
                  <a:schemeClr val="bg2"/>
                </a:solidFill>
                <a:latin typeface="Lucida Sans Typewriter" pitchFamily="49" charset="0"/>
              </a:rPr>
              <a:t>numeric</a:t>
            </a:r>
            <a:endParaRPr lang="de-DE" sz="16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600" dirty="0" err="1">
                <a:solidFill>
                  <a:schemeClr val="bg2"/>
                </a:solidFill>
                <a:latin typeface="Lucida Sans Typewriter" pitchFamily="49" charset="0"/>
              </a:rPr>
              <a:t>count</a:t>
            </a:r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      3.0</a:t>
            </a:r>
          </a:p>
          <a:p>
            <a:pPr defTabSz="288925"/>
            <a:r>
              <a:rPr lang="de-DE" sz="1600" dirty="0" err="1">
                <a:solidFill>
                  <a:schemeClr val="bg2"/>
                </a:solidFill>
                <a:latin typeface="Lucida Sans Typewriter" pitchFamily="49" charset="0"/>
              </a:rPr>
              <a:t>mean</a:t>
            </a:r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       2.0</a:t>
            </a:r>
          </a:p>
          <a:p>
            <a:pPr defTabSz="288925"/>
            <a:r>
              <a:rPr lang="de-DE" sz="1600" dirty="0" err="1">
                <a:solidFill>
                  <a:schemeClr val="bg2"/>
                </a:solidFill>
                <a:latin typeface="Lucida Sans Typewriter" pitchFamily="49" charset="0"/>
              </a:rPr>
              <a:t>std</a:t>
            </a:r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        1.0</a:t>
            </a:r>
          </a:p>
          <a:p>
            <a:pPr defTabSz="288925"/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min        1.0</a:t>
            </a:r>
          </a:p>
          <a:p>
            <a:pPr defTabSz="288925"/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25%        1.5</a:t>
            </a:r>
          </a:p>
          <a:p>
            <a:pPr defTabSz="288925"/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50%        2.0</a:t>
            </a:r>
          </a:p>
          <a:p>
            <a:pPr defTabSz="288925"/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75%        2.5</a:t>
            </a:r>
          </a:p>
          <a:p>
            <a:pPr defTabSz="288925"/>
            <a:r>
              <a:rPr lang="de-DE" sz="1600" dirty="0" err="1">
                <a:solidFill>
                  <a:schemeClr val="bg2"/>
                </a:solidFill>
                <a:latin typeface="Lucida Sans Typewriter" pitchFamily="49" charset="0"/>
              </a:rPr>
              <a:t>max</a:t>
            </a:r>
            <a:r>
              <a:rPr lang="de-DE" sz="1600" dirty="0">
                <a:solidFill>
                  <a:schemeClr val="bg2"/>
                </a:solidFill>
                <a:latin typeface="Lucida Sans Typewriter" pitchFamily="49" charset="0"/>
              </a:rPr>
              <a:t>        3.0</a:t>
            </a:r>
          </a:p>
        </p:txBody>
      </p:sp>
    </p:spTree>
    <p:extLst>
      <p:ext uri="{BB962C8B-B14F-4D97-AF65-F5344CB8AC3E}">
        <p14:creationId xmlns:p14="http://schemas.microsoft.com/office/powerpoint/2010/main" val="4048271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D32D-7E14-2542-B309-2BD1879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B9FC-DEF8-B340-86F9-C0CE09A9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can help us in dealing with categorical variables</a:t>
            </a:r>
          </a:p>
          <a:p>
            <a:pPr lvl="1"/>
            <a:r>
              <a:rPr lang="en-US" dirty="0" err="1"/>
              <a:t>Dtype</a:t>
            </a:r>
            <a:r>
              <a:rPr lang="en-US" dirty="0"/>
              <a:t>=“category”</a:t>
            </a:r>
          </a:p>
          <a:p>
            <a:r>
              <a:rPr lang="en-US" dirty="0"/>
              <a:t>factorize()</a:t>
            </a:r>
          </a:p>
          <a:p>
            <a:pPr lvl="1"/>
            <a:r>
              <a:rPr lang="en-US" dirty="0"/>
              <a:t>Indexes and converts data into a index</a:t>
            </a:r>
          </a:p>
          <a:p>
            <a:pPr lvl="1"/>
            <a:endParaRPr lang="en-US" dirty="0"/>
          </a:p>
          <a:p>
            <a:r>
              <a:rPr lang="en-US" dirty="0" err="1"/>
              <a:t>get_dummies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Converts into a group of “one-hot” encoded 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CE1D2-D1CC-E94A-8A4F-1179FB79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DC2D0-6CFA-9243-BEE8-CEF797DD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0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Pandas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Load data from files and cleanup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15 minutes</a:t>
            </a:r>
          </a:p>
          <a:p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 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b="1" dirty="0">
                <a:ea typeface="ＭＳ Ｐゴシック"/>
                <a:cs typeface="ＭＳ Ｐゴシック"/>
              </a:rPr>
              <a:t>01-intro / 04-Pandas</a:t>
            </a: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4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EB30-28B9-AF42-ADC4-DE763BB6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14F1-0F2A-1746-A04A-FB9A8CDD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great tool for exploring datasets</a:t>
            </a:r>
          </a:p>
          <a:p>
            <a:r>
              <a:rPr lang="en-US" dirty="0"/>
              <a:t>We are going to view the NYCFlights13 dataset</a:t>
            </a:r>
          </a:p>
          <a:p>
            <a:pPr lvl="1"/>
            <a:r>
              <a:rPr lang="en-US" dirty="0"/>
              <a:t>All flights to or from NYC airports in 2013</a:t>
            </a:r>
          </a:p>
          <a:p>
            <a:r>
              <a:rPr lang="en-US" dirty="0"/>
              <a:t>Think of some interesting analytics that YOU can do with this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1006-77ED-E549-82C2-9C6DFBCA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4B02D-F9A7-244C-8362-33B85DFF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6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8ADA-BBD3-404A-9556-30F8DDA7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B7F5-D498-8A47-BB2C-360A22BC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allows us to do some quick visualizations</a:t>
            </a:r>
          </a:p>
          <a:p>
            <a:r>
              <a:rPr lang="en-US" dirty="0"/>
              <a:t>Wraps content in </a:t>
            </a:r>
            <a:r>
              <a:rPr lang="en-US" dirty="0" err="1"/>
              <a:t>matplotlib</a:t>
            </a:r>
            <a:r>
              <a:rPr lang="en-US" dirty="0"/>
              <a:t> (covered later)</a:t>
            </a:r>
          </a:p>
          <a:p>
            <a:r>
              <a:rPr lang="en-US" dirty="0"/>
              <a:t>We will do some basic Pandas visualizations in this lab.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0409F-81A0-A144-9837-EA9B9F28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9119-B93A-C048-A193-D14EC6F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5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Exploring Pandas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Explore NYC flights dataset, and do some 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45 minutes</a:t>
            </a:r>
          </a:p>
          <a:p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 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b="1" dirty="0">
                <a:ea typeface="ＭＳ Ｐゴシック"/>
                <a:cs typeface="ＭＳ Ｐゴシック"/>
              </a:rPr>
              <a:t>01-intro / 05-Exploring_Pandas</a:t>
            </a: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02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Data Preparation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Load data from files and cleanup</a:t>
            </a: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15 minutes</a:t>
            </a:r>
          </a:p>
          <a:p>
            <a:endParaRPr lang="en-US" dirty="0">
              <a:ea typeface="ＭＳ Ｐゴシック"/>
              <a:cs typeface="ＭＳ Ｐゴシック"/>
            </a:endParaRPr>
          </a:p>
          <a:p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 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b="1" dirty="0">
                <a:ea typeface="ＭＳ Ｐゴシック"/>
                <a:cs typeface="ＭＳ Ｐゴシック"/>
              </a:rPr>
              <a:t>07-data-frame / 7.3-data-prep.md</a:t>
            </a: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Review Questions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>
            <a:normAutofit/>
          </a:bodyPr>
          <a:lstStyle/>
          <a:p>
            <a:endParaRPr lang="en-US" sz="2800" dirty="0"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93A0-30B3-A14B-B9D8-E3491BE1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C2F9-5542-524C-80C4-1BBBFA4F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always have an index (like a virtual column)</a:t>
            </a:r>
          </a:p>
          <a:p>
            <a:r>
              <a:rPr lang="en-US" dirty="0"/>
              <a:t>Index can be of any type 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float)</a:t>
            </a:r>
          </a:p>
          <a:p>
            <a:r>
              <a:rPr lang="en-US" dirty="0"/>
              <a:t>Default index is an </a:t>
            </a:r>
            <a:r>
              <a:rPr lang="en-US" dirty="0" err="1"/>
              <a:t>int</a:t>
            </a:r>
            <a:r>
              <a:rPr lang="en-US" dirty="0"/>
              <a:t> starting with zero (0,1,2…)</a:t>
            </a:r>
          </a:p>
          <a:p>
            <a:pPr lvl="1"/>
            <a:r>
              <a:rPr lang="en-US" dirty="0"/>
              <a:t>New rows will have a new index</a:t>
            </a:r>
          </a:p>
          <a:p>
            <a:pPr lvl="1"/>
            <a:r>
              <a:rPr lang="en-US" dirty="0"/>
              <a:t>(similar to auto-incrementing primary key)</a:t>
            </a:r>
          </a:p>
          <a:p>
            <a:r>
              <a:rPr lang="en-US" dirty="0"/>
              <a:t>Indexes do </a:t>
            </a:r>
            <a:r>
              <a:rPr lang="en-US" b="1" dirty="0"/>
              <a:t>NOT</a:t>
            </a:r>
            <a:r>
              <a:rPr lang="en-US" dirty="0"/>
              <a:t> have to be unique</a:t>
            </a:r>
          </a:p>
          <a:p>
            <a:pPr lvl="1"/>
            <a:r>
              <a:rPr lang="en-US" dirty="0"/>
              <a:t>But it is usually better if they are</a:t>
            </a:r>
          </a:p>
          <a:p>
            <a:pPr lvl="1"/>
            <a:r>
              <a:rPr lang="en-US" dirty="0"/>
              <a:t>Exception will be raised at data access time if not unique</a:t>
            </a:r>
          </a:p>
          <a:p>
            <a:r>
              <a:rPr lang="en-US" dirty="0"/>
              <a:t>Example of custom index: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91604-DBA9-6144-8659-640D2F88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74B9B-FF8F-4641-A740-DCEBB55A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D2F2FF7-C997-3146-B2F5-6B66CEA5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83" y="4641196"/>
            <a:ext cx="8921307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s 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pd.Series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({‘Jan’: 1., ’Feb’: 2, ‘Mar’: 3})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Jan	 1.0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Feb 3.0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Mar 5.0</a:t>
            </a:r>
          </a:p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18508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970E-BC4B-EB4A-B599-510F78BF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versus Pandas Series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287E4A5-FF5C-5249-9B8F-DFE4FF0C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466644"/>
              </p:ext>
            </p:extLst>
          </p:nvPr>
        </p:nvGraphicFramePr>
        <p:xfrm>
          <a:off x="234950" y="822325"/>
          <a:ext cx="8902701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567">
                  <a:extLst>
                    <a:ext uri="{9D8B030D-6E8A-4147-A177-3AD203B41FA5}">
                      <a16:colId xmlns:a16="http://schemas.microsoft.com/office/drawing/2014/main" val="539621896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400583036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386073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dirty="0"/>
                        <a:t>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4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it typed?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same type.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same type, but can use “object” type that can point to different objects.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3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Multi-Dimensional?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number of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Dimensional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7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 Index?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Implicitly an integer index</a:t>
                      </a:r>
                    </a:p>
                    <a:p>
                      <a:r>
                        <a:rPr lang="en-US" dirty="0" err="1"/>
                        <a:t>myarray</a:t>
                      </a:r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Explicitly has an settable index. </a:t>
                      </a:r>
                      <a:r>
                        <a:rPr lang="en-US" dirty="0" err="1"/>
                        <a:t>myseries</a:t>
                      </a:r>
                      <a:r>
                        <a:rPr lang="en-US" dirty="0"/>
                        <a:t>[‘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’], defaults to integer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Follows </a:t>
                      </a:r>
                      <a:r>
                        <a:rPr lang="en-US" dirty="0" err="1"/>
                        <a:t>numpy</a:t>
                      </a:r>
                      <a:r>
                        <a:rPr lang="en-US" dirty="0"/>
                        <a:t> array interface?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 to </a:t>
                      </a:r>
                      <a:r>
                        <a:rPr lang="en-US" dirty="0" err="1"/>
                        <a:t>numpy</a:t>
                      </a:r>
                      <a:r>
                        <a:rPr lang="en-US" dirty="0"/>
                        <a:t> array?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Already is!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Series.values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5406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56EC1-2320-D845-AABE-7C266B8C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5F8C3-3BF7-3D41-98EC-E1380C47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3749675"/>
          </a:xfrm>
        </p:spPr>
        <p:txBody>
          <a:bodyPr/>
          <a:lstStyle/>
          <a:p>
            <a:r>
              <a:rPr lang="en-US" dirty="0"/>
              <a:t>Data frames hold ‘tabular’ data.</a:t>
            </a:r>
          </a:p>
          <a:p>
            <a:endParaRPr lang="en-US" dirty="0"/>
          </a:p>
          <a:p>
            <a:r>
              <a:rPr lang="en-US" dirty="0"/>
              <a:t>Think ‘Excel spreadsheet’ or ‘database table.’</a:t>
            </a:r>
          </a:p>
          <a:p>
            <a:pPr lvl="1"/>
            <a:r>
              <a:rPr lang="en-US" dirty="0"/>
              <a:t>Rows &amp; columns</a:t>
            </a:r>
          </a:p>
          <a:p>
            <a:endParaRPr lang="en-US" dirty="0"/>
          </a:p>
          <a:p>
            <a:r>
              <a:rPr lang="en-US" dirty="0"/>
              <a:t>Each column can be a different type.</a:t>
            </a:r>
          </a:p>
          <a:p>
            <a:endParaRPr lang="en-US" dirty="0"/>
          </a:p>
          <a:p>
            <a:r>
              <a:rPr lang="en-US" dirty="0"/>
              <a:t>Each row must have same length.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86826" y="3075882"/>
          <a:ext cx="2863512" cy="111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466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3777" y="4961046"/>
            <a:ext cx="8763000" cy="156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df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400" dirty="0" err="1">
                <a:solidFill>
                  <a:schemeClr val="bg2"/>
                </a:solidFill>
                <a:latin typeface="Lucida Sans Typewriter" pitchFamily="49" charset="0"/>
              </a:rPr>
              <a:t>pd.DataFrame</a:t>
            </a:r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( 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{‘X' : [1, 4],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 ‘Y’ : [2, 5], </a:t>
            </a: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pitchFamily="49" charset="0"/>
              </a:rPr>
              <a:t>     ‘Z’ : [3,6 ]})</a:t>
            </a:r>
          </a:p>
        </p:txBody>
      </p:sp>
    </p:spTree>
    <p:extLst>
      <p:ext uri="{BB962C8B-B14F-4D97-AF65-F5344CB8AC3E}">
        <p14:creationId xmlns:p14="http://schemas.microsoft.com/office/powerpoint/2010/main" val="69398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Creating A Data Frame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9238" y="2751997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pd.DataFrame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defTabSz="288925"/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‘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city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San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Francisco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Seattle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Los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Angeles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 </a:t>
            </a:r>
          </a:p>
          <a:p>
            <a:pPr defTabSz="288925"/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‘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pop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10, 15, 20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 </a:t>
            </a:r>
          </a:p>
          <a:p>
            <a:pPr defTabSz="288925"/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‘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rain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 [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2, 10,1</a:t>
            </a:r>
            <a:r>
              <a:rPr lang="en-US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]}</a:t>
            </a:r>
            <a:r>
              <a:rPr lang="mr-IN" sz="18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b="1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</a:t>
            </a:r>
            <a:endParaRPr lang="mr-IN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  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city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pop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rain</a:t>
            </a:r>
            <a:endParaRPr lang="mr-IN" sz="18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San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Francisco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10    2</a:t>
            </a: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Seattle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15   10</a:t>
            </a:r>
          </a:p>
          <a:p>
            <a:pPr defTabSz="288925"/>
            <a:r>
              <a:rPr 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Los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Angeles</a:t>
            </a:r>
            <a:r>
              <a:rPr lang="mr-IN" sz="18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20    1</a:t>
            </a:r>
          </a:p>
          <a:p>
            <a:pPr defTabSz="288925"/>
            <a:endParaRPr lang="mr-IN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52700" y="989760"/>
          <a:ext cx="369733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35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Data Frame: Appending a New Row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9238" y="2751997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pd.DataFrame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 ‘</a:t>
            </a:r>
            <a:r>
              <a:rPr lang="mr-IN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city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</a:t>
            </a:r>
            <a:r>
              <a:rPr lang="mr-IN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San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Francisco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mr-IN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Seattle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', '</a:t>
            </a:r>
            <a:r>
              <a:rPr lang="mr-IN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Los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Angeles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 </a:t>
            </a:r>
          </a:p>
          <a:p>
            <a:pPr defTabSz="288925"/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‘</a:t>
            </a:r>
            <a:r>
              <a:rPr lang="mr-IN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pop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10, 15, 20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 </a:t>
            </a:r>
          </a:p>
          <a:p>
            <a:pPr defTabSz="288925"/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‘</a:t>
            </a:r>
            <a:r>
              <a:rPr lang="mr-IN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rain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’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: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2, 10,1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]}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</a:t>
            </a:r>
            <a:r>
              <a:rPr lang="en-US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sandiego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pd.DataFrame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 {‘city’ :‘San Diego’,’pop’:24, ‘rain’:3.4)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 cities = </a:t>
            </a:r>
            <a:r>
              <a:rPr lang="en-US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cities.append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8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sandiego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endParaRPr lang="mr-IN" sz="1800" b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324100" y="806880"/>
          <a:ext cx="4378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7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Data Frames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8015" y="3330032"/>
          <a:ext cx="4378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San Diego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629597" y="3877116"/>
            <a:ext cx="6136272" cy="707995"/>
          </a:xfrm>
          <a:prstGeom prst="rightArrow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720209" y="2562268"/>
            <a:ext cx="1011473" cy="3315215"/>
          </a:xfrm>
          <a:prstGeom prst="downArrow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0992" y="4002256"/>
            <a:ext cx="142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Series (object)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0208" y="2011701"/>
            <a:ext cx="23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Series (Typed)</a:t>
            </a:r>
          </a:p>
        </p:txBody>
      </p:sp>
    </p:spTree>
    <p:extLst>
      <p:ext uri="{BB962C8B-B14F-4D97-AF65-F5344CB8AC3E}">
        <p14:creationId xmlns:p14="http://schemas.microsoft.com/office/powerpoint/2010/main" val="723416228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385381</TotalTime>
  <Words>2434</Words>
  <Application>Microsoft Macintosh PowerPoint</Application>
  <PresentationFormat>Custom</PresentationFormat>
  <Paragraphs>661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Arial</vt:lpstr>
      <vt:lpstr>Arial Bold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Pandas</vt:lpstr>
      <vt:lpstr>Series</vt:lpstr>
      <vt:lpstr>Dtypes</vt:lpstr>
      <vt:lpstr>Index</vt:lpstr>
      <vt:lpstr>Numpy Array versus Pandas Series</vt:lpstr>
      <vt:lpstr>Data Frame</vt:lpstr>
      <vt:lpstr>Creating A Data Frame</vt:lpstr>
      <vt:lpstr>Data Frame: Appending a New Row</vt:lpstr>
      <vt:lpstr>Slicing Data Frames</vt:lpstr>
      <vt:lpstr>Data Frame Slicing</vt:lpstr>
      <vt:lpstr>Accessing a Data Frame by numeric index</vt:lpstr>
      <vt:lpstr>Accessing a Data Frame</vt:lpstr>
      <vt:lpstr>Accessing a Data Frame using .iloc</vt:lpstr>
      <vt:lpstr>Accessing Dataframes : Series vs. Sub Dataframe</vt:lpstr>
      <vt:lpstr>Accessing Dataframe by Index</vt:lpstr>
      <vt:lpstr>Apply function</vt:lpstr>
      <vt:lpstr>Lab: Dataframes in Pandas</vt:lpstr>
      <vt:lpstr>Reading Data From Files</vt:lpstr>
      <vt:lpstr>Schema inference</vt:lpstr>
      <vt:lpstr>Inferring types</vt:lpstr>
      <vt:lpstr>Reading From Databases</vt:lpstr>
      <vt:lpstr>Example: Pandas and Databases</vt:lpstr>
      <vt:lpstr>Saving Data To Files</vt:lpstr>
      <vt:lpstr>Working With Raw Data</vt:lpstr>
      <vt:lpstr>Dealing With Missing Values</vt:lpstr>
      <vt:lpstr>Combining Datasets : concat()</vt:lpstr>
      <vt:lpstr>Combining Dataframes : merge()</vt:lpstr>
      <vt:lpstr>Dealing With Duplicates</vt:lpstr>
      <vt:lpstr>Sorting Data Frames : sort_values()</vt:lpstr>
      <vt:lpstr>Sorting Data Frames : sort_values()</vt:lpstr>
      <vt:lpstr>describe() function</vt:lpstr>
      <vt:lpstr>Dealing With Categorical Variables</vt:lpstr>
      <vt:lpstr>Lab: Pandas</vt:lpstr>
      <vt:lpstr>Exploring Data</vt:lpstr>
      <vt:lpstr>Pandas Visualization</vt:lpstr>
      <vt:lpstr>Lab: Exploring Pandas</vt:lpstr>
      <vt:lpstr>Lab: Data Preparation</vt:lpstr>
      <vt:lpstr>Review Questions</vt:lpstr>
    </vt:vector>
  </TitlesOfParts>
  <Company>Elephant Scale LLC &amp; LearningPatterns Inc.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Timothy Fox</cp:lastModifiedBy>
  <cp:revision>4428</cp:revision>
  <cp:lastPrinted>2018-04-16T20:22:06Z</cp:lastPrinted>
  <dcterms:created xsi:type="dcterms:W3CDTF">2010-07-13T15:22:01Z</dcterms:created>
  <dcterms:modified xsi:type="dcterms:W3CDTF">2018-05-25T15:57:17Z</dcterms:modified>
</cp:coreProperties>
</file>