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968" r:id="rId2"/>
    <p:sldId id="969" r:id="rId3"/>
    <p:sldId id="1083" r:id="rId4"/>
    <p:sldId id="1030" r:id="rId5"/>
    <p:sldId id="1077" r:id="rId6"/>
    <p:sldId id="1078" r:id="rId7"/>
    <p:sldId id="1079" r:id="rId8"/>
    <p:sldId id="1080" r:id="rId9"/>
    <p:sldId id="1081" r:id="rId10"/>
    <p:sldId id="1082" r:id="rId11"/>
    <p:sldId id="1003" r:id="rId12"/>
    <p:sldId id="1084" r:id="rId13"/>
    <p:sldId id="1085" r:id="rId14"/>
    <p:sldId id="1086" r:id="rId15"/>
    <p:sldId id="1087" r:id="rId16"/>
    <p:sldId id="1088" r:id="rId17"/>
    <p:sldId id="1089" r:id="rId18"/>
    <p:sldId id="1090" r:id="rId19"/>
    <p:sldId id="1091" r:id="rId20"/>
    <p:sldId id="1092" r:id="rId21"/>
    <p:sldId id="1094" r:id="rId22"/>
    <p:sldId id="1093" r:id="rId23"/>
    <p:sldId id="1095" r:id="rId24"/>
    <p:sldId id="1096" r:id="rId25"/>
    <p:sldId id="1097" r:id="rId26"/>
    <p:sldId id="1098" r:id="rId27"/>
    <p:sldId id="1099" r:id="rId28"/>
    <p:sldId id="1100" r:id="rId29"/>
    <p:sldId id="1037" r:id="rId30"/>
    <p:sldId id="1038" r:id="rId31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D06B"/>
    <a:srgbClr val="FAFA02"/>
    <a:srgbClr val="FFFF00"/>
    <a:srgbClr val="D6B8EB"/>
    <a:srgbClr val="A77EC7"/>
    <a:srgbClr val="B59BC7"/>
    <a:srgbClr val="C7AAD9"/>
    <a:srgbClr val="C89EDF"/>
    <a:srgbClr val="BD83DF"/>
    <a:srgbClr val="CB8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04" autoAdjust="0"/>
    <p:restoredTop sz="84312" autoAdjust="0"/>
  </p:normalViewPr>
  <p:slideViewPr>
    <p:cSldViewPr>
      <p:cViewPr varScale="1">
        <p:scale>
          <a:sx n="82" d="100"/>
          <a:sy n="82" d="100"/>
        </p:scale>
        <p:origin x="2344" y="184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50" d="100"/>
          <a:sy n="50" d="100"/>
        </p:scale>
        <p:origin x="3331" y="264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2016-2017 ElephantScale.com. All rights reserved.</a:t>
            </a:r>
          </a:p>
        </p:txBody>
      </p:sp>
      <p:sp>
        <p:nvSpPr>
          <p:cNvPr id="3174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7DDAF-7DC7-4E22-9EB0-FF29A74BD8E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274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developers.google.com</a:t>
            </a:r>
            <a:r>
              <a:rPr lang="en-US" dirty="0"/>
              <a:t>/translate/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2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developers.google.com</a:t>
            </a:r>
            <a:r>
              <a:rPr lang="en-US" dirty="0"/>
              <a:t>/translate/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9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2016-2017 ElephantScale.com. All rights reserved.</a:t>
            </a:r>
          </a:p>
        </p:txBody>
      </p:sp>
      <p:sp>
        <p:nvSpPr>
          <p:cNvPr id="2457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824471-65A7-4119-918B-422A3BB4112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1378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2016-2017 ElephantScale.com. All rights reserved.</a:t>
            </a:r>
          </a:p>
        </p:txBody>
      </p:sp>
      <p:sp>
        <p:nvSpPr>
          <p:cNvPr id="2457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824471-65A7-4119-918B-422A3BB4112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3041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2016-2017 ElephantScale.com. All rights reserved.</a:t>
            </a:r>
          </a:p>
        </p:txBody>
      </p:sp>
      <p:sp>
        <p:nvSpPr>
          <p:cNvPr id="2457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824471-65A7-4119-918B-422A3BB4112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5678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2016-2017 ElephantScale.com. All rights reserved.</a:t>
            </a:r>
          </a:p>
        </p:txBody>
      </p:sp>
      <p:sp>
        <p:nvSpPr>
          <p:cNvPr id="12800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A7EA8-E0A1-4D7A-A141-982686C6DC2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3603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2016-2017 ElephantScale.com. All rights reserved.</a:t>
            </a:r>
          </a:p>
        </p:txBody>
      </p:sp>
      <p:sp>
        <p:nvSpPr>
          <p:cNvPr id="12800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A7EA8-E0A1-4D7A-A141-982686C6DC2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4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2016-2017 ElephantScale.com. All rights reserved.</a:t>
            </a:r>
          </a:p>
        </p:txBody>
      </p:sp>
      <p:sp>
        <p:nvSpPr>
          <p:cNvPr id="3379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9ED62-AA44-4EE7-ACDD-ED28D75BE3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030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elitedatascience.com</a:t>
            </a:r>
            <a:r>
              <a:rPr lang="en-US" dirty="0"/>
              <a:t>/python-</a:t>
            </a:r>
            <a:r>
              <a:rPr lang="en-US" dirty="0" err="1"/>
              <a:t>nlp</a:t>
            </a:r>
            <a:r>
              <a:rPr lang="en-US" dirty="0"/>
              <a:t>-libraries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2016-2017 ElephantScale.com. All rights reserved.</a:t>
            </a:r>
          </a:p>
        </p:txBody>
      </p:sp>
      <p:sp>
        <p:nvSpPr>
          <p:cNvPr id="3174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7DDAF-7DC7-4E22-9EB0-FF29A74BD8E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6419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www.nltk.org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Natural_Language_Toolkit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6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2016-2017 ElephantScale.com. All rights reserved.</a:t>
            </a:r>
          </a:p>
        </p:txBody>
      </p:sp>
      <p:sp>
        <p:nvSpPr>
          <p:cNvPr id="2457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824471-65A7-4119-918B-422A3BB4112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4662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2016-2017 ElephantScale.com. All rights reserved.</a:t>
            </a:r>
          </a:p>
        </p:txBody>
      </p:sp>
      <p:sp>
        <p:nvSpPr>
          <p:cNvPr id="2457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824471-65A7-4119-918B-422A3BB4112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858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2016-2017 ElephantScale.com. All rights reserved.</a:t>
            </a:r>
          </a:p>
        </p:txBody>
      </p:sp>
      <p:sp>
        <p:nvSpPr>
          <p:cNvPr id="2457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824471-65A7-4119-918B-422A3BB4112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8076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© 2016-2017 ElephantScale.com. All rights reserved.</a:t>
            </a:r>
          </a:p>
        </p:txBody>
      </p:sp>
      <p:sp>
        <p:nvSpPr>
          <p:cNvPr id="3174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7DDAF-7DC7-4E22-9EB0-FF29A74BD8E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09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572500" y="6556375"/>
            <a:ext cx="546100" cy="2254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9421A-94C8-483D-9AD3-14634246C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591550" y="6505575"/>
            <a:ext cx="546100" cy="2254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591550" y="6556375"/>
            <a:ext cx="546100" cy="2254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572500" y="6553200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086100" y="6569789"/>
            <a:ext cx="4256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bg2"/>
                </a:solidFill>
                <a:latin typeface="+mn-lt"/>
              </a:rPr>
              <a:t>© 2016- 2017 ElephantScale.com. All rights reserved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oria/TextBlob/" TargetMode="External"/><Relationship Id="rId2" Type="http://schemas.openxmlformats.org/officeDocument/2006/relationships/hyperlink" Target="https://textblob.readthedocs.io/en/dev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translat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feature_extraction.text.TfidfVectorizer.html#sklearn.feature_extraction.text.TfidfVectorize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lt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Text Analytics With Python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134162"/>
            <a:ext cx="6472238" cy="1767213"/>
          </a:xfrm>
        </p:spPr>
        <p:txBody>
          <a:bodyPr/>
          <a:lstStyle/>
          <a:p>
            <a:pPr marL="404813" lvl="1" indent="0" algn="r">
              <a:buNone/>
            </a:pPr>
            <a:r>
              <a:rPr lang="en-US" sz="3200" dirty="0">
                <a:ea typeface="ＭＳ Ｐゴシック"/>
              </a:rPr>
              <a:t>Section 1</a:t>
            </a:r>
          </a:p>
          <a:p>
            <a:pPr marL="404813" lvl="1" indent="0" algn="r">
              <a:buNone/>
            </a:pPr>
            <a:r>
              <a:rPr lang="en-US" sz="3200" dirty="0">
                <a:ea typeface="ＭＳ Ｐゴシック"/>
              </a:rPr>
              <a:t>Section 2</a:t>
            </a:r>
          </a:p>
          <a:p>
            <a:pPr marL="404813" lvl="1" indent="0" algn="r">
              <a:buNone/>
            </a:pPr>
            <a:r>
              <a:rPr lang="en-US" sz="3200" dirty="0">
                <a:ea typeface="ＭＳ Ｐゴシック"/>
              </a:rPr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151672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Tokenizing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15398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First step in analyzing text is splitting raw text into words</a:t>
            </a:r>
          </a:p>
          <a:p>
            <a:pPr lvl="1"/>
            <a:r>
              <a:rPr lang="en-US" dirty="0"/>
              <a:t>Called tokenizing</a:t>
            </a:r>
          </a:p>
          <a:p>
            <a:r>
              <a:rPr lang="en-US" dirty="0" err="1"/>
              <a:t>Nltk.tokenize</a:t>
            </a:r>
            <a:r>
              <a:rPr lang="en-US" dirty="0"/>
              <a:t> package offers few handy ones</a:t>
            </a:r>
          </a:p>
          <a:p>
            <a:pPr lvl="1"/>
            <a:r>
              <a:rPr lang="en-US" dirty="0" err="1"/>
              <a:t>Word_tokenize</a:t>
            </a:r>
            <a:r>
              <a:rPr lang="en-US" dirty="0"/>
              <a:t> : gives out words</a:t>
            </a:r>
          </a:p>
          <a:p>
            <a:pPr lvl="1"/>
            <a:r>
              <a:rPr lang="en-US" dirty="0" err="1"/>
              <a:t>Workpunct_tokenize</a:t>
            </a:r>
            <a:r>
              <a:rPr lang="en-US" dirty="0"/>
              <a:t> : numbers and punctuations in their own words</a:t>
            </a:r>
          </a:p>
          <a:p>
            <a:pPr lvl="1"/>
            <a:r>
              <a:rPr lang="en-US" dirty="0" err="1"/>
              <a:t>Sent_tokenize</a:t>
            </a:r>
            <a:r>
              <a:rPr lang="en-US" dirty="0"/>
              <a:t> : splits into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279" y="2506785"/>
            <a:ext cx="8637814" cy="397031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</a:t>
            </a:r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nltk.tokenize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word_tokenize</a:t>
            </a:r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nltk.tokenize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wordpunct_tokenize</a:t>
            </a:r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nltk.tokenize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sent_tokenize</a:t>
            </a:r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text = """I went to Starbucks. And bought a latte for $4.50!</a:t>
            </a: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Yum :)"""</a:t>
            </a:r>
          </a:p>
          <a:p>
            <a:pPr defTabSz="288925"/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sent_tokenize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(text))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['I went to Starbucks.',     'And bought a latte for $4.50!',   'Yum :-)']</a:t>
            </a:r>
          </a:p>
          <a:p>
            <a:pPr defTabSz="288925"/>
            <a:endParaRPr lang="en-US" sz="1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word_tokenize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(text))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['I', 'went', '</a:t>
            </a:r>
            <a:r>
              <a:rPr lang="nl-NL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to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'Starbucks', '.', '</a:t>
            </a:r>
            <a:r>
              <a:rPr lang="nl-NL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And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nl-NL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bought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'a', 'latte', '</a:t>
            </a:r>
            <a:r>
              <a:rPr lang="nl-NL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for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</a:t>
            </a:r>
            <a:r>
              <a:rPr lang="nl-NL" sz="1400" b="1" i="1" dirty="0">
                <a:solidFill>
                  <a:schemeClr val="accent5">
                    <a:lumMod val="75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'$', '4.50', '!', '</a:t>
            </a:r>
            <a:r>
              <a:rPr lang="nl-NL" sz="1400" b="1" i="1" dirty="0" err="1">
                <a:solidFill>
                  <a:schemeClr val="accent5">
                    <a:lumMod val="75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Yum</a:t>
            </a:r>
            <a:r>
              <a:rPr lang="nl-NL" sz="1400" b="1" i="1" dirty="0">
                <a:solidFill>
                  <a:schemeClr val="accent5">
                    <a:lumMod val="75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':', '-', ')']</a:t>
            </a:r>
            <a:endParaRPr lang="en-US" sz="1400" b="1" i="1" dirty="0">
              <a:solidFill>
                <a:schemeClr val="accent5">
                  <a:lumMod val="75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wordpunct_tokenize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(text))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['I', 'went', '</a:t>
            </a:r>
            <a:r>
              <a:rPr lang="nl-NL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to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'Starbucks', '.', '</a:t>
            </a:r>
            <a:r>
              <a:rPr lang="nl-NL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And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nl-NL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bought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'a', 'latte', '</a:t>
            </a:r>
            <a:r>
              <a:rPr lang="nl-NL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for</a:t>
            </a:r>
            <a:r>
              <a:rPr lang="nl-NL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</a:t>
            </a:r>
            <a:r>
              <a:rPr lang="nl-NL" sz="1400" i="1" dirty="0">
                <a:solidFill>
                  <a:schemeClr val="accent5">
                    <a:lumMod val="75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'$', '4', '.', '50', '!', '</a:t>
            </a:r>
            <a:r>
              <a:rPr lang="nl-NL" sz="1400" i="1" dirty="0" err="1">
                <a:solidFill>
                  <a:schemeClr val="accent5">
                    <a:lumMod val="75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Yum</a:t>
            </a:r>
            <a:r>
              <a:rPr lang="nl-NL" sz="1400" i="1" dirty="0">
                <a:solidFill>
                  <a:schemeClr val="accent5">
                    <a:lumMod val="75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':-)']</a:t>
            </a:r>
            <a:endParaRPr lang="en-US" sz="1400" i="1" dirty="0">
              <a:solidFill>
                <a:schemeClr val="accent5">
                  <a:lumMod val="75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6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TEXT-1 :  NLTK Intro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5643563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Get to know NLTK library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Builds on previous labs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None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15 mins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</a:p>
          <a:p>
            <a:pPr lvl="1"/>
            <a:r>
              <a:rPr lang="en-US" dirty="0">
                <a:ea typeface="ＭＳ Ｐゴシック"/>
              </a:rPr>
              <a:t>1-NLTK-Intro</a:t>
            </a:r>
            <a:br>
              <a:rPr lang="en-US" dirty="0">
                <a:ea typeface="ＭＳ Ｐゴシック"/>
                <a:cs typeface="ＭＳ Ｐゴシック"/>
              </a:rPr>
            </a:b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2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 Text-2 :  Text Analytics With NLTK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5643563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Analyzing raw text with NLTK library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Builds on previous labs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TEXT-1 : NLTK intro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15 mins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</a:p>
          <a:p>
            <a:pPr lvl="1"/>
            <a:r>
              <a:rPr lang="en-US" dirty="0">
                <a:ea typeface="ＭＳ Ｐゴシック"/>
              </a:rPr>
              <a:t>2-analyzing-text-with-nltk</a:t>
            </a:r>
            <a:br>
              <a:rPr lang="en-US" dirty="0">
                <a:ea typeface="ＭＳ Ｐゴシック"/>
                <a:cs typeface="ＭＳ Ｐゴシック"/>
              </a:rPr>
            </a:b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2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 Text-3 :  </a:t>
            </a:r>
            <a:r>
              <a:rPr lang="en-US" dirty="0" err="1">
                <a:ea typeface="ＭＳ Ｐゴシック"/>
                <a:cs typeface="ＭＳ Ｐゴシック"/>
              </a:rPr>
              <a:t>Ngrams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5643563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Analyzing text for </a:t>
            </a:r>
            <a:r>
              <a:rPr lang="en-US" dirty="0" err="1">
                <a:ea typeface="ＭＳ Ｐゴシック"/>
                <a:cs typeface="ＭＳ Ｐゴシック"/>
              </a:rPr>
              <a:t>Ngrams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Builds on previous labs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TEXT-2 : NLTK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15 mins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</a:p>
          <a:p>
            <a:pPr lvl="1"/>
            <a:r>
              <a:rPr lang="en-US">
                <a:ea typeface="ＭＳ Ｐゴシック"/>
              </a:rPr>
              <a:t>3-ngrams </a:t>
            </a:r>
            <a:br>
              <a:rPr lang="en-US" dirty="0">
                <a:ea typeface="ＭＳ Ｐゴシック"/>
                <a:cs typeface="ＭＳ Ｐゴシック"/>
              </a:rPr>
            </a:b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2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>
                <a:ea typeface="ＭＳ Ｐゴシック"/>
                <a:cs typeface="ＭＳ Ｐゴシック"/>
              </a:rPr>
              <a:t>TextBlob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200" y="4134162"/>
            <a:ext cx="6472238" cy="17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3200" dirty="0">
                <a:solidFill>
                  <a:schemeClr val="bg2"/>
                </a:solidFill>
                <a:ea typeface="ＭＳ Ｐゴシック"/>
              </a:rPr>
              <a:t>NLTK</a:t>
            </a:r>
          </a:p>
          <a:p>
            <a:pPr marL="404813" lvl="1" indent="0" algn="r">
              <a:buFontTx/>
              <a:buNone/>
            </a:pPr>
            <a:r>
              <a:rPr lang="en-US" sz="3200" dirty="0">
                <a:solidFill>
                  <a:schemeClr val="bg2"/>
                </a:solidFill>
                <a:ea typeface="ＭＳ Ｐゴシック"/>
              </a:rPr>
              <a:t>&gt;</a:t>
            </a:r>
            <a:r>
              <a:rPr lang="en-US" sz="3200" b="1" dirty="0">
                <a:solidFill>
                  <a:schemeClr val="bg2"/>
                </a:solidFill>
                <a:ea typeface="ＭＳ Ｐゴシック"/>
              </a:rPr>
              <a:t>&gt; </a:t>
            </a:r>
            <a:r>
              <a:rPr lang="en-US" sz="3200" b="1" kern="0" dirty="0" err="1">
                <a:ea typeface="ＭＳ Ｐゴシック"/>
              </a:rPr>
              <a:t>TextBlob</a:t>
            </a:r>
            <a:endParaRPr lang="en-US" sz="3200" b="1" kern="0" dirty="0"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3200" kern="0" dirty="0" err="1">
                <a:ea typeface="ＭＳ Ｐゴシック"/>
              </a:rPr>
              <a:t>Gensim</a:t>
            </a:r>
            <a:endParaRPr lang="en-US" sz="3200" kern="0" dirty="0">
              <a:ea typeface="ＭＳ Ｐゴシック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500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library for text processing in Python</a:t>
            </a:r>
          </a:p>
          <a:p>
            <a:r>
              <a:rPr lang="en-US" dirty="0"/>
              <a:t>Built on NLTK &amp; Pattern</a:t>
            </a:r>
          </a:p>
          <a:p>
            <a:endParaRPr lang="en-US" dirty="0"/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Tokenization</a:t>
            </a:r>
          </a:p>
          <a:p>
            <a:pPr lvl="1"/>
            <a:r>
              <a:rPr lang="en-US" dirty="0"/>
              <a:t>Word / Phrase frequencies (</a:t>
            </a:r>
            <a:r>
              <a:rPr lang="en-US" dirty="0" err="1"/>
              <a:t>ngrams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Noun phrase extraction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https://textblob.readthedocs.io/en/dev/</a:t>
            </a:r>
            <a:endParaRPr lang="en-US" dirty="0"/>
          </a:p>
          <a:p>
            <a:r>
              <a:rPr lang="en-US" dirty="0">
                <a:hlinkClick r:id="rId3"/>
              </a:rPr>
              <a:t>https://github.com/sloria/TextBlob/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TextBlob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3921" y="1143000"/>
            <a:ext cx="8083550" cy="31393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// using pip tool</a:t>
            </a:r>
          </a:p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$  pip install </a:t>
            </a:r>
            <a:r>
              <a:rPr lang="mr-IN" sz="1800" b="1" dirty="0">
                <a:solidFill>
                  <a:schemeClr val="bg2"/>
                </a:solidFill>
                <a:latin typeface="Lucida Sans Typewriter" pitchFamily="49" charset="0"/>
              </a:rPr>
              <a:t>–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U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endParaRPr lang="en-US" sz="1800" b="1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// to get dataset (same as NLTK)</a:t>
            </a:r>
          </a:p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$ python -m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textblob.download_corpora</a:t>
            </a:r>
            <a:endParaRPr lang="en-US" sz="1800" b="1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# This will pop up a UI, select a directory to 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# download data.  This directory will be referred 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# as '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nltk_data_dir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'. be sure to add this as follows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&gt;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nltk.data.path.append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("/Users/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sujee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/data/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nltk_data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2044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TextBlob</a:t>
            </a:r>
            <a:r>
              <a:rPr lang="en-US" dirty="0"/>
              <a:t>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9100" y="1143000"/>
            <a:ext cx="8534400" cy="397031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from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 import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endParaRPr lang="en-US" sz="1800" b="1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import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nltk</a:t>
            </a:r>
            <a:endParaRPr lang="en-US" sz="1800" b="1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# setup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nltk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 data</a:t>
            </a:r>
          </a:p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from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os.path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 import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expanduser</a:t>
            </a:r>
            <a:endParaRPr lang="en-US" sz="1800" b="1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nltk.data.path.append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expanduser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("~") + "/data/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nltk_data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")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text = """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aims to provide access to common text-processing operations through a familiar interface. You can treat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objects as if they were Python strings that learned how to do Natural Language Processing."""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tb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(text)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print(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tb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0507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TextBlob</a:t>
            </a:r>
            <a:r>
              <a:rPr lang="en-US" dirty="0"/>
              <a:t> Usage : Tokenizing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3534" y="707290"/>
            <a:ext cx="8534400" cy="600164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600" b="1" dirty="0">
                <a:solidFill>
                  <a:schemeClr val="bg2"/>
                </a:solidFill>
                <a:latin typeface="Lucida Sans Typewriter" pitchFamily="49" charset="0"/>
              </a:rPr>
              <a:t>from </a:t>
            </a:r>
            <a:r>
              <a:rPr lang="en-US" sz="1600" b="1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r>
              <a:rPr lang="en-US" sz="1600" b="1" dirty="0">
                <a:solidFill>
                  <a:schemeClr val="bg2"/>
                </a:solidFill>
                <a:latin typeface="Lucida Sans Typewriter" pitchFamily="49" charset="0"/>
              </a:rPr>
              <a:t> import </a:t>
            </a:r>
            <a:r>
              <a:rPr lang="en-US" sz="1600" b="1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endParaRPr lang="en-US" sz="1600" b="1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1600" b="1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600" b="1" dirty="0">
                <a:solidFill>
                  <a:schemeClr val="bg2"/>
                </a:solidFill>
                <a:latin typeface="Lucida Sans Typewriter" pitchFamily="49" charset="0"/>
              </a:rPr>
              <a:t>...</a:t>
            </a:r>
          </a:p>
          <a:p>
            <a:pPr defTabSz="288925"/>
            <a:endParaRPr lang="en-US" sz="1600" b="1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600" dirty="0">
                <a:solidFill>
                  <a:schemeClr val="bg2"/>
                </a:solidFill>
                <a:latin typeface="Lucida Sans Typewriter" pitchFamily="49" charset="0"/>
              </a:rPr>
              <a:t>text = """</a:t>
            </a:r>
            <a:r>
              <a:rPr lang="en-US" sz="1600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r>
              <a:rPr lang="en-US" sz="1600" dirty="0">
                <a:solidFill>
                  <a:schemeClr val="bg2"/>
                </a:solidFill>
                <a:latin typeface="Lucida Sans Typewriter" pitchFamily="49" charset="0"/>
              </a:rPr>
              <a:t> aims to provide access to common text-processing operations through a familiar interface. You can treat </a:t>
            </a:r>
            <a:r>
              <a:rPr lang="en-US" sz="1600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r>
              <a:rPr lang="en-US" sz="1600" dirty="0">
                <a:solidFill>
                  <a:schemeClr val="bg2"/>
                </a:solidFill>
                <a:latin typeface="Lucida Sans Typewriter" pitchFamily="49" charset="0"/>
              </a:rPr>
              <a:t> objects as if they were Python strings that learned how to do Natural Language Processing."""</a:t>
            </a:r>
          </a:p>
          <a:p>
            <a:pPr defTabSz="288925"/>
            <a:endParaRPr lang="en-US" sz="1600" b="1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600" b="1" dirty="0" err="1">
                <a:solidFill>
                  <a:schemeClr val="bg2"/>
                </a:solidFill>
                <a:latin typeface="Lucida Sans Typewriter" pitchFamily="49" charset="0"/>
              </a:rPr>
              <a:t>tb</a:t>
            </a:r>
            <a:r>
              <a:rPr lang="en-US" sz="16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1600" b="1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r>
              <a:rPr lang="en-US" sz="1600" b="1" dirty="0">
                <a:solidFill>
                  <a:schemeClr val="bg2"/>
                </a:solidFill>
                <a:latin typeface="Lucida Sans Typewriter" pitchFamily="49" charset="0"/>
              </a:rPr>
              <a:t>(text)</a:t>
            </a:r>
          </a:p>
          <a:p>
            <a:pPr defTabSz="288925"/>
            <a:endParaRPr lang="en-US" sz="1600" b="1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600" b="1" dirty="0">
                <a:solidFill>
                  <a:schemeClr val="bg2"/>
                </a:solidFill>
                <a:latin typeface="Lucida Sans Typewriter" pitchFamily="49" charset="0"/>
              </a:rPr>
              <a:t>print(</a:t>
            </a:r>
            <a:r>
              <a:rPr lang="en-US" sz="1600" b="1" dirty="0" err="1">
                <a:solidFill>
                  <a:schemeClr val="bg2"/>
                </a:solidFill>
                <a:latin typeface="Lucida Sans Typewriter" pitchFamily="49" charset="0"/>
              </a:rPr>
              <a:t>tb.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pitchFamily="49" charset="0"/>
              </a:rPr>
              <a:t>words</a:t>
            </a:r>
            <a:r>
              <a:rPr lang="en-US" sz="1600" b="1" dirty="0">
                <a:solidFill>
                  <a:schemeClr val="bg2"/>
                </a:solidFill>
                <a:latin typeface="Lucida Sans Typewriter" pitchFamily="49" charset="0"/>
              </a:rPr>
              <a:t>)</a:t>
            </a:r>
          </a:p>
          <a:p>
            <a:pPr defTabSz="288925"/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['</a:t>
            </a:r>
            <a:r>
              <a:rPr lang="en-US" sz="16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TextBlob</a:t>
            </a:r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', 'aims', 'to', 'provide', 'access', 'to', 'common', 'text-processing', 'operations', 'through', 'a', 'familiar', 'interface', 'You', 'can', 'treat', '</a:t>
            </a:r>
            <a:r>
              <a:rPr lang="en-US" sz="16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TextBlob</a:t>
            </a:r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', 'objects', 'as', 'if', 'they', 'were', 'Python', 'strings', 'that', 'learned', 'how', 'to', 'do', 'Natural', 'Language', 'Processing']</a:t>
            </a:r>
          </a:p>
          <a:p>
            <a:pPr defTabSz="288925"/>
            <a:endParaRPr lang="en-US" sz="1600" b="1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600" b="1" dirty="0">
                <a:solidFill>
                  <a:schemeClr val="bg2"/>
                </a:solidFill>
                <a:latin typeface="Lucida Sans Typewriter" pitchFamily="49" charset="0"/>
              </a:rPr>
              <a:t>print(</a:t>
            </a:r>
            <a:r>
              <a:rPr lang="en-US" sz="1600" b="1" dirty="0" err="1">
                <a:solidFill>
                  <a:schemeClr val="bg2"/>
                </a:solidFill>
                <a:latin typeface="Lucida Sans Typewriter" pitchFamily="49" charset="0"/>
              </a:rPr>
              <a:t>tb.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pitchFamily="49" charset="0"/>
              </a:rPr>
              <a:t>sentences</a:t>
            </a:r>
            <a:r>
              <a:rPr lang="en-US" sz="1600" b="1" dirty="0">
                <a:solidFill>
                  <a:schemeClr val="bg2"/>
                </a:solidFill>
                <a:latin typeface="Lucida Sans Typewriter" pitchFamily="49" charset="0"/>
              </a:rPr>
              <a:t>)</a:t>
            </a:r>
          </a:p>
          <a:p>
            <a:pPr defTabSz="288925"/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[Sentence("</a:t>
            </a:r>
            <a:r>
              <a:rPr lang="en-US" sz="16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TextBlob</a:t>
            </a:r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aims to provide access to common text-processing operations through a familiar interface."), Sentence("You can treat </a:t>
            </a:r>
            <a:r>
              <a:rPr lang="en-US" sz="16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TextBlob</a:t>
            </a:r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objects as if they were Python strings that learned how to do Natural Language Processing.")]</a:t>
            </a:r>
          </a:p>
          <a:p>
            <a:pPr defTabSz="288925"/>
            <a:endParaRPr lang="en-US" sz="1600" b="1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94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TextBlob</a:t>
            </a:r>
            <a:r>
              <a:rPr lang="en-US" dirty="0"/>
              <a:t> Usage : Sentiment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230" y="1828800"/>
            <a:ext cx="8706470" cy="412420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600" dirty="0">
                <a:solidFill>
                  <a:schemeClr val="bg2"/>
                </a:solidFill>
                <a:latin typeface="Lucida Sans Typewriter" pitchFamily="49" charset="0"/>
              </a:rPr>
              <a:t>from </a:t>
            </a:r>
            <a:r>
              <a:rPr lang="en-US" sz="1600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r>
              <a:rPr lang="en-US" sz="1600" dirty="0">
                <a:solidFill>
                  <a:schemeClr val="bg2"/>
                </a:solidFill>
                <a:latin typeface="Lucida Sans Typewriter" pitchFamily="49" charset="0"/>
              </a:rPr>
              <a:t> import </a:t>
            </a:r>
            <a:r>
              <a:rPr lang="en-US" sz="1600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endParaRPr lang="en-US" sz="16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16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600" dirty="0">
                <a:solidFill>
                  <a:schemeClr val="bg2"/>
                </a:solidFill>
                <a:latin typeface="Lucida Sans Typewriter" pitchFamily="49" charset="0"/>
              </a:rPr>
              <a:t>tweets = ["I love </a:t>
            </a:r>
            <a:r>
              <a:rPr lang="en-US" sz="1600" dirty="0" err="1">
                <a:solidFill>
                  <a:schemeClr val="bg2"/>
                </a:solidFill>
                <a:latin typeface="Lucida Sans Typewriter" pitchFamily="49" charset="0"/>
              </a:rPr>
              <a:t>bigmacs</a:t>
            </a:r>
            <a:r>
              <a:rPr lang="en-US" sz="1600" dirty="0">
                <a:solidFill>
                  <a:schemeClr val="bg2"/>
                </a:solidFill>
                <a:latin typeface="Lucida Sans Typewriter" pitchFamily="49" charset="0"/>
              </a:rPr>
              <a:t>",</a:t>
            </a:r>
          </a:p>
          <a:p>
            <a:pPr defTabSz="288925"/>
            <a:r>
              <a:rPr lang="en-US" sz="1600" dirty="0">
                <a:solidFill>
                  <a:schemeClr val="bg2"/>
                </a:solidFill>
                <a:latin typeface="Lucida Sans Typewriter" pitchFamily="49" charset="0"/>
              </a:rPr>
              <a:t>          "I hate this traffic!",</a:t>
            </a:r>
          </a:p>
          <a:p>
            <a:pPr defTabSz="288925"/>
            <a:r>
              <a:rPr lang="en-US" sz="1600" dirty="0">
                <a:solidFill>
                  <a:schemeClr val="bg2"/>
                </a:solidFill>
                <a:latin typeface="Lucida Sans Typewriter" pitchFamily="49" charset="0"/>
              </a:rPr>
              <a:t>          "American Idol is awesome!",</a:t>
            </a:r>
          </a:p>
          <a:p>
            <a:pPr defTabSz="288925"/>
            <a:r>
              <a:rPr lang="en-US" sz="1600" dirty="0">
                <a:solidFill>
                  <a:schemeClr val="bg2"/>
                </a:solidFill>
                <a:latin typeface="Lucida Sans Typewriter" pitchFamily="49" charset="0"/>
              </a:rPr>
              <a:t>          "this song is lame",</a:t>
            </a:r>
          </a:p>
          <a:p>
            <a:pPr defTabSz="288925"/>
            <a:r>
              <a:rPr lang="en-US" sz="1600" dirty="0">
                <a:solidFill>
                  <a:schemeClr val="bg2"/>
                </a:solidFill>
                <a:latin typeface="Lucida Sans Typewriter" pitchFamily="49" charset="0"/>
              </a:rPr>
              <a:t>          "Let's go to beach"]</a:t>
            </a:r>
          </a:p>
          <a:p>
            <a:pPr defTabSz="288925"/>
            <a:endParaRPr lang="en-US" sz="1600" b="1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600" dirty="0">
                <a:solidFill>
                  <a:schemeClr val="bg2"/>
                </a:solidFill>
                <a:latin typeface="Lucida Sans Typewriter" pitchFamily="49" charset="0"/>
              </a:rPr>
              <a:t>for tweet in tweets:</a:t>
            </a:r>
          </a:p>
          <a:p>
            <a:pPr defTabSz="288925"/>
            <a:r>
              <a:rPr lang="en-US" sz="16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pitchFamily="49" charset="0"/>
              </a:rPr>
              <a:t>tb</a:t>
            </a:r>
            <a:r>
              <a:rPr lang="en-US" sz="16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pitchFamily="49" charset="0"/>
              </a:rPr>
              <a:t>TextBlob</a:t>
            </a:r>
            <a:r>
              <a:rPr lang="en-US" sz="1600" b="1" dirty="0">
                <a:solidFill>
                  <a:schemeClr val="accent2"/>
                </a:solidFill>
                <a:latin typeface="Lucida Sans Typewriter" pitchFamily="49" charset="0"/>
              </a:rPr>
              <a:t>(tweet)</a:t>
            </a:r>
          </a:p>
          <a:p>
            <a:pPr defTabSz="288925"/>
            <a:r>
              <a:rPr lang="en-US" sz="1600" dirty="0">
                <a:solidFill>
                  <a:schemeClr val="bg2"/>
                </a:solidFill>
                <a:latin typeface="Lucida Sans Typewriter" pitchFamily="49" charset="0"/>
              </a:rPr>
              <a:t>    print("{} ==&gt; {}".format(tweet, </a:t>
            </a:r>
            <a:r>
              <a:rPr lang="en-US" sz="1600" b="1" dirty="0" err="1">
                <a:solidFill>
                  <a:schemeClr val="accent2"/>
                </a:solidFill>
                <a:latin typeface="Lucida Sans Typewriter" pitchFamily="49" charset="0"/>
              </a:rPr>
              <a:t>tb.sentiment</a:t>
            </a:r>
            <a:r>
              <a:rPr lang="en-US" sz="1600" dirty="0">
                <a:solidFill>
                  <a:schemeClr val="bg2"/>
                </a:solidFill>
                <a:latin typeface="Lucida Sans Typewriter" pitchFamily="49" charset="0"/>
              </a:rPr>
              <a:t>))</a:t>
            </a:r>
          </a:p>
          <a:p>
            <a:pPr defTabSz="288925"/>
            <a:endParaRPr lang="en-US" sz="1600" b="1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I love 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bigmacs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==&gt; Sentiment(polarity=0.5, subjectivity=0.6)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I hate this traffic! ==&gt; Sentiment(polarity=-1.0, subjectivity=0.9)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American Idol is awesome! ==&gt; Sentiment(polarity=0.5, subjectivity=0.5)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this song is lame ==&gt; Sentiment(polarity=-0.5, subjectivity=0.75)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Let's go to beach ==&gt; Sentiment(polarity=0.0, subjectivity=0.0)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930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'sentiment' returns a tuple (polarity, subjectivity)</a:t>
            </a:r>
          </a:p>
          <a:p>
            <a:r>
              <a:rPr lang="en-US" dirty="0"/>
              <a:t>Polarity ranges </a:t>
            </a:r>
            <a:r>
              <a:rPr lang="en-US" b="1" dirty="0"/>
              <a:t>from  -1.0 (very negative)  to +1.0 (very positive)</a:t>
            </a:r>
          </a:p>
          <a:p>
            <a:r>
              <a:rPr lang="en-US" dirty="0"/>
              <a:t>Subjectivity ranges from </a:t>
            </a:r>
            <a:r>
              <a:rPr lang="en-US" b="1" dirty="0"/>
              <a:t>0.0 (very objective)  to  +1.0 (very subjective)</a:t>
            </a:r>
          </a:p>
        </p:txBody>
      </p:sp>
    </p:spTree>
    <p:extLst>
      <p:ext uri="{BB962C8B-B14F-4D97-AF65-F5344CB8AC3E}">
        <p14:creationId xmlns:p14="http://schemas.microsoft.com/office/powerpoint/2010/main" val="22634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  <a:cs typeface="ＭＳ Ｐゴシック"/>
              </a:rPr>
              <a:t>Lesson Objectives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5643563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dirty="0">
                <a:ea typeface="ＭＳ Ｐゴシック"/>
                <a:cs typeface="ＭＳ Ｐゴシック"/>
              </a:rPr>
              <a:t>Learn Python libraries for text analytics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TextBlob</a:t>
            </a:r>
            <a:r>
              <a:rPr lang="en-US" dirty="0"/>
              <a:t> Usage : Word 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6700" y="924064"/>
            <a:ext cx="8706470" cy="563231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from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import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text = """It was a sunny day! We went to the dog park.  Lots of dogs were running around.  My dog likes to run too; so he had a great time.  I bought ice cream from the ice cream truck.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Yummy!It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was a perfect sunny day!"""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tb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(text)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print(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tb.word_counts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)</a:t>
            </a:r>
            <a:b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</a:br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defaultdict</a:t>
            </a:r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(&lt;class '</a:t>
            </a:r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int</a:t>
            </a:r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'&gt;, {'it': 2, 'was': 2, 'a': 3, 'sunny': 2, 'day': 2, 'we': 1, 'went': 1, 'to': 2, 'the': 2, 'dog': 2, 'park': 1, 'lots': 1, 'of': 1, 'dogs': 1, 'were': 1, 'running': 1, 'around': 1, 'my': 1, 'likes': 1, 'run': 1, 'too': 1, 'so': 1, 'he': 1, 'had': 1, 'great': 1, 'time': 1, '</a:t>
            </a:r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i</a:t>
            </a:r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': 1, 'bought': 1, 'ice': 2, 'cream': 2, 'from': 1, 'truck': 1, 'yummy': 1, 'perfect': 1})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print(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tb.word_counts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['sunny']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)</a:t>
            </a:r>
          </a:p>
          <a:p>
            <a:pPr defTabSz="288925"/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757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TextBlob</a:t>
            </a:r>
            <a:r>
              <a:rPr lang="en-US" dirty="0"/>
              <a:t> Usage : </a:t>
            </a:r>
            <a:r>
              <a:rPr lang="en-US" dirty="0" err="1"/>
              <a:t>Ngrams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2130" y="838200"/>
            <a:ext cx="8706470" cy="535531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text = """It was a sunny day! We went to the dog park.  Lots of dogs were running around.  My dog likes to run too; so he had a great time.  I bought ice cream from the ice cream truck.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Yummy!It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was a perfect sunny day!"""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tb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(text)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print(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tb.ngrams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(n=2)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)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[</a:t>
            </a:r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WordList</a:t>
            </a:r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(['It', 'was']), </a:t>
            </a:r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WordList</a:t>
            </a:r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(['was', 'a']), </a:t>
            </a:r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WordList</a:t>
            </a:r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(['a', 'sunny']), </a:t>
            </a:r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WordList</a:t>
            </a:r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(['sunny', 'day']), </a:t>
            </a:r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WordList</a:t>
            </a:r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(['day', 'We']), </a:t>
            </a:r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WordList</a:t>
            </a:r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(['We', 'went']), </a:t>
            </a:r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WordList</a:t>
            </a:r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(['went', 'to']), </a:t>
            </a:r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WordList</a:t>
            </a:r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(['to', 'the']), </a:t>
            </a:r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WordList</a:t>
            </a:r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(['the', 'dog']), </a:t>
            </a:r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WordList</a:t>
            </a:r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(['dog', 'park']), </a:t>
            </a:r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WordList</a:t>
            </a:r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(['park', 'Lots']), </a:t>
            </a:r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WordList</a:t>
            </a:r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(['Lots', 'of']), </a:t>
            </a:r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WordList</a:t>
            </a:r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(['of', 'dogs']), </a:t>
            </a:r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WordList</a:t>
            </a:r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(['dogs', 'were']), </a:t>
            </a:r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WordList</a:t>
            </a:r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(['were', 'running'])</a:t>
            </a:r>
          </a:p>
          <a:p>
            <a:pPr defTabSz="288925"/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...</a:t>
            </a:r>
          </a:p>
          <a:p>
            <a:pPr defTabSz="288925"/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...]</a:t>
            </a:r>
          </a:p>
        </p:txBody>
      </p:sp>
    </p:spTree>
    <p:extLst>
      <p:ext uri="{BB962C8B-B14F-4D97-AF65-F5344CB8AC3E}">
        <p14:creationId xmlns:p14="http://schemas.microsoft.com/office/powerpoint/2010/main" val="328595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TextBlob</a:t>
            </a:r>
            <a:r>
              <a:rPr lang="en-US" dirty="0"/>
              <a:t> Usage : Language Detection and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4950" y="2066867"/>
            <a:ext cx="8706470" cy="341632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text_en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= "I just had dinner"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text_en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).translate(to='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es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')</a:t>
            </a:r>
          </a:p>
          <a:p>
            <a:pPr defTabSz="288925"/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Acabo</a:t>
            </a:r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de </a:t>
            </a:r>
            <a:r>
              <a:rPr 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cenar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text_en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).translate(to='ja')</a:t>
            </a:r>
          </a:p>
          <a:p>
            <a:pPr defTabSz="288925"/>
            <a:r>
              <a:rPr lang="ja-JP" alt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私はちょうど夕食</a:t>
            </a:r>
            <a:endParaRPr lang="en-US" sz="18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pitchFamily="49" charset="0"/>
            </a:endParaRP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text_jp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u"私はちょうど夕食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"</a:t>
            </a:r>
          </a:p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TextBlob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text_jp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).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detect_language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()</a:t>
            </a:r>
          </a:p>
          <a:p>
            <a:pPr defTabSz="288925"/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ja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930275"/>
          </a:xfrm>
        </p:spPr>
        <p:txBody>
          <a:bodyPr>
            <a:normAutofit/>
          </a:bodyPr>
          <a:lstStyle/>
          <a:p>
            <a:r>
              <a:rPr lang="en-US" dirty="0"/>
              <a:t>Detect languages and even translate!</a:t>
            </a:r>
          </a:p>
          <a:p>
            <a:r>
              <a:rPr lang="en-US" dirty="0"/>
              <a:t>Translation is powered by </a:t>
            </a:r>
            <a:r>
              <a:rPr lang="en-US" dirty="0">
                <a:hlinkClick r:id="rId3"/>
              </a:rPr>
              <a:t>Google Translate 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935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 Text-4 :  </a:t>
            </a:r>
            <a:r>
              <a:rPr lang="en-US" dirty="0" err="1">
                <a:ea typeface="ＭＳ Ｐゴシック"/>
                <a:cs typeface="ＭＳ Ｐゴシック"/>
              </a:rPr>
              <a:t>TextBlob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5643563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Get familiar with </a:t>
            </a:r>
            <a:r>
              <a:rPr lang="en-US" dirty="0" err="1">
                <a:ea typeface="ＭＳ Ｐゴシック"/>
                <a:cs typeface="ＭＳ Ｐゴシック"/>
              </a:rPr>
              <a:t>TextBlob</a:t>
            </a:r>
            <a:r>
              <a:rPr lang="en-US" dirty="0">
                <a:ea typeface="ＭＳ Ｐゴシック"/>
                <a:cs typeface="ＭＳ Ｐゴシック"/>
              </a:rPr>
              <a:t> API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Builds on previous labs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>
                <a:ea typeface="ＭＳ Ｐゴシック"/>
                <a:cs typeface="ＭＳ Ｐゴシック"/>
              </a:rPr>
            </a:br>
            <a:r>
              <a:rPr lang="en-US">
                <a:ea typeface="ＭＳ Ｐゴシック"/>
                <a:cs typeface="ＭＳ Ｐゴシック"/>
              </a:rPr>
              <a:t>None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15 mins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</a:p>
          <a:p>
            <a:pPr lvl="1"/>
            <a:r>
              <a:rPr lang="en-US" dirty="0">
                <a:ea typeface="ＭＳ Ｐゴシック"/>
              </a:rPr>
              <a:t>4</a:t>
            </a:r>
            <a:r>
              <a:rPr lang="en-US">
                <a:ea typeface="ＭＳ Ｐゴシック"/>
              </a:rPr>
              <a:t>-ngrams </a:t>
            </a:r>
            <a:br>
              <a:rPr lang="en-US" dirty="0">
                <a:ea typeface="ＭＳ Ｐゴシック"/>
                <a:cs typeface="ＭＳ Ｐゴシック"/>
              </a:rPr>
            </a:b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Point: TFIDF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to: Text Analytics Core : TF-IDF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7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 Text-5 :  TF-IDF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5643563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Calculate and understand TF-IDF scores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Builds on previous labs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TEXT4 : </a:t>
            </a:r>
            <a:r>
              <a:rPr lang="en-US" dirty="0" err="1">
                <a:ea typeface="ＭＳ Ｐゴシック"/>
                <a:cs typeface="ＭＳ Ｐゴシック"/>
              </a:rPr>
              <a:t>TextBlob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15 mins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</a:p>
          <a:p>
            <a:pPr lvl="1"/>
            <a:r>
              <a:rPr lang="en-US">
                <a:ea typeface="ＭＳ Ｐゴシック"/>
              </a:rPr>
              <a:t>5-tfidf</a:t>
            </a:r>
            <a:br>
              <a:rPr lang="en-US" dirty="0">
                <a:ea typeface="ＭＳ Ｐゴシック"/>
                <a:cs typeface="ＭＳ Ｐゴシック"/>
              </a:rPr>
            </a:b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With </a:t>
            </a:r>
            <a:r>
              <a:rPr lang="en-US" dirty="0" err="1"/>
              <a:t>SciKit</a:t>
            </a:r>
            <a:r>
              <a:rPr lang="en-US" dirty="0"/>
              <a:t> Learn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has a good TFIDF Implementation</a:t>
            </a:r>
          </a:p>
          <a:p>
            <a:pPr lvl="1"/>
            <a:r>
              <a:rPr lang="en-US" dirty="0">
                <a:hlinkClick r:id="rId2"/>
              </a:rPr>
              <a:t>sklearn.feature_extraction.text.TfidfVectorizer</a:t>
            </a:r>
            <a:endParaRPr lang="en-US" dirty="0"/>
          </a:p>
          <a:p>
            <a:r>
              <a:rPr lang="en-US" dirty="0" err="1"/>
              <a:t>TFidfVectorizer</a:t>
            </a:r>
            <a:endParaRPr lang="en-US" dirty="0"/>
          </a:p>
          <a:p>
            <a:pPr lvl="1"/>
            <a:r>
              <a:rPr lang="en-US" dirty="0"/>
              <a:t>Can read a corpus (files / collection of strings)</a:t>
            </a:r>
          </a:p>
          <a:p>
            <a:pPr lvl="1"/>
            <a:r>
              <a:rPr lang="en-US" dirty="0"/>
              <a:t>And compute TFIDF </a:t>
            </a:r>
          </a:p>
          <a:p>
            <a:pPr lvl="1"/>
            <a:r>
              <a:rPr lang="en-US" dirty="0"/>
              <a:t>It gives 'document term matrix'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38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with </a:t>
            </a:r>
            <a:r>
              <a:rPr lang="en-US" dirty="0" err="1"/>
              <a:t>SciKit</a:t>
            </a:r>
            <a:r>
              <a:rPr lang="en-US" dirty="0"/>
              <a:t> Learn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6700" y="762000"/>
            <a:ext cx="8706470" cy="569386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400" dirty="0">
                <a:solidFill>
                  <a:schemeClr val="bg2"/>
                </a:solidFill>
                <a:latin typeface="Lucida Sans Typewriter" pitchFamily="49" charset="0"/>
              </a:rPr>
              <a:t>from </a:t>
            </a:r>
            <a:r>
              <a:rPr lang="en-US" sz="1400" dirty="0" err="1">
                <a:solidFill>
                  <a:schemeClr val="bg2"/>
                </a:solidFill>
                <a:latin typeface="Lucida Sans Typewriter" pitchFamily="49" charset="0"/>
              </a:rPr>
              <a:t>sklearn.feature_extraction.text</a:t>
            </a:r>
            <a:r>
              <a:rPr lang="en-US" sz="1400" dirty="0">
                <a:solidFill>
                  <a:schemeClr val="bg2"/>
                </a:solidFill>
                <a:latin typeface="Lucida Sans Typewriter" pitchFamily="49" charset="0"/>
              </a:rPr>
              <a:t> import </a:t>
            </a:r>
            <a:r>
              <a:rPr lang="en-US" sz="1400" dirty="0" err="1">
                <a:solidFill>
                  <a:schemeClr val="bg2"/>
                </a:solidFill>
                <a:latin typeface="Lucida Sans Typewriter" pitchFamily="49" charset="0"/>
              </a:rPr>
              <a:t>TfidfVectorizer</a:t>
            </a:r>
            <a:endParaRPr lang="en-US" sz="1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1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400" dirty="0">
                <a:solidFill>
                  <a:schemeClr val="bg2"/>
                </a:solidFill>
                <a:latin typeface="Lucida Sans Typewriter" pitchFamily="49" charset="0"/>
              </a:rPr>
              <a:t>d0 = "the brown dog likes the white cow"</a:t>
            </a:r>
          </a:p>
          <a:p>
            <a:pPr defTabSz="288925"/>
            <a:r>
              <a:rPr lang="en-US" sz="1400" dirty="0">
                <a:solidFill>
                  <a:schemeClr val="bg2"/>
                </a:solidFill>
                <a:latin typeface="Lucida Sans Typewriter" pitchFamily="49" charset="0"/>
              </a:rPr>
              <a:t>d1 = "the grass is brown"</a:t>
            </a:r>
          </a:p>
          <a:p>
            <a:pPr defTabSz="288925"/>
            <a:r>
              <a:rPr lang="en-US" sz="1400" dirty="0">
                <a:solidFill>
                  <a:schemeClr val="bg2"/>
                </a:solidFill>
                <a:latin typeface="Lucida Sans Typewriter" pitchFamily="49" charset="0"/>
              </a:rPr>
              <a:t>d2 = "the spotted cow likes green grass"</a:t>
            </a:r>
          </a:p>
          <a:p>
            <a:pPr defTabSz="288925"/>
            <a:r>
              <a:rPr lang="en-US" sz="1400" dirty="0">
                <a:solidFill>
                  <a:schemeClr val="bg2"/>
                </a:solidFill>
                <a:latin typeface="Lucida Sans Typewriter" pitchFamily="49" charset="0"/>
              </a:rPr>
              <a:t>documents = [d0,d1,d2]</a:t>
            </a:r>
          </a:p>
          <a:p>
            <a:pPr defTabSz="288925"/>
            <a:r>
              <a:rPr lang="en-US" sz="1400" b="1" dirty="0" err="1">
                <a:solidFill>
                  <a:schemeClr val="bg2"/>
                </a:solidFill>
                <a:latin typeface="Lucida Sans Typewriter" pitchFamily="49" charset="0"/>
              </a:rPr>
              <a:t>tf</a:t>
            </a:r>
            <a:r>
              <a:rPr lang="en-US" sz="14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Lucida Sans Typewriter" pitchFamily="49" charset="0"/>
              </a:rPr>
              <a:t>TfidfVectorizer</a:t>
            </a:r>
            <a:r>
              <a:rPr lang="en-US" sz="1400" b="1" dirty="0">
                <a:solidFill>
                  <a:schemeClr val="bg2"/>
                </a:solidFill>
                <a:latin typeface="Lucida Sans Typewriter" pitchFamily="49" charset="0"/>
              </a:rPr>
              <a:t>(analyzer='word', </a:t>
            </a:r>
            <a:r>
              <a:rPr lang="en-US" sz="1400" b="1" dirty="0" err="1">
                <a:solidFill>
                  <a:schemeClr val="bg2"/>
                </a:solidFill>
                <a:latin typeface="Lucida Sans Typewriter" pitchFamily="49" charset="0"/>
              </a:rPr>
              <a:t>ngram_range</a:t>
            </a:r>
            <a:r>
              <a:rPr lang="en-US" sz="1400" b="1" dirty="0">
                <a:solidFill>
                  <a:schemeClr val="bg2"/>
                </a:solidFill>
                <a:latin typeface="Lucida Sans Typewriter" pitchFamily="49" charset="0"/>
              </a:rPr>
              <a:t>=(1,1),</a:t>
            </a: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pitchFamily="49" charset="0"/>
              </a:rPr>
              <a:t>                    </a:t>
            </a:r>
            <a:r>
              <a:rPr lang="en-US" sz="1400" b="1" dirty="0" err="1">
                <a:solidFill>
                  <a:schemeClr val="bg2"/>
                </a:solidFill>
                <a:latin typeface="Lucida Sans Typewriter" pitchFamily="49" charset="0"/>
              </a:rPr>
              <a:t>min_df</a:t>
            </a:r>
            <a:r>
              <a:rPr lang="en-US" sz="1400" b="1" dirty="0">
                <a:solidFill>
                  <a:schemeClr val="bg2"/>
                </a:solidFill>
                <a:latin typeface="Lucida Sans Typewriter" pitchFamily="49" charset="0"/>
              </a:rPr>
              <a:t> = 0, </a:t>
            </a:r>
            <a:r>
              <a:rPr lang="en-US" sz="1400" b="1" dirty="0" err="1">
                <a:solidFill>
                  <a:schemeClr val="bg2"/>
                </a:solidFill>
                <a:latin typeface="Lucida Sans Typewriter" pitchFamily="49" charset="0"/>
              </a:rPr>
              <a:t>stop_words</a:t>
            </a:r>
            <a:r>
              <a:rPr lang="en-US" sz="1400" b="1" dirty="0">
                <a:solidFill>
                  <a:schemeClr val="bg2"/>
                </a:solidFill>
                <a:latin typeface="Lucida Sans Typewriter" pitchFamily="49" charset="0"/>
              </a:rPr>
              <a:t>=None)</a:t>
            </a:r>
          </a:p>
          <a:p>
            <a:pPr defTabSz="288925"/>
            <a:r>
              <a:rPr lang="en-US" sz="1400" b="1" dirty="0" err="1">
                <a:solidFill>
                  <a:schemeClr val="bg2"/>
                </a:solidFill>
                <a:latin typeface="Lucida Sans Typewriter" pitchFamily="49" charset="0"/>
              </a:rPr>
              <a:t>tfidf_matrix</a:t>
            </a:r>
            <a:r>
              <a:rPr lang="en-US" sz="14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Lucida Sans Typewriter" pitchFamily="49" charset="0"/>
              </a:rPr>
              <a:t>tf.fit_transform</a:t>
            </a:r>
            <a:r>
              <a:rPr lang="en-US" sz="1400" b="1" dirty="0">
                <a:solidFill>
                  <a:schemeClr val="bg2"/>
                </a:solidFill>
                <a:latin typeface="Lucida Sans Typewriter" pitchFamily="49" charset="0"/>
              </a:rPr>
              <a:t>(documents)</a:t>
            </a:r>
          </a:p>
          <a:p>
            <a:pPr defTabSz="288925"/>
            <a:r>
              <a:rPr lang="en-US" sz="1400" dirty="0">
                <a:solidFill>
                  <a:schemeClr val="bg2"/>
                </a:solidFill>
                <a:latin typeface="Lucida Sans Typewriter" pitchFamily="49" charset="0"/>
              </a:rPr>
              <a:t>print(</a:t>
            </a:r>
            <a:r>
              <a:rPr lang="en-US" sz="1400" dirty="0" err="1">
                <a:solidFill>
                  <a:schemeClr val="bg2"/>
                </a:solidFill>
                <a:latin typeface="Lucida Sans Typewriter" pitchFamily="49" charset="0"/>
              </a:rPr>
              <a:t>tfidf_matrix</a:t>
            </a:r>
            <a:r>
              <a:rPr lang="en-US" sz="1400" dirty="0">
                <a:solidFill>
                  <a:schemeClr val="bg2"/>
                </a:solidFill>
                <a:latin typeface="Lucida Sans Typewriter" pitchFamily="49" charset="0"/>
              </a:rPr>
              <a:t>)  # document term matrix</a:t>
            </a:r>
          </a:p>
          <a:p>
            <a:pPr defTabSz="288925"/>
            <a:endParaRPr lang="en-US" sz="1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is-I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document-term matrix</a:t>
            </a:r>
          </a:p>
          <a:p>
            <a:pPr defTabSz="288925"/>
            <a:r>
              <a:rPr lang="is-I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 (0, 8)	0.521500948636</a:t>
            </a:r>
          </a:p>
          <a:p>
            <a:pPr defTabSz="288925"/>
            <a:r>
              <a:rPr lang="is-I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 (0, 0)	0.335763711163</a:t>
            </a:r>
          </a:p>
          <a:p>
            <a:pPr defTabSz="288925"/>
            <a:r>
              <a:rPr lang="is-I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 ...</a:t>
            </a:r>
          </a:p>
          <a:p>
            <a:pPr defTabSz="288925"/>
            <a:r>
              <a:rPr lang="is-I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 (1, 8)	0.373118805931</a:t>
            </a:r>
          </a:p>
          <a:p>
            <a:pPr defTabSz="288925"/>
            <a:r>
              <a:rPr lang="is-I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 (1, 0)	0.480458397292</a:t>
            </a:r>
          </a:p>
          <a:p>
            <a:pPr defTabSz="288925"/>
            <a:endParaRPr lang="en-US" sz="1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400" dirty="0" err="1">
                <a:solidFill>
                  <a:schemeClr val="bg2"/>
                </a:solidFill>
                <a:latin typeface="Lucida Sans Typewriter" pitchFamily="49" charset="0"/>
              </a:rPr>
              <a:t>feature_names</a:t>
            </a:r>
            <a:r>
              <a:rPr lang="en-US" sz="14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Lucida Sans Typewriter" pitchFamily="49" charset="0"/>
              </a:rPr>
              <a:t>tf.get_feature_names</a:t>
            </a:r>
            <a:r>
              <a:rPr lang="en-US" sz="1400" b="1" dirty="0">
                <a:solidFill>
                  <a:schemeClr val="bg2"/>
                </a:solidFill>
                <a:latin typeface="Lucida Sans Typewriter" pitchFamily="49" charset="0"/>
              </a:rPr>
              <a:t>()</a:t>
            </a:r>
          </a:p>
          <a:p>
            <a:pPr defTabSz="288925"/>
            <a:r>
              <a:rPr lang="en-US" sz="1400" dirty="0">
                <a:solidFill>
                  <a:schemeClr val="bg2"/>
                </a:solidFill>
                <a:latin typeface="Lucida Sans Typewriter" pitchFamily="49" charset="0"/>
              </a:rPr>
              <a:t>for </a:t>
            </a:r>
            <a:r>
              <a:rPr lang="en-US" sz="1400" dirty="0" err="1">
                <a:solidFill>
                  <a:schemeClr val="bg2"/>
                </a:solidFill>
                <a:latin typeface="Lucida Sans Typewriter" pitchFamily="49" charset="0"/>
              </a:rPr>
              <a:t>i</a:t>
            </a:r>
            <a:r>
              <a:rPr lang="en-US" sz="1400" dirty="0">
                <a:solidFill>
                  <a:schemeClr val="bg2"/>
                </a:solidFill>
                <a:latin typeface="Lucida Sans Typewriter" pitchFamily="49" charset="0"/>
              </a:rPr>
              <a:t>, feature in enumerate(</a:t>
            </a:r>
            <a:r>
              <a:rPr lang="en-US" sz="1400" dirty="0" err="1">
                <a:solidFill>
                  <a:schemeClr val="bg2"/>
                </a:solidFill>
                <a:latin typeface="Lucida Sans Typewriter" pitchFamily="49" charset="0"/>
              </a:rPr>
              <a:t>feature_names</a:t>
            </a:r>
            <a:r>
              <a:rPr lang="en-US" sz="14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en-US" sz="1400" dirty="0">
                <a:solidFill>
                  <a:schemeClr val="bg2"/>
                </a:solidFill>
                <a:latin typeface="Lucida Sans Typewriter" pitchFamily="49" charset="0"/>
              </a:rPr>
              <a:t>    print(</a:t>
            </a:r>
            <a:r>
              <a:rPr lang="en-US" sz="1400" dirty="0" err="1">
                <a:solidFill>
                  <a:schemeClr val="bg2"/>
                </a:solidFill>
                <a:latin typeface="Lucida Sans Typewriter" pitchFamily="49" charset="0"/>
              </a:rPr>
              <a:t>i,feature</a:t>
            </a:r>
            <a:r>
              <a:rPr lang="en-US" sz="1400" dirty="0">
                <a:solidFill>
                  <a:schemeClr val="bg2"/>
                </a:solidFill>
                <a:latin typeface="Lucida Sans Typewriter" pitchFamily="49" charset="0"/>
              </a:rPr>
              <a:t>)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feature vectors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0 brown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1 cow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2 dog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50950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 Text-6 :  TF-IDF With </a:t>
            </a:r>
            <a:r>
              <a:rPr lang="en-US" dirty="0" err="1">
                <a:ea typeface="ＭＳ Ｐゴシック"/>
                <a:cs typeface="ＭＳ Ｐゴシック"/>
              </a:rPr>
              <a:t>SciKit</a:t>
            </a:r>
            <a:r>
              <a:rPr lang="en-US" dirty="0">
                <a:ea typeface="ＭＳ Ｐゴシック"/>
                <a:cs typeface="ＭＳ Ｐゴシック"/>
              </a:rPr>
              <a:t>-Learn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5643563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Calculate TF-IDF with </a:t>
            </a:r>
            <a:r>
              <a:rPr lang="en-US" dirty="0" err="1">
                <a:ea typeface="ＭＳ Ｐゴシック"/>
                <a:cs typeface="ＭＳ Ｐゴシック"/>
              </a:rPr>
              <a:t>SciKit</a:t>
            </a:r>
            <a:r>
              <a:rPr lang="en-US" dirty="0">
                <a:ea typeface="ＭＳ Ｐゴシック"/>
                <a:cs typeface="ＭＳ Ｐゴシック"/>
              </a:rPr>
              <a:t>-Learn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Builds on previous labs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TEXT5 : TFIDF intro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15 mins</a:t>
            </a: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</a:p>
          <a:p>
            <a:pPr lvl="1"/>
            <a:r>
              <a:rPr lang="en-US">
                <a:ea typeface="ＭＳ Ｐゴシック"/>
              </a:rPr>
              <a:t>6-tfidf-with-scikit-learn</a:t>
            </a:r>
            <a:br>
              <a:rPr lang="en-US" dirty="0">
                <a:ea typeface="ＭＳ Ｐゴシック"/>
                <a:cs typeface="ＭＳ Ｐゴシック"/>
              </a:rPr>
            </a:b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7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Review Questions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5643563"/>
          </a:xfrm>
        </p:spPr>
        <p:txBody>
          <a:bodyPr>
            <a:normAutofit/>
          </a:bodyPr>
          <a:lstStyle/>
          <a:p>
            <a:endParaRPr lang="en-US" sz="2800" dirty="0">
              <a:ea typeface="ＭＳ Ｐゴシック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Analytics / NLP Libraries for Python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740629"/>
              </p:ext>
            </p:extLst>
          </p:nvPr>
        </p:nvGraphicFramePr>
        <p:xfrm>
          <a:off x="234950" y="822325"/>
          <a:ext cx="8902701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NLTK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'the' library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modular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Can be steep learning curve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Might not be high performant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TextBlob</a:t>
                      </a:r>
                      <a:endParaRPr lang="en-US" b="1" dirty="0"/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Built on top of NLTK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Easily</a:t>
                      </a:r>
                      <a:r>
                        <a:rPr lang="en-US" baseline="0" dirty="0"/>
                        <a:t> accessible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/>
                        <a:t>Fast 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Performance may not</a:t>
                      </a:r>
                      <a:r>
                        <a:rPr lang="en-US" baseline="0" dirty="0"/>
                        <a:t> be high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Stanford </a:t>
                      </a:r>
                      <a:r>
                        <a:rPr lang="en-US" b="1" dirty="0" err="1"/>
                        <a:t>CoreNLP</a:t>
                      </a:r>
                      <a:endParaRPr lang="en-US" b="1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/>
                        <a:t>Core java library with python wrappers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Fast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Lot</a:t>
                      </a:r>
                      <a:r>
                        <a:rPr lang="en-US" baseline="0" dirty="0"/>
                        <a:t> of use in 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SpaCy</a:t>
                      </a:r>
                      <a:endParaRPr lang="en-US" b="1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/>
                        <a:t>New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Gensim</a:t>
                      </a:r>
                      <a:endParaRPr lang="en-US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aseline="0" dirty="0"/>
                        <a:t>Topic modeling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4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Lesson Summary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5643563"/>
          </a:xfrm>
        </p:spPr>
        <p:txBody>
          <a:bodyPr/>
          <a:lstStyle/>
          <a:p>
            <a:r>
              <a:rPr lang="en-US" sz="2800" dirty="0">
                <a:ea typeface="ＭＳ Ｐゴシック"/>
              </a:rPr>
              <a:t>Learned Python libraries : </a:t>
            </a:r>
            <a:r>
              <a:rPr lang="en-US" sz="2800" dirty="0" err="1">
                <a:ea typeface="ＭＳ Ｐゴシック"/>
              </a:rPr>
              <a:t>TextBlob</a:t>
            </a:r>
            <a:r>
              <a:rPr lang="en-US" sz="2800" dirty="0">
                <a:ea typeface="ＭＳ Ｐゴシック"/>
              </a:rPr>
              <a:t>, NLTK, </a:t>
            </a:r>
            <a:r>
              <a:rPr lang="en-US" sz="2800" dirty="0" err="1">
                <a:ea typeface="ＭＳ Ｐゴシック"/>
              </a:rPr>
              <a:t>SciKit</a:t>
            </a:r>
            <a:endParaRPr lang="en-US" sz="2800" dirty="0">
              <a:ea typeface="ＭＳ Ｐゴシック"/>
            </a:endParaRPr>
          </a:p>
          <a:p>
            <a:r>
              <a:rPr lang="en-US" sz="2800" dirty="0">
                <a:ea typeface="ＭＳ Ｐゴシック"/>
              </a:rPr>
              <a:t>Implemented text analytics algorithms in Python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0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NLTK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200" y="4134162"/>
            <a:ext cx="6472238" cy="17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3200" b="1" dirty="0">
                <a:solidFill>
                  <a:schemeClr val="bg2"/>
                </a:solidFill>
                <a:ea typeface="ＭＳ Ｐゴシック"/>
              </a:rPr>
              <a:t>&gt;&gt; </a:t>
            </a:r>
            <a:r>
              <a:rPr lang="en-US" sz="3200" kern="0" dirty="0">
                <a:ea typeface="ＭＳ Ｐゴシック"/>
              </a:rPr>
              <a:t>NLTK</a:t>
            </a:r>
          </a:p>
          <a:p>
            <a:pPr marL="404813" lvl="1" indent="0" algn="r">
              <a:buFontTx/>
              <a:buNone/>
            </a:pPr>
            <a:r>
              <a:rPr lang="en-US" sz="3200" kern="0" dirty="0">
                <a:ea typeface="ＭＳ Ｐゴシック"/>
              </a:rPr>
              <a:t>Section 2</a:t>
            </a:r>
          </a:p>
          <a:p>
            <a:pPr marL="404813" lvl="1" indent="0" algn="r">
              <a:buFontTx/>
              <a:buNone/>
            </a:pPr>
            <a:r>
              <a:rPr lang="en-US" sz="3200" kern="0" dirty="0">
                <a:ea typeface="ＭＳ Ｐゴシック"/>
              </a:rPr>
              <a:t>Section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490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NLTK </a:t>
            </a:r>
            <a:r>
              <a:rPr lang="mr-IN" dirty="0"/>
              <a:t>–</a:t>
            </a:r>
            <a:r>
              <a:rPr lang="en-US" dirty="0"/>
              <a:t> Natural Language Tool Kit</a:t>
            </a:r>
          </a:p>
          <a:p>
            <a:pPr lvl="1"/>
            <a:r>
              <a:rPr lang="en-US" dirty="0"/>
              <a:t>Very popular and versatile library</a:t>
            </a:r>
          </a:p>
          <a:p>
            <a:pPr lvl="1"/>
            <a:r>
              <a:rPr lang="en-US" dirty="0">
                <a:hlinkClick r:id="rId3"/>
              </a:rPr>
              <a:t>http://www.nltk.org/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https://github.com/nltk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NLTK Features:</a:t>
            </a:r>
          </a:p>
          <a:p>
            <a:pPr lvl="1"/>
            <a:r>
              <a:rPr lang="en-US" dirty="0"/>
              <a:t>Supports multiple algorithms</a:t>
            </a:r>
          </a:p>
          <a:p>
            <a:pPr lvl="2"/>
            <a:r>
              <a:rPr lang="en-US" dirty="0"/>
              <a:t>Lexical analysis : tokenization of text</a:t>
            </a:r>
          </a:p>
          <a:p>
            <a:pPr lvl="2"/>
            <a:r>
              <a:rPr lang="en-US" dirty="0" err="1"/>
              <a:t>Ngram</a:t>
            </a:r>
            <a:r>
              <a:rPr lang="en-US" dirty="0"/>
              <a:t> analytics</a:t>
            </a:r>
          </a:p>
          <a:p>
            <a:pPr lvl="2"/>
            <a:r>
              <a:rPr lang="en-US" dirty="0"/>
              <a:t>Named entity recognition</a:t>
            </a:r>
          </a:p>
          <a:p>
            <a:pPr lvl="1"/>
            <a:r>
              <a:rPr lang="en-US" dirty="0"/>
              <a:t>Comes with data (50+ corpora / lexicons)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1768475"/>
          </a:xfrm>
        </p:spPr>
        <p:txBody>
          <a:bodyPr/>
          <a:lstStyle/>
          <a:p>
            <a:r>
              <a:rPr lang="en-US" dirty="0"/>
              <a:t>NLTK is part of modern python stacks (like 'anaconda')</a:t>
            </a:r>
          </a:p>
          <a:p>
            <a:endParaRPr lang="en-US" dirty="0"/>
          </a:p>
          <a:p>
            <a:r>
              <a:rPr lang="en-US" dirty="0"/>
              <a:t>Installing NLTK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9214" y="2722562"/>
            <a:ext cx="8083550" cy="31393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// using pip tool</a:t>
            </a:r>
          </a:p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$  pip install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nltk</a:t>
            </a:r>
            <a:endParaRPr lang="en-US" sz="1800" b="1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// to install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nltk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dataset</a:t>
            </a:r>
          </a:p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$  python3</a:t>
            </a:r>
          </a:p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&gt;  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nltk.download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()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# This will pop up a UI, select a directory to 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# download data.  This directory will be referred 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# as '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nltk_data_dir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'. be sure to add this as follows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&gt;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nltk.data.path.append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("/Users/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sujee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/data/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nltk_data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63491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Dataset /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777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NLTK (data) comes with pretty interesting datasets / corpus</a:t>
            </a:r>
          </a:p>
          <a:p>
            <a:r>
              <a:rPr lang="en-US" dirty="0"/>
              <a:t>This is part of '</a:t>
            </a:r>
            <a:r>
              <a:rPr lang="en-US" dirty="0" err="1"/>
              <a:t>nltk.corpus</a:t>
            </a:r>
            <a:r>
              <a:rPr lang="en-US" dirty="0"/>
              <a:t>'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4950" y="1692601"/>
            <a:ext cx="8637814" cy="477053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</a:t>
            </a:r>
            <a:endParaRPr lang="en-US" sz="16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os.path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expanduser</a:t>
            </a:r>
            <a:endParaRPr lang="en-US" sz="16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nltk.data.path.append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expanduser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("~") + "/data/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nltk_data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")</a:t>
            </a:r>
          </a:p>
          <a:p>
            <a:pPr defTabSz="288925"/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nltk.corpus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words</a:t>
            </a:r>
          </a:p>
          <a:p>
            <a:pPr defTabSz="288925"/>
            <a:endParaRPr lang="en-US" sz="16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(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words.readme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())</a:t>
            </a:r>
          </a:p>
          <a:p>
            <a:pPr defTabSz="288925"/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words_en_basic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words.words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en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-basic')</a:t>
            </a:r>
          </a:p>
          <a:p>
            <a:pPr defTabSz="288925"/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("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words_en_basic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: ",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len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words_en_basic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</a:t>
            </a:r>
          </a:p>
          <a:p>
            <a:pPr defTabSz="288925"/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(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words_en_basic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[:10])</a:t>
            </a:r>
          </a:p>
          <a:p>
            <a:pPr defTabSz="288925"/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 </a:t>
            </a:r>
            <a:r>
              <a:rPr lang="en-US" sz="16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words_en_basic</a:t>
            </a:r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: 850</a:t>
            </a:r>
          </a:p>
          <a:p>
            <a:pPr defTabSz="288925"/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['I', 'a', 'able', 'about', 'account', 'acid', 'across', 'act', 'addition', 'adjustment']</a:t>
            </a:r>
          </a:p>
          <a:p>
            <a:pPr defTabSz="288925"/>
            <a:endParaRPr lang="en-US" sz="16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words.words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en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pPr defTabSz="288925"/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("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: ",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len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</a:t>
            </a:r>
          </a:p>
          <a:p>
            <a:pPr defTabSz="288925"/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[:10])</a:t>
            </a:r>
          </a:p>
          <a:p>
            <a:pPr defTabSz="288925"/>
            <a:r>
              <a:rPr lang="nl-NL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nl-NL" sz="16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words_en</a:t>
            </a:r>
            <a:r>
              <a:rPr lang="nl-NL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:  235886</a:t>
            </a:r>
          </a:p>
          <a:p>
            <a:pPr defTabSz="288925"/>
            <a:r>
              <a:rPr lang="nl-NL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['A', 'a', '</a:t>
            </a:r>
            <a:r>
              <a:rPr lang="nl-NL" sz="16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aa</a:t>
            </a:r>
            <a:r>
              <a:rPr lang="nl-NL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'aal', '</a:t>
            </a:r>
            <a:r>
              <a:rPr lang="nl-NL" sz="16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aalii</a:t>
            </a:r>
            <a:r>
              <a:rPr lang="nl-NL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'aam', '</a:t>
            </a:r>
            <a:r>
              <a:rPr lang="nl-NL" sz="16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Aani</a:t>
            </a:r>
            <a:r>
              <a:rPr lang="nl-NL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nl-NL" sz="16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aardvark</a:t>
            </a:r>
            <a:r>
              <a:rPr lang="nl-NL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'aardwolf', 'Aaron']</a:t>
            </a:r>
            <a:endParaRPr lang="en-US" sz="16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8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Corpus : State of the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3081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Each corpus has a 'readme()' function</a:t>
            </a:r>
          </a:p>
          <a:p>
            <a:r>
              <a:rPr lang="en-US" dirty="0"/>
              <a:t>State of the Union addresses from 1945 to 2006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4950" y="1353142"/>
            <a:ext cx="8637814" cy="526297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nltk.corpus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state_union</a:t>
            </a:r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state_union.readme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())</a:t>
            </a: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state_union.fileids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())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mr-IN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['1945-Truman.txt', '1963-Kennedy.txt',... '1964-Johnson.txt', '1974-Nixon.txt',... '1981-Reagan.txt',... '2000-Clinton.txt', '2001-GWBush-1.txt', '2001-GWBush-2.txt', ... '2006-GWBush.txt']</a:t>
            </a:r>
            <a:endParaRPr lang="en-US" sz="1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see all words in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entier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state of the union corpus</a:t>
            </a: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len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state_union.words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()))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is-I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399822</a:t>
            </a:r>
            <a:endParaRPr lang="en-US" sz="1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get one particular state of the union</a:t>
            </a: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gw2006 =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state_union.raw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('2006-GWBush.txt')</a:t>
            </a: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len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(gw2006))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cs-CZ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33411</a:t>
            </a:r>
            <a:endParaRPr lang="en-US" sz="1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get only words for one SOTU</a:t>
            </a: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gw2006_words =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state_union.words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('2006-GWBush.txt')</a:t>
            </a: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len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(gw2006_words))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uk-UA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6515</a:t>
            </a:r>
            <a:endParaRPr lang="en-US" sz="1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gw2006_sentences =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state_union.sents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('2006-GWBush.txt')</a:t>
            </a: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print(gw2006_sentences[:10])</a:t>
            </a:r>
          </a:p>
        </p:txBody>
      </p:sp>
    </p:spTree>
    <p:extLst>
      <p:ext uri="{BB962C8B-B14F-4D97-AF65-F5344CB8AC3E}">
        <p14:creationId xmlns:p14="http://schemas.microsoft.com/office/powerpoint/2010/main" val="198512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Corpus : Novels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530817"/>
          </a:xfrm>
        </p:spPr>
        <p:txBody>
          <a:bodyPr>
            <a:normAutofit/>
          </a:bodyPr>
          <a:lstStyle/>
          <a:p>
            <a:r>
              <a:rPr lang="en-US" dirty="0"/>
              <a:t>These are public domain novels from Gutenberg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4950" y="1353142"/>
            <a:ext cx="8637814" cy="461664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from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nltk.corpus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import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gutenberg</a:t>
            </a:r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gutenberg.readme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())</a:t>
            </a:r>
          </a:p>
          <a:p>
            <a:pPr defTabSz="288925"/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Let's see what we have</a:t>
            </a: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gutenberg.fileids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())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['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austen-emma.txt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austen-persuasion.txt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austen-sense.txt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'bible-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kjv.txt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blake-poems.txt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bryant-stories.txt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'burgess-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busterbrown.txt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carroll-alice.txt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chesterton-ball.txt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chesterton-brown.txt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chesterton-thursday.txt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edgeworth-parents.txt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melville-moby_dick.txt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milton-paradise.txt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shakespeare-caesar.txt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shakespeare-hamlet.txt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shakespeare-macbeth.txt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whitman-leaves.txt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']</a:t>
            </a:r>
          </a:p>
          <a:p>
            <a:pPr defTabSz="288925"/>
            <a:endParaRPr lang="en-US" sz="1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get Moby Dick novel</a:t>
            </a:r>
          </a:p>
          <a:p>
            <a:pPr defTabSz="288925"/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moby_dick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gutenberg.raw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melville-moby_dick.txt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moby_dick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[1:1000])</a:t>
            </a:r>
          </a:p>
          <a:p>
            <a:pPr defTabSz="288925"/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get the words for Moby Dick</a:t>
            </a:r>
          </a:p>
          <a:p>
            <a:pPr defTabSz="288925"/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moby_dick_words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gutenberg.words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melville-moby_dick.txt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 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len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moby_dick_words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is-I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260819</a:t>
            </a:r>
            <a:endParaRPr lang="en-US" sz="1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40328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380981</TotalTime>
  <Words>2392</Words>
  <Application>Microsoft Macintosh PowerPoint</Application>
  <PresentationFormat>Custom</PresentationFormat>
  <Paragraphs>446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Arial</vt:lpstr>
      <vt:lpstr>Arial Bold</vt:lpstr>
      <vt:lpstr>Garamond</vt:lpstr>
      <vt:lpstr>Lucida Sans Typewriter</vt:lpstr>
      <vt:lpstr>Monotype Sorts</vt:lpstr>
      <vt:lpstr>Times New Roman</vt:lpstr>
      <vt:lpstr>Verdana</vt:lpstr>
      <vt:lpstr>Wingdings</vt:lpstr>
      <vt:lpstr>LPc_New</vt:lpstr>
      <vt:lpstr>Text Analytics With Python</vt:lpstr>
      <vt:lpstr>Lesson Objectives</vt:lpstr>
      <vt:lpstr>Text Analytics / NLP Libraries for Python</vt:lpstr>
      <vt:lpstr>NLTK</vt:lpstr>
      <vt:lpstr>Python Libraries</vt:lpstr>
      <vt:lpstr>Installing NLTK</vt:lpstr>
      <vt:lpstr>NLTK Dataset / Corpus</vt:lpstr>
      <vt:lpstr>NLTK Corpus : State of the Union</vt:lpstr>
      <vt:lpstr>NLTK Corpus : Novels</vt:lpstr>
      <vt:lpstr>NLTK Tokenizing Text</vt:lpstr>
      <vt:lpstr>Lab: TEXT-1 :  NLTK Intro</vt:lpstr>
      <vt:lpstr>Lab:  Text-2 :  Text Analytics With NLTK</vt:lpstr>
      <vt:lpstr>Lab:  Text-3 :  Ngrams</vt:lpstr>
      <vt:lpstr>TextBlob</vt:lpstr>
      <vt:lpstr>TextBlob</vt:lpstr>
      <vt:lpstr>Installing TextBlob</vt:lpstr>
      <vt:lpstr>TextBlob Usage</vt:lpstr>
      <vt:lpstr>TextBlob Usage : Tokenizing</vt:lpstr>
      <vt:lpstr>TextBlob Usage : Sentiment Analysis</vt:lpstr>
      <vt:lpstr>TextBlob Usage : Word Counts</vt:lpstr>
      <vt:lpstr>TextBlob Usage : Ngrams</vt:lpstr>
      <vt:lpstr>TextBlob Usage : Language Detection and Translation</vt:lpstr>
      <vt:lpstr>Lab:  Text-4 :  TextBlob</vt:lpstr>
      <vt:lpstr>Jump Point: TFIDF Theory</vt:lpstr>
      <vt:lpstr>Lab:  Text-5 :  TF-IDF</vt:lpstr>
      <vt:lpstr>TF-IDF With SciKit Learn Library</vt:lpstr>
      <vt:lpstr>TF-IDF with SciKit Learn Code</vt:lpstr>
      <vt:lpstr>Lab:  Text-6 :  TF-IDF With SciKit-Learn</vt:lpstr>
      <vt:lpstr>Review Questions</vt:lpstr>
      <vt:lpstr>Lesson Summary</vt:lpstr>
    </vt:vector>
  </TitlesOfParts>
  <Company>LearningPatterns Inc.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Track to Spring</dc:title>
  <dc:creator/>
  <cp:lastModifiedBy>Timothy Fox</cp:lastModifiedBy>
  <cp:revision>4642</cp:revision>
  <cp:lastPrinted>2017-03-10T22:32:27Z</cp:lastPrinted>
  <dcterms:created xsi:type="dcterms:W3CDTF">2010-07-13T15:22:01Z</dcterms:created>
  <dcterms:modified xsi:type="dcterms:W3CDTF">2018-02-13T22:03:44Z</dcterms:modified>
</cp:coreProperties>
</file>