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1055" r:id="rId2"/>
    <p:sldId id="1056" r:id="rId3"/>
    <p:sldId id="1144" r:id="rId4"/>
    <p:sldId id="1148" r:id="rId5"/>
    <p:sldId id="1149" r:id="rId6"/>
    <p:sldId id="1057" r:id="rId7"/>
    <p:sldId id="1161" r:id="rId8"/>
    <p:sldId id="1164" r:id="rId9"/>
    <p:sldId id="1165" r:id="rId10"/>
    <p:sldId id="1163" r:id="rId11"/>
    <p:sldId id="1169" r:id="rId12"/>
    <p:sldId id="1170" r:id="rId13"/>
    <p:sldId id="1060" r:id="rId14"/>
    <p:sldId id="1158" r:id="rId15"/>
    <p:sldId id="1159" r:id="rId16"/>
    <p:sldId id="1160" r:id="rId17"/>
    <p:sldId id="1062" r:id="rId18"/>
    <p:sldId id="1150" r:id="rId19"/>
    <p:sldId id="1151" r:id="rId20"/>
    <p:sldId id="1153" r:id="rId21"/>
    <p:sldId id="1154" r:id="rId22"/>
    <p:sldId id="1155" r:id="rId23"/>
    <p:sldId id="1156" r:id="rId24"/>
    <p:sldId id="1157" r:id="rId25"/>
    <p:sldId id="1172" r:id="rId26"/>
    <p:sldId id="1083" r:id="rId27"/>
    <p:sldId id="1084" r:id="rId28"/>
    <p:sldId id="1085" r:id="rId29"/>
    <p:sldId id="1119" r:id="rId30"/>
    <p:sldId id="1086" r:id="rId31"/>
    <p:sldId id="1120" r:id="rId32"/>
    <p:sldId id="1121" r:id="rId33"/>
    <p:sldId id="1167" r:id="rId34"/>
    <p:sldId id="1168" r:id="rId35"/>
    <p:sldId id="1171" r:id="rId36"/>
    <p:sldId id="1166" r:id="rId37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5" autoAdjust="0"/>
    <p:restoredTop sz="85824" autoAdjust="0"/>
  </p:normalViewPr>
  <p:slideViewPr>
    <p:cSldViewPr>
      <p:cViewPr varScale="1">
        <p:scale>
          <a:sx n="84" d="100"/>
          <a:sy n="84" d="100"/>
        </p:scale>
        <p:origin x="2304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48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64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6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94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03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96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57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23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45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~joseff/rstudy/summer2010_ggplot2_intr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: Visualization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508681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Pandas </a:t>
            </a:r>
            <a:r>
              <a:rPr lang="en-US" sz="2000" dirty="0" err="1">
                <a:ea typeface="ＭＳ Ｐゴシック"/>
              </a:rPr>
              <a:t>Visualizaiton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Matplotlib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Seaborn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>
                <a:ea typeface="ＭＳ Ｐゴシック"/>
              </a:rPr>
              <a:t>ggplot</a:t>
            </a:r>
            <a:endParaRPr lang="en-US" sz="20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34CD-C372-9E4E-A07B-55CA72A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9B7C-C17F-C042-B439-003E5C84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2706-3386-B84E-8C12-5D7E74C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5DBB7F-BD54-3044-9882-3BA0D3A54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8" y="914400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t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np.arange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(0.0, 2.0, 0.01)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 = 1 +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np.sin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(2*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np.pi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*t)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plt.plot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(t, s)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plt.xlabel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('time (s)’)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plt.ylabel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('voltage (mV)’)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plt.title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(‘Sine wave’)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plt.grid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(True)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plt.savefig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("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test.png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3C5FF-E631-DB47-9BD4-77D5F5C8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9" y="2438400"/>
            <a:ext cx="5546129" cy="41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CB3E-082E-B740-A3A8-54E8CB17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A606-AB8E-8844-A58D-4C21536A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 allows us to create subplots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DEC92-C9C7-8842-A64A-FBBB5E8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A2AD-A173-204A-89BF-E6910C78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4E588BC-B922-AC44-9382-638D7F04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7321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Create two subplots sharing y axis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fig, (ax1, ax2)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plt.subplots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(2,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sharey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=True)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ax1.plot(x1, y1, '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ko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-')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ax2.plot(x2, y2, 'r.-')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ax2.set(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xlabel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='time (s)',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ylabel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='Undamped')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739CED-0D5F-6340-B54E-83106330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125380"/>
            <a:ext cx="5137150" cy="35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8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94C-132D-F44A-8CE5-76F6BBCA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Versus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CFD9-7E23-984A-BF5E-F1BB1A3B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object is the entire plot</a:t>
            </a:r>
          </a:p>
          <a:p>
            <a:r>
              <a:rPr lang="en-US" dirty="0"/>
              <a:t>Typically used if we want to save the figure</a:t>
            </a:r>
          </a:p>
          <a:p>
            <a:r>
              <a:rPr lang="en-US" dirty="0"/>
              <a:t>The axes represent the plots</a:t>
            </a:r>
          </a:p>
          <a:p>
            <a:r>
              <a:rPr lang="en-US" dirty="0"/>
              <a:t>We can have more than one (subplots)</a:t>
            </a:r>
          </a:p>
          <a:p>
            <a:endParaRPr lang="en-US" dirty="0"/>
          </a:p>
          <a:p>
            <a:r>
              <a:rPr lang="en-US" dirty="0"/>
              <a:t>Here’s how we get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than one</a:t>
            </a:r>
            <a:r>
              <a:rPr lang="en-US" dirty="0">
                <a:sym typeface="Wingdings" pitchFamily="2" charset="2"/>
              </a:rPr>
              <a:t> (subplots)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1F343-D83F-5341-9D5F-FD922D5E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2F0CF-A37D-F64E-846B-CB0D47C1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D113431-4644-3440-8AF8-D940A5A57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44106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matplotlib.pyplot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fig,ax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plt.subplots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 # Just one plot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959BBA8-6A88-2F4B-AE7E-130A8FB5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8" y="53340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matplotlib.pyplot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fig, (ax1,ax2)	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plt.subplots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(2) #Two subplots</a:t>
            </a:r>
          </a:p>
        </p:txBody>
      </p:sp>
    </p:spTree>
    <p:extLst>
      <p:ext uri="{BB962C8B-B14F-4D97-AF65-F5344CB8AC3E}">
        <p14:creationId xmlns:p14="http://schemas.microsoft.com/office/powerpoint/2010/main" val="33680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Seaborn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508681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Pandas</a:t>
            </a: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Matplotlib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b="1" dirty="0">
                <a:ea typeface="ＭＳ Ｐゴシック"/>
                <a:sym typeface="Wingdings"/>
              </a:rPr>
              <a:t> </a:t>
            </a:r>
            <a:r>
              <a:rPr lang="en-US" sz="2000" b="1" dirty="0" err="1">
                <a:ea typeface="ＭＳ Ｐゴシック"/>
              </a:rPr>
              <a:t>Seaborn</a:t>
            </a:r>
            <a:endParaRPr lang="en-US" sz="2000" b="1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ggplot</a:t>
            </a:r>
            <a:endParaRPr lang="en-US" sz="20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97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AA7B-BA09-3F43-93A6-9D8985CB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r>
              <a:rPr lang="en-US" dirty="0"/>
              <a:t>: pretty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6519-A331-A942-BE58-C6C4230E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graphs are powerful but not very beautiful.</a:t>
            </a:r>
          </a:p>
          <a:p>
            <a:r>
              <a:rPr lang="en-US" dirty="0" err="1"/>
              <a:t>Seaborn</a:t>
            </a:r>
            <a:r>
              <a:rPr lang="en-US" dirty="0"/>
              <a:t> makes some pretty plots</a:t>
            </a:r>
          </a:p>
          <a:p>
            <a:r>
              <a:rPr lang="en-US" dirty="0"/>
              <a:t>Based on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Allows a number of aesthetic </a:t>
            </a:r>
            <a:r>
              <a:rPr lang="en-US" dirty="0" err="1"/>
              <a:t>parametres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23CB-A843-9442-A46F-FC829D5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4FDB-1AEF-9243-ABF2-43EE2616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7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34CD-C372-9E4E-A07B-55CA72A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6121A-4DE3-DE4F-B7C7-A96A462C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714355"/>
            <a:ext cx="5691188" cy="37614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9B7C-C17F-C042-B439-003E5C84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2706-3386-B84E-8C12-5D7E74C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5DBB7F-BD54-3044-9882-3BA0D3A54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8" y="914400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matplotlib.pyplot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seaborn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sns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sns.set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f, ax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plt.subplots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figsize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=(9, 6))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sns.heatmap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(flights,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annot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=True,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fmt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="d", linewidths=.5, ax=ax)</a:t>
            </a:r>
          </a:p>
        </p:txBody>
      </p:sp>
    </p:spTree>
    <p:extLst>
      <p:ext uri="{BB962C8B-B14F-4D97-AF65-F5344CB8AC3E}">
        <p14:creationId xmlns:p14="http://schemas.microsoft.com/office/powerpoint/2010/main" val="423555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C42D-1601-0940-B38D-597A5078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r>
              <a:rPr lang="en-US" dirty="0"/>
              <a:t> time series plot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D1712-9D2A-8C4E-9C16-D63C9466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6EE3-B464-6446-A0DC-B9F7647A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048FE96-6ED2-5544-B502-4CA5C8B8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8" y="9144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# Plot the response with standard error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sns.tsplot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(data=gammas, time="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timepoint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", unit="subject” 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  condition="ROI", value="BOLD signal")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E8402-D390-754E-832B-7A521331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5" y="2225374"/>
            <a:ext cx="5384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ggplot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508681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Pandas</a:t>
            </a: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Matplotlib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Seaborn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b="1" dirty="0">
                <a:ea typeface="ＭＳ Ｐゴシック"/>
                <a:sym typeface="Wingdings"/>
              </a:rPr>
              <a:t> </a:t>
            </a:r>
            <a:r>
              <a:rPr lang="en-US" sz="2000" b="1" dirty="0" err="1">
                <a:ea typeface="ＭＳ Ｐゴシック"/>
              </a:rPr>
              <a:t>ggplot</a:t>
            </a:r>
            <a:endParaRPr lang="en-US" sz="2000" b="1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598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package is a very popular graphics package</a:t>
            </a:r>
          </a:p>
          <a:p>
            <a:r>
              <a:rPr lang="en-US" dirty="0"/>
              <a:t>Based on ggplot2 package in R</a:t>
            </a:r>
            <a:endParaRPr lang="en-US" u="sng" dirty="0"/>
          </a:p>
          <a:p>
            <a:r>
              <a:rPr lang="en-US" dirty="0"/>
              <a:t>Provides very readable graphics</a:t>
            </a:r>
          </a:p>
          <a:p>
            <a:r>
              <a:rPr lang="en-US" dirty="0"/>
              <a:t>Has a ‘grammar’ to describe graph</a:t>
            </a:r>
          </a:p>
          <a:p>
            <a:r>
              <a:rPr lang="en-US" dirty="0"/>
              <a:t>Excels at graphing complex data sets</a:t>
            </a:r>
          </a:p>
          <a:p>
            <a:r>
              <a:rPr lang="en-US" dirty="0"/>
              <a:t>Mastering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/>
              <a:t> can be ‘challenging’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Recommended book : “ggplot2: Elegant Graphics for Data Analysis”</a:t>
            </a:r>
          </a:p>
          <a:p>
            <a:r>
              <a:rPr lang="en-US" dirty="0">
                <a:hlinkClick r:id="rId2"/>
              </a:rPr>
              <a:t>http://www.ling.upenn.edu/~joseff/rstudy/summer2010_ggplot2_intro.html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ElephantScale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66800"/>
            <a:ext cx="3175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3200400"/>
            <a:ext cx="7482214" cy="3251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ElephantScale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979" y="883886"/>
            <a:ext cx="3746674" cy="23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Python Visualization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 Many different packages and options.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Quick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4679950" cy="564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mpg))  # Error: No layers in plot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layer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mpg)) 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try a different layer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 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</a:b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mpg)) 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ElephantScale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125" y="1316924"/>
            <a:ext cx="3101963" cy="2165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12" y="4021322"/>
            <a:ext cx="3320935" cy="23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Quick Example: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831993"/>
            <a:ext cx="4724400" cy="568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mpg)) 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# Error: no layers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layer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g +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# wow!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another layer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g +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#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 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ElephantScale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7" y="1219200"/>
            <a:ext cx="3228199" cy="22535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585" y="3864725"/>
            <a:ext cx="3145021" cy="21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3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(data,  aesthetics,   layers)</a:t>
            </a:r>
          </a:p>
          <a:p>
            <a:r>
              <a:rPr lang="en-US" dirty="0"/>
              <a:t>Data: data frame, vector, etc.</a:t>
            </a:r>
          </a:p>
          <a:p>
            <a:r>
              <a:rPr lang="en-US" dirty="0"/>
              <a:t>Aesthetics (</a:t>
            </a:r>
            <a:r>
              <a:rPr lang="en-US" dirty="0" err="1"/>
              <a:t>aes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Maps how elements get converted to graph</a:t>
            </a:r>
          </a:p>
          <a:p>
            <a:pPr lvl="1"/>
            <a:r>
              <a:rPr lang="en-US" dirty="0"/>
              <a:t>X position / x-y position  / shape / color</a:t>
            </a:r>
          </a:p>
          <a:p>
            <a:r>
              <a:rPr lang="en-US" dirty="0"/>
              <a:t>Layers </a:t>
            </a:r>
          </a:p>
          <a:p>
            <a:pPr lvl="1"/>
            <a:r>
              <a:rPr lang="en-US" dirty="0"/>
              <a:t>Geometric shapes</a:t>
            </a:r>
          </a:p>
          <a:p>
            <a:pPr lvl="1"/>
            <a:r>
              <a:rPr lang="en-US" dirty="0"/>
              <a:t>Points / lines / bars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ElephantScale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Graphs / </a:t>
            </a:r>
            <a:r>
              <a:rPr lang="en-US" dirty="0" err="1">
                <a:ea typeface="ＭＳ Ｐゴシック"/>
                <a:cs typeface="ＭＳ Ｐゴシック"/>
              </a:rPr>
              <a:t>ggplot-qplot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Exploring graphing with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30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 b="1" dirty="0">
                <a:ea typeface="ＭＳ Ｐゴシック"/>
                <a:cs typeface="ＭＳ Ｐゴシック"/>
              </a:rPr>
              <a:t>9.3-ggplot1.md   (</a:t>
            </a:r>
            <a:r>
              <a:rPr lang="en-US" b="1" dirty="0" err="1">
                <a:ea typeface="ＭＳ Ｐゴシック"/>
                <a:cs typeface="ＭＳ Ｐゴシック"/>
              </a:rPr>
              <a:t>qplot</a:t>
            </a:r>
            <a:r>
              <a:rPr lang="en-US" b="1" dirty="0">
                <a:ea typeface="ＭＳ Ｐゴシック"/>
                <a:cs typeface="ＭＳ Ｐゴシック"/>
              </a:rPr>
              <a:t>)</a:t>
            </a:r>
            <a:endParaRPr lang="en-US" b="1" dirty="0">
              <a:ea typeface="ＭＳ Ｐゴシック"/>
            </a:endParaRPr>
          </a:p>
          <a:p>
            <a:pPr lvl="1"/>
            <a:r>
              <a:rPr lang="en-US" b="1" dirty="0">
                <a:ea typeface="ＭＳ Ｐゴシック"/>
                <a:cs typeface="ＭＳ Ｐゴシック"/>
              </a:rPr>
              <a:t>9.4-ggplot2.md   (</a:t>
            </a:r>
            <a:r>
              <a:rPr lang="en-US" b="1" dirty="0" err="1">
                <a:ea typeface="ＭＳ Ｐゴシック"/>
                <a:cs typeface="ＭＳ Ｐゴシック"/>
              </a:rPr>
              <a:t>ggplot</a:t>
            </a:r>
            <a:r>
              <a:rPr lang="en-US" b="1" dirty="0">
                <a:ea typeface="ＭＳ Ｐゴシック"/>
                <a:cs typeface="ＭＳ Ｐゴシック"/>
              </a:rPr>
              <a:t>)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8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Graphs / </a:t>
            </a:r>
            <a:r>
              <a:rPr lang="en-US" dirty="0" err="1">
                <a:ea typeface="ＭＳ Ｐゴシック"/>
                <a:cs typeface="ＭＳ Ｐゴシック"/>
              </a:rPr>
              <a:t>ggplot-qplot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Exploring graphing with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30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 b="1" dirty="0">
                <a:ea typeface="ＭＳ Ｐゴシック"/>
                <a:cs typeface="ＭＳ Ｐゴシック"/>
              </a:rPr>
              <a:t>9.3-ggplot1.md   (</a:t>
            </a:r>
            <a:r>
              <a:rPr lang="en-US" b="1" dirty="0" err="1">
                <a:ea typeface="ＭＳ Ｐゴシック"/>
                <a:cs typeface="ＭＳ Ｐゴシック"/>
              </a:rPr>
              <a:t>qplot</a:t>
            </a:r>
            <a:r>
              <a:rPr lang="en-US" b="1" dirty="0">
                <a:ea typeface="ＭＳ Ｐゴシック"/>
                <a:cs typeface="ＭＳ Ｐゴシック"/>
              </a:rPr>
              <a:t>)</a:t>
            </a:r>
            <a:endParaRPr lang="en-US" b="1" dirty="0">
              <a:ea typeface="ＭＳ Ｐゴシック"/>
            </a:endParaRPr>
          </a:p>
          <a:p>
            <a:pPr lvl="1"/>
            <a:r>
              <a:rPr lang="en-US" b="1" dirty="0">
                <a:ea typeface="ＭＳ Ｐゴシック"/>
                <a:cs typeface="ＭＳ Ｐゴシック"/>
              </a:rPr>
              <a:t>9.4-ggplot2.md   (</a:t>
            </a:r>
            <a:r>
              <a:rPr lang="en-US" b="1" dirty="0" err="1">
                <a:ea typeface="ＭＳ Ｐゴシック"/>
                <a:cs typeface="ＭＳ Ｐゴシック"/>
              </a:rPr>
              <a:t>ggplot</a:t>
            </a:r>
            <a:r>
              <a:rPr lang="en-US" b="1" dirty="0">
                <a:ea typeface="ＭＳ Ｐゴシック"/>
                <a:cs typeface="ＭＳ Ｐゴシック"/>
              </a:rPr>
              <a:t>)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Statistical 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2247344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Pandas</a:t>
            </a: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Matplotlib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Seaborn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Ggplot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Examples</a:t>
            </a:r>
          </a:p>
          <a:p>
            <a:pPr lvl="1" algn="r">
              <a:buFont typeface="Wingdings" pitchFamily="2" charset="2"/>
              <a:buChar char="è"/>
            </a:pPr>
            <a:r>
              <a:rPr lang="en-US" sz="2000" b="1" dirty="0">
                <a:ea typeface="ＭＳ Ｐゴシック"/>
              </a:rPr>
              <a:t>Statistical Graphs</a:t>
            </a:r>
          </a:p>
        </p:txBody>
      </p:sp>
    </p:spTree>
    <p:extLst>
      <p:ext uri="{BB962C8B-B14F-4D97-AF65-F5344CB8AC3E}">
        <p14:creationId xmlns:p14="http://schemas.microsoft.com/office/powerpoint/2010/main" val="243336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34950" y="822325"/>
          <a:ext cx="8902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quick way to visualize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number</a:t>
                      </a:r>
                      <a:r>
                        <a:rPr lang="en-US" baseline="0" dirty="0"/>
                        <a:t> of data points that fall into intervals (bins)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of frequency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  <a:r>
                        <a:rPr lang="en-US" baseline="0" dirty="0"/>
                        <a:t> 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Smoothed version of histogram.</a:t>
                      </a:r>
                      <a:br>
                        <a:rPr lang="en-US" dirty="0"/>
                      </a:br>
                      <a:r>
                        <a:rPr lang="en-US" dirty="0"/>
                        <a:t>(Kernel</a:t>
                      </a:r>
                      <a:r>
                        <a:rPr lang="en-US" baseline="0" dirty="0"/>
                        <a:t> Density Estimate)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/ Box-and-Whisker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225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Boxplot displays 5 measures : min, Q1, Q2 (median), Q3, max</a:t>
            </a:r>
          </a:p>
          <a:p>
            <a:r>
              <a:rPr lang="en-US" dirty="0"/>
              <a:t>Smallest / Largest values are measured within upper/lower fences</a:t>
            </a:r>
          </a:p>
          <a:p>
            <a:r>
              <a:rPr lang="en-US" dirty="0"/>
              <a:t>Fences are 1.5 times IQR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Income data (sorted): </a:t>
            </a:r>
            <a:br>
              <a:rPr lang="en-US" dirty="0"/>
            </a:br>
            <a:r>
              <a:rPr lang="en-US" dirty="0"/>
              <a:t>[22k, 25k, 30k, 35k, 40k, 42k, 45k, 50k, 55k, 60k, 65k, 70k]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1731" r="5556" b="12612"/>
          <a:stretch/>
        </p:blipFill>
        <p:spPr>
          <a:xfrm>
            <a:off x="2001882" y="3179762"/>
            <a:ext cx="4208418" cy="30686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12290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  <a:cs typeface="ＭＳ Ｐゴシック"/>
              </a:rPr>
              <a:t>BoxPlot</a:t>
            </a:r>
            <a:r>
              <a:rPr lang="en-US" dirty="0">
                <a:ea typeface="ＭＳ Ｐゴシック"/>
                <a:cs typeface="ＭＳ Ｐゴシック"/>
              </a:rPr>
              <a:t> : Sample Code (R)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804985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income = c(22, 25, 30, 35, 40, 42, 45, 50, 55, 60, 65, 70)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is-I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 = boxplot(income)</a:t>
            </a:r>
          </a:p>
          <a:p>
            <a:pPr defTabSz="288925"/>
            <a:endParaRPr lang="is-I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is-I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bp</a:t>
            </a:r>
          </a:p>
          <a:p>
            <a:pPr defTabSz="288925"/>
            <a:endParaRPr lang="is-I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$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stats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[,1]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[1,] 22.0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[2,] 32.5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[3,] 43.5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[4,] 57.5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[5,] 70.0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$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12</a:t>
            </a:r>
            <a:endParaRPr lang="is-I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000181"/>
            <a:ext cx="5080000" cy="4318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6960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  <a:cs typeface="ＭＳ Ｐゴシック"/>
              </a:rPr>
              <a:t>BoxPlot</a:t>
            </a:r>
            <a:r>
              <a:rPr lang="en-US" dirty="0">
                <a:ea typeface="ＭＳ Ｐゴシック"/>
                <a:cs typeface="ＭＳ Ｐゴシック"/>
              </a:rPr>
              <a:t> : Sample Code (Python)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80498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%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inline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np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salaries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22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42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b="1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plt.boxplot</a:t>
            </a:r>
            <a:r>
              <a:rPr lang="en-US" sz="2000" b="1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(salaries)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624" t="18972" r="6875" b="22792"/>
          <a:stretch/>
        </p:blipFill>
        <p:spPr>
          <a:xfrm>
            <a:off x="4433888" y="4129591"/>
            <a:ext cx="4343400" cy="25146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396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Pandas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22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b="1" kern="0" dirty="0">
                <a:ea typeface="ＭＳ Ｐゴシック"/>
                <a:sym typeface="Wingdings"/>
              </a:rPr>
              <a:t> </a:t>
            </a:r>
            <a:r>
              <a:rPr lang="en-US" sz="2000" b="1" kern="0" dirty="0">
                <a:ea typeface="ＭＳ Ｐゴシック"/>
              </a:rPr>
              <a:t>Pandas</a:t>
            </a:r>
          </a:p>
          <a:p>
            <a:pPr marL="404813" lvl="1" indent="0" algn="r">
              <a:buFontTx/>
              <a:buNone/>
            </a:pPr>
            <a:r>
              <a:rPr lang="en-US" sz="2000" kern="0" dirty="0" err="1">
                <a:ea typeface="ＭＳ Ｐゴシック"/>
              </a:rPr>
              <a:t>Matplotlib</a:t>
            </a:r>
            <a:endParaRPr lang="en-US" sz="20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err="1">
                <a:ea typeface="ＭＳ Ｐゴシック"/>
              </a:rPr>
              <a:t>Seaborn</a:t>
            </a:r>
            <a:endParaRPr lang="en-US" sz="20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err="1">
                <a:ea typeface="ＭＳ Ｐゴシック"/>
              </a:rPr>
              <a:t>ggplot</a:t>
            </a:r>
            <a:endParaRPr lang="en-US" sz="20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4732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/>
          <a:lstStyle/>
          <a:p>
            <a:r>
              <a:rPr lang="en-US" dirty="0"/>
              <a:t>Histogram counts data points per bin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9528" y="1393610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income = c(22, 25, 30, 35, 40, 42, 45, 50, 55, 60, 65, 70)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hist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(income)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33600"/>
            <a:ext cx="5080000" cy="4318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10458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/>
          <a:lstStyle/>
          <a:p>
            <a:r>
              <a:rPr lang="en-US" dirty="0"/>
              <a:t>Histogram counts data points per bin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352332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%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inline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pandas </a:t>
            </a: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pd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np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salaries </a:t>
            </a: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22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25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30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35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40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42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45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50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55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60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70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18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plt.hist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(salaries, </a:t>
            </a:r>
            <a:r>
              <a:rPr lang="en-US" sz="1800" dirty="0" err="1">
                <a:solidFill>
                  <a:srgbClr val="737FB1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rwidth</a:t>
            </a:r>
            <a:r>
              <a:rPr lang="en-US" sz="18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en-US" sz="18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0.7</a:t>
            </a:r>
            <a:r>
              <a:rPr lang="en-US" sz="18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664899"/>
            <a:ext cx="4613206" cy="30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4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/>
          <a:lstStyle/>
          <a:p>
            <a:r>
              <a:rPr lang="en-US" dirty="0"/>
              <a:t>Histogram counts data points per bin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9528" y="1393610"/>
            <a:ext cx="8763000" cy="317009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%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inline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np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matplotlib.pyplot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bills 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tips</a:t>
            </a:r>
            <a:r>
              <a:rPr lang="en-US" sz="2000" b="1" dirty="0">
                <a:solidFill>
                  <a:srgbClr val="2D2D2D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12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13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plt.xlabel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"bill amount"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plt.ylabel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>
                <a:solidFill>
                  <a:srgbClr val="E62C55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"tip"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  <a:b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</a:br>
            <a:r>
              <a:rPr lang="en-US" sz="2000" dirty="0" err="1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plt.scatter</a:t>
            </a:r>
            <a:r>
              <a:rPr lang="en-US" sz="2000" dirty="0">
                <a:solidFill>
                  <a:srgbClr val="686868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(bills, tips)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89" y="3561217"/>
            <a:ext cx="4574399" cy="31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Examples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2247344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Pandas</a:t>
            </a: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Matplotlib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Seaborn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 err="1">
                <a:ea typeface="ＭＳ Ｐゴシック"/>
              </a:rPr>
              <a:t>Ggplot</a:t>
            </a:r>
            <a:endParaRPr lang="en-US" sz="2000" dirty="0">
              <a:ea typeface="ＭＳ Ｐゴシック"/>
            </a:endParaRPr>
          </a:p>
          <a:p>
            <a:pPr marL="404813" lvl="1" indent="0" algn="r">
              <a:buNone/>
            </a:pPr>
            <a:r>
              <a:rPr lang="en-US" sz="2000" dirty="0">
                <a:ea typeface="ＭＳ Ｐゴシック"/>
              </a:rPr>
              <a:t>Statistics</a:t>
            </a:r>
          </a:p>
          <a:p>
            <a:pPr lvl="1" algn="r">
              <a:buFont typeface="Wingdings" pitchFamily="2" charset="2"/>
              <a:buChar char="è"/>
            </a:pPr>
            <a:r>
              <a:rPr lang="en-US" sz="2000" b="1" dirty="0">
                <a:ea typeface="ＭＳ Ｐゴシック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38487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9439-A880-7F4E-86E4-E787A018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Plots: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8B3E-6FA7-B745-BAB3-97DB3860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</a:t>
            </a:r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DFBD5-9EE9-B946-BA9D-66C4954C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4742E-4003-264B-A710-B741BD07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DD70C8B-702B-864D-A837-1DDDF374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295400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fig, ax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plt.subplots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rects1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ax.bar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ind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men_means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width, color='r’,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yerr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men_std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rects2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ax.bar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ind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+ width,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women_means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width, color='y’,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yerr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women_std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add some text for labels, title and axes ticks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ax.set_xticks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ind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+ width / 2)</a:t>
            </a: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ax.legend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((rects1[0], rects2[0]), ('Men', 'Women'))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2A915-764D-6C48-ABA8-9D2EDEB0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07" y="3721541"/>
            <a:ext cx="3866640" cy="31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346-DBBF-294B-A38C-FF8EED3F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AF11-EB69-E94E-8F9D-599DD824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Seaborn</a:t>
            </a:r>
            <a:r>
              <a:rPr lang="en-US" dirty="0"/>
              <a:t> is easier!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4B43-A025-8C44-8F1C-FC124477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7C8E-D5E5-2F4C-9FBA-BA6A2AF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130721F-4721-D94E-BDB1-D4DBBD63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371600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ax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sns.barplot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(x="day", y="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total_bill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", hue="sex", data=tips)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33071-33AC-3E4F-AE36-3BBF2946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25" y="2247064"/>
            <a:ext cx="6048375" cy="43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4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3808-1392-354F-AF70-6211BF8F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A88C-F336-AD4F-B989-593F5046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889B-17A8-634F-B84D-8D512DC3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7D8C0-9A5C-3142-B3B5-00B4A0CA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9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77F-044B-1441-960D-58899733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84FD-17C0-9345-ADD4-A1F0FBA6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has built–in visualization.</a:t>
            </a:r>
          </a:p>
          <a:p>
            <a:pPr lvl="1"/>
            <a:r>
              <a:rPr lang="en-US" dirty="0"/>
              <a:t>Basically aliases similar functionality in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Good for representing plots of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do things like add labels, </a:t>
            </a:r>
            <a:r>
              <a:rPr lang="en-US" dirty="0" err="1"/>
              <a:t>etc</a:t>
            </a:r>
            <a:r>
              <a:rPr lang="en-US" dirty="0"/>
              <a:t> through </a:t>
            </a:r>
            <a:r>
              <a:rPr lang="en-US" dirty="0" err="1"/>
              <a:t>matplotlib.pyplot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57C3-DC7C-794B-99CB-406E6479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0FB97-8CE3-FA46-B0A4-1A1DEFE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EA2D-137C-B649-8C77-BC514C0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Bar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37724-ABC9-7042-8B34-9C68862D2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533536"/>
            <a:ext cx="5848350" cy="39635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1A70E-95E9-7D44-A703-BE1020FE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DEFC4-4244-EA41-8345-58298892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984912A-E8AB-7E48-BDED-DD25FCFF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8" y="914400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df.groupby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('carrier').mean().plot(kind='bar',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figsize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=(12,8))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plt.xticks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(rotation=0)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plt.xlabel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('Carrier’)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plt.ylabel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(‘Delay’)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plt.title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('Average Arrival Delay')</a:t>
            </a:r>
          </a:p>
        </p:txBody>
      </p:sp>
    </p:spTree>
    <p:extLst>
      <p:ext uri="{BB962C8B-B14F-4D97-AF65-F5344CB8AC3E}">
        <p14:creationId xmlns:p14="http://schemas.microsoft.com/office/powerpoint/2010/main" val="118645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Matplotlib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13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b="1" kern="0" dirty="0">
                <a:ea typeface="ＭＳ Ｐゴシック"/>
                <a:sym typeface="Wingdings"/>
              </a:rPr>
              <a:t> </a:t>
            </a:r>
            <a:r>
              <a:rPr lang="en-US" sz="2000" b="1" kern="0" dirty="0" err="1">
                <a:ea typeface="ＭＳ Ｐゴシック"/>
              </a:rPr>
              <a:t>Matplotlib</a:t>
            </a:r>
            <a:endParaRPr lang="en-US" sz="2000" b="1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err="1">
                <a:ea typeface="ＭＳ Ｐゴシック"/>
              </a:rPr>
              <a:t>Seaborn</a:t>
            </a:r>
            <a:endParaRPr lang="en-US" sz="20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>
                <a:ea typeface="ＭＳ Ｐゴシック"/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FC37-CE91-5143-AA2D-5736E54D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DE41-3A69-EB4F-AB4D-7F98D35E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is python’s native plotting library</a:t>
            </a:r>
          </a:p>
          <a:p>
            <a:r>
              <a:rPr lang="en-US" dirty="0"/>
              <a:t>Powerful, with lots of options</a:t>
            </a:r>
          </a:p>
          <a:p>
            <a:r>
              <a:rPr lang="en-US" dirty="0"/>
              <a:t>Not necessarily focused on aesthetics</a:t>
            </a:r>
          </a:p>
          <a:p>
            <a:r>
              <a:rPr lang="en-US" dirty="0"/>
              <a:t>Import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show inside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Saving to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244DC-EDA7-454F-B6E7-BA5BCA8C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9D9FA-2E9C-674E-BCBF-0FE89DA9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303501-EF6D-5845-8A82-D75DA889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" y="2590800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matplotlib.pyplot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60AC19A-C670-6443-A75D-E113C597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893654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%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matplotlib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inline%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212A598-4EEA-2F49-A9CD-F2A255D9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" y="5277334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plt.savefig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(‘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test.png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1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EA2B-591D-AA40-BCFD-4DA0DF00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and Showing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D85F-CE6D-AB4A-91EF-E0974DDD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plot on the items you want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show the plot in a external window: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33267-451D-1043-B454-FC0B3FA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41A3-3649-7047-8B37-CED5D38F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339CD13-063F-A749-A610-7B60516B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44106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plt.show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71C7C8D-A4ED-BA40-A8BD-8F5470A6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263719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plt.plot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(x, y)  # Pass in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ndarrays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that you want to plot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1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5E6E-E583-0045-96EA-6580F33E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labels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BF22-3E2C-8A40-911A-B5393C65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plt.xlabel</a:t>
            </a:r>
            <a:r>
              <a:rPr lang="en-US" dirty="0"/>
              <a:t> : Label on x-axis</a:t>
            </a:r>
          </a:p>
          <a:p>
            <a:r>
              <a:rPr lang="en-US" dirty="0" err="1"/>
              <a:t>plt.ylabel</a:t>
            </a:r>
            <a:r>
              <a:rPr lang="en-US" dirty="0"/>
              <a:t> : Label on y-axis</a:t>
            </a:r>
          </a:p>
          <a:p>
            <a:r>
              <a:rPr lang="en-US" dirty="0" err="1"/>
              <a:t>plt.title</a:t>
            </a:r>
            <a:r>
              <a:rPr lang="en-US" dirty="0"/>
              <a:t> : Title on plot</a:t>
            </a:r>
          </a:p>
          <a:p>
            <a:endParaRPr lang="en-US" dirty="0"/>
          </a:p>
          <a:p>
            <a:r>
              <a:rPr lang="en-US" dirty="0" err="1"/>
              <a:t>plt.grid</a:t>
            </a:r>
            <a:r>
              <a:rPr lang="en-US" dirty="0"/>
              <a:t> = true # Start grid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25C5-5454-8D4D-899B-6105C079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5D5C7-53AB-7A44-9355-5556C9A0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74342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379044</TotalTime>
  <Words>1432</Words>
  <Application>Microsoft Macintosh PowerPoint</Application>
  <PresentationFormat>Custom</PresentationFormat>
  <Paragraphs>304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Arial Bold</vt:lpstr>
      <vt:lpstr>Courier New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: Visualization</vt:lpstr>
      <vt:lpstr>Lesson Objectives</vt:lpstr>
      <vt:lpstr>Pandas Visualization</vt:lpstr>
      <vt:lpstr>Pandas Visualization</vt:lpstr>
      <vt:lpstr>Pandas Bar plot</vt:lpstr>
      <vt:lpstr>Matplotlib</vt:lpstr>
      <vt:lpstr>Matplotlib</vt:lpstr>
      <vt:lpstr>Performing and Showing plot</vt:lpstr>
      <vt:lpstr>Plot labels and options</vt:lpstr>
      <vt:lpstr>Matplotlib Simple Example</vt:lpstr>
      <vt:lpstr>Matplotlib subplots</vt:lpstr>
      <vt:lpstr>Figure Versus Axes</vt:lpstr>
      <vt:lpstr>Seaborn</vt:lpstr>
      <vt:lpstr>Seaborn: pretty graphs</vt:lpstr>
      <vt:lpstr>Seaborn Heatmap</vt:lpstr>
      <vt:lpstr>Seaborn time series plot</vt:lpstr>
      <vt:lpstr>ggplot</vt:lpstr>
      <vt:lpstr>ggplot</vt:lpstr>
      <vt:lpstr>ggplot examples</vt:lpstr>
      <vt:lpstr>ggplot Quick Example</vt:lpstr>
      <vt:lpstr>ggplot Quick Example: Layers</vt:lpstr>
      <vt:lpstr>ggplot Syntax</vt:lpstr>
      <vt:lpstr>Lab: Graphs / ggplot-qplot</vt:lpstr>
      <vt:lpstr>Lab: Graphs / ggplot-qplot</vt:lpstr>
      <vt:lpstr>Statistical Graphs</vt:lpstr>
      <vt:lpstr>Visualizing Data</vt:lpstr>
      <vt:lpstr>Boxplot / Box-and-Whisker Plot</vt:lpstr>
      <vt:lpstr>BoxPlot : Sample Code (R)</vt:lpstr>
      <vt:lpstr>BoxPlot : Sample Code (Python)</vt:lpstr>
      <vt:lpstr>Histogram (R)</vt:lpstr>
      <vt:lpstr>Histogram (Python)</vt:lpstr>
      <vt:lpstr>Scatter Plot (Python)</vt:lpstr>
      <vt:lpstr>Examples</vt:lpstr>
      <vt:lpstr>Bar Plots: Matplotlib</vt:lpstr>
      <vt:lpstr>Barplot: Seaborn</vt:lpstr>
      <vt:lpstr>PowerPoint Presentation</vt:lpstr>
    </vt:vector>
  </TitlesOfParts>
  <Company>Elephant Scale LLC &amp; LearningPatterns Inc.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4344</cp:revision>
  <cp:lastPrinted>2018-04-17T17:07:14Z</cp:lastPrinted>
  <dcterms:created xsi:type="dcterms:W3CDTF">2010-07-13T15:22:01Z</dcterms:created>
  <dcterms:modified xsi:type="dcterms:W3CDTF">2018-04-17T22:11:46Z</dcterms:modified>
</cp:coreProperties>
</file>