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1055" r:id="rId2"/>
    <p:sldId id="1056" r:id="rId3"/>
    <p:sldId id="1057" r:id="rId4"/>
    <p:sldId id="1070" r:id="rId5"/>
    <p:sldId id="1073" r:id="rId6"/>
    <p:sldId id="1071" r:id="rId7"/>
    <p:sldId id="1078" r:id="rId8"/>
    <p:sldId id="1074" r:id="rId9"/>
    <p:sldId id="1072" r:id="rId10"/>
    <p:sldId id="1075" r:id="rId11"/>
    <p:sldId id="1076" r:id="rId12"/>
    <p:sldId id="1077" r:id="rId13"/>
    <p:sldId id="1064" r:id="rId14"/>
    <p:sldId id="1065" r:id="rId15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5" autoAdjust="0"/>
    <p:restoredTop sz="85993" autoAdjust="0"/>
  </p:normalViewPr>
  <p:slideViewPr>
    <p:cSldViewPr>
      <p:cViewPr varScale="1">
        <p:scale>
          <a:sx n="84" d="100"/>
          <a:sy n="84" d="100"/>
        </p:scale>
        <p:origin x="2088" y="192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6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9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05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marR="0" lvl="1" indent="-1698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9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07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– Web Programming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767213"/>
          </a:xfrm>
        </p:spPr>
        <p:txBody>
          <a:bodyPr/>
          <a:lstStyle/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Python Web Frameworks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Flask</a:t>
            </a:r>
          </a:p>
          <a:p>
            <a:pPr marL="404813" lvl="1" indent="0" algn="r">
              <a:buNone/>
            </a:pPr>
            <a:r>
              <a:rPr lang="en-US" sz="3200" dirty="0">
                <a:ea typeface="ＭＳ Ｐゴシック"/>
              </a:rPr>
              <a:t>Restful API with Flask</a:t>
            </a:r>
          </a:p>
        </p:txBody>
      </p:sp>
    </p:spTree>
    <p:extLst>
      <p:ext uri="{BB962C8B-B14F-4D97-AF65-F5344CB8AC3E}">
        <p14:creationId xmlns:p14="http://schemas.microsoft.com/office/powerpoint/2010/main" val="177791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err="1">
                <a:ea typeface="ＭＳ Ｐゴシック"/>
                <a:cs typeface="ＭＳ Ｐゴシック"/>
              </a:rPr>
              <a:t>RESTFul</a:t>
            </a:r>
            <a:r>
              <a:rPr lang="en-US" sz="4000" dirty="0">
                <a:ea typeface="ＭＳ Ｐゴシック"/>
                <a:cs typeface="ＭＳ Ｐゴシック"/>
              </a:rPr>
              <a:t> API With Flask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dirty="0">
                <a:solidFill>
                  <a:schemeClr val="bg2"/>
                </a:solidFill>
                <a:ea typeface="ＭＳ Ｐゴシック"/>
                <a:sym typeface="Wingdings"/>
              </a:rPr>
              <a:t>Python Web Services</a:t>
            </a:r>
          </a:p>
          <a:p>
            <a:pPr marL="404813" lvl="1" indent="0" algn="r">
              <a:buFontTx/>
              <a:buNone/>
            </a:pPr>
            <a:r>
              <a:rPr lang="en-US" sz="3200" dirty="0">
                <a:solidFill>
                  <a:schemeClr val="bg2"/>
                </a:solidFill>
                <a:ea typeface="ＭＳ Ｐゴシック"/>
                <a:sym typeface="Wingdings"/>
              </a:rPr>
              <a:t>Flask</a:t>
            </a:r>
          </a:p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kern="0" dirty="0">
                <a:ea typeface="ＭＳ Ｐゴシック"/>
              </a:rPr>
              <a:t>RESTful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63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DECB-CB84-DF41-BFEE-96CCA3DC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REST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9523-4028-004F-82F1-5090AFAD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Client-Server Architecture:</a:t>
            </a:r>
            <a:br>
              <a:rPr lang="en-US" dirty="0"/>
            </a:br>
            <a:r>
              <a:rPr lang="en-US" dirty="0"/>
              <a:t>Client and Server are separated.</a:t>
            </a:r>
            <a:br>
              <a:rPr lang="en-US" dirty="0"/>
            </a:br>
            <a:r>
              <a:rPr lang="en-US" dirty="0"/>
              <a:t>Server offers a 'service.</a:t>
            </a:r>
            <a:br>
              <a:rPr lang="en-US" dirty="0"/>
            </a:br>
            <a:r>
              <a:rPr lang="en-US" dirty="0"/>
              <a:t>Client consumes it.</a:t>
            </a:r>
          </a:p>
          <a:p>
            <a:endParaRPr lang="en-US" dirty="0"/>
          </a:p>
          <a:p>
            <a:r>
              <a:rPr lang="en-US" b="1" dirty="0"/>
              <a:t>Stateless</a:t>
            </a:r>
            <a:br>
              <a:rPr lang="en-US" dirty="0"/>
            </a:br>
            <a:r>
              <a:rPr lang="en-US" dirty="0"/>
              <a:t>Client requests must contain all information to serve that particular request</a:t>
            </a:r>
          </a:p>
          <a:p>
            <a:endParaRPr lang="en-US" dirty="0"/>
          </a:p>
          <a:p>
            <a:r>
              <a:rPr lang="en-US" b="1" dirty="0"/>
              <a:t>Caching</a:t>
            </a:r>
            <a:br>
              <a:rPr lang="en-US" dirty="0"/>
            </a:br>
            <a:r>
              <a:rPr lang="en-US" dirty="0"/>
              <a:t>Server will provide on guidance on caching requests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B266E-F673-5E41-9E7A-F930EDB7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8FF3C-CBCA-E441-87F7-D358943C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4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0D67-4F0A-8347-9AB4-B9B15E94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WebService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364856-1D51-474B-950A-08AB0D307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86943"/>
              </p:ext>
            </p:extLst>
          </p:nvPr>
        </p:nvGraphicFramePr>
        <p:xfrm>
          <a:off x="234950" y="822325"/>
          <a:ext cx="8718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75">
                  <a:extLst>
                    <a:ext uri="{9D8B030D-6E8A-4147-A177-3AD203B41FA5}">
                      <a16:colId xmlns:a16="http://schemas.microsoft.com/office/drawing/2014/main" val="2717715063"/>
                    </a:ext>
                  </a:extLst>
                </a:gridCol>
                <a:gridCol w="4359275">
                  <a:extLst>
                    <a:ext uri="{9D8B030D-6E8A-4147-A177-3AD203B41FA5}">
                      <a16:colId xmlns:a16="http://schemas.microsoft.com/office/drawing/2014/main" val="365149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resource listing or resource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7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4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864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AC1B6-9EF1-894F-96B0-4ABA48FB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77636-3FA3-8A45-8E41-A121CB6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9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/>
                <a:cs typeface="ＭＳ Ｐゴシック"/>
              </a:rPr>
              <a:t>Lab: Building A Webservice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752215"/>
            <a:ext cx="8718550" cy="5715000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Overview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Build a web service server and client</a:t>
            </a:r>
            <a:br>
              <a:rPr lang="en-US" dirty="0">
                <a:ea typeface="ＭＳ Ｐゴシック"/>
                <a:cs typeface="ＭＳ Ｐゴシック"/>
              </a:rPr>
            </a:br>
            <a:endParaRPr lang="en-US" dirty="0">
              <a:ea typeface="ＭＳ Ｐゴシック"/>
              <a:cs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itchFamily="18" charset="0"/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Approximate time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1 </a:t>
            </a:r>
            <a:r>
              <a:rPr lang="en-US" dirty="0" err="1">
                <a:ea typeface="ＭＳ Ｐゴシック"/>
                <a:cs typeface="ＭＳ Ｐゴシック"/>
              </a:rPr>
              <a:t>hr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Instructions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</a:p>
          <a:p>
            <a:pPr lvl="1" indent="-365760">
              <a:spcBef>
                <a:spcPts val="0"/>
              </a:spcBef>
            </a:pPr>
            <a:r>
              <a:rPr lang="en-US" dirty="0">
                <a:ea typeface="ＭＳ Ｐゴシック"/>
              </a:rPr>
              <a:t>Please follow instructions from</a:t>
            </a:r>
          </a:p>
          <a:p>
            <a:pPr lvl="2" indent="-365760">
              <a:spcBef>
                <a:spcPts val="0"/>
              </a:spcBef>
            </a:pPr>
            <a:r>
              <a:rPr lang="en-US">
                <a:ea typeface="ＭＳ Ｐゴシック"/>
              </a:rPr>
              <a:t>Web</a:t>
            </a:r>
            <a:r>
              <a:rPr lang="en-US" dirty="0">
                <a:ea typeface="ＭＳ Ｐゴシック"/>
              </a:rPr>
              <a:t>/web-1</a:t>
            </a:r>
          </a:p>
          <a:p>
            <a:pPr lvl="2" indent="-365760">
              <a:spcBef>
                <a:spcPts val="0"/>
              </a:spcBef>
            </a:pPr>
            <a:r>
              <a:rPr lang="en-US" dirty="0">
                <a:ea typeface="ＭＳ Ｐゴシック"/>
              </a:rPr>
              <a:t>Web/web-2</a:t>
            </a:r>
          </a:p>
          <a:p>
            <a:pPr lvl="2" indent="-365760">
              <a:spcBef>
                <a:spcPts val="0"/>
              </a:spcBef>
            </a:pPr>
            <a:r>
              <a:rPr lang="en-US" dirty="0">
                <a:ea typeface="ＭＳ Ｐゴシック"/>
              </a:rPr>
              <a:t>Web/web-3</a:t>
            </a:r>
          </a:p>
          <a:p>
            <a:pPr lvl="1" indent="-365760">
              <a:spcBef>
                <a:spcPts val="0"/>
              </a:spcBef>
            </a:pPr>
            <a:endParaRPr lang="en-US" dirty="0">
              <a:ea typeface="ＭＳ Ｐゴシック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ＭＳ Ｐゴシック"/>
                <a:cs typeface="ＭＳ Ｐゴシック"/>
              </a:rPr>
              <a:t>To Instructor</a:t>
            </a:r>
            <a:r>
              <a:rPr lang="en-US" dirty="0">
                <a:ea typeface="ＭＳ Ｐゴシック"/>
                <a:cs typeface="ＭＳ Ｐゴシック"/>
              </a:rPr>
              <a:t>: </a:t>
            </a:r>
            <a:br>
              <a:rPr lang="en-US" dirty="0">
                <a:ea typeface="ＭＳ Ｐゴシック"/>
                <a:cs typeface="ＭＳ Ｐゴシック"/>
              </a:rPr>
            </a:br>
            <a:r>
              <a:rPr lang="en-US" dirty="0">
                <a:ea typeface="ＭＳ Ｐゴシック"/>
                <a:cs typeface="ＭＳ Ｐゴシック"/>
              </a:rPr>
              <a:t>help the class </a:t>
            </a:r>
            <a:r>
              <a:rPr lang="en-US" dirty="0">
                <a:ea typeface="ＭＳ Ｐゴシック"/>
                <a:cs typeface="ＭＳ Ｐゴシック"/>
                <a:sym typeface="Wingdings"/>
              </a:rPr>
              <a:t></a:t>
            </a: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pPr indent="-365760">
              <a:spcBef>
                <a:spcPts val="0"/>
              </a:spcBef>
            </a:pPr>
            <a:endParaRPr lang="en-US" dirty="0">
              <a:ea typeface="ＭＳ Ｐゴシック"/>
              <a:cs typeface="ＭＳ Ｐゴシック"/>
            </a:endParaRPr>
          </a:p>
          <a:p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itchFamily="18" charset="0"/>
              </a:rPr>
              <a:t>Lab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0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/>
                <a:cs typeface="ＭＳ Ｐゴシック"/>
              </a:rPr>
              <a:t>Review Questions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814441"/>
            <a:ext cx="8718550" cy="5627688"/>
          </a:xfrm>
        </p:spPr>
        <p:txBody>
          <a:bodyPr>
            <a:normAutofit/>
          </a:bodyPr>
          <a:lstStyle/>
          <a:p>
            <a:endParaRPr lang="en-US" sz="2800" dirty="0"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/>
                <a:cs typeface="ＭＳ Ｐゴシック"/>
              </a:rPr>
              <a:t>Lesson Objectives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38200"/>
            <a:ext cx="8718550" cy="5627688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about Python Web Applications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Learn about Django versus Flask</a:t>
            </a:r>
          </a:p>
          <a:p>
            <a:pPr indent="-365760">
              <a:spcBef>
                <a:spcPts val="0"/>
              </a:spcBef>
            </a:pPr>
            <a:r>
              <a:rPr lang="en-US" dirty="0">
                <a:ea typeface="ＭＳ Ｐゴシック"/>
                <a:cs typeface="ＭＳ Ｐゴシック"/>
              </a:rPr>
              <a:t>Web Services with Flask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Python Web Frameworks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kern="0" dirty="0">
                <a:ea typeface="ＭＳ Ｐゴシック"/>
              </a:rPr>
              <a:t>Python Web Frameworks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Flask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Restful API With 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40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30F5-0AB3-F744-9EB9-B31ABE43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Frameworks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52D068-4B9C-5E49-9DF7-E775016FF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950266"/>
              </p:ext>
            </p:extLst>
          </p:nvPr>
        </p:nvGraphicFramePr>
        <p:xfrm>
          <a:off x="419100" y="838200"/>
          <a:ext cx="8610600" cy="574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286">
                  <a:extLst>
                    <a:ext uri="{9D8B030D-6E8A-4147-A177-3AD203B41FA5}">
                      <a16:colId xmlns:a16="http://schemas.microsoft.com/office/drawing/2014/main" val="2556827467"/>
                    </a:ext>
                  </a:extLst>
                </a:gridCol>
                <a:gridCol w="6235314">
                  <a:extLst>
                    <a:ext uri="{9D8B030D-6E8A-4147-A177-3AD203B41FA5}">
                      <a16:colId xmlns:a16="http://schemas.microsoft.com/office/drawing/2014/main" val="4241720840"/>
                    </a:ext>
                  </a:extLst>
                </a:gridCol>
              </a:tblGrid>
              <a:tr h="399205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8520"/>
                  </a:ext>
                </a:extLst>
              </a:tr>
              <a:tr h="3992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Light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27600"/>
                  </a:ext>
                </a:extLst>
              </a:tr>
              <a:tr h="1279643">
                <a:tc>
                  <a:txBody>
                    <a:bodyPr/>
                    <a:lstStyle/>
                    <a:p>
                      <a:r>
                        <a:rPr lang="en-US" b="1" dirty="0"/>
                        <a:t>WSGI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Python’s Web Server Gateway Interface (WSGI) is part of Python installation.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Very basic functionality.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Also look at </a:t>
                      </a:r>
                      <a:r>
                        <a:rPr lang="en-US" dirty="0" err="1"/>
                        <a:t>Werkzeug</a:t>
                      </a:r>
                      <a:r>
                        <a:rPr lang="en-US" dirty="0"/>
                        <a:t>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06668"/>
                  </a:ext>
                </a:extLst>
              </a:tr>
              <a:tr h="689039">
                <a:tc>
                  <a:txBody>
                    <a:bodyPr/>
                    <a:lstStyle/>
                    <a:p>
                      <a:r>
                        <a:rPr lang="en-US" b="1" dirty="0"/>
                        <a:t>Falcon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Very fast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Bare bones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80484"/>
                  </a:ext>
                </a:extLst>
              </a:tr>
              <a:tr h="689039">
                <a:tc>
                  <a:txBody>
                    <a:bodyPr/>
                    <a:lstStyle/>
                    <a:p>
                      <a:r>
                        <a:rPr lang="en-US" b="1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Light weight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Got basic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24383"/>
                  </a:ext>
                </a:extLst>
              </a:tr>
              <a:tr h="399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4971"/>
                  </a:ext>
                </a:extLst>
              </a:tr>
              <a:tr h="399205">
                <a:tc>
                  <a:txBody>
                    <a:bodyPr/>
                    <a:lstStyle/>
                    <a:p>
                      <a:r>
                        <a:rPr lang="en-US" b="1" u="sng" dirty="0"/>
                        <a:t>Full Featured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26796"/>
                  </a:ext>
                </a:extLst>
              </a:tr>
              <a:tr h="689039">
                <a:tc>
                  <a:txBody>
                    <a:bodyPr/>
                    <a:lstStyle/>
                    <a:p>
                      <a:r>
                        <a:rPr lang="en-US" b="1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Feature rich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Very 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57169"/>
                  </a:ext>
                </a:extLst>
              </a:tr>
              <a:tr h="399205">
                <a:tc>
                  <a:txBody>
                    <a:bodyPr/>
                    <a:lstStyle/>
                    <a:p>
                      <a:r>
                        <a:rPr lang="en-US" b="1" dirty="0"/>
                        <a:t>Web2Py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26664"/>
                  </a:ext>
                </a:extLst>
              </a:tr>
              <a:tr h="399205">
                <a:tc>
                  <a:txBody>
                    <a:bodyPr/>
                    <a:lstStyle/>
                    <a:p>
                      <a:r>
                        <a:rPr lang="en-US" b="1" dirty="0" err="1"/>
                        <a:t>TurboGears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5738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62F13-733A-0549-89FF-7715D526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D721C-D5CC-674F-8A0F-49104B7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7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>
                <a:ea typeface="ＭＳ Ｐゴシック"/>
                <a:cs typeface="ＭＳ Ｐゴシック"/>
              </a:rPr>
              <a:t>Flask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7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2pPr>
            <a:lvl3pPr marL="969963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3pPr>
            <a:lvl4pPr marL="1258888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ＭＳ Ｐゴシック" pitchFamily="-110" charset="-128"/>
                <a:cs typeface="ＭＳ Ｐゴシック"/>
              </a:defRPr>
            </a:lvl4pPr>
            <a:lvl5pPr marL="20558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  <a:cs typeface="ＭＳ Ｐゴシック"/>
              </a:defRPr>
            </a:lvl5pPr>
            <a:lvl6pPr marL="2513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29702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34274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38846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 marL="404813" lvl="1" indent="0" algn="r">
              <a:buFontTx/>
              <a:buNone/>
            </a:pPr>
            <a:r>
              <a:rPr lang="en-US" sz="3200" dirty="0">
                <a:solidFill>
                  <a:schemeClr val="bg2"/>
                </a:solidFill>
                <a:ea typeface="ＭＳ Ｐゴシック"/>
                <a:sym typeface="Wingdings"/>
              </a:rPr>
              <a:t>Python Web Frameworks</a:t>
            </a:r>
          </a:p>
          <a:p>
            <a:pPr marL="404813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ＭＳ Ｐゴシック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ＭＳ Ｐゴシック"/>
              </a:rPr>
              <a:t> </a:t>
            </a:r>
            <a:r>
              <a:rPr lang="en-US" sz="3200" b="1" kern="0" dirty="0">
                <a:ea typeface="ＭＳ Ｐゴシック"/>
              </a:rPr>
              <a:t>Flask</a:t>
            </a:r>
          </a:p>
          <a:p>
            <a:pPr marL="404813" lvl="1" indent="0" algn="r">
              <a:buFontTx/>
              <a:buNone/>
            </a:pPr>
            <a:r>
              <a:rPr lang="en-US" sz="3200" kern="0" dirty="0">
                <a:ea typeface="ＭＳ Ｐゴシック"/>
              </a:rPr>
              <a:t>RESTful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498725" y="4119563"/>
            <a:ext cx="6335713" cy="40068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0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3470-6451-064D-89E8-7B8588A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0F41-7DA1-2846-82CE-4828A0C0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but powerful web framework</a:t>
            </a:r>
          </a:p>
          <a:p>
            <a:r>
              <a:rPr lang="en-US" dirty="0"/>
              <a:t>Provides server and debugger</a:t>
            </a:r>
          </a:p>
          <a:p>
            <a:endParaRPr lang="en-US" dirty="0"/>
          </a:p>
          <a:p>
            <a:r>
              <a:rPr lang="en-US" dirty="0"/>
              <a:t>“Do one thing and do it well” philosophy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57312-AAAD-D248-9FCD-3F396E4E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7730-4520-CB42-9920-F8D78B69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9687-495D-7B47-A0DF-90EE34D9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Vs Flask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C35E12-BA57-3248-87E3-65BC23269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448550"/>
              </p:ext>
            </p:extLst>
          </p:nvPr>
        </p:nvGraphicFramePr>
        <p:xfrm>
          <a:off x="234950" y="822325"/>
          <a:ext cx="8902701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7">
                  <a:extLst>
                    <a:ext uri="{9D8B030D-6E8A-4147-A177-3AD203B41FA5}">
                      <a16:colId xmlns:a16="http://schemas.microsoft.com/office/drawing/2014/main" val="326348902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1752231664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293824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3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Philosophy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Everything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Plugin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5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DI/IOC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4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Content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Plugins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RESTFUL Web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Plugins for Authentication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1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Django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8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Browsable</a:t>
                      </a:r>
                      <a:r>
                        <a:rPr lang="en-US" dirty="0"/>
                        <a:t> Web Service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2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Plugin support for </a:t>
                      </a:r>
                      <a:r>
                        <a:rPr lang="en-US" dirty="0" err="1"/>
                        <a:t>SQLAlchemy</a:t>
                      </a:r>
                      <a:r>
                        <a:rPr lang="en-US" dirty="0"/>
                        <a:t> and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5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Acceptable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4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big </a:t>
                      </a:r>
                      <a:r>
                        <a:rPr lang="en-US" dirty="0" err="1"/>
                        <a:t>webapps</a:t>
                      </a:r>
                      <a:r>
                        <a:rPr lang="en-US" dirty="0"/>
                        <a:t> and heavy-weight services where all-inclusive is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lightweight apps, </a:t>
                      </a:r>
                      <a:r>
                        <a:rPr lang="en-US" dirty="0" err="1"/>
                        <a:t>microservices</a:t>
                      </a:r>
                      <a:r>
                        <a:rPr lang="en-US" dirty="0"/>
                        <a:t>, and places where speed is essential.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3037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C9459-725A-0347-8F63-A47CBB80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A1AAE-87D7-2647-83AD-1EA34181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A87-DE51-B441-8FC7-1E5D2069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9083-870F-7740-ABE2-FBF4EC3F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822325"/>
            <a:ext cx="8902700" cy="1768475"/>
          </a:xfrm>
        </p:spPr>
        <p:txBody>
          <a:bodyPr/>
          <a:lstStyle/>
          <a:p>
            <a:r>
              <a:rPr lang="en-US" dirty="0"/>
              <a:t>Flask is part of Anaconda</a:t>
            </a:r>
          </a:p>
          <a:p>
            <a:r>
              <a:rPr lang="en-US" dirty="0"/>
              <a:t>For vanilla python installations, we recommend a virtual-</a:t>
            </a:r>
            <a:r>
              <a:rPr lang="en-US" dirty="0" err="1"/>
              <a:t>env</a:t>
            </a:r>
            <a:r>
              <a:rPr lang="en-US" dirty="0"/>
              <a:t>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5BACA-A693-3645-B983-B06360FB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1E92-0CCA-D140-9BD5-85578E89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F055243-624A-0640-99BF-E7B245F47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47" y="2722562"/>
            <a:ext cx="8763000" cy="2308324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mkdir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webapp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cd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webapp</a:t>
            </a:r>
            <a:endParaRPr lang="en-US" sz="1800" b="1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en-US" sz="1800" b="1" dirty="0" err="1">
                <a:solidFill>
                  <a:schemeClr val="bg2"/>
                </a:solidFill>
                <a:latin typeface="Lucida Sans Typewriter" pitchFamily="49" charset="0"/>
              </a:rPr>
              <a:t>virtualenv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 flask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New python executable in flask/bin/python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Installing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setuptools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............................done.</a:t>
            </a: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Installing pip...................done.</a:t>
            </a: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$ </a:t>
            </a:r>
            <a:r>
              <a:rPr lang="en-US" sz="1800" b="1" dirty="0">
                <a:solidFill>
                  <a:schemeClr val="bg2"/>
                </a:solidFill>
                <a:latin typeface="Lucida Sans Typewriter" pitchFamily="49" charset="0"/>
              </a:rPr>
              <a:t>flask/bin/pip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371953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9133-A36D-B74C-B346-A2EB9AAD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DE23-13CF-4D42-9515-781B540E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50220-6473-BE4F-82F0-C2FF0AC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4FC72A7-2B80-414D-B2E1-00C32B28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6" y="771275"/>
            <a:ext cx="8763000" cy="397031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Lucida Sans Typewriter" panose="020B0509030504030204" pitchFamily="49" charset="77"/>
              </a:rPr>
              <a:t>file </a:t>
            </a:r>
            <a:r>
              <a:rPr lang="en-US" sz="1800" b="1" dirty="0" err="1">
                <a:solidFill>
                  <a:schemeClr val="bg2"/>
                </a:solidFill>
                <a:latin typeface="Lucida Sans Typewriter" panose="020B0509030504030204" pitchFamily="49" charset="77"/>
              </a:rPr>
              <a:t>app.py</a:t>
            </a:r>
            <a:r>
              <a:rPr lang="en-US" sz="1800" b="1" dirty="0">
                <a:solidFill>
                  <a:schemeClr val="bg2"/>
                </a:solidFill>
                <a:latin typeface="Lucida Sans Typewriter" panose="020B0509030504030204" pitchFamily="49" charset="77"/>
              </a:rPr>
              <a:t> </a:t>
            </a:r>
          </a:p>
          <a:p>
            <a:r>
              <a:rPr lang="en-US" sz="1800" b="1" dirty="0">
                <a:solidFill>
                  <a:schemeClr val="bg2"/>
                </a:solidFill>
                <a:latin typeface="Lucida Sans Typewriter" panose="020B0509030504030204" pitchFamily="49" charset="77"/>
              </a:rPr>
              <a:t>----</a:t>
            </a:r>
          </a:p>
          <a:p>
            <a:r>
              <a:rPr lang="en-US" sz="1800" i="1" dirty="0">
                <a:solidFill>
                  <a:srgbClr val="B0B1B6"/>
                </a:solidFill>
                <a:latin typeface="Lucida Sans Typewriter" panose="020B0509030504030204" pitchFamily="49" charset="77"/>
              </a:rPr>
              <a:t>#!flask/bin/python</a:t>
            </a:r>
            <a:r>
              <a:rPr lang="en-US" sz="1800" dirty="0">
                <a:solidFill>
                  <a:srgbClr val="B0B1B6"/>
                </a:solidFill>
                <a:latin typeface="Lucida Sans Typewriter" panose="020B0509030504030204" pitchFamily="49" charset="77"/>
              </a:rPr>
              <a:t> </a:t>
            </a:r>
            <a:br>
              <a:rPr lang="en-US" sz="1800" dirty="0">
                <a:solidFill>
                  <a:srgbClr val="B0B1B6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B742B3"/>
                </a:solidFill>
                <a:latin typeface="Lucida Sans Typewriter" panose="020B0509030504030204" pitchFamily="49" charset="77"/>
              </a:rPr>
              <a:t>from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flask </a:t>
            </a:r>
            <a:r>
              <a:rPr lang="en-US" sz="1800" dirty="0">
                <a:solidFill>
                  <a:srgbClr val="B742B3"/>
                </a:solidFill>
                <a:latin typeface="Lucida Sans Typewriter" panose="020B0509030504030204" pitchFamily="49" charset="77"/>
              </a:rPr>
              <a:t>import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Flask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 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app = </a:t>
            </a:r>
            <a:r>
              <a:rPr lang="en-US" sz="1800" dirty="0">
                <a:solidFill>
                  <a:srgbClr val="508FF5"/>
                </a:solidFill>
                <a:latin typeface="Lucida Sans Typewriter" panose="020B0509030504030204" pitchFamily="49" charset="77"/>
              </a:rPr>
              <a:t>Flask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(__name__)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 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508FF5"/>
                </a:solidFill>
                <a:latin typeface="Lucida Sans Typewriter" panose="020B0509030504030204" pitchFamily="49" charset="77"/>
              </a:rPr>
              <a:t>@</a:t>
            </a:r>
            <a:r>
              <a:rPr lang="en-US" sz="1800" dirty="0" err="1">
                <a:solidFill>
                  <a:srgbClr val="508FF5"/>
                </a:solidFill>
                <a:latin typeface="Lucida Sans Typewriter" panose="020B0509030504030204" pitchFamily="49" charset="77"/>
              </a:rPr>
              <a:t>app.route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(</a:t>
            </a:r>
            <a:r>
              <a:rPr lang="en-US" sz="1800" dirty="0">
                <a:solidFill>
                  <a:srgbClr val="60AE62"/>
                </a:solidFill>
                <a:latin typeface="Lucida Sans Typewriter" panose="020B0509030504030204" pitchFamily="49" charset="77"/>
              </a:rPr>
              <a:t>'/'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)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B742B3"/>
                </a:solidFill>
                <a:latin typeface="Lucida Sans Typewriter" panose="020B0509030504030204" pitchFamily="49" charset="77"/>
              </a:rPr>
              <a:t>def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</a:t>
            </a:r>
            <a:r>
              <a:rPr lang="en-US" sz="1800" dirty="0">
                <a:solidFill>
                  <a:srgbClr val="508FF5"/>
                </a:solidFill>
                <a:latin typeface="Lucida Sans Typewriter" panose="020B0509030504030204" pitchFamily="49" charset="77"/>
              </a:rPr>
              <a:t>index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():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    </a:t>
            </a:r>
            <a:r>
              <a:rPr lang="en-US" sz="1800" dirty="0">
                <a:solidFill>
                  <a:srgbClr val="B742B3"/>
                </a:solidFill>
                <a:latin typeface="Lucida Sans Typewriter" panose="020B0509030504030204" pitchFamily="49" charset="77"/>
              </a:rPr>
              <a:t>return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</a:t>
            </a:r>
            <a:r>
              <a:rPr lang="en-US" sz="1800" dirty="0">
                <a:solidFill>
                  <a:srgbClr val="60AE62"/>
                </a:solidFill>
                <a:latin typeface="Lucida Sans Typewriter" panose="020B0509030504030204" pitchFamily="49" charset="77"/>
              </a:rPr>
              <a:t>"Hello, World!" </a:t>
            </a:r>
            <a:br>
              <a:rPr lang="en-US" sz="1800" dirty="0">
                <a:solidFill>
                  <a:srgbClr val="60AE62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 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B742B3"/>
                </a:solidFill>
                <a:latin typeface="Lucida Sans Typewriter" panose="020B0509030504030204" pitchFamily="49" charset="77"/>
              </a:rPr>
              <a:t>if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__name__ == </a:t>
            </a:r>
            <a:r>
              <a:rPr lang="en-US" sz="1800" dirty="0">
                <a:solidFill>
                  <a:srgbClr val="60AE62"/>
                </a:solidFill>
                <a:latin typeface="Lucida Sans Typewriter" panose="020B0509030504030204" pitchFamily="49" charset="77"/>
              </a:rPr>
              <a:t>'__main__'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: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    </a:t>
            </a:r>
            <a:r>
              <a:rPr lang="en-US" sz="1800" dirty="0" err="1">
                <a:solidFill>
                  <a:srgbClr val="EB6D5B"/>
                </a:solidFill>
                <a:latin typeface="Lucida Sans Typewriter" panose="020B0509030504030204" pitchFamily="49" charset="77"/>
              </a:rPr>
              <a:t>app</a:t>
            </a:r>
            <a:r>
              <a:rPr lang="en-US" sz="1800" dirty="0" err="1">
                <a:solidFill>
                  <a:srgbClr val="484B54"/>
                </a:solidFill>
                <a:latin typeface="Lucida Sans Typewriter" panose="020B0509030504030204" pitchFamily="49" charset="77"/>
              </a:rPr>
              <a:t>.</a:t>
            </a:r>
            <a:r>
              <a:rPr lang="en-US" sz="1800" dirty="0" err="1">
                <a:solidFill>
                  <a:srgbClr val="508FF5"/>
                </a:solidFill>
                <a:latin typeface="Lucida Sans Typewriter" panose="020B0509030504030204" pitchFamily="49" charset="77"/>
              </a:rPr>
              <a:t>run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(</a:t>
            </a:r>
            <a:r>
              <a:rPr lang="en-US" sz="1800" dirty="0">
                <a:solidFill>
                  <a:srgbClr val="A97A00"/>
                </a:solidFill>
                <a:latin typeface="Lucida Sans Typewriter" panose="020B0509030504030204" pitchFamily="49" charset="77"/>
              </a:rPr>
              <a:t>debug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=</a:t>
            </a:r>
            <a:r>
              <a:rPr lang="en-US" sz="1800" dirty="0">
                <a:solidFill>
                  <a:srgbClr val="A97A00"/>
                </a:solidFill>
                <a:latin typeface="Lucida Sans Typewriter" panose="020B0509030504030204" pitchFamily="49" charset="77"/>
              </a:rPr>
              <a:t>True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) </a:t>
            </a:r>
            <a:b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</a:br>
            <a:endParaRPr lang="en-US" sz="1800" dirty="0">
              <a:solidFill>
                <a:srgbClr val="484B54"/>
              </a:solidFill>
              <a:effectLst/>
              <a:latin typeface="Lucida Sans Typewriter" panose="020B0509030504030204" pitchFamily="49" charset="7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67F53BD-4D8E-1B49-9BE2-5244E7C7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6" y="5031361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$ </a:t>
            </a:r>
            <a:r>
              <a:rPr lang="en-US" sz="1800" b="1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python ./</a:t>
            </a:r>
            <a:r>
              <a:rPr lang="en-US" sz="1800" b="1" dirty="0" err="1">
                <a:solidFill>
                  <a:srgbClr val="484B54"/>
                </a:solidFill>
                <a:latin typeface="Lucida Sans Typewriter" panose="020B0509030504030204" pitchFamily="49" charset="77"/>
              </a:rPr>
              <a:t>app.py</a:t>
            </a:r>
            <a:endParaRPr lang="en-US" sz="1800" b="1" dirty="0">
              <a:solidFill>
                <a:srgbClr val="484B54"/>
              </a:solidFill>
              <a:latin typeface="Lucida Sans Typewriter" panose="020B0509030504030204" pitchFamily="49" charset="77"/>
            </a:endParaRPr>
          </a:p>
          <a:p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* Running on 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  <a:hlinkClick r:id="rId2"/>
              </a:rPr>
              <a:t>http://127.0.0.1:5000/</a:t>
            </a:r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</a:t>
            </a:r>
          </a:p>
          <a:p>
            <a:r>
              <a:rPr lang="en-US" sz="1800" dirty="0">
                <a:solidFill>
                  <a:srgbClr val="484B54"/>
                </a:solidFill>
                <a:latin typeface="Lucida Sans Typewriter" panose="020B0509030504030204" pitchFamily="49" charset="77"/>
              </a:rPr>
              <a:t> * Restarting with </a:t>
            </a:r>
            <a:r>
              <a:rPr lang="en-US" sz="1800" dirty="0" err="1">
                <a:solidFill>
                  <a:srgbClr val="484B54"/>
                </a:solidFill>
                <a:latin typeface="Lucida Sans Typewriter" panose="020B0509030504030204" pitchFamily="49" charset="77"/>
              </a:rPr>
              <a:t>reloader</a:t>
            </a:r>
            <a:endParaRPr lang="en-US" sz="1800" dirty="0">
              <a:solidFill>
                <a:srgbClr val="484B54"/>
              </a:solidFill>
              <a:effectLst/>
              <a:latin typeface="Lucida Sans Typewriter" panose="020B050903050403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5495397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378313</TotalTime>
  <Words>473</Words>
  <Application>Microsoft Macintosh PowerPoint</Application>
  <PresentationFormat>Custom</PresentationFormat>
  <Paragraphs>158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Bold</vt:lpstr>
      <vt:lpstr>Garamond</vt:lpstr>
      <vt:lpstr>Lucida Sans Typewriter</vt:lpstr>
      <vt:lpstr>Monotype Sorts</vt:lpstr>
      <vt:lpstr>Times New Roman</vt:lpstr>
      <vt:lpstr>Verdana</vt:lpstr>
      <vt:lpstr>Wingdings</vt:lpstr>
      <vt:lpstr>LPc_New</vt:lpstr>
      <vt:lpstr>Python – Web Programming</vt:lpstr>
      <vt:lpstr>Lesson Objectives</vt:lpstr>
      <vt:lpstr>Python Web Frameworks</vt:lpstr>
      <vt:lpstr>Python Web Frameworks</vt:lpstr>
      <vt:lpstr>Flask</vt:lpstr>
      <vt:lpstr>Flask</vt:lpstr>
      <vt:lpstr>Django Vs Flask</vt:lpstr>
      <vt:lpstr>Getting Started With Flask</vt:lpstr>
      <vt:lpstr>Flask App</vt:lpstr>
      <vt:lpstr>RESTFul API With Flask</vt:lpstr>
      <vt:lpstr>Basic REST Concepts</vt:lpstr>
      <vt:lpstr>RESTFul WebService</vt:lpstr>
      <vt:lpstr>Lab: Building A Webservice</vt:lpstr>
      <vt:lpstr>Review Questions</vt:lpstr>
    </vt:vector>
  </TitlesOfParts>
  <Company>Elephant Scale LLC &amp; LearningPatterns Inc.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Timothy Fox</cp:lastModifiedBy>
  <cp:revision>4182</cp:revision>
  <cp:lastPrinted>2010-01-03T02:41:41Z</cp:lastPrinted>
  <dcterms:created xsi:type="dcterms:W3CDTF">2010-07-13T15:22:01Z</dcterms:created>
  <dcterms:modified xsi:type="dcterms:W3CDTF">2018-04-19T12:34:27Z</dcterms:modified>
</cp:coreProperties>
</file>