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comments/comment19.xml" ContentType="application/vnd.openxmlformats-officedocument.presentationml.comment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26.xml" ContentType="application/vnd.openxmlformats-officedocument.presentationml.comment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25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23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21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Default Extension="gif" ContentType="image/gif"/>
  <Default Extension="tiff" ContentType="image/tif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comments/comment17.xml" ContentType="application/vnd.openxmlformats-officedocument.presentationml.comment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24.xml" ContentType="application/vnd.openxmlformats-officedocument.presentationml.comment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1055" r:id="rId2"/>
    <p:sldId id="1060" r:id="rId3"/>
    <p:sldId id="1075" r:id="rId4"/>
    <p:sldId id="1076" r:id="rId5"/>
    <p:sldId id="1126" r:id="rId6"/>
    <p:sldId id="1077" r:id="rId7"/>
    <p:sldId id="1249" r:id="rId8"/>
    <p:sldId id="1078" r:id="rId9"/>
    <p:sldId id="1250" r:id="rId10"/>
    <p:sldId id="1133" r:id="rId11"/>
    <p:sldId id="1256" r:id="rId12"/>
    <p:sldId id="1251" r:id="rId13"/>
    <p:sldId id="1257" r:id="rId14"/>
    <p:sldId id="1134" r:id="rId15"/>
    <p:sldId id="1135" r:id="rId16"/>
    <p:sldId id="1136" r:id="rId17"/>
    <p:sldId id="1137" r:id="rId18"/>
    <p:sldId id="1258" r:id="rId19"/>
    <p:sldId id="1259" r:id="rId20"/>
    <p:sldId id="1141" r:id="rId21"/>
    <p:sldId id="1260" r:id="rId22"/>
    <p:sldId id="1142" r:id="rId23"/>
    <p:sldId id="1235" r:id="rId24"/>
    <p:sldId id="1262" r:id="rId25"/>
    <p:sldId id="1261" r:id="rId26"/>
    <p:sldId id="1143" r:id="rId27"/>
    <p:sldId id="1232" r:id="rId28"/>
    <p:sldId id="1145" r:id="rId29"/>
    <p:sldId id="1233" r:id="rId30"/>
    <p:sldId id="1263" r:id="rId31"/>
    <p:sldId id="1248" r:id="rId32"/>
    <p:sldId id="1264" r:id="rId33"/>
    <p:sldId id="1144" r:id="rId34"/>
    <p:sldId id="1242" r:id="rId35"/>
    <p:sldId id="1265" r:id="rId36"/>
    <p:sldId id="1266" r:id="rId37"/>
    <p:sldId id="1234" r:id="rId38"/>
    <p:sldId id="1267" r:id="rId39"/>
    <p:sldId id="1236" r:id="rId40"/>
    <p:sldId id="1268" r:id="rId41"/>
    <p:sldId id="1241" r:id="rId42"/>
    <p:sldId id="1146" r:id="rId43"/>
    <p:sldId id="1269" r:id="rId44"/>
    <p:sldId id="1147" r:id="rId45"/>
    <p:sldId id="1270" r:id="rId46"/>
    <p:sldId id="1214" r:id="rId47"/>
    <p:sldId id="1271" r:id="rId48"/>
    <p:sldId id="1148" r:id="rId49"/>
    <p:sldId id="1272" r:id="rId50"/>
    <p:sldId id="1206" r:id="rId51"/>
    <p:sldId id="1273" r:id="rId52"/>
    <p:sldId id="1274" r:id="rId53"/>
    <p:sldId id="1275" r:id="rId54"/>
    <p:sldId id="1081" r:id="rId55"/>
    <p:sldId id="1276" r:id="rId56"/>
    <p:sldId id="1084" r:id="rId57"/>
    <p:sldId id="1239" r:id="rId58"/>
    <p:sldId id="1244" r:id="rId59"/>
    <p:sldId id="1277" r:id="rId60"/>
    <p:sldId id="1243" r:id="rId61"/>
    <p:sldId id="1278" r:id="rId62"/>
    <p:sldId id="1240" r:id="rId63"/>
    <p:sldId id="1237" r:id="rId64"/>
    <p:sldId id="1238" r:id="rId65"/>
    <p:sldId id="1246" r:id="rId66"/>
    <p:sldId id="1279" r:id="rId67"/>
    <p:sldId id="1247" r:id="rId68"/>
    <p:sldId id="1280" r:id="rId69"/>
    <p:sldId id="1245" r:id="rId70"/>
    <p:sldId id="1281" r:id="rId71"/>
    <p:sldId id="1282" r:id="rId72"/>
    <p:sldId id="1253" r:id="rId73"/>
    <p:sldId id="1252" r:id="rId74"/>
    <p:sldId id="1255" r:id="rId75"/>
    <p:sldId id="1283" r:id="rId76"/>
    <p:sldId id="1254" r:id="rId77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1" name="Abishek" initials="AR [63]" lastIdx="1" clrIdx="40"/>
  <p:cmAuthor id="1" name="Mary Conlee" initials="MC" lastIdx="1" clrIdx="0"/>
  <p:cmAuthor id="42" name="Abishek" initials="AR [65]" lastIdx="1" clrIdx="41"/>
  <p:cmAuthor id="2" name="Mark Kerzner" initials="MK" lastIdx="6" clrIdx="1"/>
  <p:cmAuthor id="43" name="Abishek" initials="AR [67]" lastIdx="1" clrIdx="42"/>
  <p:cmAuthor id="3" name="Mary Beth Conlee" initials="MBC" lastIdx="7" clrIdx="2"/>
  <p:cmAuthor id="44" name="Abishek" initials="AR [66]" lastIdx="1" clrIdx="43"/>
  <p:cmAuthor id="4" name="Michelle" initials="M" lastIdx="5" clrIdx="3"/>
  <p:cmAuthor id="45" name="Abishek" initials="AR [68]" lastIdx="1" clrIdx="44"/>
  <p:cmAuthor id="5" name="Tricia Murphy" initials="TM" lastIdx="4" clrIdx="4">
    <p:extLst/>
  </p:cmAuthor>
  <p:cmAuthor id="46" name="Abishek" initials="AR [69]" lastIdx="1" clrIdx="45"/>
  <p:cmAuthor id="6" name="Abishek" initials="AR [9]" lastIdx="1" clrIdx="5"/>
  <p:cmAuthor id="47" name="Abishek" initials="AR [70]" lastIdx="1" clrIdx="46"/>
  <p:cmAuthor id="7" name="Abishek" initials="AR [10]" lastIdx="1" clrIdx="6"/>
  <p:cmAuthor id="48" name="Abishek" initials="AR [73]" lastIdx="1" clrIdx="47"/>
  <p:cmAuthor id="8" name="Abishek" initials="AR [11]" lastIdx="1" clrIdx="7"/>
  <p:cmAuthor id="9" name="Abishek" initials="AR [12]" lastIdx="1" clrIdx="8"/>
  <p:cmAuthor id="10" name="Abishek" initials="AR [14]" lastIdx="1" clrIdx="9"/>
  <p:cmAuthor id="11" name="Abishek" initials="AR [16]" lastIdx="1" clrIdx="10"/>
  <p:cmAuthor id="12" name="Abishek" initials="AR [19]" lastIdx="1" clrIdx="11"/>
  <p:cmAuthor id="13" name="Abishek" initials="AR [20]" lastIdx="1" clrIdx="12"/>
  <p:cmAuthor id="14" name="Abishek" initials="AR [24]" lastIdx="1" clrIdx="13"/>
  <p:cmAuthor id="15" name="Abishek" initials="AR [26]" lastIdx="1" clrIdx="14"/>
  <p:cmAuthor id="16" name="Abishek" initials="AR [27]" lastIdx="1" clrIdx="15"/>
  <p:cmAuthor id="17" name="Abishek" initials="AR [28]" lastIdx="1" clrIdx="16"/>
  <p:cmAuthor id="18" name="Abishek" initials="AR [29]" lastIdx="1" clrIdx="17"/>
  <p:cmAuthor id="19" name="Abishek" initials="AR [30]" lastIdx="1" clrIdx="18"/>
  <p:cmAuthor id="20" name="Abishek" initials="AR [31]" lastIdx="1" clrIdx="19"/>
  <p:cmAuthor id="21" name="Abishek" initials="AR [32]" lastIdx="1" clrIdx="20"/>
  <p:cmAuthor id="22" name="Abishek" initials="AR [33]" lastIdx="1" clrIdx="21"/>
  <p:cmAuthor id="23" name="Abishek" initials="AR [34]" lastIdx="1" clrIdx="22"/>
  <p:cmAuthor id="24" name="Abishek" initials="AR [35]" lastIdx="1" clrIdx="23"/>
  <p:cmAuthor id="25" name="Abishek" initials="AR [36]" lastIdx="1" clrIdx="24"/>
  <p:cmAuthor id="26" name="Abishek" initials="AR [37]" lastIdx="1" clrIdx="25"/>
  <p:cmAuthor id="27" name="Abishek" initials="AR [39]" lastIdx="1" clrIdx="26"/>
  <p:cmAuthor id="28" name="Abishek" initials="AR [40]" lastIdx="1" clrIdx="27"/>
  <p:cmAuthor id="29" name="Abishek" initials="AR [41]" lastIdx="1" clrIdx="28"/>
  <p:cmAuthor id="30" name="Abishek" initials="AR [42]" lastIdx="1" clrIdx="29"/>
  <p:cmAuthor id="31" name="Abishek" initials="AR [43]" lastIdx="1" clrIdx="30"/>
  <p:cmAuthor id="32" name="Abishek" initials="AR [44]" lastIdx="1" clrIdx="31"/>
  <p:cmAuthor id="33" name="Abishek" initials="AR [45]" lastIdx="1" clrIdx="32"/>
  <p:cmAuthor id="34" name="Abishek" initials="AR [48]" lastIdx="1" clrIdx="33"/>
  <p:cmAuthor id="35" name="Abishek" initials="AR [46]" lastIdx="1" clrIdx="34"/>
  <p:cmAuthor id="36" name="Abishek" initials="AR [49]" lastIdx="1" clrIdx="35"/>
  <p:cmAuthor id="37" name="Abishek" initials="AR [47]" lastIdx="1" clrIdx="36"/>
  <p:cmAuthor id="38" name="Abishek" initials="AR [50]" lastIdx="1" clrIdx="37"/>
  <p:cmAuthor id="39" name="Abishek" initials="AR [51]" lastIdx="1" clrIdx="38"/>
  <p:cmAuthor id="40" name="Abishek" initials="AR [56]" lastIdx="1" clrIdx="3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03" autoAdjust="0"/>
    <p:restoredTop sz="86016" autoAdjust="0"/>
  </p:normalViewPr>
  <p:slideViewPr>
    <p:cSldViewPr>
      <p:cViewPr varScale="1">
        <p:scale>
          <a:sx n="62" d="100"/>
          <a:sy n="62" d="100"/>
        </p:scale>
        <p:origin x="-1836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4:34:47.612" idx="1">
    <p:pos x="10" y="10"/>
    <p:text>Code Snippet Consistency and size - (Input: Pink + Bold with arrows), (Output: Black + Non-Bold)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4:57:19.720" idx="1">
    <p:pos x="10" y="10"/>
    <p:text>Minor edits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5:01:15.638" idx="1">
    <p:pos x="10" y="10"/>
    <p:text>Correction in code</p:text>
  </p:cm>
  <p:cm authorId="24" dt="2018-08-07T15:01:22.865" idx="1">
    <p:pos x="106" y="106"/>
    <p:text>Minor edits - formatting</p:text>
  </p:cm>
  <p:cm authorId="25" dt="2018-08-07T15:01:31.198" idx="1">
    <p:pos x="202" y="202"/>
    <p:text>Code Snippet Consistency - (Input: Pink + Bold with arrows), (Output: Black + Non-Bold)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6" dt="2018-08-07T15:02:06.330" idx="1">
    <p:pos x="10" y="10"/>
    <p:text>Lab numbers were not at all matching with slides - This is a different convention now, but it can be easily modified to your previous convention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7" dt="2018-08-07T15:05:51.448" idx="1">
    <p:pos x="10" y="10"/>
    <p:text>Minor edits - Between the current and next slide, information is consistent</p:text>
  </p:cm>
  <p:cm authorId="28" dt="2018-08-07T15:06:42.085" idx="1">
    <p:pos x="106" y="106"/>
    <p:text>Code Snippet Consistency - (Input: Pink + Bold with arrows), (Output: Black + Non-Bold)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9" dt="2018-08-07T15:07:03.872" idx="1">
    <p:pos x="10" y="10"/>
    <p:text>Code Snippet Consistency - (Input: Pink + Bold with arrows), (Output: Black + Non-Bold)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" dt="2018-08-07T15:08:41.364" idx="1">
    <p:pos x="10" y="10"/>
    <p:text>Code Snippet Consistency - (Input: Pink + Bold with arrows), (Output: Black + Non-Bold)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5:10:03.657" idx="1">
    <p:pos x="10" y="10"/>
    <p:text>Slide addition at this location - Lambda, Map, Filter and Reduce come together in Python. They must be taught together</p:text>
  </p:cm>
  <p:cm authorId="32" dt="2018-08-07T15:10:35.622" idx="1">
    <p:pos x="106" y="106"/>
    <p:text>Code Snippet Consistency - (Input: Pink + Bold with arrows), (Output: Black + Non-Bold)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3" dt="2018-08-07T15:11:00.106" idx="1">
    <p:pos x="10" y="10"/>
    <p:text>Slide addition at this location - Lambda, Map, Filter and Reduce come together in Python. They must be taught together</p:text>
  </p:cm>
  <p:cm authorId="34" dt="2018-08-07T15:11:15.422" idx="1">
    <p:pos x="106" y="106"/>
    <p:text>Code Snippet Consistency - (Input: Pink + Bold with arrows), (Output: Black + Non-Bold)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5" dt="2018-08-07T15:11:03.324" idx="1">
    <p:pos x="10" y="10"/>
    <p:text>Slide addition at this location - Lambda, Map, Filter and Reduce come together in Python. They must be taught together</p:text>
  </p:cm>
  <p:cm authorId="36" dt="2018-08-07T15:11:18.574" idx="1">
    <p:pos x="106" y="106"/>
    <p:text>Code Snippet Consistency - (Input: Pink + Bold with arrows), (Output: Black + Non-Bold)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7" dt="2018-08-07T15:11:06.816" idx="1">
    <p:pos x="10" y="10"/>
    <p:text>Slide addition at this location - Lambda, Map, Filter and Reduce come together in Python. They must be taught together</p:text>
  </p:cm>
  <p:cm authorId="38" dt="2018-08-07T15:11:22.341" idx="1">
    <p:pos x="106" y="106"/>
    <p:text>Code Snippet Consistency - (Input: Pink + Bold with arrows), (Output: Black + Non-Bold)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4:38:29.729" idx="1">
    <p:pos x="10" y="10"/>
    <p:text>Code Snippet Consistency and size - (Input: Pink + Bold with arrows), (Output: Black + Non-Bold)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9" dt="2018-08-07T15:27:54.248" idx="1">
    <p:pos x="10" y="10"/>
    <p:text>Lab numbers were not at all matching with slides - This is a different convention now, but it can be easily modified to your previous convention</p:tex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" dt="2018-08-07T15:31:46.894" idx="1">
    <p:pos x="10" y="10"/>
    <p:text>Minor edits - added examples for clarity</p:tex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1" dt="2018-08-07T15:35:11.639" idx="1">
    <p:pos x="10" y="10"/>
    <p:text>Lab numbers were not at all matching with slides - This is a different convention now, but it can be easily modified to your previous convention
</p:tex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2" dt="2018-08-07T15:37:11.717" idx="1">
    <p:pos x="10" y="10"/>
    <p:text>Slide addition at this location - The deck did not contain a slide for opening files!</p:text>
  </p:cm>
  <p:cm authorId="43" dt="2018-08-07T15:38:12.869" idx="1">
    <p:pos x="106" y="106"/>
    <p:text>Code Snippet Consistency - (Input: Pink + Bold with arrows), (Output: Black + Non-Bold)</p:tex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4" dt="2018-08-07T15:37:47.542" idx="1">
    <p:pos x="10" y="10"/>
    <p:text>Slide addition at this location - Files comes with exception handling and is convenient to teach them together</p:text>
  </p:cm>
  <p:cm authorId="45" dt="2018-08-07T15:38:26.967" idx="1">
    <p:pos x="106" y="106"/>
    <p:text>Code Snippet Consistency - (Input: Pink + Bold with arrows), (Output: Black + Non-Bold)</p:tex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6" dt="2018-08-07T15:39:15.456" idx="1">
    <p:pos x="10" y="10"/>
    <p:text>There was no LAB slide at this location for Files</p:text>
  </p:cm>
  <p:cm authorId="47" dt="2018-08-07T15:39:33.460" idx="1">
    <p:pos x="106" y="106"/>
    <p:text>Lab numbers were not at all matching with slides - This is a different convention now, but it can be easily modified to your previous convention</p:tex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8" dt="2018-08-07T15:42:18.322" idx="1">
    <p:pos x="10" y="10"/>
    <p:text>Slide addition at this location - This example code snippet clearly shows implementation and clocked execution of code in parallel threads. The output shows thread 1 and thread 2 are running in parallel. I believe it is more than sufficient to highlight what the inputs and outputs are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4:39:28.260" idx="1">
    <p:pos x="10" y="10"/>
    <p:text>Code Snippet Consistency - (Input: Pink + Bold with arrows), (Output: Black + Non-Bold)</p:text>
  </p:cm>
  <p:cm authorId="9" dt="2018-08-07T14:39:40.078" idx="1">
    <p:pos x="106" y="106"/>
    <p:text>Example addition for clarity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4:42:00.755" idx="1">
    <p:pos x="10" y="10"/>
    <p:text>Code Snippet Consistency and size - (Input: Pink + Bold with arrows), (Output: Black + Non-Bold)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4:44:06.292" idx="1">
    <p:pos x="10" y="10"/>
    <p:text>Minor edits - first introduce simple examples, then lambda functions etc in the next slide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4:47:50.236" idx="1">
    <p:pos x="10" y="10"/>
    <p:text>Lab numbers were not at all matching with slides - This is a different convention now, but it can be easily modified to your previous convention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8-08-07T14:47:03.728" idx="1">
    <p:pos x="10" y="10"/>
    <p:text>Slide addition at this location - introduces range()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4:54:41.244" idx="1">
    <p:pos x="106" y="106"/>
    <p:text>Wrong code - == vs =</p:text>
  </p:cm>
  <p:cm authorId="17" dt="2018-08-07T14:55:11.116" idx="1">
    <p:pos x="10" y="10"/>
    <p:text>Code Snippet Consistency and size - (Input: Pink + Bold with arrows), (Output: Black + Non-Bold)</p:text>
  </p:cm>
  <p:cm authorId="18" dt="2018-08-07T14:55:23.779" idx="1">
    <p:pos x="202" y="202"/>
    <p:text>Also, better to write the whole snippet instead of a line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4:56:13.308" idx="1">
    <p:pos x="10" y="10"/>
    <p:text>Lab numbers were not at all matching with slides - This is a different convention now, but it can be easily modified to your previous convention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4464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91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0631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090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3682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392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929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43383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83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2717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3257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52039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00489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135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8067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886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8362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3487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50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06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123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7176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917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02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0023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738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6.xm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Language Basics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List are a mutable ordered collection of objects</a:t>
            </a:r>
          </a:p>
          <a:p>
            <a:r>
              <a:rPr lang="en-US" dirty="0"/>
              <a:t>Can mix and match types (unlike NumPy Arrays)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Slicing : returns copy of sub-list  (zero based index)</a:t>
            </a:r>
          </a:p>
          <a:p>
            <a:pPr lvl="1"/>
            <a:r>
              <a:rPr lang="en-US" dirty="0"/>
              <a:t>a[1:3] -- gets [”</a:t>
            </a:r>
            <a:r>
              <a:rPr lang="en-US" dirty="0" err="1"/>
              <a:t>abc</a:t>
            </a:r>
            <a:r>
              <a:rPr lang="en-US" dirty="0"/>
              <a:t>”, 3.1] </a:t>
            </a:r>
          </a:p>
          <a:p>
            <a:pPr lvl="1"/>
            <a:r>
              <a:rPr lang="en-US" dirty="0"/>
              <a:t>a[:] -- gets a copy of the whole list #pythonic way to copy list</a:t>
            </a:r>
          </a:p>
          <a:p>
            <a:pPr lvl="1"/>
            <a:r>
              <a:rPr lang="en-US" dirty="0"/>
              <a:t>a[-3:-1] – goes from three from the end to the last.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3.1]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en-US" sz="2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0157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 smtClean="0"/>
              <a:t>Lists are </a:t>
            </a:r>
            <a:r>
              <a:rPr lang="en-US" dirty="0"/>
              <a:t>mutable ordered collection of objects</a:t>
            </a:r>
          </a:p>
          <a:p>
            <a:r>
              <a:rPr lang="en-US" dirty="0"/>
              <a:t>Can mix and match types (unlike NumPy Arrays)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Slicing - [</a:t>
            </a:r>
            <a:r>
              <a:rPr lang="en-US" dirty="0" err="1" smtClean="0"/>
              <a:t>m:n</a:t>
            </a:r>
            <a:r>
              <a:rPr lang="en-US" dirty="0" smtClean="0"/>
              <a:t>] </a:t>
            </a:r>
            <a:r>
              <a:rPr lang="en-US" dirty="0"/>
              <a:t>returns copy of sub-list </a:t>
            </a:r>
            <a:r>
              <a:rPr lang="en-US" dirty="0" smtClean="0"/>
              <a:t>from m to n-1 (zero </a:t>
            </a:r>
            <a:r>
              <a:rPr lang="en-US" dirty="0"/>
              <a:t>based index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4638" y="1752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[1,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(“appended element”)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'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3.1, 'appended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element’]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469040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[‘abc’, 3.1]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a[:]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‘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’, 3.1]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a[-3:-1]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‘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1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273675"/>
          </a:xfrm>
        </p:spPr>
        <p:txBody>
          <a:bodyPr/>
          <a:lstStyle/>
          <a:p>
            <a:r>
              <a:rPr lang="en-US" dirty="0"/>
              <a:t>Sets are an unordered collection of objects, with no dups</a:t>
            </a:r>
          </a:p>
          <a:p>
            <a:r>
              <a:rPr lang="en-US" dirty="0"/>
              <a:t>Can mix and match types like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Sets can be used to de-dup a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() is an immutable set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897062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set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“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3.1} #Note the curly braces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8C22B6C8-AED4-784B-B007-F9B7508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7371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list(set(a))  # original order not kept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86C594DC-6E6F-D249-8768-D68035EB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" y="4407495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frozenset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({’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a’,’b’,’c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’}) #immutable</a:t>
            </a:r>
          </a:p>
        </p:txBody>
      </p:sp>
    </p:spTree>
    <p:extLst>
      <p:ext uri="{BB962C8B-B14F-4D97-AF65-F5344CB8AC3E}">
        <p14:creationId xmlns="" xmlns:p14="http://schemas.microsoft.com/office/powerpoint/2010/main" val="172237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/>
              <a:t>Sets are an unordered collection of objects, with no </a:t>
            </a:r>
            <a:r>
              <a:rPr lang="en-US" dirty="0" smtClean="0"/>
              <a:t>dupes</a:t>
            </a:r>
            <a:endParaRPr lang="en-US" dirty="0"/>
          </a:p>
          <a:p>
            <a:r>
              <a:rPr lang="en-US" dirty="0"/>
              <a:t>Can mix and match </a:t>
            </a:r>
            <a:r>
              <a:rPr lang="en-US" dirty="0" smtClean="0"/>
              <a:t>types, just like </a:t>
            </a:r>
            <a:r>
              <a:rPr lang="en-US" dirty="0"/>
              <a:t>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Sets </a:t>
            </a:r>
            <a:r>
              <a:rPr lang="en-US" dirty="0"/>
              <a:t>can be used </a:t>
            </a:r>
            <a:r>
              <a:rPr lang="en-US" dirty="0" smtClean="0"/>
              <a:t>to </a:t>
            </a:r>
            <a:r>
              <a:rPr lang="en-US" dirty="0"/>
              <a:t>de-dup a list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Frozen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670066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{1,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3.1,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2, 1, 10, 1}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it-IT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{1, 2, 3.1, 10, '</a:t>
            </a:r>
            <a:r>
              <a:rPr lang="it-IT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it-IT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C22B6C8-AED4-784B-B007-F9B7508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45405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3.1, “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”, 2, 1, 10,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'abc', 3.1, 'abc', 2, 1, 10, 1]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list(set(a))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3.1, 10,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abc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86C594DC-6E6F-D249-8768-D68035EB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7892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frozenset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({“a”, “b”, “c”})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469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are groups of key-value pairs</a:t>
            </a:r>
          </a:p>
          <a:p>
            <a:r>
              <a:rPr lang="en-US" dirty="0"/>
              <a:t>Objects can be of ANY type (mix and match)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6123" y="3329455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“one”: 1, “two”: 2, “three” : 3}</a:t>
            </a:r>
          </a:p>
          <a:p>
            <a:pPr defTabSz="288925"/>
            <a:endParaRPr lang="en-US" sz="2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a[“one”]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5453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Items in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930275"/>
          </a:xfrm>
        </p:spPr>
        <p:txBody>
          <a:bodyPr/>
          <a:lstStyle/>
          <a:p>
            <a:r>
              <a:rPr lang="en-US" dirty="0"/>
              <a:t>Here we are creating a list with </a:t>
            </a:r>
            <a:r>
              <a:rPr lang="en-US"/>
              <a:t>key=value (or name=value) pairs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123" y="1840236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goog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100.1,</a:t>
            </a:r>
            <a:endParaRPr lang="en-US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”: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100.5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{'sell': 100.6, 'symbol': 'GOOG', 'ask': 100.1}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refer data by symbols / names</a:t>
            </a:r>
            <a:endParaRPr lang="mr-IN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</a:t>
            </a:r>
          </a:p>
        </p:txBody>
      </p:sp>
    </p:spTree>
    <p:extLst>
      <p:ext uri="{BB962C8B-B14F-4D97-AF65-F5344CB8AC3E}">
        <p14:creationId xmlns="" xmlns:p14="http://schemas.microsoft.com/office/powerpoint/2010/main" val="37731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r>
              <a:rPr lang="en-US" dirty="0"/>
              <a:t> : Adding New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914400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 = {'</a:t>
            </a:r>
            <a:r>
              <a:rPr lang="en-US" sz="20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symbol':'GOOG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'ask':100.1, 'sell':100.6}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Add a new attribute using []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stock[‘company name’] = ‘Google’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stock[‘exchange’] = ‘NASDAQ’ 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stock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{'Company Name': 'Google', 'sell': 100.6, 'symbol': 'GOOG', 'ask': 100.1, 'Exchange': 'NASDAQ'}</a:t>
            </a:r>
          </a:p>
        </p:txBody>
      </p:sp>
    </p:spTree>
    <p:extLst>
      <p:ext uri="{BB962C8B-B14F-4D97-AF65-F5344CB8AC3E}">
        <p14:creationId xmlns="" xmlns:p14="http://schemas.microsoft.com/office/powerpoint/2010/main" val="155081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a </a:t>
            </a:r>
            <a:r>
              <a:rPr lang="en-US" dirty="0" err="1"/>
              <a:t>dict</a:t>
            </a:r>
            <a:r>
              <a:rPr lang="en-US" dirty="0"/>
              <a:t> as a key-value pairs.</a:t>
            </a:r>
          </a:p>
          <a:p>
            <a:endParaRPr lang="en-US" dirty="0"/>
          </a:p>
          <a:p>
            <a:r>
              <a:rPr lang="en-US" dirty="0"/>
              <a:t>Accessing list elements</a:t>
            </a:r>
          </a:p>
          <a:p>
            <a:pPr lvl="1"/>
            <a:r>
              <a:rPr lang="en-US" dirty="0"/>
              <a:t>By name (most common).  e.g.    </a:t>
            </a:r>
            <a:r>
              <a:rPr lang="en-US" b="1" dirty="0"/>
              <a:t>stock[‘price’]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dicts</a:t>
            </a:r>
            <a:r>
              <a:rPr lang="en-US" b="1" dirty="0"/>
              <a:t> are *IMPORTANT* in Python</a:t>
            </a:r>
          </a:p>
          <a:p>
            <a:endParaRPr lang="en-US" dirty="0"/>
          </a:p>
          <a:p>
            <a:r>
              <a:rPr lang="en-US" dirty="0"/>
              <a:t>Lots of Python functions return </a:t>
            </a:r>
            <a:r>
              <a:rPr lang="en-US" dirty="0" err="1"/>
              <a:t>dicts</a:t>
            </a:r>
            <a:r>
              <a:rPr lang="en-US" dirty="0"/>
              <a:t> as a result.</a:t>
            </a:r>
          </a:p>
          <a:p>
            <a:pPr lvl="1"/>
            <a:r>
              <a:rPr lang="en-US" dirty="0"/>
              <a:t>Need to know how to navigate the </a:t>
            </a:r>
            <a:r>
              <a:rPr lang="en-US" dirty="0" err="1"/>
              <a:t>dicts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232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/>
          <a:lstStyle/>
          <a:p>
            <a:r>
              <a:rPr lang="en-US" dirty="0" smtClean="0"/>
              <a:t>Dictionaries are </a:t>
            </a:r>
            <a:r>
              <a:rPr lang="en-US" dirty="0"/>
              <a:t>groups of key-value pairs</a:t>
            </a:r>
          </a:p>
          <a:p>
            <a:r>
              <a:rPr lang="en-US" dirty="0"/>
              <a:t>Objects can be of ANY type (mix and match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828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{“cats”: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“dogs”: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“tigers”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2}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[“dogs”]</a:t>
            </a:r>
            <a:endParaRPr lang="en-US" sz="2000" b="1" i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[“cats”]</a:t>
            </a:r>
            <a:endParaRPr lang="en-US" sz="2000" b="1" i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3591778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0.1,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”]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100.1</a:t>
            </a:r>
          </a:p>
        </p:txBody>
      </p:sp>
    </p:spTree>
    <p:extLst>
      <p:ext uri="{BB962C8B-B14F-4D97-AF65-F5344CB8AC3E}">
        <p14:creationId xmlns="" xmlns:p14="http://schemas.microsoft.com/office/powerpoint/2010/main" val="104862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Dictionaries: </a:t>
            </a:r>
            <a:r>
              <a:rPr lang="en-US" dirty="0"/>
              <a:t>Adding New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attributes or key/value pairs can be added as 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Dictionaries are </a:t>
            </a:r>
            <a:r>
              <a:rPr lang="en-US" b="1" dirty="0" smtClean="0"/>
              <a:t>important</a:t>
            </a:r>
            <a:r>
              <a:rPr lang="en-US" dirty="0" smtClean="0"/>
              <a:t>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4950" y="1447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0.1,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“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 : 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196.5}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stock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[“company”] = “apple”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stock[“stock”] = 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nasdaq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stock</a:t>
            </a:r>
          </a:p>
          <a:p>
            <a:pPr defTabSz="288925"/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symbol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aapl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ask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190.1,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sell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': 196.5, 'company':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apple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'stock': '</a:t>
            </a:r>
            <a:r>
              <a:rPr lang="nl-NL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nasdaq</a:t>
            </a:r>
            <a:r>
              <a:rPr lang="nl-NL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'}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Data Types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1B9C0A2-8F9D-6542-BFE0-5AF7539A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6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D075B-D2CB-3047-AB12-D5016894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A793B-A914-E049-966A-72935D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groups of data</a:t>
            </a:r>
          </a:p>
          <a:p>
            <a:r>
              <a:rPr lang="en-US" dirty="0"/>
              <a:t>How is a tuple different from a list?</a:t>
            </a:r>
          </a:p>
          <a:p>
            <a:pPr lvl="1"/>
            <a:r>
              <a:rPr lang="en-US" dirty="0"/>
              <a:t>Tuples are immutable (can’t be changed in any way)</a:t>
            </a:r>
          </a:p>
          <a:p>
            <a:pPr lvl="1"/>
            <a:r>
              <a:rPr lang="en-US" dirty="0"/>
              <a:t>Tuples aren’t able to be iterated over.</a:t>
            </a:r>
          </a:p>
          <a:p>
            <a:pPr lvl="1"/>
            <a:r>
              <a:rPr lang="en-US" dirty="0"/>
              <a:t>Tuples are fixed length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Returning more than one thing from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Forcing mutable data to be immutable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A9364-CF89-E14E-BBBA-DBB6FEA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AA77DA-6012-4D4D-B24C-3987895F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76B2606-01B0-1745-845E-5B8FAEB3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49530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[1,2,3] # Mutable list of size 3</a:t>
            </a:r>
          </a:p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tuple(a) #Immutable tuple of size 3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0F549C7-4C10-CC44-87CD-62F832E6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" y="3886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(x, x*2) # returns 2 arguments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127441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D075B-D2CB-3047-AB12-D5016894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A793B-A914-E049-966A-72935D2F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To convert 2D to 3D coordinates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AA9364-CF89-E14E-BBBA-DBB6FEA0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AA77DA-6012-4D4D-B24C-3987895F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7144" y="1928802"/>
            <a:ext cx="445135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 = (5.3, 4.8)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(5.3, 4.8)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coordinates.append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(3.4)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&lt;error&gt;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57738" y="1928802"/>
            <a:ext cx="429895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 = list(coordinates)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</a:t>
            </a: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[5.3, 4.8]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(3.4)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[5.3, 4.8, 3.4]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 = tuple(p)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coordinates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(5.3, 4.8, 3.4)</a:t>
            </a:r>
          </a:p>
        </p:txBody>
      </p:sp>
    </p:spTree>
    <p:extLst>
      <p:ext uri="{BB962C8B-B14F-4D97-AF65-F5344CB8AC3E}">
        <p14:creationId xmlns="" xmlns:p14="http://schemas.microsoft.com/office/powerpoint/2010/main" val="174504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1716E1-AE39-7046-ACFD-0C4A856A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803A90-93B6-AE44-8F8C-37427283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native array functionality</a:t>
            </a:r>
          </a:p>
          <a:p>
            <a:r>
              <a:rPr lang="en-US" dirty="0"/>
              <a:t>List will serve in a pinch, but is very S-L-O-W</a:t>
            </a:r>
          </a:p>
          <a:p>
            <a:r>
              <a:rPr lang="en-US" dirty="0"/>
              <a:t>The package </a:t>
            </a:r>
            <a:r>
              <a:rPr lang="en-US" dirty="0" err="1"/>
              <a:t>numpy</a:t>
            </a:r>
            <a:r>
              <a:rPr lang="en-US" dirty="0"/>
              <a:t> introduces a native array,</a:t>
            </a:r>
          </a:p>
          <a:p>
            <a:r>
              <a:rPr lang="en-US" dirty="0"/>
              <a:t>We will discuss shortly.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03B63E9-257C-5A4F-9366-D08A43D6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C7FFAB-44C3-F047-9728-C30AB9E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675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Python datatypes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types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45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Data Types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Introduction Python Data Types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3.1-types.ipynb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024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Ranges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range</a:t>
            </a:r>
            <a:r>
              <a:rPr lang="en-US" dirty="0" smtClean="0">
                <a:ea typeface="ＭＳ Ｐゴシック"/>
                <a:cs typeface="ＭＳ Ｐゴシック"/>
              </a:rPr>
              <a:t>(&lt;stop&gt;)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ea typeface="ＭＳ Ｐゴシック"/>
              </a:rPr>
              <a:t>range(5) </a:t>
            </a:r>
            <a:r>
              <a:rPr lang="en-US" dirty="0" smtClean="0">
                <a:ea typeface="ＭＳ Ｐゴシック"/>
                <a:cs typeface="ＭＳ Ｐゴシック"/>
              </a:rPr>
              <a:t>creates </a:t>
            </a:r>
            <a:r>
              <a:rPr lang="en-US" dirty="0">
                <a:ea typeface="ＭＳ Ｐゴシック"/>
                <a:cs typeface="ＭＳ Ｐゴシック"/>
              </a:rPr>
              <a:t>a sequence from 0 to 4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ea typeface="ＭＳ Ｐゴシック"/>
                <a:cs typeface="ＭＳ Ｐゴシック"/>
              </a:rPr>
              <a:t>range</a:t>
            </a: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(&lt;start&gt;, &lt;stop&gt;, &lt;step&gt;)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range(5, 15, 1) creates a sequence from 5 to 14 with a step of 1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range(1, 10, 2)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creates a sequence from 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1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to 9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dirty="0">
                <a:solidFill>
                  <a:schemeClr val="bg2"/>
                </a:solidFill>
                <a:ea typeface="ＭＳ Ｐゴシック"/>
              </a:rPr>
              <a:t>with a step of </a:t>
            </a:r>
            <a:r>
              <a:rPr lang="en-US" dirty="0" smtClean="0">
                <a:solidFill>
                  <a:schemeClr val="bg2"/>
                </a:solidFill>
                <a:ea typeface="ＭＳ Ｐゴシック"/>
              </a:rPr>
              <a:t>2</a:t>
            </a:r>
          </a:p>
          <a:p>
            <a:pPr lvl="1" indent="-365760">
              <a:spcBef>
                <a:spcPts val="0"/>
              </a:spcBef>
            </a:pP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It is </a:t>
            </a:r>
            <a:r>
              <a:rPr lang="en-US" dirty="0">
                <a:solidFill>
                  <a:schemeClr val="bg2"/>
                </a:solidFill>
                <a:ea typeface="ＭＳ Ｐゴシック"/>
                <a:cs typeface="ＭＳ Ｐゴシック"/>
              </a:rPr>
              <a:t>more </a:t>
            </a:r>
            <a:r>
              <a:rPr lang="en-US" dirty="0" smtClean="0">
                <a:solidFill>
                  <a:schemeClr val="bg2"/>
                </a:solidFill>
                <a:ea typeface="ＭＳ Ｐゴシック"/>
                <a:cs typeface="ＭＳ Ｐゴシック"/>
              </a:rPr>
              <a:t>flexible than range(&lt;stop&gt;)</a:t>
            </a:r>
            <a:endParaRPr lang="en-US" dirty="0">
              <a:solidFill>
                <a:schemeClr val="bg2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776B2606-01B0-1745-845E-5B8FAEB3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0480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list(range(5))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list(range(5, 15, 1))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list(range(1, 10, 2))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print(a)</a:t>
            </a:r>
          </a:p>
          <a:p>
            <a:pPr defTabSz="288925"/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0, 1, 2, 3, 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4]</a:t>
            </a:r>
          </a:p>
          <a:p>
            <a:pPr defTabSz="288925"/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cs-CZ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(b)</a:t>
            </a:r>
          </a:p>
          <a:p>
            <a:pPr defTabSz="288925"/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5, 6, 7, 8, 9, 10, 11, 12, 13, 14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cs-CZ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cs-CZ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(c)</a:t>
            </a:r>
          </a:p>
          <a:p>
            <a:pPr defTabSz="288925"/>
            <a:r>
              <a:rPr lang="cs-CZ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3, 5, 7, 9</a:t>
            </a:r>
            <a:r>
              <a:rPr lang="cs-CZ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cs-CZ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291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Ranges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range(5) creates a sequence from 0 to 4</a:t>
            </a:r>
          </a:p>
          <a:p>
            <a:pPr indent="-365760">
              <a:spcBef>
                <a:spcPts val="0"/>
              </a:spcBef>
            </a:pP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range(start, stop step)</a:t>
            </a:r>
            <a:r>
              <a:rPr lang="en-US" sz="2800" dirty="0">
                <a:solidFill>
                  <a:schemeClr val="accent2"/>
                </a:solidFill>
                <a:ea typeface="ＭＳ Ｐゴシック"/>
                <a:cs typeface="ＭＳ Ｐゴシック"/>
              </a:rPr>
              <a:t> </a:t>
            </a:r>
            <a:r>
              <a:rPr lang="en-US" sz="2800" dirty="0">
                <a:ea typeface="ＭＳ Ｐゴシック"/>
                <a:cs typeface="ＭＳ Ｐゴシック"/>
              </a:rPr>
              <a:t>function is more flexible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(1,10, 2) =&gt; 1,3,5,7,9</a:t>
            </a:r>
          </a:p>
          <a:p>
            <a:pPr lvl="1" indent="-365760">
              <a:spcBef>
                <a:spcPts val="0"/>
              </a:spcBef>
            </a:pPr>
            <a:r>
              <a:rPr lang="en-US" sz="26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range</a:t>
            </a:r>
            <a:r>
              <a:rPr lang="en-US" sz="2600" dirty="0">
                <a:ea typeface="ＭＳ Ｐゴシック"/>
                <a:cs typeface="ＭＳ Ｐゴシック"/>
              </a:rPr>
              <a:t>(0, 0.1, 0.01) =&gt;  0.0, 0.01, …,  0.10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More options:  </a:t>
            </a:r>
            <a:r>
              <a:rPr lang="en-US" sz="2800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?range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09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A7358-A37A-AB4B-A11D-432BCBD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4DDDA-AC88-964A-9E04-29DBCF0F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curly braces (like Java)</a:t>
            </a:r>
          </a:p>
          <a:p>
            <a:r>
              <a:rPr lang="en-US" dirty="0"/>
              <a:t>Blocks are delimited by 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Whitespace matters! But why?</a:t>
            </a:r>
          </a:p>
          <a:p>
            <a:pPr lvl="1"/>
            <a:r>
              <a:rPr lang="en-US" dirty="0"/>
              <a:t>Because it’s good style to use indentation (in Java too!)</a:t>
            </a:r>
          </a:p>
          <a:p>
            <a:pPr lvl="1"/>
            <a:r>
              <a:rPr lang="en-US" dirty="0"/>
              <a:t>Why not have it do meaning too, instead of just ignored.</a:t>
            </a:r>
          </a:p>
          <a:p>
            <a:pPr lvl="1"/>
            <a:r>
              <a:rPr lang="en-US" dirty="0"/>
              <a:t>Curly braces are redundant, and can cause unexpected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94635E-C79D-F54E-AEB5-094CCEB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163616-3A27-5B43-9E9D-4FA482C0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2CF9CE4-876B-BC4F-9F0B-E669D3C6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969358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indented block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statement: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70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IF-Else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2954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if (condition or expression):  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elif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:  #else if (note the syntax)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statements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else: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	statements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12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13084-6DF5-C34B-B324-C57F287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One-liner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9289A-5C6F-E44B-8FB0-13C1A5C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do a one-liner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similar to </a:t>
            </a:r>
            <a:r>
              <a:rPr lang="en-US"/>
              <a:t>the </a:t>
            </a:r>
            <a:r>
              <a:rPr lang="en-US" dirty="0"/>
              <a:t>C</a:t>
            </a:r>
            <a:r>
              <a:rPr lang="en-US"/>
              <a:t>++/</a:t>
            </a:r>
            <a:r>
              <a:rPr lang="en-US" dirty="0"/>
              <a:t>Java ternary operator.</a:t>
            </a:r>
          </a:p>
          <a:p>
            <a:r>
              <a:rPr lang="en-US" dirty="0"/>
              <a:t>But arguably more readable.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E86B5-F2BC-4E46-B05F-01EEC82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D64F03-85AE-A64F-836D-BCF54C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F505D224-6C54-5741-87C8-3FACCBCB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763000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isApple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True if fruit==‘Apple’ else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20033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 (Assignments / Boolean)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9565609"/>
              </p:ext>
            </p:extLst>
          </p:nvPr>
        </p:nvGraphicFramePr>
        <p:xfrm>
          <a:off x="1104900" y="1478429"/>
          <a:ext cx="6410583" cy="31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68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6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b="1" u="sng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and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3541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480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13084-6DF5-C34B-B324-C57F287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</a:t>
            </a:r>
            <a:r>
              <a:rPr lang="mr-IN" dirty="0" smtClean="0"/>
              <a:t>–</a:t>
            </a:r>
            <a:r>
              <a:rPr lang="en-US" dirty="0" smtClean="0"/>
              <a:t> Conditionals - One Liners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9289A-5C6F-E44B-8FB0-13C1A5C4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condense code from an if-else statement into just one line</a:t>
            </a:r>
          </a:p>
          <a:p>
            <a:r>
              <a:rPr lang="en-US" dirty="0" smtClean="0"/>
              <a:t>This </a:t>
            </a:r>
            <a:r>
              <a:rPr lang="en-US" dirty="0"/>
              <a:t>is similar to the </a:t>
            </a:r>
            <a:r>
              <a:rPr lang="en-US" dirty="0" err="1"/>
              <a:t>c++</a:t>
            </a:r>
            <a:r>
              <a:rPr lang="en-US" dirty="0"/>
              <a:t>/Java ternary </a:t>
            </a:r>
            <a:r>
              <a:rPr lang="en-US" dirty="0" smtClean="0"/>
              <a:t>operator, </a:t>
            </a:r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arguably more readable.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E86B5-F2BC-4E46-B05F-01EEC82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D64F03-85AE-A64F-836D-BCF54C4D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F505D224-6C54-5741-87C8-3FACCBCB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fruit = “Apple”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True if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fruit == “Apple”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else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False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True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fruit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“Orange”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True if fruit == “Apple” else False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isAppleFlag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False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12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Conditionals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Conditional Statements in Python</a:t>
            </a:r>
          </a:p>
          <a:p>
            <a:pPr lvl="4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lab</a:t>
            </a: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Conditionals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8375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Control Flow - Conditionals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conditionals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3.2-conditionals.ipynb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320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for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for (x in range(10)):  # range generates list</a:t>
            </a:r>
            <a:b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while loop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x = 10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while (x &gt;= 0): 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print(x)  #break, continue work here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  x = x - 1</a:t>
            </a:r>
          </a:p>
        </p:txBody>
      </p:sp>
    </p:spTree>
    <p:extLst>
      <p:ext uri="{BB962C8B-B14F-4D97-AF65-F5344CB8AC3E}">
        <p14:creationId xmlns="" xmlns:p14="http://schemas.microsoft.com/office/powerpoint/2010/main" val="4204598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91304-B810-FE45-8072-EC52320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22FD8-54A6-F049-B156-1B90DDC1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designed to operate over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operate over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 itself tests membership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22FA51-D651-1642-A68A-7EEB2A9B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C3E01B-7ADF-D845-AECC-14CCD943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6A715821-1166-DA44-B044-DB0FEB72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squares = [1, 4, 9, 16]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sum = 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for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in squares: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sum +=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print sum  ## 30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36560343-4907-134C-8527-A862F552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3434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list = [’Tim', ‘Mark',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if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 in list: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print ‘Present!'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6231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Flow </a:t>
            </a:r>
            <a:r>
              <a:rPr lang="mr-IN" dirty="0" smtClean="0"/>
              <a:t>–</a:t>
            </a:r>
            <a:r>
              <a:rPr lang="en-US" dirty="0" smtClean="0"/>
              <a:t> Loops </a:t>
            </a:r>
            <a:r>
              <a:rPr lang="mr-IN" dirty="0" smtClean="0"/>
              <a:t>–</a:t>
            </a:r>
            <a:r>
              <a:rPr lang="en-US" dirty="0" smtClean="0"/>
              <a:t> for and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the syntax for loops in 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0802" y="1615869"/>
            <a:ext cx="4364903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for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loop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for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(x in range(10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)):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print(x)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11557" y="1356623"/>
            <a:ext cx="4401848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while loop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x = 10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while (x &gt;= 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print(x)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x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x - 1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7337" y="3160869"/>
            <a:ext cx="8826067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while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loop with break and continue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x 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100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while (x &gt;= 0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if x%17 == 0: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print(x)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break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else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x -=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continue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10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91304-B810-FE45-8072-EC52320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22FD8-54A6-F049-B156-1B90DDC1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designed to operate over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operate over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by itself tests membership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2FA51-D651-1642-A68A-7EEB2A9B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C3E01B-7ADF-D845-AECC-14CCD943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6A715821-1166-DA44-B044-DB0FEB72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squares = [1, 4, 9, 16]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sum = 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for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in squares: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sum +=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num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print sum  ## 30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36560343-4907-134C-8527-A862F552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3434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list = [’Tim', ‘Mark',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if ‘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' in list: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print ‘Present!'</a:t>
            </a:r>
            <a:endParaRPr lang="en-US" sz="24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623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19D4E-7E1C-414D-971A-178D678F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33B58-2A78-A842-9DED-A72972A8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an elegant way to iterate through ranges and lists called comprehensions.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545EE3-BBBD-E242-87B7-E4A320E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3A45D4-6730-9B40-B1A2-A05DAFD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9022648-4ED9-5A48-A1DF-3E41BB1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892711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400" b="1" dirty="0">
                <a:solidFill>
                  <a:schemeClr val="accent2"/>
                </a:solidFill>
                <a:latin typeface="Lucida Sans Typewriter" pitchFamily="49" charset="0"/>
              </a:rPr>
              <a:t> = [1, ’4’, 9, ‘a’, 0, 4]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= [ e**2 for e in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a_list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if type(e) ==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types.IntType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print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squared_ints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# [ 1, 81, 0, 16 ]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5D440F-1D58-3C4C-849A-A83A8A2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982229"/>
            <a:ext cx="5939790" cy="14411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6256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19D4E-7E1C-414D-971A-178D678F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433B58-2A78-A842-9DED-A72972A8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an elegant way to iterate through ranges and lists called comprehensions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example below is a list comprehension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545EE3-BBBD-E242-87B7-E4A320E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3A45D4-6730-9B40-B1A2-A05DAFD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9022648-4ED9-5A48-A1DF-3E41BB1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205264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[1,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“4”,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9,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“a”,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0,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squared_ints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[e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**2 for 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if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”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(type(e))]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squared_ints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, 81, 0,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16]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5D440F-1D58-3C4C-849A-A83A8A2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235901"/>
            <a:ext cx="6677119" cy="1620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881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</a:t>
            </a:r>
            <a:r>
              <a:rPr lang="en-US">
                <a:ea typeface="ＭＳ Ｐゴシック"/>
                <a:cs typeface="ＭＳ Ｐゴシック"/>
              </a:rPr>
              <a:t>: Control Loops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03-languageintro</a:t>
            </a:r>
            <a:r>
              <a:rPr lang="en-US" b="1" dirty="0">
                <a:ea typeface="ＭＳ Ｐゴシック"/>
                <a:cs typeface="ＭＳ Ｐゴシック"/>
              </a:rPr>
              <a:t> / control loops</a:t>
            </a: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1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Arithmetic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0662636"/>
              </p:ext>
            </p:extLst>
          </p:nvPr>
        </p:nvGraphicFramePr>
        <p:xfrm>
          <a:off x="876300" y="1676398"/>
          <a:ext cx="7010400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5 % </a:t>
                      </a:r>
                      <a:r>
                        <a:rPr lang="en-US" baseline="0" dirty="0"/>
                        <a:t>2 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 // 2 is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274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888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Python Control Flow - Loops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loops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3.3-loops.ipynb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3908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Functions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Functions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4720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149475"/>
          </a:xfrm>
        </p:spPr>
        <p:txBody>
          <a:bodyPr/>
          <a:lstStyle/>
          <a:p>
            <a:r>
              <a:rPr lang="en-US" dirty="0"/>
              <a:t>Easy to write custom user functions and extend Python.</a:t>
            </a:r>
          </a:p>
          <a:p>
            <a:r>
              <a:rPr lang="en-US" dirty="0"/>
              <a:t>Return type can by any type : scalar / object / NULL</a:t>
            </a:r>
          </a:p>
          <a:p>
            <a:r>
              <a:rPr lang="en-US" dirty="0"/>
              <a:t>If end of function is reached without explicit return, </a:t>
            </a:r>
          </a:p>
          <a:p>
            <a:r>
              <a:rPr lang="en-US" dirty="0"/>
              <a:t>the value of last evaluated expression is returned.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3173710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…. ):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statements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  #don’t need to say return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538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>
            <a:normAutofit/>
          </a:bodyPr>
          <a:lstStyle/>
          <a:p>
            <a:r>
              <a:rPr lang="en-US" dirty="0" smtClean="0"/>
              <a:t>Concept of modular programming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to write custom user functions and extend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“return” statements are optional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function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(arg1, arg2,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…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statements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return(result) # don’t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need to say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219200"/>
            <a:ext cx="3111500" cy="30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9931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066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9742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757863"/>
          </a:xfrm>
        </p:spPr>
        <p:txBody>
          <a:bodyPr>
            <a:normAutofit/>
          </a:bodyPr>
          <a:lstStyle/>
          <a:p>
            <a:r>
              <a:rPr lang="en-US" dirty="0" smtClean="0"/>
              <a:t>Return </a:t>
            </a:r>
            <a:r>
              <a:rPr lang="en-US" dirty="0"/>
              <a:t>type can be any type - scalar/complex data type or user defined object / NULL</a:t>
            </a:r>
          </a:p>
          <a:p>
            <a:r>
              <a:rPr lang="en-US" dirty="0"/>
              <a:t>If end of function is reached without explicit return, the value of last evaluated expression is returned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7338" y="2652024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87338" y="4433593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(5,8)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val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192A7798-5DA8-6746-BA10-7B182DC1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763000" cy="267765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””” This re-implements the max function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“””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(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mr-IN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945032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re-implements the max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68191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57F9B1-AF79-4446-BAC1-DF561CB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F1AF3E-2A26-6042-B808-4211C0C4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(and should) define a </a:t>
            </a:r>
            <a:r>
              <a:rPr lang="en-US" dirty="0" err="1" smtClean="0"/>
              <a:t>docstring</a:t>
            </a:r>
            <a:r>
              <a:rPr lang="en-US" dirty="0" smtClean="0"/>
              <a:t> to help understand the inputs and outputs of the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60F15A-E74E-4040-A650-E4A7A930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B5DBF-A7CE-3E4B-8B35-96B761C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01161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my_max.__doc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__)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function re-implements the max function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Inputs: Two numbers x, y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Outputs: The maximum of the two numbers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1658032"/>
            <a:ext cx="8763000" cy="317009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my_max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x,y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’’’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This function re-implements the max function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Inputs: Two numbers x, y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Outputs: The maximum of the two numbers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‘’’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else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return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0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is an anonymous function.</a:t>
            </a:r>
          </a:p>
          <a:p>
            <a:r>
              <a:rPr lang="en-US" dirty="0"/>
              <a:t>Usually used as an argument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functions require other functions as parameters: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B58BBB5E-6680-CD4A-BDDA-B5D83960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828800"/>
            <a:ext cx="87630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x : x * x #generate square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66E06FA-3A86-E84D-9F8D-E62219B2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08" y="3635246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 = [(1, ‘Sara’), (2, ‘Bob’), (3, ‘Mary)]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(key = lambda x: x[1])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[(2, ‘Bob’), (3, ’Mary’), (1, ‘Sara’)]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505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4D6AB-2309-AE46-A233-39B690E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0726CE-FB33-D849-ABFA-088E969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“Lambda Function” is </a:t>
            </a:r>
            <a:r>
              <a:rPr lang="en-US" dirty="0"/>
              <a:t>an anonymous function.</a:t>
            </a:r>
          </a:p>
          <a:p>
            <a:r>
              <a:rPr lang="en-US" dirty="0"/>
              <a:t>Usually used as an argument to another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syntax is as follows: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functions require other functions as </a:t>
            </a:r>
            <a:r>
              <a:rPr lang="en-US" dirty="0" smtClean="0"/>
              <a:t>parameters. For example, sorting a list of tuples by the second element in the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67381F-5BCC-434C-B9E0-01B156E4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1F2EAA-6964-8442-BAA5-B87FCF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66E06FA-3A86-E84D-9F8D-E62219B2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690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people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[(2, “Sara”), (1, “Bob”),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(3,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“Mary”)]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print(people)</a:t>
            </a:r>
          </a:p>
          <a:p>
            <a:pPr defTabSz="288925"/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[(1,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Bob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'), (2,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Sara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'), (3, '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Mary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')]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people.sort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(key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lambda x: x[1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print(people)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[(1,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‘Bob’), (3, ’Mary’),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‘Sara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51316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&lt;inputs&gt; </a:t>
            </a:r>
            <a:r>
              <a:rPr lang="en-US" sz="2000" b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</a:t>
            </a:r>
            <a:r>
              <a:rPr lang="en-US" sz="2000" b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&lt;output&gt;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4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Bitwise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7012280"/>
              </p:ext>
            </p:extLst>
          </p:nvPr>
        </p:nvGraphicFramePr>
        <p:xfrm>
          <a:off x="876300" y="1676398"/>
          <a:ext cx="7010400" cy="378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</a:t>
                      </a:r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Bitwise 1’s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Logical Shift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03039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an operation on a Array / matrix</a:t>
            </a:r>
            <a:r>
              <a:rPr lang="mr-IN" dirty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I use a loop to go through?</a:t>
            </a:r>
          </a:p>
          <a:p>
            <a:endParaRPr lang="en-US" dirty="0"/>
          </a:p>
          <a:p>
            <a:r>
              <a:rPr lang="en-US" dirty="0"/>
              <a:t>Another option is to use a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F08BE0B6-6B8F-A94C-A6E0-B4EC7BC1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432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[1, 2, 3, 4, 5]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list(map(lambda x: x * 2, a))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D4727C24-8E20-2E42-851F-691CEA85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" y="4789210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4, 6, 8, 10]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345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an operation on </a:t>
            </a:r>
            <a:r>
              <a:rPr lang="en-US" dirty="0" smtClean="0"/>
              <a:t>any list type for each element</a:t>
            </a:r>
          </a:p>
          <a:p>
            <a:r>
              <a:rPr lang="en-US" dirty="0"/>
              <a:t>The syntax is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map returns a map-object that is converted to a list, set,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04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[1, 2, 3, 4, 5]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a_square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list(map(lambda x : x*x,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a_square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25]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64" y="19050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ap(&lt;function&gt;, &lt;sequence&gt;)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664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filter operation </a:t>
            </a:r>
            <a:r>
              <a:rPr lang="en-US" dirty="0"/>
              <a:t>on </a:t>
            </a:r>
            <a:r>
              <a:rPr lang="en-US" dirty="0" smtClean="0"/>
              <a:t>any list type and returns an object, that can be converted to a sub-list</a:t>
            </a:r>
          </a:p>
          <a:p>
            <a:r>
              <a:rPr lang="en-US" dirty="0"/>
              <a:t>The syntax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[1, 2, 3, 4, 5, 6, 7, 8, 9, 10]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a_even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list(filter(lambda x : x%2==0,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a_odd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list(filter(lambda x : x%2!=0, a))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a_even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a_odd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4, 9, 16, 25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filter(&lt;function&gt;, &lt;sequence&gt;)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362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reduce operation </a:t>
            </a:r>
            <a:r>
              <a:rPr lang="en-US" dirty="0"/>
              <a:t>on </a:t>
            </a:r>
            <a:r>
              <a:rPr lang="en-US" dirty="0" smtClean="0"/>
              <a:t>any list type. It continually applies a function to the input sequence and returns a single result.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One line statement to find the maximum number from a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functools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reduce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reduce(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lambda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a if (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a&gt;b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else 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47,11,42,102,13])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102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2100" y="1838447"/>
            <a:ext cx="3708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2097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Functions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03-languagebasics</a:t>
            </a:r>
            <a:r>
              <a:rPr lang="en-US" b="1" dirty="0">
                <a:ea typeface="ＭＳ Ｐゴシック"/>
                <a:cs typeface="ＭＳ Ｐゴシック"/>
              </a:rPr>
              <a:t> / functions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47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Functions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Write functions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3.4-functions.ipynb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005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Strings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Strings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979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CEB03-EA22-8647-B99A-DBD053D1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7E29A-6635-6D4C-93D6-DA79CF04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Immutable arrays of variable length</a:t>
            </a:r>
          </a:p>
          <a:p>
            <a:r>
              <a:rPr lang="en-US" dirty="0"/>
              <a:t>All strings Unicode in Python 3</a:t>
            </a:r>
          </a:p>
          <a:p>
            <a:r>
              <a:rPr lang="en-US" dirty="0"/>
              <a:t>No separate “char” type – just single length string</a:t>
            </a:r>
          </a:p>
          <a:p>
            <a:r>
              <a:rPr lang="en-US" dirty="0"/>
              <a:t>Examples of literal strings:</a:t>
            </a:r>
          </a:p>
          <a:p>
            <a:pPr lvl="1"/>
            <a:r>
              <a:rPr lang="en-US" dirty="0"/>
              <a:t>‘single quotes’</a:t>
            </a:r>
          </a:p>
          <a:p>
            <a:pPr lvl="1"/>
            <a:r>
              <a:rPr lang="en-US" dirty="0"/>
              <a:t>“double quotes”</a:t>
            </a:r>
          </a:p>
          <a:p>
            <a:pPr lvl="1"/>
            <a:r>
              <a:rPr lang="en-US" dirty="0"/>
              <a:t>“””triple quotes””” # allows multi-line</a:t>
            </a:r>
          </a:p>
          <a:p>
            <a:pPr lvl="1"/>
            <a:r>
              <a:rPr lang="en-US" dirty="0"/>
              <a:t>b’\</a:t>
            </a:r>
            <a:r>
              <a:rPr lang="en-US" dirty="0" err="1"/>
              <a:t>xea</a:t>
            </a:r>
            <a:r>
              <a:rPr lang="en-US" dirty="0"/>
              <a:t>’ # binary escaped characters</a:t>
            </a:r>
          </a:p>
          <a:p>
            <a:pPr lvl="1"/>
            <a:r>
              <a:rPr lang="en-US" dirty="0"/>
              <a:t>u’</a:t>
            </a:r>
            <a:r>
              <a:rPr lang="hi-IN" dirty="0"/>
              <a:t> नमस्ते</a:t>
            </a:r>
            <a:r>
              <a:rPr lang="en-US" dirty="0"/>
              <a:t>’ # Unicode characters</a:t>
            </a:r>
          </a:p>
          <a:p>
            <a:pPr lvl="1"/>
            <a:r>
              <a:rPr lang="en-US" dirty="0"/>
              <a:t>r’\d\d’ # Raw string, good for regexes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B87DDBD-EC9D-5C48-9176-9B5C7523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88D1E-5168-9342-A4E7-591DB6B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2670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DB790-0015-D343-8C69-1E70D4B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9616C4-632B-3549-8A39-803FA91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 (not C++) style </a:t>
            </a:r>
            <a:r>
              <a:rPr lang="en-US" dirty="0" err="1"/>
              <a:t>printf</a:t>
            </a:r>
            <a:r>
              <a:rPr lang="en-US" dirty="0"/>
              <a:t>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parenthesis for longer formatted strings (as shown above)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FA5E92-A05E-4E42-8977-2BC8B6E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EAF147-426C-3543-A092-3062324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40E4F6BB-F752-1342-845F-1B34789C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47800"/>
            <a:ext cx="74295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text = (“Hi %s! You are the %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visitor here today” % (”Mary”, 56))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1413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DB790-0015-D343-8C69-1E70D4B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9616C4-632B-3549-8A39-803FA91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</a:t>
            </a:r>
            <a:r>
              <a:rPr lang="en-US" dirty="0"/>
              <a:t>C </a:t>
            </a:r>
            <a:r>
              <a:rPr lang="en-US" dirty="0" smtClean="0"/>
              <a:t>style formatting syntax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Python doesn’t use C++ style formatting syntax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parenthesis for longer formatted strings (as shown above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FA5E92-A05E-4E42-8977-2BC8B6E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EAF147-426C-3543-A092-3062324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text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(“Hi %s! You are visitor %d today” % (”Mary”, 56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print(text)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'Hi Mary! You are visitor 56 today'</a:t>
            </a:r>
          </a:p>
        </p:txBody>
      </p:sp>
    </p:spTree>
    <p:extLst>
      <p:ext uri="{BB962C8B-B14F-4D97-AF65-F5344CB8AC3E}">
        <p14:creationId xmlns:p14="http://schemas.microsoft.com/office/powerpoint/2010/main" xmlns="" val="36634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Operators: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5412871"/>
              </p:ext>
            </p:extLst>
          </p:nvPr>
        </p:nvGraphicFramePr>
        <p:xfrm>
          <a:off x="1181100" y="1524000"/>
          <a:ext cx="6392178" cy="364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07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07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 &lt;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Less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5071">
                <a:tc>
                  <a:txBody>
                    <a:bodyPr/>
                    <a:lstStyle/>
                    <a:p>
                      <a:r>
                        <a:rPr lang="en-US" dirty="0"/>
                        <a:t>Greater than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2224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6372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144FC-94CE-C94A-81D6-9020A88A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1EC0BF-2834-0E42-9A50-74B96F4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similar to list slicing.</a:t>
            </a:r>
          </a:p>
          <a:p>
            <a:pPr lvl="1"/>
            <a:r>
              <a:rPr lang="en-US" dirty="0"/>
              <a:t>‘Hello’[1:3] : ’el’ # start from 1 up to but not including 3.</a:t>
            </a:r>
          </a:p>
          <a:p>
            <a:pPr lvl="1"/>
            <a:r>
              <a:rPr lang="en-US" dirty="0"/>
              <a:t>‘Hello’[1:-1] : ‘ell’ # star t from 1 up to but not including last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7B72E0-8910-7548-B39E-4DC041A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E5A58C-EFE8-EA4B-9A7D-4CC91AB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7004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144FC-94CE-C94A-81D6-9020A88A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1EC0BF-2834-0E42-9A50-74B96F4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slicing is similar </a:t>
            </a:r>
            <a:r>
              <a:rPr lang="en-US" dirty="0"/>
              <a:t>to </a:t>
            </a:r>
            <a:r>
              <a:rPr lang="en-US" dirty="0" smtClean="0"/>
              <a:t>lists:</a:t>
            </a:r>
            <a:endParaRPr lang="en-US" dirty="0"/>
          </a:p>
          <a:p>
            <a:pPr lvl="1"/>
            <a:r>
              <a:rPr lang="en-US" dirty="0"/>
              <a:t>‘Hello’[1:3</a:t>
            </a:r>
            <a:r>
              <a:rPr lang="en-US" dirty="0" smtClean="0"/>
              <a:t>] gives </a:t>
            </a:r>
            <a:r>
              <a:rPr lang="en-US" dirty="0"/>
              <a:t>’el’ </a:t>
            </a:r>
            <a:r>
              <a:rPr lang="en-US" dirty="0" smtClean="0"/>
              <a:t>        # </a:t>
            </a:r>
            <a:r>
              <a:rPr lang="en-US" dirty="0"/>
              <a:t>start from 1 up to but not including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‘Hello’[1:-1] </a:t>
            </a:r>
            <a:r>
              <a:rPr lang="en-US" dirty="0" smtClean="0"/>
              <a:t>gives </a:t>
            </a:r>
            <a:r>
              <a:rPr lang="en-US" dirty="0"/>
              <a:t>‘ell’ </a:t>
            </a:r>
            <a:r>
              <a:rPr lang="en-US" dirty="0" smtClean="0"/>
              <a:t>      # start </a:t>
            </a:r>
            <a:r>
              <a:rPr lang="en-US" dirty="0"/>
              <a:t>from 1 up to but not including </a:t>
            </a: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7B72E0-8910-7548-B39E-4DC041A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E5A58C-EFE8-EA4B-9A7D-4CC91AB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text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“Hello world!”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print(text)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 world!’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print(text[:])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 world!’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print(text[:5])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’Hello’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print(text[6:11])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’world’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print(text[6:-1])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’world’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372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865D5-0B98-E84F-9ECD-AEE88396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63317601-65DB-2048-B32B-5D6798F05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8697990"/>
              </p:ext>
            </p:extLst>
          </p:nvPr>
        </p:nvGraphicFramePr>
        <p:xfrm>
          <a:off x="234950" y="822325"/>
          <a:ext cx="89027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150">
                  <a:extLst>
                    <a:ext uri="{9D8B030D-6E8A-4147-A177-3AD203B41FA5}">
                      <a16:colId xmlns="" xmlns:a16="http://schemas.microsoft.com/office/drawing/2014/main" val="3625596883"/>
                    </a:ext>
                  </a:extLst>
                </a:gridCol>
                <a:gridCol w="5670550">
                  <a:extLst>
                    <a:ext uri="{9D8B030D-6E8A-4147-A177-3AD203B41FA5}">
                      <a16:colId xmlns="" xmlns:a16="http://schemas.microsoft.com/office/drawing/2014/main" val="958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23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.lower(), .upper()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to lower/upper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4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beginning and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0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startswith</a:t>
                      </a:r>
                      <a:r>
                        <a:rPr lang="en-US" dirty="0"/>
                        <a:t>(’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endswith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string starts with or ends with the given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isalpha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’), .</a:t>
                      </a:r>
                      <a:r>
                        <a:rPr lang="en-US" dirty="0" err="1"/>
                        <a:t>isdigit</a:t>
                      </a:r>
                      <a:r>
                        <a:rPr lang="en-US" dirty="0"/>
                        <a:t>(), .</a:t>
                      </a:r>
                      <a:r>
                        <a:rPr lang="en-US" dirty="0" err="1"/>
                        <a:t>isspace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if all </a:t>
                      </a:r>
                      <a:r>
                        <a:rPr lang="en-US" dirty="0" err="1"/>
                        <a:t>charcaters</a:t>
                      </a:r>
                      <a:r>
                        <a:rPr lang="en-US" dirty="0"/>
                        <a:t> in string are alpha/digit/whitespace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21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.find(‘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find index of substring ’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 and return index, or -1 if not found (NOT a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5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.replace(‘</a:t>
                      </a:r>
                      <a:r>
                        <a:rPr lang="en-US" dirty="0" err="1"/>
                        <a:t>old’,’new</a:t>
                      </a:r>
                      <a:r>
                        <a:rPr lang="en-US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replace string with another string (NOT regex)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23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.split(’,’)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list of strings given by delimiter (comma in this case)  ”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” =&gt; 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719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.join([‘</a:t>
                      </a:r>
                      <a:r>
                        <a:rPr lang="en-US" dirty="0" err="1"/>
                        <a:t>a’,’b’,’c’,d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join the list using the string itself as delimiter: “,”.join([‘</a:t>
                      </a:r>
                      <a:r>
                        <a:rPr lang="en-US" dirty="0" err="1"/>
                        <a:t>a’,’b’,’c’,’d</a:t>
                      </a:r>
                      <a:r>
                        <a:rPr lang="en-US" dirty="0"/>
                        <a:t>’])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15006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0E701B2-550F-424B-A18D-E1A5E76F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9209DD-54BC-5D45-81C4-39ECE00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909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CE8AE-F132-964C-AE95-6E898BE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AB4C8A-0807-9247-AC0B-FF9B7DF2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very powerful (and fast) regex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A7068E-202E-574B-88A0-2CB95B16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CD38D8-534A-ED41-A6A4-55733BE8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22B72D66-E59C-DF43-9A68-6A879C9F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47800"/>
            <a:ext cx="74295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re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re.compile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r'ab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*’,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re.IGNORECASE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&lt;_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sre.SRE_Match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object; span=(0, 4), match='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'&gt;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162114C-82FA-4548-9BE8-0956297C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7886"/>
            <a:ext cx="7429500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= </a:t>
            </a:r>
            <a:r>
              <a:rPr lang="en-US" sz="24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p.match</a:t>
            </a:r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(‘</a:t>
            </a:r>
            <a:r>
              <a:rPr lang="en-US" sz="24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abbb</a:t>
            </a:r>
            <a:r>
              <a:rPr lang="en-US" sz="24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’).group(0)   #returns string</a:t>
            </a:r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2586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EDE37-6C74-3D42-8C92-E9432AF3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A0F065-5678-B849-A9D6-3B4FA5B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re.match</a:t>
            </a:r>
            <a:r>
              <a:rPr lang="en-US" dirty="0"/>
              <a:t>(‘pattern’) – matches regex at beginning of </a:t>
            </a:r>
            <a:r>
              <a:rPr lang="en-US" dirty="0" err="1"/>
              <a:t>sring</a:t>
            </a:r>
            <a:endParaRPr lang="en-US" dirty="0"/>
          </a:p>
          <a:p>
            <a:r>
              <a:rPr lang="en-US" dirty="0" err="1"/>
              <a:t>re.search</a:t>
            </a:r>
            <a:r>
              <a:rPr lang="en-US" dirty="0"/>
              <a:t>(‘pattern’) – matches regex anywhere in string</a:t>
            </a:r>
          </a:p>
          <a:p>
            <a:r>
              <a:rPr lang="en-US" dirty="0" err="1"/>
              <a:t>re.findall</a:t>
            </a:r>
            <a:r>
              <a:rPr lang="en-US" dirty="0"/>
              <a:t>(‘pattern’) – matches regex </a:t>
            </a:r>
          </a:p>
          <a:p>
            <a:r>
              <a:rPr lang="en-US" dirty="0" err="1"/>
              <a:t>re.sub</a:t>
            </a:r>
            <a:r>
              <a:rPr lang="en-US" dirty="0"/>
              <a:t>(‘pattern’, ‘replace’) – does regex </a:t>
            </a:r>
            <a:r>
              <a:rPr lang="en-US" dirty="0" err="1"/>
              <a:t>substtitution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AAA7CF-3745-9644-9B25-9314106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EB2FCD-4A92-C143-9A80-613AF46A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0531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String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Quick intro lab to Python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03-</a:t>
            </a:r>
            <a:r>
              <a:rPr lang="en-US" b="1" dirty="0">
                <a:ea typeface="ＭＳ Ｐゴシック"/>
                <a:cs typeface="ＭＳ Ｐゴシック"/>
              </a:rPr>
              <a:t>languagebasics / strings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699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Strings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Play with strings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3.5-strings.ipynb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995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Exceptions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3081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to open a file </a:t>
            </a:r>
            <a:r>
              <a:rPr lang="mr-IN" dirty="0" smtClean="0"/>
              <a:t>–</a:t>
            </a:r>
            <a:r>
              <a:rPr lang="en-US" dirty="0" smtClean="0"/>
              <a:t> txt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open a file </a:t>
            </a:r>
            <a:r>
              <a:rPr lang="mr-IN" dirty="0" smtClean="0"/>
              <a:t>–</a:t>
            </a:r>
            <a:r>
              <a:rPr lang="en-US" dirty="0" smtClean="0"/>
              <a:t> csv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32" y="13716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filename = “../data/files/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file.txt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open(filename, 'r') as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for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line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print(line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629561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filename = “../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data/files/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file.csv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myfilereader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csv.reader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delimiter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=',')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for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row in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myfilereader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		print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 '.join(row))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731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42F4-F77C-D543-BA76-40700599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3E24B-3794-F941-A9E2-39C4BA6E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throw exceptions.</a:t>
            </a:r>
          </a:p>
          <a:p>
            <a:r>
              <a:rPr lang="en-US" dirty="0"/>
              <a:t>We should catch Exceptions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8D90BA-BAF5-A342-98A8-2F5C92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FF5A46-F582-0D4D-8D3F-0886EC6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3893D5B-4C6F-494F-BFED-2C464F30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try: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f = open(filename, '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rU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text =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f.read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f.close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except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IOError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## If exception, comes here.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sys.stderr.write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('problem reading:' + filename)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## In any case, the code then continues with the line after the try/except</a:t>
            </a:r>
          </a:p>
        </p:txBody>
      </p:sp>
    </p:spTree>
    <p:extLst>
      <p:ext uri="{BB962C8B-B14F-4D97-AF65-F5344CB8AC3E}">
        <p14:creationId xmlns="" xmlns:p14="http://schemas.microsoft.com/office/powerpoint/2010/main" val="10770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96FEBF-C53C-A943-A925-73159AD6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81C23E-FFDE-014E-AC2D-B6767D8B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value types or primitive types</a:t>
            </a:r>
          </a:p>
          <a:p>
            <a:r>
              <a:rPr lang="en-US" dirty="0"/>
              <a:t>Everything is an object.</a:t>
            </a:r>
          </a:p>
          <a:p>
            <a:pPr lvl="1"/>
            <a:r>
              <a:rPr lang="en-US" dirty="0"/>
              <a:t>Objects are referred to by reference.</a:t>
            </a:r>
          </a:p>
          <a:p>
            <a:pPr lvl="1"/>
            <a:r>
              <a:rPr lang="en-US" dirty="0"/>
              <a:t>Even simple integers are references.</a:t>
            </a:r>
          </a:p>
          <a:p>
            <a:r>
              <a:rPr lang="en-US" dirty="0"/>
              <a:t>Variables are always references</a:t>
            </a:r>
          </a:p>
          <a:p>
            <a:pPr lvl="1"/>
            <a:r>
              <a:rPr lang="en-US" dirty="0"/>
              <a:t>References are untyped. (loose typing)</a:t>
            </a:r>
          </a:p>
          <a:p>
            <a:pPr lvl="1"/>
            <a:r>
              <a:rPr lang="en-US" dirty="0"/>
              <a:t>References can point to anything.</a:t>
            </a:r>
          </a:p>
          <a:p>
            <a:r>
              <a:rPr lang="en-US" dirty="0"/>
              <a:t>Some types are immutable (can’t be changed)</a:t>
            </a:r>
          </a:p>
          <a:p>
            <a:pPr lvl="1"/>
            <a:r>
              <a:rPr lang="en-US" dirty="0"/>
              <a:t>most numeric types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tuples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C05592-D263-BB4D-B9F2-ED34102A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49B1C0-381C-B542-A5C6-5A8A5001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1949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42F4-F77C-D543-BA76-40700599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3E24B-3794-F941-A9E2-39C4BA6E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throw </a:t>
            </a:r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Exception handling helps in attempts to open non-existent files, corrupt files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8D90BA-BAF5-A342-98A8-2F5C92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FF5A46-F582-0D4D-8D3F-0886EC6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306431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try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with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open(filename, 'r')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 line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print(line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except: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print("Sorry! The file either doesn't exist or is corrupt!")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1BFBE4ED-BA6D-0446-984C-9533EC4A2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16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try: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with open(filename, 'r') as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for line in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myfile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 print(line)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except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IOError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sys.stderr.write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('problem reading:' + filename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029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Files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Play with files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3.6-files.ipynb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81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Multithreaded Programming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Exceptions</a:t>
            </a: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774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supports multithreaded programming</a:t>
            </a:r>
          </a:p>
          <a:p>
            <a:r>
              <a:rPr lang="en-US" dirty="0"/>
              <a:t>Works very similar to Java (identical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inherit from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4CD1DBB3-A70B-074B-AC52-78C6E9E7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81200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threading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# Do something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(target=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dowork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).start()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469DCCC1-E550-4242-9EF7-6BE2B5E5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" y="4343400"/>
            <a:ext cx="74295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  #override this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#Do Something</a:t>
            </a:r>
          </a:p>
        </p:txBody>
      </p:sp>
    </p:spTree>
    <p:extLst>
      <p:ext uri="{BB962C8B-B14F-4D97-AF65-F5344CB8AC3E}">
        <p14:creationId xmlns="" xmlns:p14="http://schemas.microsoft.com/office/powerpoint/2010/main" val="16260190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0DA61E-C939-CC45-A507-8A3FE2E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C341C-D576-1647-BB0A-A788B599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 is very nice when we have threads!</a:t>
            </a:r>
          </a:p>
          <a:p>
            <a:pPr lvl="1"/>
            <a:r>
              <a:rPr lang="en-US" dirty="0"/>
              <a:t>tuple/</a:t>
            </a:r>
            <a:r>
              <a:rPr lang="en-US" dirty="0" err="1"/>
              <a:t>frozenset</a:t>
            </a:r>
            <a:r>
              <a:rPr lang="en-US" dirty="0"/>
              <a:t> are a thread-safe collection type.</a:t>
            </a:r>
          </a:p>
          <a:p>
            <a:pPr lvl="1"/>
            <a:r>
              <a:rPr lang="en-US" dirty="0"/>
              <a:t>Strings and </a:t>
            </a:r>
            <a:r>
              <a:rPr lang="en-US" dirty="0" err="1"/>
              <a:t>numerics</a:t>
            </a:r>
            <a:r>
              <a:rPr lang="en-US" dirty="0"/>
              <a:t> (</a:t>
            </a:r>
            <a:r>
              <a:rPr lang="en-US" dirty="0" err="1"/>
              <a:t>ints</a:t>
            </a:r>
            <a:r>
              <a:rPr lang="en-US" dirty="0"/>
              <a:t>, floats) are thread-safe.</a:t>
            </a:r>
          </a:p>
          <a:p>
            <a:r>
              <a:rPr lang="en-US" dirty="0"/>
              <a:t>Otherwise, we need to use lock, semaphore,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C52F2A-87F7-1A49-B381-92FB27A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0525F4-D156-A048-986B-0FEDE1D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FA5B9E2F-B2D3-C547-8ACB-DCB26994F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28443"/>
            <a:ext cx="74295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MyThread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threading.Thread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l = 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threading.Lock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def run(self):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with l: # auto acquires/closes the lock.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#Do Something while locking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# Do something else after lock</a:t>
            </a:r>
          </a:p>
        </p:txBody>
      </p:sp>
    </p:spTree>
    <p:extLst>
      <p:ext uri="{BB962C8B-B14F-4D97-AF65-F5344CB8AC3E}">
        <p14:creationId xmlns="" xmlns:p14="http://schemas.microsoft.com/office/powerpoint/2010/main" val="2316443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DB405-BD8D-FE4A-ACA8-459C3CD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E18DD-81C8-D74C-8CE4-D034FAF4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22325"/>
            <a:ext cx="2393950" cy="5643563"/>
          </a:xfrm>
        </p:spPr>
        <p:txBody>
          <a:bodyPr/>
          <a:lstStyle/>
          <a:p>
            <a:r>
              <a:rPr lang="en-US" dirty="0"/>
              <a:t>Python supports multithreaded </a:t>
            </a:r>
            <a:r>
              <a:rPr lang="en-US" dirty="0" smtClean="0"/>
              <a:t>programming</a:t>
            </a:r>
          </a:p>
          <a:p>
            <a:endParaRPr lang="en-US" dirty="0"/>
          </a:p>
          <a:p>
            <a:r>
              <a:rPr lang="en-US" dirty="0"/>
              <a:t>Works very similar to Java (identical interface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’threading’ class is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032798-300A-0D44-93EE-2741AF6C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2261E5-B7C6-3841-99D6-7623EA7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2364" y="1225491"/>
            <a:ext cx="4402302" cy="5240397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8225" y="804863"/>
            <a:ext cx="2572504" cy="3413125"/>
          </a:xfrm>
          <a:prstGeom prst="rect">
            <a:avLst/>
          </a:prstGeom>
          <a:ln w="2222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562144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88C2A-6CBF-1F44-89B0-E7A08B8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/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A28FA9-1FE5-AC44-9A18-BF965D00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is multiple threads of another type</a:t>
            </a:r>
          </a:p>
          <a:p>
            <a:r>
              <a:rPr lang="en-US" dirty="0"/>
              <a:t>Code in event handlers will be run on different thread</a:t>
            </a:r>
          </a:p>
          <a:p>
            <a:r>
              <a:rPr lang="en-US" dirty="0"/>
              <a:t>Need to keep thread safety in mind in callbacks.</a:t>
            </a:r>
          </a:p>
          <a:p>
            <a:r>
              <a:rPr lang="en-US" dirty="0"/>
              <a:t>Python provides the signal class to handle messaging.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9B7B56-6B40-0A43-A704-D5F8A8C2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5C9F20-4F13-5542-AE1B-A034A0E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52500" y="2959768"/>
            <a:ext cx="6858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import signal,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os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def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handler(signum, frame):    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print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('Signal handler called with signal', signum)    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raise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OSError("Couldn't open device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!")</a:t>
            </a:r>
            <a:r>
              <a:rPr kumimoji="0" lang="en-US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x-none" sz="1800" dirty="0">
              <a:solidFill>
                <a:schemeClr val="bg2">
                  <a:lumMod val="65000"/>
                  <a:lumOff val="35000"/>
                </a:schemeClr>
              </a:solidFill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#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Set the signal handler and a 5-second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alarm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signal.signal(signal.SIGALRM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, handler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signal.alarm(5)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x-none" sz="1800" dirty="0">
              <a:solidFill>
                <a:schemeClr val="bg2">
                  <a:lumMod val="65000"/>
                  <a:lumOff val="35000"/>
                </a:schemeClr>
              </a:solidFill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#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This open() may hang 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indefinitely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fd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= os.open('/dev/ttyS0', os.O_RDWR</a:t>
            </a: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</a:t>
            </a:r>
            <a:endParaRPr kumimoji="0" lang="en-US" altLang="x-none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 Unicode MS" charset="0"/>
              <a:ea typeface="Courier New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signal.alarm(0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Arial Unicode MS" charset="0"/>
                <a:ea typeface="Courier New" charset="0"/>
              </a:rPr>
              <a:t>)          # Disable the alarm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934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</a:t>
            </a:r>
          </a:p>
          <a:p>
            <a:pPr lvl="1"/>
            <a:r>
              <a:rPr lang="en-US" dirty="0"/>
              <a:t>float (3.1)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(10)</a:t>
            </a:r>
          </a:p>
          <a:p>
            <a:pPr lvl="1"/>
            <a:r>
              <a:rPr lang="en-US" dirty="0"/>
              <a:t>long (10L)</a:t>
            </a:r>
          </a:p>
          <a:p>
            <a:pPr lvl="1"/>
            <a:r>
              <a:rPr lang="en-US" dirty="0"/>
              <a:t>complex (1+3j)</a:t>
            </a:r>
          </a:p>
          <a:p>
            <a:pPr lvl="1"/>
            <a:r>
              <a:rPr lang="en-US" dirty="0"/>
              <a:t>bool  (True / False)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 (“hello world”)</a:t>
            </a:r>
          </a:p>
          <a:p>
            <a:pPr lvl="1"/>
            <a:endParaRPr lang="en-US" dirty="0"/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list: [1, 2, 2, 3]</a:t>
            </a:r>
          </a:p>
          <a:p>
            <a:pPr lvl="1"/>
            <a:r>
              <a:rPr lang="en-US" dirty="0"/>
              <a:t>set [1, 2, 3]  #No dups</a:t>
            </a:r>
          </a:p>
          <a:p>
            <a:pPr lvl="1"/>
            <a:r>
              <a:rPr lang="en-US" dirty="0"/>
              <a:t>tuple (1,”hello”)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{“cat”: 3, “dog”, 4}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352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3B533-D486-1045-ABA5-8A65BFA4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D158C-FE87-A944-A0E3-BA9A17E6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can be auto-converted without a warning</a:t>
            </a:r>
          </a:p>
          <a:p>
            <a:r>
              <a:rPr lang="en-US" dirty="0"/>
              <a:t>There is a hierarchy:</a:t>
            </a:r>
          </a:p>
          <a:p>
            <a:pPr lvl="1"/>
            <a:r>
              <a:rPr lang="en-US" dirty="0"/>
              <a:t>bool -&gt; </a:t>
            </a:r>
            <a:r>
              <a:rPr lang="en-US" dirty="0" err="1"/>
              <a:t>int</a:t>
            </a:r>
            <a:r>
              <a:rPr lang="en-US" dirty="0"/>
              <a:t> -&gt; long</a:t>
            </a:r>
            <a:r>
              <a:rPr lang="en-US" dirty="0">
                <a:sym typeface="Wingdings" pitchFamily="2" charset="2"/>
              </a:rPr>
              <a:t> -&gt; float -&gt; complex</a:t>
            </a:r>
          </a:p>
          <a:p>
            <a:pPr lvl="1"/>
            <a:r>
              <a:rPr lang="en-US" dirty="0">
                <a:sym typeface="Wingdings" pitchFamily="2" charset="2"/>
              </a:rPr>
              <a:t>Upcasting is never a problem.</a:t>
            </a:r>
          </a:p>
          <a:p>
            <a:pPr lvl="1"/>
            <a:r>
              <a:rPr lang="en-US" dirty="0" err="1">
                <a:sym typeface="Wingdings" pitchFamily="2" charset="2"/>
              </a:rPr>
              <a:t>Downcasting</a:t>
            </a:r>
            <a:r>
              <a:rPr lang="en-US" dirty="0">
                <a:sym typeface="Wingdings" pitchFamily="2" charset="2"/>
              </a:rPr>
              <a:t> requires loss of information.</a:t>
            </a:r>
          </a:p>
          <a:p>
            <a:r>
              <a:rPr lang="en-US" dirty="0">
                <a:sym typeface="Wingdings" pitchFamily="2" charset="2"/>
              </a:rPr>
              <a:t>Explicit conversion / casting</a:t>
            </a:r>
          </a:p>
          <a:p>
            <a:pPr lvl="1"/>
            <a:r>
              <a:rPr lang="en-US" dirty="0">
                <a:sym typeface="Wingdings" pitchFamily="2" charset="2"/>
              </a:rPr>
              <a:t>Casting is accomplished by passing the value to the constructor</a:t>
            </a:r>
          </a:p>
          <a:p>
            <a:pPr lvl="1"/>
            <a:r>
              <a:rPr lang="en-US" dirty="0">
                <a:sym typeface="Wingdings" pitchFamily="2" charset="2"/>
              </a:rPr>
              <a:t>Example: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(3.1) # float is passed into the constructor of </a:t>
            </a:r>
            <a:r>
              <a:rPr lang="en-US" dirty="0" err="1">
                <a:sym typeface="Wingdings" pitchFamily="2" charset="2"/>
              </a:rPr>
              <a:t>int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Casting always copies the data and makes a new object.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107E45-6448-234B-A99B-1D3F0117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0D30B4-93A3-AA41-8507-7DAC33E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8991145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385646</TotalTime>
  <Words>4812</Words>
  <Application>Microsoft Macintosh PowerPoint</Application>
  <PresentationFormat>Custom</PresentationFormat>
  <Paragraphs>1081</Paragraphs>
  <Slides>76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LPc_New</vt:lpstr>
      <vt:lpstr>Python Language Basics</vt:lpstr>
      <vt:lpstr>Python Data Types</vt:lpstr>
      <vt:lpstr>Python Operators (Assignments / Boolean)</vt:lpstr>
      <vt:lpstr>Python Operators: Arithmetic</vt:lpstr>
      <vt:lpstr>Python Operators: Bitwise</vt:lpstr>
      <vt:lpstr>Python Operators: Comparison</vt:lpstr>
      <vt:lpstr>Python Data Types</vt:lpstr>
      <vt:lpstr>Python Data Types</vt:lpstr>
      <vt:lpstr>Converting types</vt:lpstr>
      <vt:lpstr>Lists</vt:lpstr>
      <vt:lpstr>Lists</vt:lpstr>
      <vt:lpstr>Sets</vt:lpstr>
      <vt:lpstr>Sets</vt:lpstr>
      <vt:lpstr>dicts</vt:lpstr>
      <vt:lpstr>Named Items in dicts</vt:lpstr>
      <vt:lpstr>dicts : Adding New Attributes</vt:lpstr>
      <vt:lpstr>Dictionaries</vt:lpstr>
      <vt:lpstr>Dictionaries</vt:lpstr>
      <vt:lpstr>Dictionaries: Adding New Attributes</vt:lpstr>
      <vt:lpstr>Tuples</vt:lpstr>
      <vt:lpstr>Tuples</vt:lpstr>
      <vt:lpstr>Arrays</vt:lpstr>
      <vt:lpstr>Lab: Python datatypes</vt:lpstr>
      <vt:lpstr>Lab: Python Data Types</vt:lpstr>
      <vt:lpstr>Ranges</vt:lpstr>
      <vt:lpstr>Ranges</vt:lpstr>
      <vt:lpstr>Blocks in Python</vt:lpstr>
      <vt:lpstr>Control Flow: IF-Else</vt:lpstr>
      <vt:lpstr>One-liner</vt:lpstr>
      <vt:lpstr>Control Flow – Conditionals - One Liners</vt:lpstr>
      <vt:lpstr>Lab: Conditionals</vt:lpstr>
      <vt:lpstr>Lab: Python Control Flow - Conditionals</vt:lpstr>
      <vt:lpstr>Control Loops</vt:lpstr>
      <vt:lpstr>For loops and lists</vt:lpstr>
      <vt:lpstr>Control Flow – Loops – for and while loops</vt:lpstr>
      <vt:lpstr>For loops and lists</vt:lpstr>
      <vt:lpstr>Comprehensions</vt:lpstr>
      <vt:lpstr>Comprehensions</vt:lpstr>
      <vt:lpstr>Lab: Control Loops</vt:lpstr>
      <vt:lpstr>Lab: Python Control Flow - Loops</vt:lpstr>
      <vt:lpstr>Functions</vt:lpstr>
      <vt:lpstr>User Functions</vt:lpstr>
      <vt:lpstr>User Functions</vt:lpstr>
      <vt:lpstr>User Function Example</vt:lpstr>
      <vt:lpstr>User Functions</vt:lpstr>
      <vt:lpstr>DocStrings</vt:lpstr>
      <vt:lpstr>DocStrings</vt:lpstr>
      <vt:lpstr>Lambda Functions</vt:lpstr>
      <vt:lpstr>Lambda</vt:lpstr>
      <vt:lpstr>Map</vt:lpstr>
      <vt:lpstr>Map</vt:lpstr>
      <vt:lpstr>Filter</vt:lpstr>
      <vt:lpstr>Reduce</vt:lpstr>
      <vt:lpstr>Lab: Functions</vt:lpstr>
      <vt:lpstr>Lab: Functions</vt:lpstr>
      <vt:lpstr>Strings</vt:lpstr>
      <vt:lpstr>Strings</vt:lpstr>
      <vt:lpstr>Formatted strings</vt:lpstr>
      <vt:lpstr>Formatted strings</vt:lpstr>
      <vt:lpstr>Referencing Strings</vt:lpstr>
      <vt:lpstr>Referencing Strings</vt:lpstr>
      <vt:lpstr>String Methods</vt:lpstr>
      <vt:lpstr>Regular Expressions</vt:lpstr>
      <vt:lpstr>Regex </vt:lpstr>
      <vt:lpstr>Lab: String</vt:lpstr>
      <vt:lpstr>Lab: Strings</vt:lpstr>
      <vt:lpstr>Exceptions</vt:lpstr>
      <vt:lpstr>Files</vt:lpstr>
      <vt:lpstr>Python Exceptions</vt:lpstr>
      <vt:lpstr>Python Exception Handling</vt:lpstr>
      <vt:lpstr>Lab: Files</vt:lpstr>
      <vt:lpstr>Multithreaded Programming</vt:lpstr>
      <vt:lpstr>Threads</vt:lpstr>
      <vt:lpstr>Thread Safety</vt:lpstr>
      <vt:lpstr>Multithreaded programming</vt:lpstr>
      <vt:lpstr>Events / Callbacks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4452</cp:revision>
  <cp:lastPrinted>2018-04-16T20:22:06Z</cp:lastPrinted>
  <dcterms:created xsi:type="dcterms:W3CDTF">2010-07-13T15:22:01Z</dcterms:created>
  <dcterms:modified xsi:type="dcterms:W3CDTF">2018-08-13T09:41:17Z</dcterms:modified>
</cp:coreProperties>
</file>