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comments/comment8.xml" ContentType="application/vnd.openxmlformats-officedocument.presentationml.comments+xml"/>
  <Override PartName="/ppt/comments/comment17.xml" ContentType="application/vnd.openxmlformats-officedocument.presentationml.comment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s/comment6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5.xml" ContentType="application/vnd.openxmlformats-officedocument.presentationml.comment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comments/comment4.xml" ContentType="application/vnd.openxmlformats-officedocument.presentationml.comments+xml"/>
  <Override PartName="/ppt/comments/comment11.xml" ContentType="application/vnd.openxmlformats-officedocument.presentationml.comments+xml"/>
  <Override PartName="/ppt/commentAuthors.xml" ContentType="application/vnd.openxmlformats-officedocument.presentationml.commentAuthors+xml"/>
  <Override PartName="/ppt/comments/comment2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comments/comment9.xml" ContentType="application/vnd.openxmlformats-officedocument.presentationml.comments+xml"/>
  <Override PartName="/ppt/comments/comment18.xml" ContentType="application/vnd.openxmlformats-officedocument.presentationml.comment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comments/comment7.xml" ContentType="application/vnd.openxmlformats-officedocument.presentationml.comments+xml"/>
  <Override PartName="/ppt/comments/comment16.xml" ContentType="application/vnd.openxmlformats-officedocument.presentationml.comment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comments/comment5.xml" ContentType="application/vnd.openxmlformats-officedocument.presentationml.comments+xml"/>
  <Override PartName="/ppt/comments/comment14.xml" ContentType="application/vnd.openxmlformats-officedocument.presentationml.comment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comments/comment3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.xml" ContentType="application/vnd.openxmlformats-officedocument.presentationml.comments+xml"/>
  <Default Extension="tiff" ContentType="image/tiff"/>
  <Override PartName="/ppt/comments/comment10.xml" ContentType="application/vnd.openxmlformats-officedocument.presentationml.comment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46"/>
  </p:notesMasterIdLst>
  <p:handoutMasterIdLst>
    <p:handoutMasterId r:id="rId47"/>
  </p:handoutMasterIdLst>
  <p:sldIdLst>
    <p:sldId id="1084" r:id="rId2"/>
    <p:sldId id="1208" r:id="rId3"/>
    <p:sldId id="1149" r:id="rId4"/>
    <p:sldId id="1150" r:id="rId5"/>
    <p:sldId id="1209" r:id="rId6"/>
    <p:sldId id="1207" r:id="rId7"/>
    <p:sldId id="1151" r:id="rId8"/>
    <p:sldId id="1210" r:id="rId9"/>
    <p:sldId id="1152" r:id="rId10"/>
    <p:sldId id="1153" r:id="rId11"/>
    <p:sldId id="1211" r:id="rId12"/>
    <p:sldId id="1154" r:id="rId13"/>
    <p:sldId id="1212" r:id="rId14"/>
    <p:sldId id="1155" r:id="rId15"/>
    <p:sldId id="1213" r:id="rId16"/>
    <p:sldId id="1156" r:id="rId17"/>
    <p:sldId id="1157" r:id="rId18"/>
    <p:sldId id="1214" r:id="rId19"/>
    <p:sldId id="1158" r:id="rId20"/>
    <p:sldId id="1215" r:id="rId21"/>
    <p:sldId id="1159" r:id="rId22"/>
    <p:sldId id="1216" r:id="rId23"/>
    <p:sldId id="1217" r:id="rId24"/>
    <p:sldId id="1160" r:id="rId25"/>
    <p:sldId id="1161" r:id="rId26"/>
    <p:sldId id="1218" r:id="rId27"/>
    <p:sldId id="1085" r:id="rId28"/>
    <p:sldId id="1087" r:id="rId29"/>
    <p:sldId id="1088" r:id="rId30"/>
    <p:sldId id="1219" r:id="rId31"/>
    <p:sldId id="1090" r:id="rId32"/>
    <p:sldId id="1220" r:id="rId33"/>
    <p:sldId id="1221" r:id="rId34"/>
    <p:sldId id="1091" r:id="rId35"/>
    <p:sldId id="1222" r:id="rId36"/>
    <p:sldId id="1094" r:id="rId37"/>
    <p:sldId id="1223" r:id="rId38"/>
    <p:sldId id="1162" r:id="rId39"/>
    <p:sldId id="1224" r:id="rId40"/>
    <p:sldId id="1225" r:id="rId41"/>
    <p:sldId id="1163" r:id="rId42"/>
    <p:sldId id="1172" r:id="rId43"/>
    <p:sldId id="1173" r:id="rId44"/>
    <p:sldId id="1165" r:id="rId45"/>
  </p:sldIdLst>
  <p:sldSz cx="93726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9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  <p:cmAuthor id="6" name="Abishek" initials="AR [2]" lastIdx="1" clrIdx="5"/>
  <p:cmAuthor id="7" name="Abishek" initials="AR [5]" lastIdx="1" clrIdx="6"/>
  <p:cmAuthor id="8" name="Abishek" initials="AR [9]" lastIdx="1" clrIdx="7"/>
  <p:cmAuthor id="9" name="Abishek" initials="AR [10]" lastIdx="1" clrIdx="8"/>
  <p:cmAuthor id="10" name="Abishek" initials="AR [11]" lastIdx="1" clrIdx="9"/>
  <p:cmAuthor id="11" name="Abishek" initials="AR [12]" lastIdx="1" clrIdx="10"/>
  <p:cmAuthor id="12" name="Abishek" initials="AR [13]" lastIdx="1" clrIdx="11"/>
  <p:cmAuthor id="13" name="Abishek" initials="AR [14]" lastIdx="1" clrIdx="12"/>
  <p:cmAuthor id="14" name="Abishek" initials="AR [15]" lastIdx="1" clrIdx="13"/>
  <p:cmAuthor id="15" name="Abishek" initials="AR [16]" lastIdx="1" clrIdx="14"/>
  <p:cmAuthor id="16" name="Abishek" initials="AR [18]" lastIdx="1" clrIdx="15"/>
  <p:cmAuthor id="17" name="Abishek" initials="AR [19]" lastIdx="1" clrIdx="16"/>
  <p:cmAuthor id="18" name="Abishek" initials="AR [20]" lastIdx="1" clrIdx="17"/>
  <p:cmAuthor id="19" name="Abishek" initials="AR [21]" lastIdx="1" clrIdx="18"/>
  <p:cmAuthor id="20" name="Abishek" initials="AR [22]" lastIdx="1" clrIdx="19"/>
  <p:cmAuthor id="21" name="Abishek" initials="AR [24]" lastIdx="1" clrIdx="20"/>
  <p:cmAuthor id="22" name="Abishek" initials="AR [25]" lastIdx="1" clrIdx="21"/>
  <p:cmAuthor id="23" name="Abishek" initials="AR [34]" lastIdx="1" clrIdx="22"/>
  <p:cmAuthor id="24" name="Abishek" initials="AR [41]" lastIdx="1" clrIdx="23"/>
  <p:cmAuthor id="25" name="Abishek" initials="AR [35]" lastIdx="1" clrIdx="24"/>
  <p:cmAuthor id="26" name="Abishek" initials="AR [36]" lastIdx="1" clrIdx="25"/>
  <p:cmAuthor id="27" name="Abishek" initials="AR [40]" lastIdx="1" clrIdx="26"/>
  <p:cmAuthor id="28" name="Abishek" initials="AR [37]" lastIdx="2" clrIdx="27"/>
  <p:cmAuthor id="29" name="Abishek" initials="AR [38]" lastIdx="2" clrIdx="28"/>
  <p:cmAuthor id="30" name="Abishek" initials="AR [39]" lastIdx="2" clrIdx="29"/>
  <p:cmAuthor id="31" name="Abishek" initials="AR [42]" lastIdx="1" clrIdx="30"/>
  <p:cmAuthor id="32" name="Abishek" initials="AR [43]" lastIdx="1" clrIdx="31"/>
  <p:cmAuthor id="33" name="Abishek" initials="AR [44]" lastIdx="1" clrIdx="32"/>
  <p:cmAuthor id="34" name="Abishek" initials="AR [45]" lastIdx="1" clrIdx="33"/>
  <p:cmAuthor id="35" name="Abishek" initials="AR [49]" lastIdx="1" clrIdx="34"/>
  <p:cmAuthor id="36" name="Abishek" initials="AR [47]" lastIdx="1" clrIdx="35"/>
  <p:cmAuthor id="37" name="Abishek" initials="AR [48]" lastIdx="1" clrIdx="36"/>
  <p:cmAuthor id="38" name="Abishek" initials="AR [32]" lastIdx="1" clrIdx="37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809" autoAdjust="0"/>
    <p:restoredTop sz="86036" autoAdjust="0"/>
  </p:normalViewPr>
  <p:slideViewPr>
    <p:cSldViewPr>
      <p:cViewPr varScale="1">
        <p:scale>
          <a:sx n="62" d="100"/>
          <a:sy n="62" d="100"/>
        </p:scale>
        <p:origin x="-1542" y="-90"/>
      </p:cViewPr>
      <p:guideLst>
        <p:guide orient="horz" pos="2160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144"/>
      </p:cViewPr>
      <p:guideLst>
        <p:guide orient="horz" pos="3024"/>
        <p:guide pos="23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6" dt="2018-08-07T17:24:45.756" idx="1">
    <p:pos x="10" y="10"/>
    <p:text>Slide addition at this location - no lesson objectives were present</p:tex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0" dt="2018-08-07T17:48:29.660" idx="1">
    <p:pos x="10" y="10"/>
    <p:text>Minor edits - more examples of Broadcasting with verified outputs from python 3</p:tex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1" dt="2018-08-07T17:50:08.154" idx="1">
    <p:pos x="10" y="10"/>
    <p:text>Improved clarity in code</p:text>
  </p:cm>
  <p:cm authorId="22" dt="2018-08-07T17:50:19.743" idx="1">
    <p:pos x="106" y="106"/>
    <p:text>Code Snippet Consistency - (Input: Pink + Bold with arrows), (Output: Black + Non-Bold)</p:tex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3" dt="2018-08-07T18:04:38.850" idx="1">
    <p:pos x="10" y="10"/>
    <p:text>Edits - formatting changes, more examples with verified outputs from python 3</p:text>
  </p:cm>
  <p:cm authorId="24" dt="2018-08-07T18:06:38.302" idx="1">
    <p:pos x="106" y="106"/>
    <p:text>Code Snippet Consistency - (Input: Pink + Bold with arrows), (Output: Black + Non-Bold)
</p:tex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5" dt="2018-08-07T18:05:13.088" idx="1">
    <p:pos x="10" y="10"/>
    <p:text>Edits - formatting changes, more examples with verified outputs from python 3</p:text>
  </p:cm>
  <p:cm authorId="26" dt="2018-08-07T18:05:17.215" idx="1">
    <p:pos x="106" y="106"/>
    <p:text>Reversing and Sorting compiled onto one slide. Appending and Deleting compiled onto adjacent slide</p:text>
  </p:cm>
  <p:cm authorId="27" dt="2018-08-07T18:06:35.247" idx="1">
    <p:pos x="202" y="202"/>
    <p:text>Code Snippet Consistency - (Input: Pink + Bold with arrows), (Output: Black + Non-Bold)
</p:tex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8" dt="2018-08-07T18:05:51.817" idx="1">
    <p:pos x="10" y="10"/>
    <p:text>Edits - formatting changes, more examples with verified outputs from python 3</p:text>
  </p:cm>
  <p:cm authorId="29" dt="2018-08-07T18:06:00.918" idx="1">
    <p:pos x="106" y="106"/>
    <p:text>Reversing and Sorting compiled onto one slide. Appending and Deleting compiled onto adjacent slide</p:text>
  </p:cm>
  <p:cm authorId="30" dt="2018-08-07T18:06:32.043" idx="1">
    <p:pos x="202" y="202"/>
    <p:text>Code Snippet Consistency - (Input: Pink + Bold with arrows), (Output: Black + Non-Bold)
</p:tex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1" dt="2018-08-07T18:07:22.459" idx="1">
    <p:pos x="10" y="10"/>
    <p:text>Edits - Key operations np.any() and np.all() were not explained with filter. Have been added with verified examples in python</p:tex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2" dt="2018-08-07T18:09:41.615" idx="1">
    <p:pos x="10" y="10"/>
    <p:text>Minor edits - Just chose a consistent 1,2,3,4 example and formatted</p:text>
  </p:cm>
  <p:cm authorId="33" dt="2018-08-07T18:10:01.995" idx="1">
    <p:pos x="106" y="106"/>
    <p:text>Code Snippet Consistency - (Input: Pink + Bold with arrows), (Output: Black + Non-Bold)
</p:tex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4" dt="2018-08-07T18:11:22.056" idx="1">
    <p:pos x="10" y="10"/>
    <p:text>Edits - Removed stuff not relevant to python 3.* and added more examples with verified outputs in python 3</p:text>
  </p:cm>
  <p:cm authorId="35" dt="2018-08-07T18:13:29.458" idx="1">
    <p:pos x="106" y="106"/>
    <p:text>Code Snippet Consistency - (Input: Pink + Bold with arrows), (Output: Black + Non-Bold)</p:tex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6" dt="2018-08-07T18:12:40.873" idx="1">
    <p:pos x="10" y="10"/>
    <p:text>Slide addition at this location - Basics like determinant, inverse were not present. Added</p:text>
  </p:cm>
  <p:cm authorId="37" dt="2018-08-07T18:13:17.943" idx="1">
    <p:pos x="106" y="106"/>
    <p:text>Code Snippet Consistency - (Input: Pink + Bold with arrows), (Output: Black + Non-Bold)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7" dt="2018-08-07T17:26:54.903" idx="1">
    <p:pos x="10" y="10"/>
    <p:text>Minor edits - adding the numpy website link etc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8" dt="2018-08-07T17:33:36.311" idx="1">
    <p:pos x="10" y="10"/>
    <p:text>Minor edits - Intro to importing numpy added, formatting</p:text>
  </p:cm>
  <p:cm authorId="9" dt="2018-08-07T17:33:58.464" idx="1">
    <p:pos x="106" y="106"/>
    <p:text>Code Snippet Consistency - (Input: Pink + Bold with arrows), (Output: Black + Non-Bold)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0" dt="2018-08-07T17:35:25" idx="1">
    <p:pos x="10" y="10"/>
    <p:text>Code Snippet Consistency - (Input: Pink + Bold with arrows), (Output: Black + Non-Bold)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1" dt="2018-08-07T17:36:30.528" idx="1">
    <p:pos x="10" y="10"/>
    <p:text>Minor edits - formatting changes, more examples with verified outputs from python 3. There are many ways to create arrays. More are on the next slide</p:text>
  </p:cm>
  <p:cm authorId="12" dt="2018-08-07T17:37:28.096" idx="1">
    <p:pos x="106" y="106"/>
    <p:text>Code Snippet Consistency - (Input: Pink + Bold with arrows), (Output: Black + Non-Bold)
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4" dt="2018-08-07T17:39:42.164" idx="1">
    <p:pos x="10" y="10"/>
    <p:text>Defining new functions like reshape and shape. Previous version talks about arange when the students haven't been introduced to the syntax of arange </p:text>
  </p:cm>
  <p:cm authorId="15" dt="2018-08-07T17:40:52.850" idx="1">
    <p:pos x="106" y="106"/>
    <p:text>Code Snippet Consistency - (Input: Pink + Bold with arrows), (Output: Black + Non-Bold)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6" dt="2018-08-07T17:42:26.775" idx="1">
    <p:pos x="10" y="10"/>
    <p:text>Minor edits - formatting changes, more examples with verified outputs from python 3</p:text>
  </p:cm>
  <p:cm authorId="17" dt="2018-08-07T17:42:42.297" idx="1">
    <p:pos x="106" y="106"/>
    <p:text>Code Snippet Consistency - (Input: Pink + Bold with arrows), (Output: Black + Non-Bold)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8" dt="2018-08-07T17:47:23.619" idx="1">
    <p:pos x="10" y="10"/>
    <p:text>Minor edits - more examples of Upcasting with verified outputs from python 3</p:tex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9" dt="2018-08-07T17:48:22.819" idx="1">
    <p:pos x="10" y="10"/>
    <p:text>Edits - Essential scenarios for broadcasting explained in a more lucid manner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4813" y="473075"/>
            <a:ext cx="6492875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168275" indent="-168275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Char char="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452438" indent="-169863" algn="l" rtl="0" eaLnBrk="0" fontAlgn="base" hangingPunct="0">
      <a:spcBef>
        <a:spcPct val="30000"/>
      </a:spcBef>
      <a:spcAft>
        <a:spcPct val="0"/>
      </a:spcAft>
      <a:buChar char="–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927175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473075"/>
            <a:ext cx="6492875" cy="4751388"/>
          </a:xfrm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8045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49651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52438" marR="0" lvl="1" indent="-1698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414749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0" y="-1488"/>
            <a:ext cx="2498725" cy="6867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5" y="4119563"/>
            <a:ext cx="6335713" cy="457200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2667000"/>
            <a:ext cx="8121650" cy="1214438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0"/>
            <a:ext cx="8667750" cy="690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822325"/>
            <a:ext cx="4375150" cy="564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822325"/>
            <a:ext cx="4375150" cy="2744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3719513"/>
            <a:ext cx="4375150" cy="2746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0"/>
            <a:ext cx="8667750" cy="690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822325"/>
            <a:ext cx="4375150" cy="564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822325"/>
            <a:ext cx="4375150" cy="564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822325"/>
            <a:ext cx="8902700" cy="564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6580188"/>
            <a:ext cx="5461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6638918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0"/>
            <a:ext cx="70485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0"/>
            <a:ext cx="8667750" cy="6905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 err="1">
                <a:ea typeface="ＭＳ Ｐゴシック"/>
                <a:cs typeface="ＭＳ Ｐゴシック"/>
              </a:rPr>
              <a:t>NumPy</a:t>
            </a:r>
            <a:endParaRPr lang="en-US" sz="4000" dirty="0">
              <a:ea typeface="ＭＳ Ｐゴシック"/>
              <a:cs typeface="ＭＳ Ｐゴシック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AA4B9897-13C0-3049-8823-B24C807F6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119563"/>
            <a:ext cx="6472238" cy="259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2800" kern="0" dirty="0">
                <a:solidFill>
                  <a:schemeClr val="bg2"/>
                </a:solidFill>
                <a:ea typeface="ＭＳ Ｐゴシック"/>
              </a:rPr>
              <a:t>Introduction</a:t>
            </a:r>
          </a:p>
          <a:p>
            <a:pPr marL="404813" lvl="1" indent="0" algn="r">
              <a:buFontTx/>
              <a:buNone/>
            </a:pPr>
            <a:r>
              <a:rPr lang="en-US" sz="2800" kern="0" dirty="0">
                <a:ea typeface="ＭＳ Ｐゴシック"/>
              </a:rPr>
              <a:t>Data Types </a:t>
            </a:r>
          </a:p>
          <a:p>
            <a:pPr marL="404813" lvl="1" indent="0" algn="r">
              <a:buFontTx/>
              <a:buNone/>
            </a:pPr>
            <a:r>
              <a:rPr lang="en-US" sz="2800" b="1" kern="0" dirty="0" err="1">
                <a:solidFill>
                  <a:schemeClr val="accent2"/>
                </a:solidFill>
                <a:ea typeface="ＭＳ Ｐゴシック"/>
              </a:rPr>
              <a:t>NumPy</a:t>
            </a:r>
            <a:endParaRPr lang="en-US" sz="2800" b="1" kern="0" dirty="0">
              <a:solidFill>
                <a:schemeClr val="accent2"/>
              </a:solidFill>
              <a:ea typeface="ＭＳ Ｐゴシック"/>
            </a:endParaRPr>
          </a:p>
          <a:p>
            <a:pPr marL="404813" lvl="1" indent="0" algn="r">
              <a:buFontTx/>
              <a:buNone/>
            </a:pPr>
            <a:r>
              <a:rPr lang="en-US" sz="2800" kern="0" dirty="0"/>
              <a:t>Packages</a:t>
            </a:r>
          </a:p>
          <a:p>
            <a:pPr marL="404813" lvl="1" indent="0" algn="r">
              <a:buFontTx/>
              <a:buNone/>
            </a:pPr>
            <a:r>
              <a:rPr lang="en-US" sz="2800" kern="0" dirty="0">
                <a:ea typeface="ＭＳ Ｐゴシック"/>
              </a:rPr>
              <a:t>Pandas</a:t>
            </a:r>
            <a:endParaRPr lang="en-US" sz="2000" kern="0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6979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have types: (np.int64, np.float64, </a:t>
            </a:r>
            <a:r>
              <a:rPr lang="en-US" dirty="0" err="1"/>
              <a:t>np.complex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Types can be inferred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Types can also be specified explicitly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34950" y="1905000"/>
            <a:ext cx="8763000" cy="193899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# An </a:t>
            </a:r>
            <a:r>
              <a:rPr lang="en-US" sz="2000" dirty="0" err="1">
                <a:solidFill>
                  <a:schemeClr val="bg2"/>
                </a:solidFill>
                <a:latin typeface="Lucida Sans Typewriter" pitchFamily="49" charset="0"/>
              </a:rPr>
              <a:t>ndarray</a:t>
            </a:r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 of integers (implicit)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np.array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([1,2,3,4])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array[1, 2, 3, 4]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a.dtype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# What is the type of a?</a:t>
            </a:r>
          </a:p>
          <a:p>
            <a:pPr defTabSz="288925"/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dtype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(‘int64’)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12090" y="4343400"/>
            <a:ext cx="8763000" cy="193899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# An </a:t>
            </a:r>
            <a:r>
              <a:rPr lang="en-US" sz="2000" dirty="0" err="1">
                <a:solidFill>
                  <a:schemeClr val="bg2"/>
                </a:solidFill>
                <a:latin typeface="Lucida Sans Typewriter" pitchFamily="49" charset="0"/>
              </a:rPr>
              <a:t>ndarray</a:t>
            </a:r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 of floats (explicit)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np.array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([1,2,3,4],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dtype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=np.float64)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array[1., 2., 3., 4,]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a.dtype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# What is the type of a?</a:t>
            </a:r>
          </a:p>
          <a:p>
            <a:pPr defTabSz="288925"/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dtype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(‘float64’)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911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 have types: (np.int64, np.float64, </a:t>
            </a:r>
            <a:r>
              <a:rPr lang="en-US" dirty="0" err="1" smtClean="0"/>
              <a:t>np.complex</a:t>
            </a:r>
            <a:r>
              <a:rPr lang="en-US" dirty="0" smtClean="0"/>
              <a:t> etc.)</a:t>
            </a:r>
            <a:endParaRPr lang="en-US" dirty="0"/>
          </a:p>
          <a:p>
            <a:r>
              <a:rPr lang="en-US" dirty="0"/>
              <a:t>Types can be </a:t>
            </a:r>
            <a:r>
              <a:rPr lang="en-US" dirty="0" smtClean="0"/>
              <a:t>inferred implicitly. For Example, </a:t>
            </a:r>
            <a:r>
              <a:rPr lang="en-US" dirty="0" err="1" smtClean="0"/>
              <a:t>numpy</a:t>
            </a:r>
            <a:r>
              <a:rPr lang="en-US" dirty="0" smtClean="0"/>
              <a:t> infers the following as np.int64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Types can also be specified explicitly. For Example: </a:t>
            </a:r>
            <a:r>
              <a:rPr lang="en-US" dirty="0" err="1" smtClean="0"/>
              <a:t>numpy</a:t>
            </a:r>
            <a:r>
              <a:rPr lang="en-US" dirty="0" smtClean="0"/>
              <a:t> may infer the following as  np.int64, but we explicitly set the data type to be np.float64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42900" y="2057400"/>
            <a:ext cx="8763000" cy="163121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 = np.array([1,2,3,4])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array[1, 2, 3, 4]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a.dtype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dirty="0" err="1" smtClean="0">
                <a:solidFill>
                  <a:schemeClr val="bg2"/>
                </a:solidFill>
                <a:latin typeface="Lucida Sans Typewriter" pitchFamily="49" charset="0"/>
              </a:rPr>
              <a:t>dtype</a:t>
            </a:r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(‘int64’)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42900" y="4953000"/>
            <a:ext cx="8763000" cy="163121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 = np.array([1,2,3,4],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dtype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=np.float64)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array[1., 2., 3., </a:t>
            </a:r>
            <a:r>
              <a:rPr lang="en-US" sz="2000" dirty="0" smtClean="0">
                <a:solidFill>
                  <a:schemeClr val="bg2"/>
                </a:solidFill>
                <a:latin typeface="Lucida Sans Typewriter" pitchFamily="49" charset="0"/>
              </a:rPr>
              <a:t>4.]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a.dtype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dirty="0" err="1" smtClean="0">
                <a:solidFill>
                  <a:schemeClr val="bg2"/>
                </a:solidFill>
                <a:latin typeface="Lucida Sans Typewriter" pitchFamily="49" charset="0"/>
              </a:rPr>
              <a:t>dtype</a:t>
            </a:r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(‘float64’)</a:t>
            </a:r>
          </a:p>
        </p:txBody>
      </p:sp>
    </p:spTree>
    <p:extLst>
      <p:ext uri="{BB962C8B-B14F-4D97-AF65-F5344CB8AC3E}">
        <p14:creationId xmlns:p14="http://schemas.microsoft.com/office/powerpoint/2010/main" xmlns="" val="1519086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to </a:t>
            </a:r>
            <a:r>
              <a:rPr lang="en-US" dirty="0" err="1"/>
              <a:t>ndarray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convert plain Python lists to </a:t>
            </a:r>
            <a:r>
              <a:rPr lang="en-US" dirty="0" err="1"/>
              <a:t>ndarray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Result will be possibly nested (if multidimensional)</a:t>
            </a:r>
          </a:p>
          <a:p>
            <a:pPr lvl="1"/>
            <a:r>
              <a:rPr lang="en-US" dirty="0"/>
              <a:t>Single dimensional </a:t>
            </a:r>
            <a:r>
              <a:rPr lang="en-US" dirty="0" err="1"/>
              <a:t>ndarrays</a:t>
            </a:r>
            <a:r>
              <a:rPr lang="en-US" dirty="0"/>
              <a:t> (vectors) will be non-nested.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34950" y="3124200"/>
            <a:ext cx="8763000" cy="1323439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&gt;&gt;&gt; import </a:t>
            </a:r>
            <a:r>
              <a:rPr lang="en-US" sz="2000" dirty="0" err="1">
                <a:solidFill>
                  <a:schemeClr val="bg2"/>
                </a:solidFill>
                <a:latin typeface="Lucida Sans Typewriter" pitchFamily="49" charset="0"/>
              </a:rPr>
              <a:t>numpy</a:t>
            </a:r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 as np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[1,2,3,4] #List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a_array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np.array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(a) # Convert to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ndarray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a_list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a_array.tolist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() # Back to list again</a:t>
            </a:r>
          </a:p>
        </p:txBody>
      </p:sp>
    </p:spTree>
    <p:extLst>
      <p:ext uri="{BB962C8B-B14F-4D97-AF65-F5344CB8AC3E}">
        <p14:creationId xmlns:p14="http://schemas.microsoft.com/office/powerpoint/2010/main" xmlns="" val="3032597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Arrays - List </a:t>
            </a:r>
            <a:r>
              <a:rPr lang="en-US" dirty="0"/>
              <a:t>to ndarray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convert plain Python </a:t>
            </a:r>
            <a:r>
              <a:rPr lang="en-US" dirty="0" smtClean="0"/>
              <a:t>list </a:t>
            </a:r>
            <a:r>
              <a:rPr lang="en-US" dirty="0"/>
              <a:t>to ndarray:</a:t>
            </a:r>
          </a:p>
          <a:p>
            <a:pPr lvl="1"/>
            <a:r>
              <a:rPr lang="en-US" dirty="0"/>
              <a:t>Result will be possibly nested (if </a:t>
            </a:r>
            <a:r>
              <a:rPr lang="en-US" dirty="0" smtClean="0"/>
              <a:t>multi-dimensional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Single dimensional </a:t>
            </a:r>
            <a:r>
              <a:rPr lang="en-US" dirty="0" smtClean="0"/>
              <a:t>ndarray </a:t>
            </a:r>
            <a:r>
              <a:rPr lang="en-US" dirty="0"/>
              <a:t>(vectors) will be </a:t>
            </a:r>
            <a:r>
              <a:rPr lang="en-US" dirty="0" smtClean="0"/>
              <a:t>non-nested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42900" y="2184737"/>
            <a:ext cx="8763000" cy="347787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 = [1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, 2, 3, 4]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&gt;&gt;&gt; a</a:t>
            </a: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pitchFamily="49" charset="0"/>
              </a:rPr>
              <a:t>[1, 2, 3, 4]</a:t>
            </a:r>
          </a:p>
          <a:p>
            <a:pPr defTabSz="288925"/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a_array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=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np.array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(a)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a_array</a:t>
            </a:r>
            <a:endParaRPr lang="en-US" sz="2000" b="1" dirty="0" smtClean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([1, 2, 3, 4])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endParaRPr lang="en-US" sz="2000" b="1" dirty="0" smtClean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a_list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a_array.tolist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()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a_list</a:t>
            </a:r>
            <a:endParaRPr lang="en-US" sz="2000" b="1" dirty="0" smtClean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[1, 2, 3, 4</a:t>
            </a:r>
            <a:r>
              <a:rPr lang="en-US" sz="2000" dirty="0" smtClean="0">
                <a:solidFill>
                  <a:schemeClr val="bg2"/>
                </a:solidFill>
                <a:latin typeface="Lucida Sans Typewriter" pitchFamily="49" charset="0"/>
              </a:rPr>
              <a:t>]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9360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can be multidimensional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73050" y="1371600"/>
            <a:ext cx="8763000" cy="347787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&gt;&gt;&gt; import </a:t>
            </a:r>
            <a:r>
              <a:rPr lang="en-US" sz="2000" dirty="0" err="1">
                <a:solidFill>
                  <a:schemeClr val="bg2"/>
                </a:solidFill>
                <a:latin typeface="Lucida Sans Typewriter" pitchFamily="49" charset="0"/>
              </a:rPr>
              <a:t>numpy</a:t>
            </a:r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 as np</a:t>
            </a:r>
          </a:p>
          <a:p>
            <a:pPr defTabSz="288925"/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np.arange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(15).reshape(3,5)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array[[ 0,  1,  2,  3,  4],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     [ 5,  6,  7,  8,  9],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     [10, 11, 12, 13, 14]]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a.shape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# Shows shape of array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(3,5)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a.ndim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# Number of Dimensions (Rank)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xmlns="" val="2125812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MultiDim</a:t>
            </a:r>
            <a:r>
              <a:rPr lang="en-US" dirty="0" smtClean="0"/>
              <a:t> Arrays </a:t>
            </a:r>
            <a:r>
              <a:rPr lang="mr-IN" dirty="0" smtClean="0"/>
              <a:t>–</a:t>
            </a:r>
            <a:r>
              <a:rPr lang="en-US" dirty="0" smtClean="0"/>
              <a:t> shape, reshape, </a:t>
            </a:r>
            <a:r>
              <a:rPr lang="en-US" dirty="0" err="1" smtClean="0"/>
              <a:t>ndim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can be </a:t>
            </a:r>
            <a:r>
              <a:rPr lang="en-US" dirty="0" smtClean="0"/>
              <a:t>multidimensional</a:t>
            </a:r>
          </a:p>
          <a:p>
            <a:r>
              <a:rPr lang="en-US" dirty="0" smtClean="0"/>
              <a:t>Example of a 2D array: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npArray</a:t>
            </a:r>
            <a:r>
              <a:rPr lang="en-US" dirty="0" smtClean="0"/>
              <a:t>&gt;.reshape </a:t>
            </a:r>
            <a:r>
              <a:rPr lang="mr-IN" dirty="0" smtClean="0"/>
              <a:t>–</a:t>
            </a:r>
            <a:r>
              <a:rPr lang="en-US" dirty="0" smtClean="0"/>
              <a:t> Reshapes array into desired dimensions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npArray</a:t>
            </a:r>
            <a:r>
              <a:rPr lang="en-US" dirty="0" smtClean="0"/>
              <a:t>&gt;.shape </a:t>
            </a:r>
            <a:r>
              <a:rPr lang="mr-IN" dirty="0" smtClean="0"/>
              <a:t>–</a:t>
            </a:r>
            <a:r>
              <a:rPr lang="en-US" dirty="0" smtClean="0"/>
              <a:t> Returns shape of the array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npArray</a:t>
            </a:r>
            <a:r>
              <a:rPr lang="en-US" dirty="0" smtClean="0"/>
              <a:t>&gt;.</a:t>
            </a:r>
            <a:r>
              <a:rPr lang="en-US" dirty="0" err="1" smtClean="0"/>
              <a:t>ndim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Returns rank or number of dimensions in array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42900" y="2971800"/>
            <a:ext cx="8763000" cy="286232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np.arange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(15).reshape(3,5)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array[[ 0,  1,  2,  3,  4],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      [ 5,  6,  7,  8,  9],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      [10, 11, 12, 13, 14]]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a.shape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pitchFamily="49" charset="0"/>
              </a:rPr>
              <a:t>(3,5</a:t>
            </a:r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a.ndim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pitchFamily="49" charset="0"/>
              </a:rPr>
              <a:t>2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4394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ways to create arrays:</a:t>
            </a:r>
          </a:p>
          <a:p>
            <a:r>
              <a:rPr lang="en-US" dirty="0"/>
              <a:t>Convert from list:  </a:t>
            </a:r>
            <a:r>
              <a:rPr lang="en-US" dirty="0" err="1"/>
              <a:t>np.array</a:t>
            </a:r>
            <a:r>
              <a:rPr lang="en-US" dirty="0"/>
              <a:t>(</a:t>
            </a:r>
            <a:r>
              <a:rPr lang="en-US" dirty="0" err="1"/>
              <a:t>mylist</a:t>
            </a:r>
            <a:r>
              <a:rPr lang="en-US" dirty="0"/>
              <a:t>)</a:t>
            </a:r>
          </a:p>
          <a:p>
            <a:r>
              <a:rPr lang="en-US" dirty="0"/>
              <a:t>Pre-initialized with </a:t>
            </a:r>
            <a:r>
              <a:rPr lang="en-US" dirty="0" err="1"/>
              <a:t>np.zeroes</a:t>
            </a:r>
            <a:r>
              <a:rPr lang="en-US" dirty="0"/>
              <a:t> or </a:t>
            </a:r>
            <a:r>
              <a:rPr lang="en-US" dirty="0" err="1"/>
              <a:t>np.ones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type float64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Range with </a:t>
            </a:r>
            <a:r>
              <a:rPr lang="en-US" dirty="0" err="1"/>
              <a:t>np.arange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Linspace</a:t>
            </a:r>
            <a:r>
              <a:rPr lang="en-US" dirty="0"/>
              <a:t> (n numbers from a to b)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4650" y="2085973"/>
            <a:ext cx="8763000" cy="193899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np.zeroes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((3,2)) #float64 by default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array([[0., 0., 0.]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      [0., 0., 0.]]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np.ones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((3,2))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array([[1., 1., 1.]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      [1., 1., 1.]]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25438" y="4368727"/>
            <a:ext cx="8763000" cy="70788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np.arange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(10, 30, 5) #use for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int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types only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array([10,15,20,25])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04800" y="5742762"/>
            <a:ext cx="8763000" cy="70788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np.linspace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(0, 2, 9) #better for float types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array([0., 0.25, 0.5, 0.75, 1., 1.25, 1.5, 1.75, 2.])</a:t>
            </a:r>
          </a:p>
        </p:txBody>
      </p:sp>
    </p:spTree>
    <p:extLst>
      <p:ext uri="{BB962C8B-B14F-4D97-AF65-F5344CB8AC3E}">
        <p14:creationId xmlns:p14="http://schemas.microsoft.com/office/powerpoint/2010/main" xmlns="" val="3254842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Elementwise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arithmetic (+,-,* / ) is performed elementwise (on arrays)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10198" y="1427817"/>
            <a:ext cx="8763000" cy="2246769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# Elementwise operation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np.array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([1,2,3,4])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b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np.array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([5,6,7,8])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array[1, 2, 3, 4]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+ b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array[6, 8, 10, 12]</a:t>
            </a:r>
          </a:p>
          <a:p>
            <a:pPr defTabSz="288925"/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7996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Element-wise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arithmetic </a:t>
            </a:r>
            <a:r>
              <a:rPr lang="en-US" dirty="0" smtClean="0"/>
              <a:t>(+,-,*, /, //, ** </a:t>
            </a:r>
            <a:r>
              <a:rPr lang="en-US" dirty="0"/>
              <a:t>) is performed </a:t>
            </a:r>
            <a:r>
              <a:rPr lang="en-US" dirty="0" smtClean="0"/>
              <a:t>element-wise </a:t>
            </a:r>
            <a:r>
              <a:rPr lang="en-US" dirty="0"/>
              <a:t>(on arrays)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74650" y="1676400"/>
            <a:ext cx="8763000" cy="440120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([1,2,3,4])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b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5,6,7,8])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print(a + b)</a:t>
            </a:r>
          </a:p>
          <a:p>
            <a:pPr defTabSz="288925"/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([ 6,  8, 10, 12])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print(a - b)</a:t>
            </a:r>
          </a:p>
          <a:p>
            <a:pPr defTabSz="288925"/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([-4, -4, -4, -4])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print(a * b)</a:t>
            </a:r>
          </a:p>
          <a:p>
            <a:pPr defTabSz="288925"/>
            <a:r>
              <a:rPr lang="pt-BR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pt-BR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([ 5, 12, 21, 32])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print(a / b)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0.2, 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0.33333333, 0.42857143, 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0.5])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print(a // b)</a:t>
            </a:r>
          </a:p>
          <a:p>
            <a:pPr defTabSz="288925"/>
            <a:r>
              <a:rPr lang="pt-BR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pt-BR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 </a:t>
            </a:r>
            <a:r>
              <a:rPr lang="pt-BR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0, 0, 0, 0])</a:t>
            </a:r>
          </a:p>
          <a:p>
            <a:pPr defTabSz="288925"/>
            <a:r>
              <a:rPr lang="pt-BR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pt-BR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</a:t>
            </a:r>
            <a:r>
              <a:rPr lang="pt-BR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(a ** </a:t>
            </a:r>
            <a:r>
              <a:rPr lang="pt-BR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b</a:t>
            </a:r>
            <a:r>
              <a:rPr lang="pt-BR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</a:p>
          <a:p>
            <a:pPr defTabSz="288925"/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([1,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64,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2187,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65536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])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7586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mixing types on arrays, results are  “</a:t>
            </a:r>
            <a:r>
              <a:rPr lang="en-US" dirty="0" err="1"/>
              <a:t>upcasted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Example </a:t>
            </a:r>
            <a:r>
              <a:rPr lang="en-US" dirty="0" err="1"/>
              <a:t>int</a:t>
            </a:r>
            <a:r>
              <a:rPr lang="en-US" dirty="0"/>
              <a:t> -&gt; float -&gt; complex</a:t>
            </a:r>
          </a:p>
          <a:p>
            <a:r>
              <a:rPr lang="en-US" dirty="0"/>
              <a:t>Examples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34950" y="2514600"/>
            <a:ext cx="8763000" cy="2246769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# An </a:t>
            </a:r>
            <a:r>
              <a:rPr lang="en-US" sz="2000" dirty="0" err="1">
                <a:solidFill>
                  <a:schemeClr val="bg2"/>
                </a:solidFill>
                <a:latin typeface="Lucida Sans Typewriter" pitchFamily="49" charset="0"/>
              </a:rPr>
              <a:t>ndarray</a:t>
            </a:r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 of integers (implicit)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np.array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([1,2,3,4])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array[1, 2, 3, 4]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* 2.5  #result is floating point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array[2.5, 5., 7.5, 10.]</a:t>
            </a:r>
          </a:p>
          <a:p>
            <a:pPr defTabSz="288925"/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239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  <a:cs typeface="ＭＳ Ｐゴシック"/>
              </a:rPr>
              <a:t>Lesson Objectives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838200"/>
            <a:ext cx="8718550" cy="5627688"/>
          </a:xfrm>
        </p:spPr>
        <p:txBody>
          <a:bodyPr/>
          <a:lstStyle/>
          <a:p>
            <a:pPr indent="-365780">
              <a:spcBef>
                <a:spcPts val="0"/>
              </a:spcBef>
            </a:pPr>
            <a:r>
              <a:rPr lang="en-US" dirty="0" smtClean="0">
                <a:ea typeface="ＭＳ Ｐゴシック"/>
                <a:cs typeface="ＭＳ Ｐゴシック"/>
              </a:rPr>
              <a:t>Introduction to </a:t>
            </a:r>
            <a:r>
              <a:rPr lang="en-US" dirty="0" err="1" smtClean="0">
                <a:ea typeface="ＭＳ Ｐゴシック"/>
                <a:cs typeface="ＭＳ Ｐゴシック"/>
              </a:rPr>
              <a:t>Numpy</a:t>
            </a:r>
            <a:r>
              <a:rPr lang="en-US" dirty="0" smtClean="0">
                <a:ea typeface="ＭＳ Ｐゴシック"/>
                <a:cs typeface="ＭＳ Ｐゴシック"/>
              </a:rPr>
              <a:t> and why its needed</a:t>
            </a:r>
          </a:p>
          <a:p>
            <a:pPr indent="-365780">
              <a:spcBef>
                <a:spcPts val="0"/>
              </a:spcBef>
            </a:pPr>
            <a:r>
              <a:rPr lang="en-US" dirty="0" smtClean="0">
                <a:ea typeface="ＭＳ Ｐゴシック"/>
                <a:cs typeface="ＭＳ Ｐゴシック"/>
              </a:rPr>
              <a:t>Creating </a:t>
            </a:r>
            <a:r>
              <a:rPr lang="en-US" dirty="0" err="1" smtClean="0">
                <a:ea typeface="ＭＳ Ｐゴシック"/>
                <a:cs typeface="ＭＳ Ｐゴシック"/>
              </a:rPr>
              <a:t>Numpy</a:t>
            </a:r>
            <a:r>
              <a:rPr lang="en-US" dirty="0" smtClean="0">
                <a:ea typeface="ＭＳ Ｐゴシック"/>
                <a:cs typeface="ＭＳ Ｐゴシック"/>
              </a:rPr>
              <a:t> arrays</a:t>
            </a:r>
          </a:p>
          <a:p>
            <a:pPr indent="-365780">
              <a:spcBef>
                <a:spcPts val="0"/>
              </a:spcBef>
            </a:pPr>
            <a:r>
              <a:rPr lang="en-US" dirty="0" smtClean="0">
                <a:ea typeface="ＭＳ Ｐゴシック"/>
                <a:cs typeface="ＭＳ Ｐゴシック"/>
              </a:rPr>
              <a:t>Multidimensional Arrays</a:t>
            </a:r>
          </a:p>
          <a:p>
            <a:pPr indent="-365780">
              <a:spcBef>
                <a:spcPts val="0"/>
              </a:spcBef>
            </a:pPr>
            <a:r>
              <a:rPr lang="en-US" dirty="0" err="1" smtClean="0">
                <a:ea typeface="ＭＳ Ｐゴシック"/>
                <a:cs typeface="ＭＳ Ｐゴシック"/>
              </a:rPr>
              <a:t>Upcasting</a:t>
            </a:r>
            <a:r>
              <a:rPr lang="en-US" dirty="0" smtClean="0">
                <a:ea typeface="ＭＳ Ｐゴシック"/>
                <a:cs typeface="ＭＳ Ｐゴシック"/>
              </a:rPr>
              <a:t> and Broadcasting</a:t>
            </a:r>
          </a:p>
          <a:p>
            <a:pPr indent="-365780">
              <a:spcBef>
                <a:spcPts val="0"/>
              </a:spcBef>
            </a:pPr>
            <a:r>
              <a:rPr lang="en-US" dirty="0" smtClean="0">
                <a:ea typeface="ＭＳ Ｐゴシック"/>
                <a:cs typeface="ＭＳ Ｐゴシック"/>
              </a:rPr>
              <a:t>Indexing and Slicing</a:t>
            </a:r>
          </a:p>
          <a:p>
            <a:pPr indent="-365780">
              <a:spcBef>
                <a:spcPts val="0"/>
              </a:spcBef>
            </a:pPr>
            <a:r>
              <a:rPr lang="en-US" dirty="0" smtClean="0">
                <a:ea typeface="ＭＳ Ｐゴシック"/>
                <a:cs typeface="ＭＳ Ｐゴシック"/>
              </a:rPr>
              <a:t>Advanced Array Operations</a:t>
            </a:r>
          </a:p>
          <a:p>
            <a:pPr indent="-365780">
              <a:spcBef>
                <a:spcPts val="0"/>
              </a:spcBef>
            </a:pPr>
            <a:r>
              <a:rPr lang="en-US" dirty="0" smtClean="0">
                <a:ea typeface="ＭＳ Ｐゴシック"/>
                <a:cs typeface="ＭＳ Ｐゴシック"/>
              </a:rPr>
              <a:t>Matrices</a:t>
            </a:r>
          </a:p>
          <a:p>
            <a:pPr indent="-365780">
              <a:spcBef>
                <a:spcPts val="0"/>
              </a:spcBef>
            </a:pPr>
            <a:r>
              <a:rPr lang="en-US" dirty="0" smtClean="0">
                <a:ea typeface="ＭＳ Ｐゴシック"/>
                <a:cs typeface="ＭＳ Ｐゴシック"/>
              </a:rPr>
              <a:t>Sparse Matrices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</a:t>
            </a:r>
            <a:r>
              <a:rPr lang="en-US" dirty="0" smtClean="0"/>
              <a:t>2018 </a:t>
            </a:r>
            <a:r>
              <a:rPr lang="en-US" dirty="0"/>
              <a:t>Elephant Scale.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21328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mixing types on arrays, results are  </a:t>
            </a:r>
            <a:r>
              <a:rPr lang="en-US" dirty="0" smtClean="0"/>
              <a:t>always “</a:t>
            </a:r>
            <a:r>
              <a:rPr lang="en-US" dirty="0" err="1"/>
              <a:t>U</a:t>
            </a:r>
            <a:r>
              <a:rPr lang="en-US" dirty="0" err="1" smtClean="0"/>
              <a:t>pcasted</a:t>
            </a:r>
            <a:r>
              <a:rPr lang="en-US" dirty="0"/>
              <a:t>”</a:t>
            </a:r>
          </a:p>
          <a:p>
            <a:pPr lvl="1"/>
            <a:r>
              <a:rPr lang="en-US" dirty="0" err="1" smtClean="0"/>
              <a:t>Upcasting</a:t>
            </a:r>
            <a:r>
              <a:rPr lang="en-US" dirty="0" smtClean="0"/>
              <a:t> order: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-&gt; float -&gt; </a:t>
            </a:r>
            <a:r>
              <a:rPr lang="en-US" dirty="0" smtClean="0"/>
              <a:t>complex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74650" y="1676400"/>
            <a:ext cx="8763000" cy="4708981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 =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([1,2,3,4])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</a:t>
            </a:r>
          </a:p>
          <a:p>
            <a:pPr defTabSz="288925"/>
            <a:r>
              <a:rPr lang="mr-IN" sz="2000" dirty="0" err="1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2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3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4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])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a.dtype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dtype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('int64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b = a * 2.5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b</a:t>
            </a:r>
          </a:p>
          <a:p>
            <a:pPr defTabSz="288925"/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2.5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5.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7.5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10.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])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b.dtype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dtype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(’float64')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c = b * (2 + 3j)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c</a:t>
            </a:r>
          </a:p>
          <a:p>
            <a:pPr defTabSz="288925"/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([ 5. +7.5j, 10.+15.j , 15.+22.5j, 20.+30.j 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])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c.dtype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dtype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(’complex128')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913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arrays have different shapes?</a:t>
            </a:r>
          </a:p>
          <a:p>
            <a:r>
              <a:rPr lang="en-US" b="1" dirty="0"/>
              <a:t>Broadcasting</a:t>
            </a:r>
            <a:r>
              <a:rPr lang="en-US" dirty="0"/>
              <a:t> allows arrays to be extended for elementwise operation </a:t>
            </a:r>
            <a:r>
              <a:rPr lang="en-US" b="1" dirty="0"/>
              <a:t>in some cases</a:t>
            </a:r>
          </a:p>
          <a:p>
            <a:r>
              <a:rPr lang="en-US" dirty="0"/>
              <a:t>Compatibility Scenarios:</a:t>
            </a:r>
          </a:p>
          <a:p>
            <a:pPr lvl="1"/>
            <a:r>
              <a:rPr lang="en-US" dirty="0"/>
              <a:t>2 Arrays exactly same shape: perform elementwise</a:t>
            </a:r>
          </a:p>
          <a:p>
            <a:pPr lvl="1"/>
            <a:r>
              <a:rPr lang="en-US" dirty="0"/>
              <a:t>Array operated on scalar value (perform elementwise on scalar)</a:t>
            </a:r>
          </a:p>
          <a:p>
            <a:pPr lvl="1"/>
            <a:r>
              <a:rPr lang="en-US" dirty="0"/>
              <a:t>Arrays with same number of elements OR single element in matching </a:t>
            </a:r>
            <a:r>
              <a:rPr lang="en-US" dirty="0" smtClean="0"/>
              <a:t>dimensions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42900" y="4495800"/>
            <a:ext cx="4805362" cy="203132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mr-IN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mr-IN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</a:t>
            </a:r>
            <a:r>
              <a:rPr lang="mr-IN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mr-IN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mr-IN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([[1,2,3,4],[5,6,7,8]])</a:t>
            </a:r>
          </a:p>
          <a:p>
            <a:r>
              <a:rPr lang="mr-IN" sz="18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mr-IN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</a:t>
            </a:r>
            <a:r>
              <a:rPr lang="mr-IN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mr-IN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mr-IN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([[1],[2]])</a:t>
            </a:r>
          </a:p>
          <a:p>
            <a:r>
              <a:rPr lang="mr-IN" sz="18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mr-IN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</a:t>
            </a:r>
            <a:r>
              <a:rPr lang="mr-IN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+ </a:t>
            </a:r>
            <a:r>
              <a:rPr lang="mr-IN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</a:t>
            </a:r>
            <a:endParaRPr lang="mr-IN" sz="18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mr-IN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mr-IN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([[ 2,  3,  4,  5],</a:t>
            </a:r>
          </a:p>
          <a:p>
            <a:r>
              <a:rPr lang="mr-IN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       [ 7,  8,  9, 10]])</a:t>
            </a:r>
          </a:p>
          <a:p>
            <a:pPr marL="404813" lvl="1" indent="0">
              <a:buNone/>
            </a:pPr>
            <a:endParaRPr lang="en-US" sz="1800"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326063" y="4488873"/>
            <a:ext cx="3451225" cy="175432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mr-IN" sz="18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mr-IN" sz="18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</a:t>
            </a:r>
            <a:endParaRPr lang="mr-IN" sz="18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mr-IN" sz="18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mr-IN" sz="18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([[1, 2, 3, 4],</a:t>
            </a:r>
          </a:p>
          <a:p>
            <a:r>
              <a:rPr lang="mr-IN" sz="18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       [5, 6, 7, 8]])</a:t>
            </a:r>
          </a:p>
          <a:p>
            <a:r>
              <a:rPr lang="mr-IN" sz="18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mr-IN" sz="18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</a:t>
            </a:r>
            <a:endParaRPr lang="mr-IN" sz="18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mr-IN" sz="18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mr-IN" sz="18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([[1],</a:t>
            </a:r>
          </a:p>
          <a:p>
            <a:r>
              <a:rPr lang="mr-IN" sz="18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       [2]])</a:t>
            </a:r>
          </a:p>
        </p:txBody>
      </p:sp>
    </p:spTree>
    <p:extLst>
      <p:ext uri="{BB962C8B-B14F-4D97-AF65-F5344CB8AC3E}">
        <p14:creationId xmlns:p14="http://schemas.microsoft.com/office/powerpoint/2010/main" xmlns="" val="60446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</a:t>
            </a:r>
            <a:r>
              <a:rPr lang="en-US" dirty="0" smtClean="0"/>
              <a:t>if </a:t>
            </a:r>
            <a:r>
              <a:rPr lang="en-US" dirty="0"/>
              <a:t>arrays have different shapes</a:t>
            </a:r>
            <a:r>
              <a:rPr lang="en-US" dirty="0" smtClean="0"/>
              <a:t>? How do operations on these arrays work?</a:t>
            </a:r>
            <a:endParaRPr lang="en-US" dirty="0"/>
          </a:p>
          <a:p>
            <a:r>
              <a:rPr lang="en-US" b="1" dirty="0"/>
              <a:t>Broadcasting</a:t>
            </a:r>
            <a:r>
              <a:rPr lang="en-US" dirty="0"/>
              <a:t> allows arrays to be extended for </a:t>
            </a:r>
            <a:r>
              <a:rPr lang="en-US" dirty="0" smtClean="0"/>
              <a:t>element-wise </a:t>
            </a:r>
            <a:r>
              <a:rPr lang="en-US" dirty="0"/>
              <a:t>operation </a:t>
            </a:r>
            <a:r>
              <a:rPr lang="en-US" b="1" dirty="0"/>
              <a:t>in some cases</a:t>
            </a:r>
          </a:p>
          <a:p>
            <a:r>
              <a:rPr lang="en-US" dirty="0"/>
              <a:t>Compatibility </a:t>
            </a:r>
            <a:r>
              <a:rPr lang="en-US" dirty="0" smtClean="0"/>
              <a:t>scenarios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Arrays have exactly the same </a:t>
            </a:r>
            <a:r>
              <a:rPr lang="en-US" dirty="0"/>
              <a:t>shape: perform </a:t>
            </a:r>
            <a:r>
              <a:rPr lang="en-US" dirty="0" smtClean="0"/>
              <a:t>element-wise operation (Example </a:t>
            </a:r>
            <a:r>
              <a:rPr lang="mr-IN" dirty="0" smtClean="0"/>
              <a:t>–</a:t>
            </a:r>
            <a:r>
              <a:rPr lang="en-US" dirty="0" smtClean="0"/>
              <a:t> a(3,5) * b(3,5))</a:t>
            </a:r>
            <a:endParaRPr lang="en-US" dirty="0"/>
          </a:p>
          <a:p>
            <a:pPr lvl="1"/>
            <a:r>
              <a:rPr lang="en-US" dirty="0"/>
              <a:t>Array operated on </a:t>
            </a:r>
            <a:r>
              <a:rPr lang="en-US" dirty="0" smtClean="0"/>
              <a:t>by scalar value: perform element-wise operation using scalar (Example </a:t>
            </a:r>
            <a:r>
              <a:rPr lang="mr-IN" dirty="0" smtClean="0"/>
              <a:t>–</a:t>
            </a:r>
            <a:r>
              <a:rPr lang="en-US" dirty="0" smtClean="0"/>
              <a:t> a(3,5) * 2.5)</a:t>
            </a:r>
          </a:p>
          <a:p>
            <a:pPr lvl="1"/>
            <a:r>
              <a:rPr lang="en-US" dirty="0"/>
              <a:t>Arrays </a:t>
            </a:r>
            <a:r>
              <a:rPr lang="en-US" dirty="0" smtClean="0"/>
              <a:t>with the </a:t>
            </a:r>
            <a:r>
              <a:rPr lang="en-US" dirty="0"/>
              <a:t>same number of dimensions </a:t>
            </a:r>
            <a:r>
              <a:rPr lang="en-US" dirty="0" smtClean="0"/>
              <a:t>(like either 1D/2D/3D and so on) and </a:t>
            </a:r>
            <a:r>
              <a:rPr lang="en-US" dirty="0"/>
              <a:t>the length of each dimension is either a common length or </a:t>
            </a:r>
            <a:r>
              <a:rPr lang="en-US" dirty="0" smtClean="0"/>
              <a:t>1 (Example </a:t>
            </a:r>
            <a:r>
              <a:rPr lang="mr-IN" dirty="0" smtClean="0"/>
              <a:t>–</a:t>
            </a:r>
            <a:r>
              <a:rPr lang="en-US" dirty="0" smtClean="0"/>
              <a:t> a(3,5) * b(1,5))</a:t>
            </a:r>
            <a:endParaRPr lang="en-US" dirty="0"/>
          </a:p>
          <a:p>
            <a:pPr lvl="1"/>
            <a:r>
              <a:rPr lang="en-US" dirty="0"/>
              <a:t>Arrays with </a:t>
            </a:r>
            <a:r>
              <a:rPr lang="en-US" dirty="0" smtClean="0"/>
              <a:t>too few dimensions is broadcasted up (Example </a:t>
            </a:r>
            <a:r>
              <a:rPr lang="mr-IN" dirty="0" smtClean="0"/>
              <a:t>–</a:t>
            </a:r>
            <a:r>
              <a:rPr lang="en-US" dirty="0" smtClean="0"/>
              <a:t> a(3,5,2) * b(5) becomes a(3,5,2) * b(1,5))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54104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for broadcasting in 2D arrays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42900" y="1447800"/>
            <a:ext cx="8763000" cy="347787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np.arange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(15).reshape(3,5)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array[[ 0,  1,  2,  3,  4],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[ 5,  6,  7,  8,  9],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[10, 11, 12, 13, 14]]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b = 3 *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np.arange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(5,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dtype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np.int64)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([ 0,  3,  6,  9, 12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])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print(a * b)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  0,   3,  12,  27,  48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],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  0,  18,  42,  72, 108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],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  0,  33,  72, 117, 168]])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3941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Dimensions can be indexed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Dimensions: use array[</a:t>
            </a:r>
            <a:r>
              <a:rPr lang="en-US" dirty="0" err="1"/>
              <a:t>m,n</a:t>
            </a:r>
            <a:r>
              <a:rPr lang="en-US" dirty="0"/>
              <a:t>] syntax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46469" y="1447800"/>
            <a:ext cx="8763000" cy="1015663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np.array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([1,2,3,4])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a[1] # zero-based index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2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13033" y="3119775"/>
            <a:ext cx="8763000" cy="286232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np.arange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(15).reshape(3,5)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array[[ 0,  1,  2,  3,  4],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     [ 5,  6,  7,  8,  9],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     [10, 11, 12, 13, 14]]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a[1][0] # DON’T DO THIS!! -- Slow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5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a[1,0] #  This is faster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xmlns="" val="1227197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Slice by array[</a:t>
            </a:r>
            <a:r>
              <a:rPr lang="en-US" dirty="0" err="1"/>
              <a:t>start:stop:step</a:t>
            </a:r>
            <a:r>
              <a:rPr lang="en-US" dirty="0"/>
              <a:t>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Multidimensional array: (separate slices by commas)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46469" y="1447800"/>
            <a:ext cx="8763000" cy="163121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np.array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([1,2,3,4])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a[2:3] # zero-based index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[3 4]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a[0:3:2] #skipping by 2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[1 3]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87338" y="3520805"/>
            <a:ext cx="8763000" cy="255454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np.arange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(15).reshape(3,5)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array[[ 0,  1,  2,  3,  4],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     [ 5,  6,  7,  8,  9],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     [10, 11, 12, 13, 14]]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a[0:1,1:2]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[[1 2]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[6 7]]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8009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 - </a:t>
            </a:r>
            <a:r>
              <a:rPr lang="en-US" b="1" dirty="0" smtClean="0"/>
              <a:t>&lt;</a:t>
            </a:r>
            <a:r>
              <a:rPr lang="en-US" b="1" dirty="0" err="1" smtClean="0"/>
              <a:t>npArray</a:t>
            </a:r>
            <a:r>
              <a:rPr lang="en-US" b="1" dirty="0" smtClean="0"/>
              <a:t>&gt;[m : n : </a:t>
            </a:r>
            <a:r>
              <a:rPr lang="en-US" b="1" dirty="0" err="1" smtClean="0"/>
              <a:t>i</a:t>
            </a:r>
            <a:r>
              <a:rPr lang="en-US" b="1" dirty="0" smtClean="0"/>
              <a:t>]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NumPy</a:t>
            </a:r>
            <a:r>
              <a:rPr lang="en-US" dirty="0" smtClean="0"/>
              <a:t> slices the array from index “</a:t>
            </a:r>
            <a:r>
              <a:rPr lang="en-US" b="1" dirty="0" smtClean="0"/>
              <a:t>m</a:t>
            </a:r>
            <a:r>
              <a:rPr lang="en-US" dirty="0" smtClean="0"/>
              <a:t>” to index “</a:t>
            </a:r>
            <a:r>
              <a:rPr lang="en-US" b="1" dirty="0" smtClean="0"/>
              <a:t>n-1</a:t>
            </a:r>
            <a:r>
              <a:rPr lang="en-US" dirty="0" smtClean="0"/>
              <a:t>” while incrementing the index by “</a:t>
            </a:r>
            <a:r>
              <a:rPr lang="en-US" b="1" dirty="0" err="1" smtClean="0"/>
              <a:t>i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Multi-dimensional </a:t>
            </a:r>
            <a:r>
              <a:rPr lang="en-US" dirty="0"/>
              <a:t>array: (separate slices by commas)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42900" y="1752600"/>
            <a:ext cx="8763000" cy="163121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np.array([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1,2,3,4,5])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a[2:4]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a</a:t>
            </a:r>
            <a:r>
              <a:rPr lang="en-US" sz="2000" dirty="0" smtClean="0">
                <a:solidFill>
                  <a:schemeClr val="bg2"/>
                </a:solidFill>
                <a:latin typeface="Lucida Sans Typewriter" pitchFamily="49" charset="0"/>
              </a:rPr>
              <a:t>rray([3, 4])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a[0:4:2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]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# incrementing index by 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2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a</a:t>
            </a:r>
            <a:r>
              <a:rPr lang="en-US" sz="2000" dirty="0" smtClean="0">
                <a:solidFill>
                  <a:schemeClr val="bg2"/>
                </a:solidFill>
                <a:latin typeface="Lucida Sans Typewriter" pitchFamily="49" charset="0"/>
              </a:rPr>
              <a:t>rray([1, 3])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42900" y="3998655"/>
            <a:ext cx="8763000" cy="255454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np.arange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(15).reshape(3,5)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rray([[ 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0,  1,  2,  3,  4],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[ 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5,  6,  7,  8,  9],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[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10, 11, 12, 13, 14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]])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a[1:3, 1:3] # Row 1 to 2, Column 1 to 2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([[ 6,  7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],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[11, 12]])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7394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One-dimensional arrays</a:t>
            </a:r>
          </a:p>
          <a:p>
            <a:r>
              <a:rPr lang="en-US" dirty="0"/>
              <a:t>Holds ordered collection of objects</a:t>
            </a:r>
          </a:p>
          <a:p>
            <a:pPr lvl="1"/>
            <a:r>
              <a:rPr lang="en-US" dirty="0"/>
              <a:t>Objects all have to be of the SAME TYPE  (no mix-match)</a:t>
            </a:r>
          </a:p>
          <a:p>
            <a:r>
              <a:rPr lang="en-US" dirty="0"/>
              <a:t>Arrays are created using </a:t>
            </a:r>
            <a:r>
              <a:rPr lang="en-US" dirty="0" err="1"/>
              <a:t>np.array</a:t>
            </a:r>
            <a:r>
              <a:rPr lang="en-US" dirty="0"/>
              <a:t>() function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v1 = </a:t>
            </a:r>
            <a:r>
              <a:rPr lang="en-US" b="1" dirty="0" err="1">
                <a:solidFill>
                  <a:schemeClr val="accent2"/>
                </a:solidFill>
              </a:rPr>
              <a:t>np.array</a:t>
            </a:r>
            <a:r>
              <a:rPr lang="en-US" b="1" dirty="0">
                <a:solidFill>
                  <a:schemeClr val="accent2"/>
                </a:solidFill>
              </a:rPr>
              <a:t>([0,1,2,3,4,5])</a:t>
            </a:r>
          </a:p>
          <a:p>
            <a:r>
              <a:rPr lang="en-US" dirty="0"/>
              <a:t>Access elements from Array using indexes</a:t>
            </a:r>
          </a:p>
          <a:p>
            <a:pPr lvl="1"/>
            <a:r>
              <a:rPr lang="en-US" dirty="0"/>
              <a:t>Indexes start with 0  </a:t>
            </a:r>
            <a:r>
              <a:rPr lang="en-US"/>
              <a:t/>
            </a:r>
            <a:br>
              <a:rPr lang="en-US"/>
            </a:br>
            <a:r>
              <a:rPr lang="en-US" b="1">
                <a:solidFill>
                  <a:schemeClr val="accent2"/>
                </a:solidFill>
              </a:rPr>
              <a:t>v1[3</a:t>
            </a:r>
            <a:r>
              <a:rPr lang="en-US" b="1" dirty="0">
                <a:solidFill>
                  <a:schemeClr val="accent2"/>
                </a:solidFill>
              </a:rPr>
              <a:t>] =&gt; 3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v1[</a:t>
            </a:r>
            <a:r>
              <a:rPr lang="en-US" b="1" dirty="0" err="1">
                <a:solidFill>
                  <a:schemeClr val="accent2"/>
                </a:solidFill>
              </a:rPr>
              <a:t>np.array</a:t>
            </a:r>
            <a:r>
              <a:rPr lang="en-US" b="1" dirty="0">
                <a:solidFill>
                  <a:schemeClr val="accent2"/>
                </a:solidFill>
              </a:rPr>
              <a:t>([1,3])] =&gt;  1,3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v1[2:4] =&gt; 2,3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227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822325"/>
            <a:ext cx="8902700" cy="1006475"/>
          </a:xfrm>
        </p:spPr>
        <p:txBody>
          <a:bodyPr/>
          <a:lstStyle/>
          <a:p>
            <a:r>
              <a:rPr lang="en-US" dirty="0"/>
              <a:t>Arrays can be operated on just like first class variables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4800" y="1447800"/>
            <a:ext cx="8763000" cy="4893647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import </a:t>
            </a:r>
            <a:r>
              <a:rPr lang="en-US" sz="24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numpy</a:t>
            </a:r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as np</a:t>
            </a:r>
          </a:p>
          <a:p>
            <a:pPr defTabSz="288925"/>
            <a:r>
              <a:rPr lang="mr-IN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v1 = </a:t>
            </a:r>
            <a:r>
              <a:rPr lang="en-US" sz="24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mr-IN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</a:t>
            </a:r>
            <a:r>
              <a:rPr lang="mr-IN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1,2,3,4</a:t>
            </a:r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</a:t>
            </a:r>
            <a:r>
              <a:rPr lang="mr-IN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</a:p>
          <a:p>
            <a:pPr defTabSz="288925"/>
            <a:r>
              <a:rPr lang="mr-IN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v2 = </a:t>
            </a:r>
            <a:r>
              <a:rPr lang="en-US" sz="24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</a:t>
            </a:r>
            <a:r>
              <a:rPr lang="mr-IN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10,20,30,40</a:t>
            </a:r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</a:t>
            </a:r>
            <a:r>
              <a:rPr lang="mr-IN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  <a:endParaRPr lang="en-US" sz="24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endParaRPr lang="mr-IN" sz="24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v1 + v2</a:t>
            </a:r>
          </a:p>
          <a:p>
            <a:pPr defTabSz="288925"/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array[</a:t>
            </a:r>
            <a:r>
              <a:rPr lang="mr-IN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11</a:t>
            </a:r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22</a:t>
            </a:r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33</a:t>
            </a:r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44</a:t>
            </a:r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</a:t>
            </a:r>
            <a:endParaRPr lang="mr-IN" sz="2400" i="1" dirty="0">
              <a:solidFill>
                <a:schemeClr val="bg2">
                  <a:lumMod val="50000"/>
                  <a:lumOff val="50000"/>
                </a:schemeClr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endParaRPr lang="en-US" sz="24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v2 - v1</a:t>
            </a:r>
          </a:p>
          <a:p>
            <a:pPr defTabSz="288925"/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array[</a:t>
            </a:r>
            <a:r>
              <a:rPr lang="mr-IN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9</a:t>
            </a:r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18</a:t>
            </a:r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27</a:t>
            </a:r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36</a:t>
            </a:r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</a:t>
            </a:r>
            <a:endParaRPr lang="mr-IN" sz="2400" i="1" dirty="0">
              <a:solidFill>
                <a:schemeClr val="bg2">
                  <a:lumMod val="50000"/>
                  <a:lumOff val="50000"/>
                </a:schemeClr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endParaRPr lang="en-US" sz="24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v1 * 3</a:t>
            </a:r>
          </a:p>
          <a:p>
            <a:pPr defTabSz="288925"/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array[</a:t>
            </a:r>
            <a:r>
              <a:rPr lang="mr-IN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3</a:t>
            </a:r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6</a:t>
            </a:r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9</a:t>
            </a:r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12</a:t>
            </a:r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</a:t>
            </a:r>
            <a:endParaRPr lang="mr-IN" sz="2400" i="1" dirty="0">
              <a:solidFill>
                <a:schemeClr val="bg2">
                  <a:lumMod val="50000"/>
                  <a:lumOff val="50000"/>
                </a:schemeClr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endParaRPr lang="en-US" sz="24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9000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34950" y="914400"/>
            <a:ext cx="8763000" cy="452431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 = </a:t>
            </a:r>
            <a:r>
              <a:rPr lang="en-US" sz="24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([1,2,3,4,5)</a:t>
            </a:r>
          </a:p>
          <a:p>
            <a:pPr defTabSz="288925"/>
            <a:endParaRPr lang="en-US" sz="24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Length: size of Array</a:t>
            </a:r>
          </a:p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length(x) </a:t>
            </a:r>
            <a:r>
              <a:rPr lang="en-US" sz="2400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=&gt; 5</a:t>
            </a:r>
          </a:p>
          <a:p>
            <a:pPr defTabSz="288925"/>
            <a:endParaRPr lang="en-US" sz="24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endParaRPr lang="en-US" sz="24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Statistics: min, max, </a:t>
            </a:r>
            <a:r>
              <a:rPr lang="en-US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avg</a:t>
            </a:r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mean, median, standard deviation, variance</a:t>
            </a:r>
          </a:p>
          <a:p>
            <a:pPr defTabSz="288925"/>
            <a:r>
              <a:rPr lang="en-US" sz="24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np.mean</a:t>
            </a:r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(x) </a:t>
            </a:r>
            <a:r>
              <a:rPr lang="en-US" sz="2400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=&gt;  3</a:t>
            </a:r>
          </a:p>
          <a:p>
            <a:pPr defTabSz="288925"/>
            <a:r>
              <a:rPr lang="en-US" sz="24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np.median</a:t>
            </a:r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(x) </a:t>
            </a:r>
            <a:r>
              <a:rPr lang="en-US" sz="2400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=&gt; 3</a:t>
            </a:r>
          </a:p>
          <a:p>
            <a:pPr defTabSz="288925"/>
            <a:r>
              <a:rPr lang="en-US" sz="24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np.std</a:t>
            </a:r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(x)  </a:t>
            </a:r>
            <a:r>
              <a:rPr lang="en-US" sz="2400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=&gt;  1.58</a:t>
            </a:r>
          </a:p>
          <a:p>
            <a:pPr defTabSz="288925"/>
            <a:r>
              <a:rPr lang="en-US" sz="24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np.var</a:t>
            </a:r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(x) </a:t>
            </a:r>
            <a:r>
              <a:rPr lang="en-US" sz="2400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=&gt; 2.5</a:t>
            </a:r>
          </a:p>
        </p:txBody>
      </p:sp>
    </p:spTree>
    <p:extLst>
      <p:ext uri="{BB962C8B-B14F-4D97-AF65-F5344CB8AC3E}">
        <p14:creationId xmlns:p14="http://schemas.microsoft.com/office/powerpoint/2010/main" xmlns="" val="504277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NumPy</a:t>
            </a:r>
            <a:r>
              <a:rPr lang="en-US" dirty="0"/>
              <a:t> and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a rich language with ecosystem.</a:t>
            </a:r>
          </a:p>
          <a:p>
            <a:endParaRPr lang="en-US" dirty="0"/>
          </a:p>
          <a:p>
            <a:r>
              <a:rPr lang="en-US" dirty="0"/>
              <a:t>Open source</a:t>
            </a:r>
          </a:p>
          <a:p>
            <a:endParaRPr lang="en-US" dirty="0"/>
          </a:p>
          <a:p>
            <a:r>
              <a:rPr lang="en-US" dirty="0"/>
              <a:t>Rich package ecosystem (lots of libraries)</a:t>
            </a:r>
          </a:p>
          <a:p>
            <a:endParaRPr lang="en-US" dirty="0"/>
          </a:p>
          <a:p>
            <a:r>
              <a:rPr lang="en-US" dirty="0"/>
              <a:t>Great for modeling, machine learning, ad-hoc analytics</a:t>
            </a:r>
          </a:p>
          <a:p>
            <a:endParaRPr lang="en-US" dirty="0"/>
          </a:p>
          <a:p>
            <a:r>
              <a:rPr lang="en-US" dirty="0"/>
              <a:t>Used by scientists, now very popular among data scientists / analysts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300" y="990600"/>
            <a:ext cx="19050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91457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Array </a:t>
            </a:r>
            <a:r>
              <a:rPr lang="en-US" dirty="0"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calculates </a:t>
            </a:r>
            <a:r>
              <a:rPr lang="en-US" b="1" dirty="0" smtClean="0"/>
              <a:t>max</a:t>
            </a:r>
            <a:r>
              <a:rPr lang="en-US" dirty="0" smtClean="0"/>
              <a:t>, </a:t>
            </a:r>
            <a:r>
              <a:rPr lang="en-US" b="1" dirty="0" smtClean="0"/>
              <a:t>min</a:t>
            </a:r>
            <a:r>
              <a:rPr lang="en-US" dirty="0" smtClean="0"/>
              <a:t>, </a:t>
            </a:r>
            <a:r>
              <a:rPr lang="en-US" b="1" dirty="0" smtClean="0"/>
              <a:t>mean</a:t>
            </a:r>
            <a:r>
              <a:rPr lang="en-US" dirty="0" smtClean="0"/>
              <a:t>, </a:t>
            </a:r>
            <a:r>
              <a:rPr lang="en-US" b="1" dirty="0" smtClean="0"/>
              <a:t>median</a:t>
            </a:r>
            <a:r>
              <a:rPr lang="en-US" dirty="0" smtClean="0"/>
              <a:t>, </a:t>
            </a:r>
            <a:r>
              <a:rPr lang="en-US" b="1" dirty="0" smtClean="0"/>
              <a:t>standard</a:t>
            </a:r>
            <a:r>
              <a:rPr lang="en-US" dirty="0" smtClean="0"/>
              <a:t> </a:t>
            </a:r>
            <a:r>
              <a:rPr lang="en-US" b="1" dirty="0" smtClean="0"/>
              <a:t>deviation</a:t>
            </a:r>
            <a:r>
              <a:rPr lang="en-US" dirty="0" smtClean="0"/>
              <a:t> and </a:t>
            </a:r>
            <a:r>
              <a:rPr lang="en-US" b="1" dirty="0" smtClean="0"/>
              <a:t>variance</a:t>
            </a:r>
            <a:r>
              <a:rPr lang="en-US" dirty="0" smtClean="0"/>
              <a:t> by simple function calls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42900" y="1600200"/>
            <a:ext cx="8763000" cy="5016758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 =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np.arange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(-3, 7).reshape(2,5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([[-3, -2, -1, 0, 1],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2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3, 4, 5, 6]])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print(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str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np.min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(a))+“ at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pos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”+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str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np.argmin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(a)))</a:t>
            </a: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-3 at </a:t>
            </a:r>
            <a:r>
              <a:rPr lang="en-US" sz="2000" dirty="0" err="1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pos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0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print(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str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np.max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(a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))+“ at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pos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”+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str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np.argmax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(a)))</a:t>
            </a: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6 at </a:t>
            </a:r>
            <a:r>
              <a:rPr lang="en-US" sz="2000" dirty="0" err="1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pos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9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np.mean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(a)</a:t>
            </a: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1.5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np.median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(a)</a:t>
            </a: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1.5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np.std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(a)</a:t>
            </a:r>
          </a:p>
          <a:p>
            <a:pPr defTabSz="288925"/>
            <a:r>
              <a:rPr lang="is-I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2.8722813232690143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np.var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(a)</a:t>
            </a: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8.25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41950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34950" y="914400"/>
            <a:ext cx="8763000" cy="5632311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</a:t>
            </a:r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Sort</a:t>
            </a:r>
            <a:r>
              <a:rPr lang="en-US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ing</a:t>
            </a:r>
            <a:endParaRPr lang="mr-IN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sort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1,3,5,4,2))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1, 2, 3, 4, 5</a:t>
            </a:r>
            <a:endParaRPr lang="en-US" sz="2000" i="1" dirty="0">
              <a:solidFill>
                <a:schemeClr val="bg2">
                  <a:lumMod val="50000"/>
                  <a:lumOff val="50000"/>
                </a:schemeClr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endParaRPr lang="mr-IN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</a:t>
            </a:r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Reverse</a:t>
            </a:r>
            <a:endParaRPr lang="mr-IN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1,3,5,4,2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[::-1]</a:t>
            </a:r>
            <a:endParaRPr lang="en-US" sz="2000" i="1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2, 4, 5, 3, 1</a:t>
            </a:r>
          </a:p>
          <a:p>
            <a:pPr defTabSz="288925"/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</a:t>
            </a:r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Adding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Elements</a:t>
            </a:r>
            <a:endParaRPr lang="mr-IN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v1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1,2,3,4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</a:p>
          <a:p>
            <a:pPr defTabSz="288925"/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v3 =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v1.append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5,6,7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</a:p>
          <a:p>
            <a:pPr defTabSz="288925"/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v3</a:t>
            </a:r>
          </a:p>
          <a:p>
            <a:pPr defTabSz="288925"/>
            <a:r>
              <a:rPr lang="en-US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</a:t>
            </a:r>
            <a:r>
              <a:rPr lang="mr-IN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</a:t>
            </a:r>
            <a:r>
              <a:rPr lang="en-US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2</a:t>
            </a:r>
            <a:r>
              <a:rPr lang="en-US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3</a:t>
            </a:r>
            <a:r>
              <a:rPr lang="en-US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4</a:t>
            </a:r>
            <a:r>
              <a:rPr lang="en-US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5</a:t>
            </a:r>
            <a:r>
              <a:rPr lang="en-US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6</a:t>
            </a:r>
            <a:r>
              <a:rPr lang="en-US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7</a:t>
            </a:r>
            <a:r>
              <a:rPr lang="en-US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</a:t>
            </a:r>
            <a:endParaRPr lang="mr-IN" sz="2000" i="1" dirty="0">
              <a:solidFill>
                <a:schemeClr val="bg2">
                  <a:lumMod val="50000"/>
                  <a:lumOff val="50000"/>
                </a:schemeClr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</a:t>
            </a:r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Removing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elements</a:t>
            </a:r>
            <a:endParaRPr lang="mr-IN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V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3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.delete[2:4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</a:t>
            </a:r>
          </a:p>
          <a:p>
            <a:pPr defTabSz="288925"/>
            <a:r>
              <a:rPr lang="en-US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</a:t>
            </a:r>
            <a:r>
              <a:rPr lang="mr-IN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</a:t>
            </a:r>
            <a:r>
              <a:rPr lang="en-US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5</a:t>
            </a:r>
            <a:r>
              <a:rPr lang="en-US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6</a:t>
            </a:r>
            <a:r>
              <a:rPr lang="en-US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7</a:t>
            </a:r>
            <a:r>
              <a:rPr lang="en-US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</a:t>
            </a:r>
            <a:endParaRPr lang="mr-IN" sz="2000" i="1" dirty="0">
              <a:solidFill>
                <a:schemeClr val="bg2">
                  <a:lumMod val="50000"/>
                  <a:lumOff val="50000"/>
                </a:schemeClr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90832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Array </a:t>
            </a:r>
            <a:r>
              <a:rPr lang="en-US" dirty="0"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works with Python to </a:t>
            </a:r>
            <a:r>
              <a:rPr lang="en-US" b="1" dirty="0" smtClean="0"/>
              <a:t>reverse</a:t>
            </a:r>
            <a:r>
              <a:rPr lang="en-US" dirty="0" smtClean="0"/>
              <a:t> or </a:t>
            </a:r>
            <a:r>
              <a:rPr lang="en-US" b="1" dirty="0" smtClean="0"/>
              <a:t>sort</a:t>
            </a:r>
            <a:r>
              <a:rPr lang="en-US" dirty="0" smtClean="0"/>
              <a:t> elements by simple function calls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42900" y="1600200"/>
            <a:ext cx="8763000" cy="4708981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 =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([1,3,5,4,2])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([1, 3, 5, 4, 2])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 = a[::-1]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</a:t>
            </a: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array([2, 4, 5, 3, 1])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a.sort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array([1,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2, 3, 4, 5])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a[::-1].sort()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([5, 4, 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3,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2, 1])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sorted(a) # Note that sorted outputs a python list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[1, 2, 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3,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4, 5]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 =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(sorted(a, reverse = True))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array([5, 4, 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3,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2, 1])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623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Array </a:t>
            </a:r>
            <a:r>
              <a:rPr lang="en-US" dirty="0"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works with Python to </a:t>
            </a:r>
            <a:r>
              <a:rPr lang="en-US" b="1" dirty="0" smtClean="0"/>
              <a:t>append</a:t>
            </a:r>
            <a:r>
              <a:rPr lang="en-US" dirty="0" smtClean="0"/>
              <a:t> or </a:t>
            </a:r>
            <a:r>
              <a:rPr lang="en-US" b="1" dirty="0" smtClean="0"/>
              <a:t>delete </a:t>
            </a:r>
            <a:r>
              <a:rPr lang="en-US" dirty="0" smtClean="0"/>
              <a:t>elements by simple function calls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42900" y="1600200"/>
            <a:ext cx="8763000" cy="286232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 =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([1,3,5,4,2])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([1, 3, 5, 4, 2])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np.append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(a, [7,9,0,6])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</a:t>
            </a: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array([1, 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3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5, </a:t>
            </a:r>
            <a:r>
              <a:rPr lang="en-US" sz="2000" b="1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4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2, 7, 9, 0, 6])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 =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np.delete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(a, 2) # to remove element with index=2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</a:t>
            </a: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([1,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3, </a:t>
            </a:r>
            <a:r>
              <a:rPr lang="en-US" sz="20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4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2, 7, 9, 0, 6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])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98118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 Array Filtering  (*Important*)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34950" y="914400"/>
            <a:ext cx="8763000" cy="5262979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Filtering:</a:t>
            </a:r>
          </a:p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 = </a:t>
            </a:r>
            <a:r>
              <a:rPr lang="en-US" sz="24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([1,-2, 3, -4, 5, -1])</a:t>
            </a:r>
          </a:p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 &gt; 0</a:t>
            </a:r>
          </a:p>
          <a:p>
            <a:pPr defTabSz="288925"/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array[TRUE, FALSE, TRUE, FALSE, TRUE, FALSE]</a:t>
            </a:r>
          </a:p>
          <a:p>
            <a:pPr defTabSz="288925"/>
            <a:endParaRPr lang="en-US" sz="2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Used as subscript, only elements matching TRUE are retained</a:t>
            </a:r>
          </a:p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 [ x&gt;0 ]</a:t>
            </a:r>
          </a:p>
          <a:p>
            <a:pPr defTabSz="288925"/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array[ 1, 3, 5 ]</a:t>
            </a:r>
          </a:p>
          <a:p>
            <a:pPr defTabSz="288925"/>
            <a:endParaRPr lang="en-US" sz="2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Multiple conditions</a:t>
            </a:r>
          </a:p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 [ (x&gt;0) &amp; (x &lt; 5)]</a:t>
            </a:r>
          </a:p>
          <a:p>
            <a:pPr defTabSz="288925"/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array[ 1, 3]</a:t>
            </a:r>
          </a:p>
          <a:p>
            <a:pPr defTabSz="288925"/>
            <a:endParaRPr lang="en-US" sz="2400" i="1" dirty="0">
              <a:solidFill>
                <a:schemeClr val="bg2">
                  <a:lumMod val="50000"/>
                  <a:lumOff val="50000"/>
                </a:schemeClr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44648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Array Operations -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Filtering is an important </a:t>
            </a:r>
            <a:r>
              <a:rPr lang="en-US" dirty="0" err="1" smtClean="0"/>
              <a:t>numpy</a:t>
            </a:r>
            <a:r>
              <a:rPr lang="en-US" dirty="0" smtClean="0"/>
              <a:t> operation</a:t>
            </a:r>
          </a:p>
          <a:p>
            <a:r>
              <a:rPr lang="en-US" b="1" dirty="0" err="1" smtClean="0"/>
              <a:t>np.any</a:t>
            </a:r>
            <a:r>
              <a:rPr lang="en-US" b="1" dirty="0" smtClean="0"/>
              <a:t>() </a:t>
            </a:r>
            <a:r>
              <a:rPr lang="en-US" dirty="0" smtClean="0"/>
              <a:t>and </a:t>
            </a:r>
            <a:r>
              <a:rPr lang="en-US" b="1" dirty="0" err="1" smtClean="0"/>
              <a:t>np.all</a:t>
            </a:r>
            <a:r>
              <a:rPr lang="en-US" b="1" dirty="0" smtClean="0"/>
              <a:t>() </a:t>
            </a:r>
            <a:r>
              <a:rPr lang="en-US" dirty="0" smtClean="0"/>
              <a:t>help in ’or’ and ‘and’ operations</a:t>
            </a:r>
          </a:p>
          <a:p>
            <a:r>
              <a:rPr lang="en-US" dirty="0" smtClean="0"/>
              <a:t>It helps in selecting a portion or subset of the original array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Example: select only the negative odd number elements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42900" y="2169855"/>
            <a:ext cx="8763000" cy="193899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 =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([1,3,5,-1,-4,4,2,-3,0])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&lt;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0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array([False, False, False,  True,  True, False, False,  True, False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a[a &lt; 0]</a:t>
            </a: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array([-1, -4, -3])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42900" y="4876800"/>
            <a:ext cx="8763000" cy="163121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np.all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&lt;0, a%2!=0], 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axis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0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array([False, False, False,  True, False, False, False,  True, False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])</a:t>
            </a:r>
          </a:p>
          <a:p>
            <a:pPr defTabSz="288925"/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np.all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&lt;0, a%2!=0], 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axis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0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)]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array([-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1, 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-3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xmlns="" val="1095192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822325"/>
            <a:ext cx="8902700" cy="2911475"/>
          </a:xfrm>
        </p:spPr>
        <p:txBody>
          <a:bodyPr>
            <a:normAutofit/>
          </a:bodyPr>
          <a:lstStyle/>
          <a:p>
            <a:r>
              <a:rPr lang="en-US" dirty="0"/>
              <a:t>A matrix is a 2-D array.</a:t>
            </a:r>
          </a:p>
          <a:p>
            <a:r>
              <a:rPr lang="en-US" dirty="0"/>
              <a:t>Contains  elements of the SAME type.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matrix( </a:t>
            </a:r>
            <a:r>
              <a:rPr lang="en-US" b="1" dirty="0" err="1">
                <a:solidFill>
                  <a:schemeClr val="accent2"/>
                </a:solidFill>
              </a:rPr>
              <a:t>np.array</a:t>
            </a:r>
            <a:r>
              <a:rPr lang="en-US" b="1" dirty="0">
                <a:solidFill>
                  <a:schemeClr val="accent2"/>
                </a:solidFill>
              </a:rPr>
              <a:t>(['a', 'b', 'c', 'd', 'e', 'f'),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	    [2,3]) </a:t>
            </a:r>
          </a:p>
          <a:p>
            <a:r>
              <a:rPr lang="en-US" dirty="0"/>
              <a:t>Does python store the values in row-major or column major order?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44542199"/>
              </p:ext>
            </p:extLst>
          </p:nvPr>
        </p:nvGraphicFramePr>
        <p:xfrm>
          <a:off x="640375" y="4801320"/>
          <a:ext cx="353228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0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30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30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30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C </a:t>
                      </a: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1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2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8491008"/>
              </p:ext>
            </p:extLst>
          </p:nvPr>
        </p:nvGraphicFramePr>
        <p:xfrm>
          <a:off x="4805782" y="4801320"/>
          <a:ext cx="353228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0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30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30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30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C </a:t>
                      </a: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1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2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1294220" y="4742076"/>
            <a:ext cx="2878435" cy="180354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80685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 in </a:t>
            </a:r>
            <a:r>
              <a:rPr lang="en-US" dirty="0" err="1" smtClean="0"/>
              <a:t>NumPy</a:t>
            </a:r>
            <a:r>
              <a:rPr lang="en-US" dirty="0" smtClean="0"/>
              <a:t> are basically 2-D arrays</a:t>
            </a:r>
            <a:endParaRPr lang="en-US" dirty="0"/>
          </a:p>
          <a:p>
            <a:r>
              <a:rPr lang="en-US" dirty="0" smtClean="0"/>
              <a:t>They contain elements </a:t>
            </a:r>
            <a:r>
              <a:rPr lang="en-US" dirty="0"/>
              <a:t>of the SAME type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42900" y="1794808"/>
            <a:ext cx="8763000" cy="2246769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 = 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np.matrix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1,2,3,4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])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</a:t>
            </a:r>
            <a:endParaRPr lang="mr-IN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matrix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([[1, 2, 3, 4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]])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 = 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np.matrix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1,2,3,4,5,6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]).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reshape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(2,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3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</a:t>
            </a:r>
          </a:p>
          <a:p>
            <a:pPr marL="0" indent="0">
              <a:buNone/>
            </a:pPr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matrix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([[1, 2, 3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],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 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[4, 5, 6]])</a:t>
            </a:r>
          </a:p>
        </p:txBody>
      </p:sp>
    </p:spTree>
    <p:extLst>
      <p:ext uri="{BB962C8B-B14F-4D97-AF65-F5344CB8AC3E}">
        <p14:creationId xmlns:p14="http://schemas.microsoft.com/office/powerpoint/2010/main" xmlns="" val="145619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can represent matrices 2 ways:</a:t>
            </a:r>
          </a:p>
          <a:p>
            <a:pPr lvl="1"/>
            <a:r>
              <a:rPr lang="en-US" dirty="0"/>
              <a:t>As 2-D </a:t>
            </a:r>
            <a:r>
              <a:rPr lang="en-US" dirty="0" err="1"/>
              <a:t>ndarrays</a:t>
            </a:r>
            <a:r>
              <a:rPr lang="en-US" dirty="0"/>
              <a:t> (</a:t>
            </a:r>
            <a:r>
              <a:rPr lang="en-US" b="1" dirty="0"/>
              <a:t>preferred for Python &gt; 3.5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np.mat</a:t>
            </a:r>
            <a:r>
              <a:rPr lang="en-US" dirty="0"/>
              <a:t> class (</a:t>
            </a:r>
            <a:r>
              <a:rPr lang="en-US" dirty="0" err="1"/>
              <a:t>subclassed</a:t>
            </a:r>
            <a:r>
              <a:rPr lang="en-US" dirty="0"/>
              <a:t> from </a:t>
            </a:r>
            <a:r>
              <a:rPr lang="en-US" dirty="0" err="1"/>
              <a:t>ndarray</a:t>
            </a:r>
            <a:r>
              <a:rPr lang="en-US" dirty="0"/>
              <a:t>) (Python 2.x)</a:t>
            </a:r>
          </a:p>
          <a:p>
            <a:r>
              <a:rPr lang="en-US" dirty="0"/>
              <a:t>Main difference is matrix multiply syntax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1790" y="4526896"/>
            <a:ext cx="8763000" cy="193899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&gt;&gt;&gt; # Matrices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np.mat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(‘4 3; 2 1’)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b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np.mat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(‘1 2; 3 4’)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print (a*b) # Matrix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Mutiply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[[13 20]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[ 5  8]]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51790" y="2458364"/>
            <a:ext cx="8763000" cy="193899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&gt;&gt;&gt; # Arrays in Python &gt; 3.5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np.array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([[4, 3], [2, 1]])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b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np.array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([[1, 2], [3,4]])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print (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a@b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) # Matrix Multiply is ‘@’ in Python &gt; 3.5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[[13 20]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[ 5  8]]</a:t>
            </a:r>
          </a:p>
        </p:txBody>
      </p:sp>
    </p:spTree>
    <p:extLst>
      <p:ext uri="{BB962C8B-B14F-4D97-AF65-F5344CB8AC3E}">
        <p14:creationId xmlns:p14="http://schemas.microsoft.com/office/powerpoint/2010/main" xmlns="" val="12634284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smtClean="0"/>
              <a:t>represents </a:t>
            </a:r>
            <a:r>
              <a:rPr lang="en-US" dirty="0"/>
              <a:t>matrices </a:t>
            </a:r>
            <a:r>
              <a:rPr lang="en-US" dirty="0" smtClean="0"/>
              <a:t>as 2D </a:t>
            </a:r>
            <a:r>
              <a:rPr lang="en-US" dirty="0" err="1" smtClean="0"/>
              <a:t>ndarrays</a:t>
            </a:r>
            <a:r>
              <a:rPr lang="en-US" dirty="0" smtClean="0"/>
              <a:t> in Python &gt;3.5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42900" y="1219200"/>
            <a:ext cx="8763000" cy="532453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 = 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np.matrix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[1,2],[3,4]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])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</a:t>
            </a:r>
          </a:p>
          <a:p>
            <a:pPr marL="0" indent="0">
              <a:buNone/>
            </a:pPr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matrix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([[1, 2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],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 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[3, 4]])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b =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np.matrix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([[4,3],[2,1]])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b</a:t>
            </a:r>
          </a:p>
          <a:p>
            <a:pPr marL="0" indent="0">
              <a:buNone/>
            </a:pPr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matrix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([[4, 3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],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 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[2, 1]])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print(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a@b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 # dot product</a:t>
            </a:r>
          </a:p>
          <a:p>
            <a:pPr marL="0" indent="0">
              <a:buNone/>
            </a:pPr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matrix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([[ 8,  5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],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 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[20, 13]])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print(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np.dot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a,b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)) # dot product</a:t>
            </a:r>
          </a:p>
          <a:p>
            <a:pPr marL="0" indent="0">
              <a:buNone/>
            </a:pPr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matrix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([[ 8,  5],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 [20, 13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]])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print(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np.multiply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a,b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)) # elementwise product</a:t>
            </a:r>
          </a:p>
          <a:p>
            <a:pPr marL="0" indent="0">
              <a:buNone/>
            </a:pPr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matrix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([[4, 6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],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 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[6, 4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]])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0031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Fast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does numeric computation in native code.</a:t>
            </a:r>
          </a:p>
          <a:p>
            <a:pPr lvl="1"/>
            <a:r>
              <a:rPr lang="en-US" dirty="0"/>
              <a:t>(Fast C++)</a:t>
            </a:r>
          </a:p>
          <a:p>
            <a:r>
              <a:rPr lang="en-US" dirty="0"/>
              <a:t>Full Featured</a:t>
            </a:r>
          </a:p>
          <a:p>
            <a:pPr lvl="1"/>
            <a:r>
              <a:rPr lang="en-US" dirty="0"/>
              <a:t>Does many types of linear algebra</a:t>
            </a:r>
          </a:p>
          <a:p>
            <a:pPr lvl="1"/>
            <a:r>
              <a:rPr lang="en-US" dirty="0"/>
              <a:t>Matrix Manipulation</a:t>
            </a:r>
          </a:p>
          <a:p>
            <a:r>
              <a:rPr lang="en-US" dirty="0"/>
              <a:t>Helps Support More Advanced Analytics</a:t>
            </a:r>
          </a:p>
          <a:p>
            <a:pPr lvl="1"/>
            <a:r>
              <a:rPr lang="en-US" dirty="0"/>
              <a:t>Pretty much all subsequent analytics built on top of </a:t>
            </a:r>
            <a:r>
              <a:rPr lang="en-US" dirty="0" err="1"/>
              <a:t>numpy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499" y="690563"/>
            <a:ext cx="19050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89898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smtClean="0"/>
              <a:t>represents </a:t>
            </a:r>
            <a:r>
              <a:rPr lang="en-US" dirty="0"/>
              <a:t>matrices </a:t>
            </a:r>
            <a:r>
              <a:rPr lang="en-US" dirty="0" smtClean="0"/>
              <a:t>as 2D </a:t>
            </a:r>
            <a:r>
              <a:rPr lang="en-US" dirty="0" err="1" smtClean="0"/>
              <a:t>ndarrays</a:t>
            </a:r>
            <a:r>
              <a:rPr lang="en-US" dirty="0" smtClean="0"/>
              <a:t> in Python &gt;3.5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42900" y="1447800"/>
            <a:ext cx="8763000" cy="347787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 = 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np.matrix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[1,2],[3,4]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])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</a:t>
            </a:r>
          </a:p>
          <a:p>
            <a:pPr marL="0" indent="0">
              <a:buNone/>
            </a:pPr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matrix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([[1, 2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],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 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[3, 4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]])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print(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np.linalg.det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(a)) # determinant(a)</a:t>
            </a:r>
          </a:p>
          <a:p>
            <a:pPr marL="0" indent="0">
              <a:buNone/>
            </a:pPr>
            <a:r>
              <a:rPr lang="is-I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-</a:t>
            </a:r>
            <a:r>
              <a:rPr lang="is-I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2.0000000000000004</a:t>
            </a:r>
          </a:p>
          <a:p>
            <a:pPr marL="0" indent="0">
              <a:buNone/>
            </a:pP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print(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np.inv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 # inverse(a)</a:t>
            </a:r>
            <a:endParaRPr lang="mr-IN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matrix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([[-2. ,  1. 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],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 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[ 1.5, -0.5]])</a:t>
            </a:r>
          </a:p>
        </p:txBody>
      </p:sp>
    </p:spTree>
    <p:extLst>
      <p:ext uri="{BB962C8B-B14F-4D97-AF65-F5344CB8AC3E}">
        <p14:creationId xmlns:p14="http://schemas.microsoft.com/office/powerpoint/2010/main" xmlns="" val="162863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basic identity matrix with </a:t>
            </a:r>
            <a:r>
              <a:rPr lang="en-US" dirty="0" err="1"/>
              <a:t>np.identity</a:t>
            </a:r>
            <a:r>
              <a:rPr lang="en-US" dirty="0"/>
              <a:t>(rank)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custom diagonals with </a:t>
            </a:r>
            <a:r>
              <a:rPr lang="en-US" dirty="0" err="1"/>
              <a:t>np.eye</a:t>
            </a:r>
            <a:r>
              <a:rPr lang="en-US" dirty="0"/>
              <a:t>(n,  m, k)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4650" y="1447800"/>
            <a:ext cx="8763000" cy="163121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np.identity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(4)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array([[1., 0., 0., 0.],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      [0., 1., 0., 0.],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      [0., 0., 1., 0.],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      [0., 0., 0., 1.]])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74650" y="3956844"/>
            <a:ext cx="8763000" cy="2246769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np.eye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(5, 8, 1) #Shifted right by 1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array([[0., 1., 0., 0., 0., 0., 0.],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      [0., 0., 1., 0., 0., 0., 0.],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      [0., 0., 0., 1., 0., 0., 0.],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      [0., 0., 0., 0., 1., 0., 0.],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      [0., 0., 0., 0., 0., 1., 0.]])</a:t>
            </a:r>
          </a:p>
          <a:p>
            <a:pPr defTabSz="288925"/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29459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E88738-148F-F142-8619-940A057A4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90F898-0655-3E49-A389-835187DEF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scipy.sparse</a:t>
            </a:r>
            <a:r>
              <a:rPr lang="en-US" dirty="0"/>
              <a:t> package has a sparse matrix</a:t>
            </a:r>
          </a:p>
          <a:p>
            <a:r>
              <a:rPr lang="en-US" dirty="0"/>
              <a:t>Great for times where we have a large matrix </a:t>
            </a:r>
          </a:p>
          <a:p>
            <a:pPr lvl="1"/>
            <a:r>
              <a:rPr lang="en-US" dirty="0"/>
              <a:t>With few items entered.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Sparse.csr_matrix</a:t>
            </a:r>
            <a:r>
              <a:rPr lang="en-US" dirty="0"/>
              <a:t>: row oriented matrix</a:t>
            </a:r>
          </a:p>
          <a:p>
            <a:r>
              <a:rPr lang="en-US" dirty="0" err="1"/>
              <a:t>Sparse.csc_matrix</a:t>
            </a:r>
            <a:r>
              <a:rPr lang="en-US" dirty="0"/>
              <a:t>: column oriented matrix.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07BDF95-2508-014E-982B-14B17D189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1F849AB-D74F-6D41-91F9-CF79359FE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xmlns="" id="{77EB5487-8684-6443-8589-DE1DA4930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" y="2209800"/>
            <a:ext cx="8763000" cy="163121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bg2"/>
                </a:solidFill>
                <a:latin typeface="Lucida Sans Typewriter" pitchFamily="49" charset="0"/>
              </a:rPr>
              <a:t>mtx</a:t>
            </a:r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 = </a:t>
            </a:r>
            <a:r>
              <a:rPr lang="en-US" sz="2000" b="1" dirty="0" err="1">
                <a:solidFill>
                  <a:schemeClr val="bg2"/>
                </a:solidFill>
                <a:latin typeface="Lucida Sans Typewriter" pitchFamily="49" charset="0"/>
              </a:rPr>
              <a:t>sparse.csr_matrix</a:t>
            </a:r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((3, 4), </a:t>
            </a:r>
            <a:r>
              <a:rPr lang="en-US" sz="2000" b="1" dirty="0" err="1">
                <a:solidFill>
                  <a:schemeClr val="bg2"/>
                </a:solidFill>
                <a:latin typeface="Lucida Sans Typewriter" pitchFamily="49" charset="0"/>
              </a:rPr>
              <a:t>dtype</a:t>
            </a:r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=np.int8)</a:t>
            </a:r>
          </a:p>
          <a:p>
            <a:pPr defTabSz="288925"/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bg2"/>
                </a:solidFill>
                <a:latin typeface="Lucida Sans Typewriter" pitchFamily="49" charset="0"/>
              </a:rPr>
              <a:t>mtx.todense</a:t>
            </a:r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()  # Output is a matrix, not 2-D array</a:t>
            </a:r>
          </a:p>
          <a:p>
            <a:pPr defTabSz="288925"/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Matrix([0,0,0,0],</a:t>
            </a:r>
          </a:p>
          <a:p>
            <a:pPr defTabSz="288925"/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       [0,0,0,0]</a:t>
            </a:r>
          </a:p>
          <a:p>
            <a:pPr defTabSz="288925"/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       [0,0,0,0]])</a:t>
            </a:r>
          </a:p>
        </p:txBody>
      </p:sp>
    </p:spTree>
    <p:extLst>
      <p:ext uri="{BB962C8B-B14F-4D97-AF65-F5344CB8AC3E}">
        <p14:creationId xmlns:p14="http://schemas.microsoft.com/office/powerpoint/2010/main" xmlns="" val="18454362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17EA58-D1F9-E847-BBE1-70DA982F2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Entering values for CSR/CSC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F3BFC1-31A7-074B-B45D-F99475C35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how we enter the values:</a:t>
            </a:r>
          </a:p>
          <a:p>
            <a:r>
              <a:rPr lang="en-US" dirty="0"/>
              <a:t>We pass in a tuple of the following:</a:t>
            </a:r>
          </a:p>
          <a:p>
            <a:pPr lvl="1"/>
            <a:r>
              <a:rPr lang="en-US" dirty="0"/>
              <a:t>The raw data</a:t>
            </a:r>
          </a:p>
          <a:p>
            <a:pPr lvl="1"/>
            <a:r>
              <a:rPr lang="en-US" dirty="0"/>
              <a:t>The indices in the matrix that are to be nonzero</a:t>
            </a:r>
          </a:p>
          <a:p>
            <a:pPr lvl="1"/>
            <a:r>
              <a:rPr lang="en-US" dirty="0"/>
              <a:t>The corresponding pointers to the raw data.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6DDAF90-B377-074E-93C9-5D8304B0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C017216-2CFD-CC4E-BE9F-13606D9BD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xmlns="" id="{DAE60EF9-2CDE-E743-867F-5A3A6C49D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90" y="3200400"/>
            <a:ext cx="8763000" cy="286232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&gt;&gt;&gt; data = </a:t>
            </a:r>
            <a:r>
              <a:rPr lang="en-US" sz="2000" b="1" dirty="0" err="1">
                <a:solidFill>
                  <a:schemeClr val="bg2"/>
                </a:solidFill>
                <a:latin typeface="Lucida Sans Typewriter" pitchFamily="49" charset="0"/>
              </a:rPr>
              <a:t>np.array</a:t>
            </a:r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([1,2,3])</a:t>
            </a:r>
          </a:p>
          <a:p>
            <a:pPr defTabSz="288925"/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&gt;&gt;&gt; rows = </a:t>
            </a:r>
            <a:r>
              <a:rPr lang="en-US" sz="2000" b="1" dirty="0" err="1">
                <a:solidFill>
                  <a:schemeClr val="bg2"/>
                </a:solidFill>
                <a:latin typeface="Lucida Sans Typewriter" pitchFamily="49" charset="0"/>
              </a:rPr>
              <a:t>np.array</a:t>
            </a:r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([2,4,6])</a:t>
            </a:r>
          </a:p>
          <a:p>
            <a:pPr defTabSz="288925"/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bg2"/>
                </a:solidFill>
                <a:latin typeface="Lucida Sans Typewriter" pitchFamily="49" charset="0"/>
              </a:rPr>
              <a:t>ptrs</a:t>
            </a:r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 = </a:t>
            </a:r>
            <a:r>
              <a:rPr lang="en-US" sz="2000" b="1" dirty="0" err="1">
                <a:solidFill>
                  <a:schemeClr val="bg2"/>
                </a:solidFill>
                <a:latin typeface="Lucida Sans Typewriter" pitchFamily="49" charset="0"/>
              </a:rPr>
              <a:t>np.array</a:t>
            </a:r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([2,0,1])</a:t>
            </a:r>
          </a:p>
          <a:p>
            <a:pPr defTabSz="288925"/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bg2"/>
                </a:solidFill>
                <a:latin typeface="Lucida Sans Typewriter" pitchFamily="49" charset="0"/>
              </a:rPr>
              <a:t>mtx</a:t>
            </a:r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 = </a:t>
            </a:r>
            <a:r>
              <a:rPr lang="en-US" sz="2000" b="1" dirty="0" err="1">
                <a:solidFill>
                  <a:schemeClr val="bg2"/>
                </a:solidFill>
                <a:latin typeface="Lucida Sans Typewriter" pitchFamily="49" charset="0"/>
              </a:rPr>
              <a:t>sparse.csr_matrix</a:t>
            </a:r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((</a:t>
            </a:r>
            <a:r>
              <a:rPr lang="en-US" sz="2000" b="1" dirty="0" err="1">
                <a:solidFill>
                  <a:schemeClr val="bg2"/>
                </a:solidFill>
                <a:latin typeface="Lucida Sans Typewriter" pitchFamily="49" charset="0"/>
              </a:rPr>
              <a:t>data,rows</a:t>
            </a:r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, </a:t>
            </a:r>
            <a:r>
              <a:rPr lang="en-US" sz="2000" b="1" dirty="0" err="1">
                <a:solidFill>
                  <a:schemeClr val="bg2"/>
                </a:solidFill>
                <a:latin typeface="Lucida Sans Typewriter" pitchFamily="49" charset="0"/>
              </a:rPr>
              <a:t>ptrs</a:t>
            </a:r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), shape=(3,4))</a:t>
            </a:r>
          </a:p>
          <a:p>
            <a:pPr defTabSz="288925"/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bg2"/>
                </a:solidFill>
                <a:latin typeface="Lucida Sans Typewriter" pitchFamily="49" charset="0"/>
              </a:rPr>
              <a:t>mtx.todense</a:t>
            </a:r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()</a:t>
            </a:r>
          </a:p>
          <a:p>
            <a:pPr defTabSz="288925"/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Matrix([0,0,3,0],</a:t>
            </a:r>
          </a:p>
          <a:p>
            <a:pPr defTabSz="288925"/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       [1,0,2,0]</a:t>
            </a:r>
          </a:p>
          <a:p>
            <a:pPr defTabSz="288925"/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       [0,0,0,0]])</a:t>
            </a:r>
          </a:p>
        </p:txBody>
      </p:sp>
    </p:spTree>
    <p:extLst>
      <p:ext uri="{BB962C8B-B14F-4D97-AF65-F5344CB8AC3E}">
        <p14:creationId xmlns:p14="http://schemas.microsoft.com/office/powerpoint/2010/main" xmlns="" val="39226691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  <a:cs typeface="ＭＳ Ｐゴシック"/>
              </a:rPr>
              <a:t>Lab: </a:t>
            </a:r>
            <a:r>
              <a:rPr lang="en-US" dirty="0" err="1">
                <a:ea typeface="ＭＳ Ｐゴシック"/>
                <a:cs typeface="ＭＳ Ｐゴシック"/>
              </a:rPr>
              <a:t>Numpy</a:t>
            </a:r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750889"/>
            <a:ext cx="8718550" cy="5715000"/>
          </a:xfrm>
        </p:spPr>
        <p:txBody>
          <a:bodyPr/>
          <a:lstStyle/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Overview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Use </a:t>
            </a:r>
            <a:r>
              <a:rPr lang="en-US" dirty="0" err="1">
                <a:ea typeface="ＭＳ Ｐゴシック"/>
                <a:cs typeface="ＭＳ Ｐゴシック"/>
              </a:rPr>
              <a:t>NumPy</a:t>
            </a:r>
            <a:endParaRPr lang="en-US" dirty="0">
              <a:ea typeface="ＭＳ Ｐゴシック"/>
              <a:cs typeface="ＭＳ Ｐゴシック"/>
            </a:endParaRPr>
          </a:p>
          <a:p>
            <a:pPr indent="-36576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Approximate time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5 mins</a:t>
            </a:r>
          </a:p>
          <a:p>
            <a:pPr indent="-36576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Instructions:</a:t>
            </a:r>
            <a:b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</a:br>
            <a:r>
              <a:rPr lang="en-US" b="1" dirty="0">
                <a:solidFill>
                  <a:schemeClr val="bg2"/>
                </a:solidFill>
                <a:ea typeface="ＭＳ Ｐゴシック"/>
                <a:cs typeface="ＭＳ Ｐゴシック"/>
              </a:rPr>
              <a:t>01-intro / 03-numpy.ipynb</a:t>
            </a:r>
            <a:br>
              <a:rPr lang="en-US" b="1" dirty="0">
                <a:solidFill>
                  <a:schemeClr val="bg2"/>
                </a:solidFill>
                <a:ea typeface="ＭＳ Ｐゴシック"/>
                <a:cs typeface="ＭＳ Ｐゴシック"/>
              </a:rPr>
            </a:br>
            <a:endParaRPr lang="en-US" b="1" dirty="0">
              <a:solidFill>
                <a:schemeClr val="bg2"/>
              </a:solidFill>
              <a:ea typeface="ＭＳ Ｐゴシック"/>
              <a:cs typeface="ＭＳ Ｐゴシック"/>
            </a:endParaRPr>
          </a:p>
          <a:p>
            <a:pPr indent="-365760">
              <a:spcBef>
                <a:spcPts val="0"/>
              </a:spcBef>
            </a:pPr>
            <a:endParaRPr lang="en-US" b="1" dirty="0">
              <a:ea typeface="ＭＳ Ｐゴシック"/>
              <a:cs typeface="ＭＳ Ｐゴシック"/>
            </a:endParaRPr>
          </a:p>
        </p:txBody>
      </p:sp>
      <p:sp>
        <p:nvSpPr>
          <p:cNvPr id="23555" name="AutoShape 4"/>
          <p:cNvSpPr>
            <a:spLocks noChangeArrowheads="1"/>
          </p:cNvSpPr>
          <p:nvPr/>
        </p:nvSpPr>
        <p:spPr bwMode="blackWhite">
          <a:xfrm>
            <a:off x="8356600" y="60325"/>
            <a:ext cx="939800" cy="558800"/>
          </a:xfrm>
          <a:prstGeom prst="star16">
            <a:avLst>
              <a:gd name="adj" fmla="val 37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372" tIns="45687" rIns="91372" bIns="45687" anchor="ctr"/>
          <a:lstStyle/>
          <a:p>
            <a:pPr algn="ctr">
              <a:spcBef>
                <a:spcPct val="30000"/>
              </a:spcBef>
            </a:pPr>
            <a:r>
              <a:rPr lang="en-US" sz="2300" b="1" i="1">
                <a:solidFill>
                  <a:srgbClr val="000000"/>
                </a:solidFill>
                <a:latin typeface="Times New Roman" pitchFamily="18" charset="0"/>
              </a:rPr>
              <a:t>Lab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57249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adds </a:t>
            </a:r>
            <a:r>
              <a:rPr lang="en-US" dirty="0"/>
              <a:t>support for large, multi-dimensional arrays and </a:t>
            </a:r>
            <a:r>
              <a:rPr lang="en-US" dirty="0" smtClean="0"/>
              <a:t>matrices</a:t>
            </a:r>
            <a:endParaRPr lang="en-US" dirty="0"/>
          </a:p>
          <a:p>
            <a:r>
              <a:rPr lang="en-US" dirty="0" smtClean="0"/>
              <a:t>Fast</a:t>
            </a:r>
            <a:endParaRPr lang="en-US" dirty="0"/>
          </a:p>
          <a:p>
            <a:pPr lvl="1"/>
            <a:r>
              <a:rPr lang="en-US" dirty="0" err="1"/>
              <a:t>Numpy</a:t>
            </a:r>
            <a:r>
              <a:rPr lang="en-US" dirty="0"/>
              <a:t> does numeric computation in native </a:t>
            </a:r>
            <a:r>
              <a:rPr lang="en-US" dirty="0" smtClean="0"/>
              <a:t>code</a:t>
            </a:r>
            <a:endParaRPr lang="en-US" dirty="0"/>
          </a:p>
          <a:p>
            <a:pPr lvl="1"/>
            <a:r>
              <a:rPr lang="en-US" dirty="0"/>
              <a:t>(Fast C++)</a:t>
            </a:r>
          </a:p>
          <a:p>
            <a:r>
              <a:rPr lang="en-US" dirty="0"/>
              <a:t>Full Featured</a:t>
            </a:r>
          </a:p>
          <a:p>
            <a:pPr lvl="1"/>
            <a:r>
              <a:rPr lang="en-US" dirty="0" smtClean="0"/>
              <a:t>Has a large </a:t>
            </a:r>
            <a:r>
              <a:rPr lang="en-US" dirty="0"/>
              <a:t>collection of high-level mathematical functions to operate on these </a:t>
            </a:r>
            <a:r>
              <a:rPr lang="en-US" dirty="0" smtClean="0"/>
              <a:t>arrays</a:t>
            </a:r>
            <a:endParaRPr lang="en-US" dirty="0"/>
          </a:p>
          <a:p>
            <a:pPr lvl="1"/>
            <a:r>
              <a:rPr lang="en-US" dirty="0" smtClean="0"/>
              <a:t>Does </a:t>
            </a:r>
            <a:r>
              <a:rPr lang="en-US" dirty="0"/>
              <a:t>many types of linear </a:t>
            </a:r>
            <a:r>
              <a:rPr lang="en-US" dirty="0" smtClean="0"/>
              <a:t>algebra functions</a:t>
            </a:r>
            <a:endParaRPr lang="en-US" dirty="0"/>
          </a:p>
          <a:p>
            <a:pPr lvl="1"/>
            <a:r>
              <a:rPr lang="en-US" dirty="0"/>
              <a:t>Matrix Manipulation</a:t>
            </a:r>
          </a:p>
          <a:p>
            <a:r>
              <a:rPr lang="en-US" dirty="0"/>
              <a:t>Helps Support More Advanced Analytics</a:t>
            </a:r>
          </a:p>
          <a:p>
            <a:pPr lvl="1"/>
            <a:r>
              <a:rPr lang="en-US" dirty="0" smtClean="0"/>
              <a:t>Most advanced analytics are built </a:t>
            </a:r>
            <a:r>
              <a:rPr lang="en-US" dirty="0"/>
              <a:t>on top of </a:t>
            </a:r>
            <a:r>
              <a:rPr lang="en-US" dirty="0" err="1" smtClean="0"/>
              <a:t>NumPy</a:t>
            </a:r>
            <a:endParaRPr lang="en-US" dirty="0"/>
          </a:p>
          <a:p>
            <a:r>
              <a:rPr lang="en-US" dirty="0" err="1" smtClean="0"/>
              <a:t>NumPy</a:t>
            </a:r>
            <a:r>
              <a:rPr lang="en-US" dirty="0" smtClean="0"/>
              <a:t> website -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://www.numpy.org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98154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64E7BD-32E1-0541-9A2F-7C6CFD099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and </a:t>
            </a:r>
            <a:r>
              <a:rPr lang="en-US" dirty="0" err="1"/>
              <a:t>SciPy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D8EF3C-DE03-B04A-A8B1-733CDF56F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SciPy</a:t>
            </a:r>
            <a:r>
              <a:rPr lang="en-US" dirty="0"/>
              <a:t> is a companion package to </a:t>
            </a:r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Designed for Scientific computing</a:t>
            </a:r>
          </a:p>
          <a:p>
            <a:pPr lvl="1"/>
            <a:r>
              <a:rPr lang="en-US" dirty="0"/>
              <a:t>Built on top of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 smtClean="0"/>
              <a:t>Some features:</a:t>
            </a:r>
          </a:p>
          <a:p>
            <a:pPr lvl="1"/>
            <a:r>
              <a:rPr lang="en-US" dirty="0" smtClean="0"/>
              <a:t>Integrals, Differentiation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FFT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Many packages built using </a:t>
            </a:r>
            <a:r>
              <a:rPr lang="en-US" dirty="0" err="1" smtClean="0"/>
              <a:t>NumPy</a:t>
            </a:r>
            <a:r>
              <a:rPr lang="en-US" dirty="0" smtClean="0"/>
              <a:t> and </a:t>
            </a:r>
            <a:r>
              <a:rPr lang="en-US" dirty="0" err="1" smtClean="0"/>
              <a:t>SciPy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https://www.scipy.org/topical-software.html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373D26-8D2A-5741-8E1A-DBC4C614A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06BFD47-1B80-264A-A19C-2D6F977CE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85200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a native type of sequence: the list.</a:t>
            </a:r>
          </a:p>
          <a:p>
            <a:pPr lvl="1"/>
            <a:r>
              <a:rPr lang="en-US" dirty="0"/>
              <a:t>Good for storing small data</a:t>
            </a:r>
          </a:p>
          <a:p>
            <a:pPr lvl="1"/>
            <a:r>
              <a:rPr lang="en-US" dirty="0"/>
              <a:t>Not good for multi-dimensional data.</a:t>
            </a:r>
          </a:p>
          <a:p>
            <a:pPr lvl="1"/>
            <a:r>
              <a:rPr lang="en-US" dirty="0"/>
              <a:t>Very slow ”at scale”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3557" y="2895600"/>
            <a:ext cx="8763000" cy="286232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# A Simple List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[1,2,3,4]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print(a[2:3]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[2,3]</a:t>
            </a:r>
          </a:p>
          <a:p>
            <a:pPr defTabSz="288925"/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# Concatenating Lists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b = [5,6,7,8]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+ b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[1, 2, 3, 4, 5, 6, 7, 8</a:t>
            </a:r>
          </a:p>
        </p:txBody>
      </p:sp>
    </p:spTree>
    <p:extLst>
      <p:ext uri="{BB962C8B-B14F-4D97-AF65-F5344CB8AC3E}">
        <p14:creationId xmlns:p14="http://schemas.microsoft.com/office/powerpoint/2010/main" xmlns="" val="4039705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err="1" smtClean="0"/>
              <a:t>ndarray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/>
              <a:t>Arrays are fast:</a:t>
            </a:r>
          </a:p>
          <a:p>
            <a:pPr lvl="1"/>
            <a:r>
              <a:rPr lang="en-US" dirty="0"/>
              <a:t>Native </a:t>
            </a:r>
            <a:r>
              <a:rPr lang="en-US" dirty="0" smtClean="0"/>
              <a:t>code </a:t>
            </a:r>
            <a:r>
              <a:rPr lang="en-US" dirty="0"/>
              <a:t>(C++)</a:t>
            </a:r>
          </a:p>
          <a:p>
            <a:pPr lvl="1"/>
            <a:r>
              <a:rPr lang="en-US" dirty="0" smtClean="0"/>
              <a:t>N-dimensional arrays</a:t>
            </a:r>
            <a:endParaRPr lang="en-US" dirty="0"/>
          </a:p>
          <a:p>
            <a:r>
              <a:rPr lang="en-US" dirty="0"/>
              <a:t>Homogenously typed (usually numeric types: int64, float64, </a:t>
            </a:r>
            <a:r>
              <a:rPr lang="en-US" dirty="0" smtClean="0"/>
              <a:t>etc.)</a:t>
            </a:r>
          </a:p>
          <a:p>
            <a:r>
              <a:rPr lang="en-US" dirty="0" err="1" smtClean="0"/>
              <a:t>NumPy</a:t>
            </a:r>
            <a:r>
              <a:rPr lang="en-US" dirty="0" smtClean="0"/>
              <a:t> needs to be imported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Syntax to initialize a </a:t>
            </a:r>
            <a:r>
              <a:rPr lang="en-US" dirty="0" err="1" smtClean="0"/>
              <a:t>numpy</a:t>
            </a:r>
            <a:r>
              <a:rPr lang="en-US" dirty="0" smtClean="0"/>
              <a:t> array and check its data type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42900" y="4267200"/>
            <a:ext cx="8763000" cy="163121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 = np.array([1,2,3,4])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array[1, 2, 3, 4</a:t>
            </a:r>
            <a:r>
              <a:rPr lang="en-US" sz="2000" dirty="0" smtClean="0">
                <a:solidFill>
                  <a:schemeClr val="bg2"/>
                </a:solidFill>
                <a:latin typeface="Lucida Sans Typewriter" pitchFamily="49" charset="0"/>
              </a:rPr>
              <a:t>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a.dtype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dirty="0" err="1">
                <a:solidFill>
                  <a:schemeClr val="bg2"/>
                </a:solidFill>
                <a:latin typeface="Lucida Sans Typewriter" pitchFamily="49" charset="0"/>
              </a:rPr>
              <a:t>dtype</a:t>
            </a:r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(‘int64</a:t>
            </a:r>
            <a:r>
              <a:rPr lang="en-US" sz="2000" dirty="0" smtClean="0">
                <a:solidFill>
                  <a:schemeClr val="bg2"/>
                </a:solidFill>
                <a:latin typeface="Lucida Sans Typewriter" pitchFamily="49" charset="0"/>
              </a:rPr>
              <a:t>’)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42900" y="3352800"/>
            <a:ext cx="8763000" cy="40011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&gt;&gt;&gt; import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numpy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as np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9510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the </a:t>
            </a:r>
            <a:r>
              <a:rPr lang="en-US" dirty="0" err="1"/>
              <a:t>NdArray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 are fast:</a:t>
            </a:r>
          </a:p>
          <a:p>
            <a:pPr lvl="1"/>
            <a:r>
              <a:rPr lang="en-US" dirty="0"/>
              <a:t>Native Code (C++)</a:t>
            </a:r>
          </a:p>
          <a:p>
            <a:pPr lvl="1"/>
            <a:r>
              <a:rPr lang="en-US" dirty="0"/>
              <a:t>Fast </a:t>
            </a:r>
            <a:r>
              <a:rPr lang="en-US" dirty="0" err="1"/>
              <a:t>vectorized</a:t>
            </a:r>
            <a:r>
              <a:rPr lang="en-US" dirty="0"/>
              <a:t> operations.</a:t>
            </a:r>
          </a:p>
          <a:p>
            <a:r>
              <a:rPr lang="en-US" dirty="0"/>
              <a:t>Homogenously typed (usually numeric types: int64, float64,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34950" y="3124200"/>
            <a:ext cx="8763000" cy="193899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# An </a:t>
            </a:r>
            <a:r>
              <a:rPr lang="en-US" sz="2000" dirty="0" err="1">
                <a:solidFill>
                  <a:schemeClr val="bg2"/>
                </a:solidFill>
                <a:latin typeface="Lucida Sans Typewriter" pitchFamily="49" charset="0"/>
              </a:rPr>
              <a:t>ndarray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np.array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([1,2,3,4])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array[1, 2, 3, 4]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a.dtype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# What is the type of a?</a:t>
            </a:r>
          </a:p>
          <a:p>
            <a:pPr defTabSz="288925"/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dtype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(‘int64’)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239007"/>
      </p:ext>
    </p:extLst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385431</TotalTime>
  <Words>4203</Words>
  <Application>Microsoft Macintosh PowerPoint</Application>
  <PresentationFormat>Custom</PresentationFormat>
  <Paragraphs>731</Paragraphs>
  <Slides>44</Slides>
  <Notes>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LPc_New</vt:lpstr>
      <vt:lpstr>NumPy</vt:lpstr>
      <vt:lpstr>Lesson Objectives</vt:lpstr>
      <vt:lpstr>About NumPy and Python</vt:lpstr>
      <vt:lpstr>Why NumPy</vt:lpstr>
      <vt:lpstr>Why NumPy</vt:lpstr>
      <vt:lpstr>Numpy and SciPy</vt:lpstr>
      <vt:lpstr>Lists in Python</vt:lpstr>
      <vt:lpstr>NumPy ndarray</vt:lpstr>
      <vt:lpstr>Enter the NdArray</vt:lpstr>
      <vt:lpstr>Array Types</vt:lpstr>
      <vt:lpstr>Array Types</vt:lpstr>
      <vt:lpstr>Lists to ndarray</vt:lpstr>
      <vt:lpstr>Creating Arrays - List to ndarray</vt:lpstr>
      <vt:lpstr>Multidimensional Arrays</vt:lpstr>
      <vt:lpstr>MultiDim Arrays – shape, reshape, ndim</vt:lpstr>
      <vt:lpstr>Creating Arrays</vt:lpstr>
      <vt:lpstr>Elementwise operation</vt:lpstr>
      <vt:lpstr>Element-wise operations</vt:lpstr>
      <vt:lpstr>Upcasting</vt:lpstr>
      <vt:lpstr>Upcasting</vt:lpstr>
      <vt:lpstr>Broadcasting</vt:lpstr>
      <vt:lpstr>Broadcasting</vt:lpstr>
      <vt:lpstr>Broadcasting</vt:lpstr>
      <vt:lpstr>Indexing</vt:lpstr>
      <vt:lpstr>Slicing</vt:lpstr>
      <vt:lpstr>Slicing</vt:lpstr>
      <vt:lpstr>Arrays</vt:lpstr>
      <vt:lpstr>Numpy Array Operations</vt:lpstr>
      <vt:lpstr>Numpy Array Operations</vt:lpstr>
      <vt:lpstr>Advanced Array Operations</vt:lpstr>
      <vt:lpstr>Numpy Operations</vt:lpstr>
      <vt:lpstr>Advanced Array Operations</vt:lpstr>
      <vt:lpstr>Advanced Array Operations</vt:lpstr>
      <vt:lpstr>Numpy  Array Filtering  (*Important*)</vt:lpstr>
      <vt:lpstr>Advanced Array Operations - Filtering</vt:lpstr>
      <vt:lpstr>Matrix</vt:lpstr>
      <vt:lpstr>Matrices</vt:lpstr>
      <vt:lpstr>Matrix Manipulation</vt:lpstr>
      <vt:lpstr>Matrix Manipulation</vt:lpstr>
      <vt:lpstr>Matrix Manipulation</vt:lpstr>
      <vt:lpstr>Identity Matrix</vt:lpstr>
      <vt:lpstr>Sparse Matrices</vt:lpstr>
      <vt:lpstr>Entering values for CSR/CSC matrix</vt:lpstr>
      <vt:lpstr>Lab: Numpy</vt:lpstr>
    </vt:vector>
  </TitlesOfParts>
  <Company>Elephant Scale LLC &amp; LearningPatterns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User</cp:lastModifiedBy>
  <cp:revision>4434</cp:revision>
  <cp:lastPrinted>2018-04-16T20:22:06Z</cp:lastPrinted>
  <dcterms:created xsi:type="dcterms:W3CDTF">2010-07-13T15:22:01Z</dcterms:created>
  <dcterms:modified xsi:type="dcterms:W3CDTF">2018-08-13T11:03:50Z</dcterms:modified>
</cp:coreProperties>
</file>