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1173" r:id="rId2"/>
    <p:sldId id="1056" r:id="rId3"/>
    <p:sldId id="1200" r:id="rId4"/>
    <p:sldId id="1204" r:id="rId5"/>
    <p:sldId id="1201" r:id="rId6"/>
    <p:sldId id="1205" r:id="rId7"/>
    <p:sldId id="1202" r:id="rId8"/>
    <p:sldId id="1224" r:id="rId9"/>
    <p:sldId id="1234" r:id="rId10"/>
    <p:sldId id="1206" r:id="rId11"/>
    <p:sldId id="1207" r:id="rId12"/>
    <p:sldId id="1208" r:id="rId13"/>
    <p:sldId id="1209" r:id="rId14"/>
    <p:sldId id="1225" r:id="rId15"/>
    <p:sldId id="1210" r:id="rId16"/>
    <p:sldId id="1211" r:id="rId17"/>
    <p:sldId id="1212" r:id="rId18"/>
    <p:sldId id="1226" r:id="rId19"/>
    <p:sldId id="1213" r:id="rId20"/>
    <p:sldId id="1229" r:id="rId21"/>
    <p:sldId id="1227" r:id="rId22"/>
    <p:sldId id="1228" r:id="rId23"/>
    <p:sldId id="1216" r:id="rId24"/>
    <p:sldId id="1217" r:id="rId25"/>
    <p:sldId id="1230" r:id="rId26"/>
    <p:sldId id="1218" r:id="rId27"/>
    <p:sldId id="1219" r:id="rId28"/>
    <p:sldId id="1222" r:id="rId29"/>
    <p:sldId id="1223" r:id="rId30"/>
    <p:sldId id="1233" r:id="rId31"/>
    <p:sldId id="1220" r:id="rId32"/>
    <p:sldId id="1221" r:id="rId33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387" autoAdjust="0"/>
    <p:restoredTop sz="99821" autoAdjust="0"/>
  </p:normalViewPr>
  <p:slideViewPr>
    <p:cSldViewPr>
      <p:cViewPr>
        <p:scale>
          <a:sx n="95" d="100"/>
          <a:sy n="95" d="100"/>
        </p:scale>
        <p:origin x="-810" y="378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2088" y="144"/>
      </p:cViewPr>
      <p:guideLst>
        <p:guide orient="horz" pos="3024"/>
        <p:guide pos="23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864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84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42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058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56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880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141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20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158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99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interpolate.bisplev.html" TargetMode="External"/><Relationship Id="rId2" Type="http://schemas.openxmlformats.org/officeDocument/2006/relationships/hyperlink" Target="https://docs.scipy.org/doc/numpy/reference/generated/numpy.mgri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scipy/reference/generated/scipy.interpolate.bisplrep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yMgFHbjbAW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SciPy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8188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scipy.constants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scipy.constants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1031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package provides various physical and mathematical constants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65729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from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scipy.constants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*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pi</a:t>
            </a:r>
          </a:p>
          <a:p>
            <a:pPr defTabSz="288925"/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3.141592653589793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299792458.0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h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6.62607004e-34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e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1.6021766208e-19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R</a:t>
            </a:r>
          </a:p>
          <a:p>
            <a:pPr defTabSz="288925"/>
            <a:r>
              <a:rPr lang="hr-H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8.3144598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k</a:t>
            </a: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1.38064852e-23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m_e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9.10938356e-31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scipy.fftpack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scipy.fftpack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42694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scipy.fftpack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scipy.fft</a:t>
            </a:r>
            <a:r>
              <a:rPr lang="en-US" dirty="0" smtClean="0"/>
              <a:t> </a:t>
            </a:r>
            <a:r>
              <a:rPr lang="en-US" dirty="0"/>
              <a:t>is used for </a:t>
            </a:r>
            <a:r>
              <a:rPr lang="en-US" dirty="0" smtClean="0"/>
              <a:t>computing Fourier Transformations and Inverse Fourier Transformations</a:t>
            </a:r>
            <a:endParaRPr lang="en-US" dirty="0"/>
          </a:p>
          <a:p>
            <a:r>
              <a:rPr lang="en-US" dirty="0" smtClean="0"/>
              <a:t>What is a Fourier Transformation?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www.youtube.com/watch?v=spUNpyF58BY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49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scipy.fftpack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07831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scipy.fftpack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fft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Number of sample points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 = 600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sample spacing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 = 1.0 / 800.0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(0.0, N*T, N)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 = 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np.sin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(50.0*2.0*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np.pi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*x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+ 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0.5*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np.sin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(80.0*2.0*</a:t>
            </a:r>
            <a:r>
              <a:rPr lang="en-US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np.pi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*x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fft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(y)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(0.0, 1.0/(2.0*T), N//2)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figsize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=(8,2))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plt.grid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figsize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=(8,2))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2.0/N *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np.abs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yf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[0:N//2]), color = "r")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plt.grid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1700" y="3539502"/>
            <a:ext cx="3126908" cy="17316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1699" y="1292945"/>
            <a:ext cx="3097773" cy="17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89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scipy.integrate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scipy.integrate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46212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Integrals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smtClean="0"/>
              <a:t>Double Integrals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7931" y="762000"/>
            <a:ext cx="1084169" cy="57627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337608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scipy.integrate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exp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x:exp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(-x**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scipy.integrate.quad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(f, 0,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(0.7468241328124271, 8.291413475940725e-15</a:t>
            </a:r>
            <a:r>
              <a:rPr lang="is-I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7700" y="3352800"/>
            <a:ext cx="2362200" cy="65497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2900" y="40386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 = lambda x, y :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16*x*y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lambda x :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lambda y :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sqrt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(1-4*y**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scipy.integrate.dblquad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(f, 0, 0.5, g,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h)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(0.5, 1.7092350012594845e-14)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88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scipy.interpolate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scipy.interpolate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128545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the code on the next slide will be able to perform a 1D interpolation using interp1d()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265" y="2286000"/>
            <a:ext cx="4330035" cy="321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2500" y="2286000"/>
            <a:ext cx="4298950" cy="32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67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interp1d()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35531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scipy.interpolate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interp1d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(0, 4, 12)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np.cos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(x**2/3+4)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=1)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y,'o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(0, 4,30)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f1 = interp1d(x,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y,kind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'linear')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f2 = interp1d(x, y, kind = 'cubic')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=2)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y, 'o',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f1(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), '-',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f2(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), '--')</a:t>
            </a:r>
          </a:p>
          <a:p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plt.legend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(['data', 'linear', 'cubic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'nearest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'],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loc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'best')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0837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Introduction to SciPy</a:t>
            </a:r>
          </a:p>
          <a:p>
            <a:pPr indent="-36576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Brief introductions to various to sub-packages in SciPy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50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interpolation </a:t>
            </a:r>
            <a:r>
              <a:rPr lang="mr-IN" dirty="0"/>
              <a:t>–</a:t>
            </a:r>
            <a:r>
              <a:rPr lang="en-US" dirty="0"/>
              <a:t> the code on the next slide will be able to perform a </a:t>
            </a:r>
            <a:r>
              <a:rPr lang="en-US" dirty="0" smtClean="0"/>
              <a:t>smooth spline fit for a 2D surface using </a:t>
            </a:r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679" y="2438399"/>
            <a:ext cx="4403141" cy="353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9072" y="2438399"/>
            <a:ext cx="4298577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446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scipy.interpolate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bisplev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scipy.interpolate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bisplrep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endParaRPr lang="en-US" sz="16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y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np.mgrid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[-1:1:20j, -1:1:20j]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z = (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x+y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*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np.exp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(-6.0*(x*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x+y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*y))</a:t>
            </a:r>
          </a:p>
          <a:p>
            <a:r>
              <a:rPr lang="en-US" sz="16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plt.pcolor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y, z)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plt.colorbar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plt.title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("Sparsely sampled function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.")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endParaRPr lang="en-US" sz="16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np.mgrid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[-1:1:70j, -1:1:70j]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tck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bisplrep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(x, y, z, s=0)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znew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bisplev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[:,0],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[0,:],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tck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plt.figure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plt.pcolor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znew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plt.colorbar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plt.title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("Interpolated function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."</a:t>
            </a:r>
            <a: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en-US" sz="16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endParaRPr lang="en-US" sz="16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6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en-US" sz="16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en-US" sz="16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83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scipy.interpolate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interpolation </a:t>
            </a:r>
            <a:r>
              <a:rPr lang="mr-IN" dirty="0" smtClean="0"/>
              <a:t>–</a:t>
            </a:r>
            <a:r>
              <a:rPr lang="en-US" dirty="0" smtClean="0"/>
              <a:t> What are </a:t>
            </a:r>
            <a:r>
              <a:rPr lang="en-US" dirty="0" err="1" smtClean="0"/>
              <a:t>np.mgrid</a:t>
            </a:r>
            <a:r>
              <a:rPr lang="en-US" dirty="0" smtClean="0"/>
              <a:t>(), </a:t>
            </a:r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()?</a:t>
            </a:r>
          </a:p>
          <a:p>
            <a:r>
              <a:rPr lang="en-US" dirty="0" err="1" smtClean="0"/>
              <a:t>np.mdgrid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a multidimensional mesh grid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docs.scipy.org/doc/numpy/reference/generated/numpy.mgrid.html#numpy.mgrid</a:t>
            </a:r>
            <a:endParaRPr lang="en-US" dirty="0" smtClean="0"/>
          </a:p>
          <a:p>
            <a:r>
              <a:rPr lang="en-US" dirty="0" err="1" smtClean="0"/>
              <a:t>bisplev</a:t>
            </a:r>
            <a:r>
              <a:rPr lang="en-US" dirty="0" smtClean="0"/>
              <a:t>() and </a:t>
            </a:r>
            <a:r>
              <a:rPr lang="en-US" dirty="0" err="1" smtClean="0"/>
              <a:t>bisplrep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bisplrep</a:t>
            </a:r>
            <a:r>
              <a:rPr lang="en-US" dirty="0" smtClean="0"/>
              <a:t>() takes x, y, z and outputs </a:t>
            </a:r>
            <a:r>
              <a:rPr lang="en-US" dirty="0" err="1" smtClean="0"/>
              <a:t>tck</a:t>
            </a:r>
            <a:r>
              <a:rPr lang="en-US" dirty="0" smtClean="0"/>
              <a:t> = [</a:t>
            </a:r>
            <a:r>
              <a:rPr lang="en-US" dirty="0" err="1" smtClean="0"/>
              <a:t>tx</a:t>
            </a:r>
            <a:r>
              <a:rPr lang="en-US" dirty="0" smtClean="0"/>
              <a:t>, ty, c, </a:t>
            </a:r>
            <a:r>
              <a:rPr lang="en-US" dirty="0" err="1" smtClean="0"/>
              <a:t>kx</a:t>
            </a:r>
            <a:r>
              <a:rPr lang="en-US" dirty="0" smtClean="0"/>
              <a:t>, </a:t>
            </a:r>
            <a:r>
              <a:rPr lang="en-US" dirty="0" err="1" smtClean="0"/>
              <a:t>ky</a:t>
            </a:r>
            <a:r>
              <a:rPr lang="en-US" dirty="0" smtClean="0"/>
              <a:t>]. </a:t>
            </a:r>
          </a:p>
          <a:p>
            <a:pPr lvl="1"/>
            <a:r>
              <a:rPr lang="en-US" dirty="0" err="1" smtClean="0"/>
              <a:t>bisplev</a:t>
            </a:r>
            <a:r>
              <a:rPr lang="en-US" dirty="0" smtClean="0"/>
              <a:t>() takes two 1D vectors whose cross product defines the domain of evaluation and the variable “</a:t>
            </a:r>
            <a:r>
              <a:rPr lang="en-US" dirty="0" err="1" smtClean="0"/>
              <a:t>tck</a:t>
            </a:r>
            <a:r>
              <a:rPr lang="en-US" dirty="0" smtClean="0"/>
              <a:t>”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docs.scipy.org/doc/scipy/reference/generated/scipy.interpolate.bisplev.html#scipy.interpolate.bisplev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docs.scipy.org/doc/scipy/reference/generated/scipy.interpolate.bisplrep.html#scipy.interpolate.bisplrep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893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scipy.linalg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scipy.linalg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82588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scipy.linalg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solving a system of linear equations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78791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</a:t>
            </a:r>
          </a:p>
          <a:p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0, 1], [0, -3, 1], [2, 1, 3]])</a:t>
            </a:r>
          </a:p>
          <a:p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([6, 7, 15])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Passing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values to the solve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linalg.solve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result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print(x)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4650" y="489832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([ 2.,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308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scipy.linalg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finding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/>
              <a:t>values and </a:t>
            </a:r>
            <a:r>
              <a:rPr lang="en-US" dirty="0" err="1"/>
              <a:t>eigen</a:t>
            </a:r>
            <a:r>
              <a:rPr lang="en-US" dirty="0"/>
              <a:t>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78791"/>
            <a:ext cx="8763000" cy="317009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([[1,2],[3,4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</a:p>
          <a:p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Passing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values to the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eig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v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linalg.eig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Printing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the result for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eigen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values and vectors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print(l)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print(v)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4580652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[-0.37228132+0.j  5.37228132+0.j]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[[-0.82456484 -0.41597356]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[ 0.56576746 -0.90937671]]</a:t>
            </a:r>
          </a:p>
        </p:txBody>
      </p:sp>
    </p:spTree>
    <p:extLst>
      <p:ext uri="{BB962C8B-B14F-4D97-AF65-F5344CB8AC3E}">
        <p14:creationId xmlns:p14="http://schemas.microsoft.com/office/powerpoint/2010/main" xmlns="" val="35917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scipy.optimize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scipy.optimize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186757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optimization algorithms in </a:t>
            </a:r>
            <a:r>
              <a:rPr lang="en-US" dirty="0" err="1" smtClean="0"/>
              <a:t>scipy.optimize</a:t>
            </a:r>
            <a:r>
              <a:rPr lang="en-US" dirty="0" smtClean="0"/>
              <a:t> </a:t>
            </a:r>
          </a:p>
          <a:p>
            <a:r>
              <a:rPr lang="en-US" dirty="0"/>
              <a:t>W</a:t>
            </a:r>
            <a:r>
              <a:rPr lang="en-US" dirty="0" smtClean="0"/>
              <a:t>hat is least squares? (code not as relevant as the concept)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www.youtube.com/watch?v=yMgFHbjbAW8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105085"/>
            <a:ext cx="423545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scipy.optimize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least_squares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/ 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[3])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-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jac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np.empty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u.size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x.size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[3]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 +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0]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1]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2] = -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3] = -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*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/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** 2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([4.0, 2.0, 1.0, 5.0e-1, 2.5e-1, 1.67e-1, 1.25e-1, 1.0e-1, 8.33e-2, 7.14e-2, 6.25e-2])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([1.957e-1, 1.947e-1, 1.735e-1, 1.6e-1, 8.44e-2, 6.27e-2, 4.56e-2, 3.42e-2, 3.23e-2, 2.35e-2, 2.46e-2])</a:t>
            </a: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x0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([2.5, 3.9, 4.15, 3.9])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least_squares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x0,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jac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jac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bounds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=(0, 100),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args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verbose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=1)</a:t>
            </a: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`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ftol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`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termination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condition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satisfied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</a:t>
            </a:r>
          </a:p>
          <a:p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evaluations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130,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initial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4.4383e+00,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final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1.5375e-04,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first-order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optimality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4.92e-08.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res.x</a:t>
            </a:r>
            <a:r>
              <a:rPr lang="mr-IN" sz="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/>
            </a:r>
            <a:b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np.linspace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(0, 5)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res.x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markersize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=4,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plt.plot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y_test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fitted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model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plt.xlabel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plt.ylabel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plt.legend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loc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lower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right</a:t>
            </a:r>
            <a:r>
              <a:rPr lang="mr-IN" sz="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r>
              <a:rPr lang="mr-IN" sz="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plt.show</a:t>
            </a:r>
            <a:r>
              <a:rPr lang="mr-IN" sz="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mr-IN" sz="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9235" y="2514600"/>
            <a:ext cx="4579389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936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scipy.sparse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scipy.sparse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1127394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2D sparse matrices</a:t>
            </a:r>
          </a:p>
          <a:p>
            <a:r>
              <a:rPr lang="en-US" dirty="0"/>
              <a:t>The </a:t>
            </a:r>
            <a:r>
              <a:rPr lang="en-US" dirty="0" err="1"/>
              <a:t>scipy.sparse</a:t>
            </a:r>
            <a:r>
              <a:rPr lang="en-US" dirty="0"/>
              <a:t> package </a:t>
            </a:r>
            <a:r>
              <a:rPr lang="en-US" dirty="0" smtClean="0"/>
              <a:t>is great </a:t>
            </a:r>
            <a:r>
              <a:rPr lang="en-US" dirty="0"/>
              <a:t>for times where we have a large matrix </a:t>
            </a:r>
            <a:r>
              <a:rPr lang="en-US" dirty="0" smtClean="0"/>
              <a:t>with very few </a:t>
            </a:r>
            <a:r>
              <a:rPr lang="en-US" dirty="0"/>
              <a:t>items </a:t>
            </a:r>
            <a:r>
              <a:rPr lang="en-US" dirty="0" smtClean="0"/>
              <a:t>entered (It 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 make sense to store a huge matrix with all zeros or NAs)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various types of sparse matrices. Two most common are:</a:t>
            </a:r>
          </a:p>
          <a:p>
            <a:pPr lvl="1"/>
            <a:r>
              <a:rPr lang="en-US" dirty="0" err="1" smtClean="0"/>
              <a:t>csr_matrix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Compressed Sparse Row Matrix</a:t>
            </a:r>
          </a:p>
          <a:p>
            <a:pPr lvl="1"/>
            <a:r>
              <a:rPr lang="en-US" dirty="0" err="1" smtClean="0"/>
              <a:t>csc_matrix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Compressed Sparse Column Matrix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514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187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((3, 4),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=np.int8)</a:t>
            </a:r>
          </a:p>
          <a:p>
            <a:pPr defTabSz="28187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()  # Output is a matrix, not 2-D array</a:t>
            </a:r>
          </a:p>
          <a:p>
            <a:pPr defTabSz="28187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Matrix([0,0,0,0],</a:t>
            </a:r>
          </a:p>
          <a:p>
            <a:pPr defTabSz="28187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[0,0,0,0]</a:t>
            </a:r>
          </a:p>
          <a:p>
            <a:pPr defTabSz="28187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xmlns="" val="1553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Scipy is a scientific library for Python and is open source</a:t>
            </a:r>
          </a:p>
          <a:p>
            <a:r>
              <a:rPr lang="en-US" dirty="0"/>
              <a:t>It depends on NumPy</a:t>
            </a:r>
          </a:p>
          <a:p>
            <a:r>
              <a:rPr lang="en-US" dirty="0" smtClean="0"/>
              <a:t>Scipy website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https://www.scipy.org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452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To fill in a </a:t>
            </a:r>
            <a:r>
              <a:rPr lang="en-US" dirty="0" err="1" smtClean="0"/>
              <a:t>csr_matrix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334631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scipy.sparse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csr_matrix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import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data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rows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([1,1,0])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cols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([0,2,2])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mtx1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csr_matrix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((data, (rows, cols)), shape = (8,15))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print(mtx1.toarray())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[[0 0 3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 0 2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0]</a:t>
            </a:r>
          </a:p>
          <a:p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[0 0 0 0 0 0 0 0 0 0 0 0 0 0 0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705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scipy.stats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scipy.cluster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scipy.stats</a:t>
            </a:r>
            <a:endParaRPr lang="en-US" sz="1400" b="1" kern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83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various functions under </a:t>
            </a:r>
            <a:r>
              <a:rPr lang="en-US" dirty="0" err="1" smtClean="0"/>
              <a:t>scipy.stats</a:t>
            </a:r>
            <a:r>
              <a:rPr lang="en-US" dirty="0" smtClean="0"/>
              <a:t> to perform basic statistical </a:t>
            </a:r>
            <a:r>
              <a:rPr lang="en-US" dirty="0" err="1" smtClean="0"/>
              <a:t>funcitons</a:t>
            </a:r>
            <a:r>
              <a:rPr lang="en-US" dirty="0" smtClean="0"/>
              <a:t> such as those in the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5845554"/>
              </p:ext>
            </p:extLst>
          </p:nvPr>
        </p:nvGraphicFramePr>
        <p:xfrm>
          <a:off x="1562100" y="1615440"/>
          <a:ext cx="62484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several descriptive stats for the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gmean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geometric mean along the specified axis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hmean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harmonic mean along the specified axis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kurtosis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modal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iqr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the IQR of the data along the specified axis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zscore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</a:t>
                      </a:r>
                      <a:r>
                        <a:rPr lang="en-US" dirty="0" err="1" smtClean="0"/>
                        <a:t>zscore</a:t>
                      </a:r>
                      <a:r>
                        <a:rPr lang="en-US" dirty="0" smtClean="0"/>
                        <a:t> of each value relative to</a:t>
                      </a:r>
                      <a:r>
                        <a:rPr lang="en-US" baseline="0" dirty="0" smtClean="0"/>
                        <a:t> the sample </a:t>
                      </a:r>
                      <a:r>
                        <a:rPr lang="en-US" baseline="0" dirty="0" err="1" smtClean="0"/>
                        <a:t>eman</a:t>
                      </a:r>
                      <a:r>
                        <a:rPr lang="en-US" baseline="0" dirty="0" smtClean="0"/>
                        <a:t> and standard deviation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73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</a:t>
            </a:r>
            <a:r>
              <a:rPr lang="en-US" dirty="0" smtClean="0"/>
              <a:t> </a:t>
            </a:r>
            <a:r>
              <a:rPr lang="en-US" b="1" dirty="0" smtClean="0"/>
              <a:t>advantage</a:t>
            </a:r>
            <a:r>
              <a:rPr lang="en-US" dirty="0" smtClean="0"/>
              <a:t> - Provides a very user friendly API to write code for various scientific computing domains including:</a:t>
            </a:r>
          </a:p>
          <a:p>
            <a:pPr lvl="1"/>
            <a:r>
              <a:rPr lang="en-US" dirty="0" err="1" smtClean="0"/>
              <a:t>scipy.cluster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Vector Quantization</a:t>
            </a:r>
          </a:p>
          <a:p>
            <a:pPr lvl="1"/>
            <a:r>
              <a:rPr lang="en-US" dirty="0" err="1" smtClean="0"/>
              <a:t>scipy.constants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Physical and mathematical constants</a:t>
            </a:r>
          </a:p>
          <a:p>
            <a:pPr lvl="1"/>
            <a:r>
              <a:rPr lang="en-US" dirty="0" err="1" smtClean="0"/>
              <a:t>scipy.fftpack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Fourier Transform</a:t>
            </a:r>
          </a:p>
          <a:p>
            <a:pPr lvl="1"/>
            <a:r>
              <a:rPr lang="en-US" dirty="0" err="1" smtClean="0"/>
              <a:t>scipy.integrate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Integration routines</a:t>
            </a:r>
          </a:p>
          <a:p>
            <a:pPr lvl="1"/>
            <a:r>
              <a:rPr lang="en-US" dirty="0" err="1" smtClean="0"/>
              <a:t>scipy.interpolate</a:t>
            </a:r>
            <a:r>
              <a:rPr lang="en-US" dirty="0" smtClean="0"/>
              <a:t> - Interpolation</a:t>
            </a:r>
          </a:p>
          <a:p>
            <a:pPr lvl="1"/>
            <a:r>
              <a:rPr lang="en-US" dirty="0" err="1" smtClean="0"/>
              <a:t>scipy.linalg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Linear Algebra routines</a:t>
            </a:r>
          </a:p>
          <a:p>
            <a:pPr lvl="1"/>
            <a:r>
              <a:rPr lang="en-US" dirty="0" err="1" smtClean="0"/>
              <a:t>scipy.optimize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Optimization</a:t>
            </a:r>
          </a:p>
          <a:p>
            <a:pPr lvl="1"/>
            <a:r>
              <a:rPr lang="en-US" dirty="0" err="1" smtClean="0"/>
              <a:t>scipy.sparse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Sparse matrices</a:t>
            </a:r>
          </a:p>
          <a:p>
            <a:pPr lvl="1"/>
            <a:r>
              <a:rPr lang="en-US" dirty="0" err="1" smtClean="0"/>
              <a:t>scipy.stats</a:t>
            </a:r>
            <a:r>
              <a:rPr lang="en-US" dirty="0" smtClean="0"/>
              <a:t> -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0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NumPy functions are included in SciPy, since NumPy is a part of (or the base of) SciPy</a:t>
            </a:r>
          </a:p>
          <a:p>
            <a:r>
              <a:rPr lang="en-US" dirty="0" smtClean="0"/>
              <a:t>Examples of included functions:</a:t>
            </a:r>
          </a:p>
          <a:p>
            <a:pPr lvl="1"/>
            <a:r>
              <a:rPr lang="en-US" dirty="0" err="1" smtClean="0"/>
              <a:t>np.zeros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np.ones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np.arange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np.linspace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np.array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np.matrix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0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a typeface="ＭＳ Ｐゴシック"/>
                <a:cs typeface="ＭＳ Ｐゴシック"/>
              </a:rPr>
              <a:t>scipy.cluster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63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1400" kern="0" dirty="0" smtClean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1400" b="1" kern="0" dirty="0" err="1" smtClean="0">
                <a:solidFill>
                  <a:schemeClr val="accent2"/>
                </a:solidFill>
              </a:rPr>
              <a:t>scipy.cluster</a:t>
            </a:r>
            <a:endParaRPr lang="en-US" sz="1400" b="1" kern="0" dirty="0" smtClean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scipy.constants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scipy.fftpack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scipy.integrate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scipy.interpolate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scipy.linalg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scipy.optimize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scipy.sparse</a:t>
            </a:r>
            <a:endParaRPr lang="en-US" sz="1400" kern="0" dirty="0" smtClean="0"/>
          </a:p>
          <a:p>
            <a:pPr marL="404813" lvl="1" indent="0" algn="r">
              <a:buFontTx/>
              <a:buNone/>
            </a:pPr>
            <a:r>
              <a:rPr lang="en-US" sz="1400" kern="0" dirty="0" err="1" smtClean="0"/>
              <a:t>scipy.stats</a:t>
            </a:r>
            <a:endParaRPr 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126587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r>
              <a:rPr lang="en-US" dirty="0" smtClean="0"/>
              <a:t> is used for vector quantization and primarily K-Means clustering</a:t>
            </a:r>
          </a:p>
          <a:p>
            <a:r>
              <a:rPr lang="en-US" dirty="0" smtClean="0"/>
              <a:t>K-Means clustering is an unsupervised machine learning algorithm to find clusters in </a:t>
            </a:r>
            <a:r>
              <a:rPr lang="en-US" dirty="0" err="1" smtClean="0"/>
              <a:t>unlabelled</a:t>
            </a:r>
            <a:r>
              <a:rPr lang="en-US" dirty="0" smtClean="0"/>
              <a:t> data (will be covered with machine learning)</a:t>
            </a:r>
          </a:p>
          <a:p>
            <a:r>
              <a:rPr lang="en-US" dirty="0" smtClean="0"/>
              <a:t>Let’s do a whiteboard analysis on K-Means clustering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472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19200"/>
            <a:ext cx="8763000" cy="535531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scipy.cluster.vq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kmeans,vq,whiten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vstack,array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numpy.random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rand</a:t>
            </a:r>
          </a:p>
          <a:p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data generation with three features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vstack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((rand(100,3) + array([.5,.5,.5]),rand(100,3)))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whitening of data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 = whiten(data)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 data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print(data)</a:t>
            </a:r>
          </a:p>
          <a:p>
            <a:endParaRPr lang="en-US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computing K-Means with K =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centroids,_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kmeans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(data,3)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print centroids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print(centroids)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assign each sample to a cluster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clx,_ =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vq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data,centroids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check clusters of observation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print(clx</a:t>
            </a:r>
            <a:r>
              <a:rPr lang="en-US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79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outputs from previous slide (data in 3 clusters):</a:t>
            </a:r>
          </a:p>
          <a:p>
            <a:pPr lvl="1"/>
            <a:r>
              <a:rPr lang="en-US" dirty="0" smtClean="0"/>
              <a:t>print(data)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print(centroids)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print(clx)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160043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[[2.38038384e+00 2.12280702e+00 2.16947796e+00]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[2.88261030e+00 3.05264701e+00 2.32604159e+00]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[1.39628218e+00 2.67195040e+00 2.73329337e+00]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[1.85570613e+00 1.44755357e+00 1.37267120e+00]</a:t>
            </a:r>
          </a:p>
          <a:p>
            <a:r>
              <a:rPr lang="is-I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[3.40103919e+00 1.83791819e+00 3.45083827e+00</a:t>
            </a:r>
            <a:r>
              <a:rPr lang="is-IS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r>
              <a:rPr lang="mr-IN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……………………</a:t>
            </a:r>
            <a:endParaRPr lang="en-US" sz="14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……………………</a:t>
            </a:r>
            <a:endParaRPr lang="en-US" sz="14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3733800"/>
            <a:ext cx="8763000" cy="73866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[[1.21886134 1.13825823 1.0813865 ]</a:t>
            </a:r>
          </a:p>
          <a:p>
            <a:r>
              <a:rPr lang="pt-BR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[3.15339406 2.74945654 2.78052967]</a:t>
            </a:r>
          </a:p>
          <a:p>
            <a:r>
              <a:rPr lang="pt-BR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[1.77053939 2.2379303  2.33445638</a:t>
            </a:r>
            <a:r>
              <a:rPr lang="pt-BR" sz="1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</a:t>
            </a:r>
            <a:endParaRPr lang="pt-BR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4650" y="4953000"/>
            <a:ext cx="8763000" cy="138499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 1 2 0 1 1 2 2 1 2 1 1 1 1 1 2 1 2 1 1 1 1 1 1 1 1 1 1 1 2 2 1 1 1 2 1 2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2 1 2 0 1 1 1 0 1 1 1 2 1 1 2 2 1 1 2 1 2 2 2 2 2 2 1 2 1 2 2 2 1 2 2 1 1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1 1 1 1 1 2 2 2 2 2 2 1 2 2 2 1 1 1 2 1 1 2 2 1 2 1 0 2 0 0 0 0 0 2 0 0 2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0 0 0 2 0 0 0 0 0 0 0 0 0 0 0 0 2 0 0 0 0 0 2 0 0 0 0 0 0 0 0 0 0 0 2 0 0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0 0 2 0 0 0 0 2 0 0 0 0 0 0 0 0 0 0 0 0 0 0 0 0 2 0 0 0 0 2 2 0 0 0 0 0 0</a:t>
            </a:r>
          </a:p>
          <a:p>
            <a:r>
              <a:rPr lang="cs-CZ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0 0 0 0 0 0 0 0 0 0 0 0 0 2 0]</a:t>
            </a:r>
          </a:p>
        </p:txBody>
      </p:sp>
    </p:spTree>
    <p:extLst>
      <p:ext uri="{BB962C8B-B14F-4D97-AF65-F5344CB8AC3E}">
        <p14:creationId xmlns:p14="http://schemas.microsoft.com/office/powerpoint/2010/main" xmlns="" val="429862338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380908</TotalTime>
  <Words>1597</Words>
  <Application>Microsoft Macintosh PowerPoint</Application>
  <PresentationFormat>Custom</PresentationFormat>
  <Paragraphs>457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LPc_New</vt:lpstr>
      <vt:lpstr>SciPy</vt:lpstr>
      <vt:lpstr>Lesson Objectives</vt:lpstr>
      <vt:lpstr>Introduction to SciPy</vt:lpstr>
      <vt:lpstr>Why SciPy</vt:lpstr>
      <vt:lpstr>Basics</vt:lpstr>
      <vt:lpstr>scipy.cluster</vt:lpstr>
      <vt:lpstr>scipy.cluster</vt:lpstr>
      <vt:lpstr>scipy.cluster</vt:lpstr>
      <vt:lpstr>scipy.cluster</vt:lpstr>
      <vt:lpstr>scipy.constants</vt:lpstr>
      <vt:lpstr>scipy.constants</vt:lpstr>
      <vt:lpstr>scipy.fftpack</vt:lpstr>
      <vt:lpstr>scipy.fftpack</vt:lpstr>
      <vt:lpstr>scipy.fftpack</vt:lpstr>
      <vt:lpstr>scipy.integrate</vt:lpstr>
      <vt:lpstr>scipy.integrate</vt:lpstr>
      <vt:lpstr>scipy.interpolate</vt:lpstr>
      <vt:lpstr>scipy.interpolate</vt:lpstr>
      <vt:lpstr>scipy.interpolate</vt:lpstr>
      <vt:lpstr>scipy.interpolate</vt:lpstr>
      <vt:lpstr>scipy.interpolate</vt:lpstr>
      <vt:lpstr>scipy.interpolate</vt:lpstr>
      <vt:lpstr>scipy.linalg</vt:lpstr>
      <vt:lpstr>scipy.linalg</vt:lpstr>
      <vt:lpstr>scipy.linalg</vt:lpstr>
      <vt:lpstr>scipy.optimize</vt:lpstr>
      <vt:lpstr>scipy.optimize</vt:lpstr>
      <vt:lpstr>scipy.sparse</vt:lpstr>
      <vt:lpstr>scipy.sparse</vt:lpstr>
      <vt:lpstr>scipy.sparse</vt:lpstr>
      <vt:lpstr>scipy.stats</vt:lpstr>
      <vt:lpstr>scipy.stats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User</cp:lastModifiedBy>
  <cp:revision>4418</cp:revision>
  <cp:lastPrinted>2018-04-17T17:07:14Z</cp:lastPrinted>
  <dcterms:created xsi:type="dcterms:W3CDTF">2010-07-13T15:22:01Z</dcterms:created>
  <dcterms:modified xsi:type="dcterms:W3CDTF">2018-08-13T11:09:41Z</dcterms:modified>
</cp:coreProperties>
</file>