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62" r:id="rId4"/>
    <p:sldId id="257" r:id="rId5"/>
    <p:sldId id="268" r:id="rId6"/>
    <p:sldId id="267" r:id="rId7"/>
    <p:sldId id="265" r:id="rId8"/>
    <p:sldId id="266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fuji\Documents\Education\SpringBoard\Case%20Studies\Case%20Study%207%20-%20Fujisaki%20Executive%20Presentaion.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Retained</a:t>
            </a:r>
            <a:r>
              <a:rPr lang="en-US" sz="2000" b="1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Profit Breakdown &amp; Maintenance Options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86265826374388E-2"/>
          <c:y val="0.159466297568468"/>
          <c:w val="0.92017505985425074"/>
          <c:h val="0.690910211879526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Sheet1!$O$315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B-401F-8F4E-5ED405CA0D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B-401F-8F4E-5ED405CA0D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B-401F-8F4E-5ED405CA0D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B-401F-8F4E-5ED405CA0D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RETAINED EXPENSES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B-401F-8F4E-5ED405CA0D17}"/>
                </c:ext>
              </c:extLst>
            </c:dLbl>
            <c:dLbl>
              <c:idx val="1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FB-401F-8F4E-5ED405CA0D17}"/>
                </c:ext>
              </c:extLst>
            </c:dLbl>
            <c:dLbl>
              <c:idx val="2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FB-401F-8F4E-5ED405CA0D17}"/>
                </c:ext>
              </c:extLst>
            </c:dLbl>
            <c:dLbl>
              <c:idx val="3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RETAINED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FB-401F-8F4E-5ED405CA0D17}"/>
                </c:ext>
              </c:extLst>
            </c:dLbl>
            <c:dLbl>
              <c:idx val="4"/>
              <c:layout>
                <c:manualLayout>
                  <c:x val="0"/>
                  <c:y val="7.198425641963533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ANNUAL EXPENSES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FB-401F-8F4E-5ED405CA0D17}"/>
                </c:ext>
              </c:extLst>
            </c:dLbl>
            <c:dLbl>
              <c:idx val="5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>
                        <a:solidFill>
                          <a:srgbClr val="FFFFFF"/>
                        </a:solidFill>
                      </a:rPr>
                      <a:t>ANNUAL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FB-401F-8F4E-5ED405CA0D17}"/>
                </c:ext>
              </c:extLst>
            </c:dLbl>
            <c:dLbl>
              <c:idx val="6"/>
              <c:tx>
                <c:rich>
                  <a:bodyPr rot="-5400000" spcFirstLastPara="1" vertOverflow="clip" horzOverflow="clip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 b="0" i="0" u="none" strike="noStrike" kern="1200" baseline="0">
                        <a:solidFill>
                          <a:srgbClr val="FFFFFF"/>
                        </a:solidFill>
                      </a:rPr>
                      <a:t>ANNUAL EXPENSES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1FB-401F-8F4E-5ED405CA0D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Sheet1!$N$316:$N$322</c:f>
              <c:strCache>
                <c:ptCount val="7"/>
                <c:pt idx="0">
                  <c:v>SURJEK
Q3 Outage</c:v>
                </c:pt>
                <c:pt idx="1">
                  <c:v>SURJEK
Q4 Outage</c:v>
                </c:pt>
                <c:pt idx="2">
                  <c:v>SURJEK 
Q1 Outage</c:v>
                </c:pt>
                <c:pt idx="3">
                  <c:v>SURJEK 
Q2 Outage</c:v>
                </c:pt>
                <c:pt idx="4">
                  <c:v>SURJEK 
No Outage</c:v>
                </c:pt>
                <c:pt idx="5">
                  <c:v>JUTIK</c:v>
                </c:pt>
                <c:pt idx="6">
                  <c:v>KOOTHA</c:v>
                </c:pt>
              </c:strCache>
            </c:strRef>
          </c:cat>
          <c:val>
            <c:numRef>
              <c:f>Sheet1!$O$316:$O$322</c:f>
              <c:numCache>
                <c:formatCode>"$"#,##0.00</c:formatCode>
                <c:ptCount val="7"/>
                <c:pt idx="0">
                  <c:v>140511719.85490519</c:v>
                </c:pt>
                <c:pt idx="1">
                  <c:v>127822866.92485467</c:v>
                </c:pt>
                <c:pt idx="2">
                  <c:v>133849558.97996023</c:v>
                </c:pt>
                <c:pt idx="3">
                  <c:v>135773151.36017743</c:v>
                </c:pt>
                <c:pt idx="4">
                  <c:v>179319099.03996584</c:v>
                </c:pt>
                <c:pt idx="5">
                  <c:v>90723489.279805601</c:v>
                </c:pt>
                <c:pt idx="6">
                  <c:v>51223824.092327483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FB-401F-8F4E-5ED405CA0D17}"/>
            </c:ext>
          </c:extLst>
        </c:ser>
        <c:ser>
          <c:idx val="1"/>
          <c:order val="1"/>
          <c:tx>
            <c:strRef>
              <c:f>Sheet1!$P$315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3029421499932406E-5"/>
                  <c:y val="-0.138466281352735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 $13.7m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(12%)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C-91FB-401F-8F4E-5ED405CA0D17}"/>
                </c:ext>
              </c:extLst>
            </c:dLbl>
            <c:dLbl>
              <c:idx val="1"/>
              <c:layout>
                <c:manualLayout>
                  <c:x val="1.0790175931087762E-2"/>
                  <c:y val="-0.257044354113979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$29.9m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(26%)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91FB-401F-8F4E-5ED405CA0D17}"/>
                </c:ext>
              </c:extLst>
            </c:dLbl>
            <c:dLbl>
              <c:idx val="2"/>
              <c:layout>
                <c:manualLayout>
                  <c:x val="-2.0191792189387064E-3"/>
                  <c:y val="-0.1251393804550626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$7.8m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(7%)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E-91FB-401F-8F4E-5ED405CA0D17}"/>
                </c:ext>
              </c:extLst>
            </c:dLbl>
            <c:dLbl>
              <c:idx val="3"/>
              <c:layout>
                <c:manualLayout>
                  <c:x val="2.9721026758185432E-2"/>
                  <c:y val="-0.1194643593062669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RETAINED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$17.4m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(15%)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91FB-401F-8F4E-5ED405CA0D17}"/>
                </c:ext>
              </c:extLst>
            </c:dLbl>
            <c:dLbl>
              <c:idx val="4"/>
              <c:layout>
                <c:manualLayout>
                  <c:x val="-3.3868027116032572E-3"/>
                  <c:y val="-0.1221254972159537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NO OUTAGE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 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$22.9m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(20%)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0-91FB-401F-8F4E-5ED405CA0D17}"/>
                </c:ext>
              </c:extLst>
            </c:dLbl>
            <c:dLbl>
              <c:idx val="5"/>
              <c:layout>
                <c:manualLayout>
                  <c:x val="1.7280668829864166E-2"/>
                  <c:y val="-0.226906576957501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$72.9m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(63%)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1-91FB-401F-8F4E-5ED405CA0D17}"/>
                </c:ext>
              </c:extLst>
            </c:dLbl>
            <c:dLbl>
              <c:idx val="6"/>
              <c:layout>
                <c:manualLayout>
                  <c:x val="4.1702834055143429E-3"/>
                  <c:y val="-0.1794080060096463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ANNUAL PROFIT: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aseline="0" dirty="0"/>
                      <a:t>$19.7m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defRPr>
                    </a:pPr>
                    <a:r>
                      <a:rPr lang="en-US" sz="1000" b="0" i="0" u="none" strike="noStrike" kern="1200" baseline="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</a:rPr>
                      <a:t>(17%)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000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2-91FB-401F-8F4E-5ED405CA0D1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Sheet1!$N$316:$N$322</c:f>
              <c:strCache>
                <c:ptCount val="7"/>
                <c:pt idx="0">
                  <c:v>SURJEK
Q3 Outage</c:v>
                </c:pt>
                <c:pt idx="1">
                  <c:v>SURJEK
Q4 Outage</c:v>
                </c:pt>
                <c:pt idx="2">
                  <c:v>SURJEK 
Q1 Outage</c:v>
                </c:pt>
                <c:pt idx="3">
                  <c:v>SURJEK 
Q2 Outage</c:v>
                </c:pt>
                <c:pt idx="4">
                  <c:v>SURJEK 
No Outage</c:v>
                </c:pt>
                <c:pt idx="5">
                  <c:v>JUTIK</c:v>
                </c:pt>
                <c:pt idx="6">
                  <c:v>KOOTHA</c:v>
                </c:pt>
              </c:strCache>
            </c:strRef>
          </c:cat>
          <c:val>
            <c:numRef>
              <c:f>Sheet1!$P$316:$P$322</c:f>
              <c:numCache>
                <c:formatCode>"$"#,##0.00</c:formatCode>
                <c:ptCount val="7"/>
                <c:pt idx="0">
                  <c:v>13675363.786094807</c:v>
                </c:pt>
                <c:pt idx="1">
                  <c:v>29884988.546145342</c:v>
                </c:pt>
                <c:pt idx="2">
                  <c:v>7826101.0580397695</c:v>
                </c:pt>
                <c:pt idx="3">
                  <c:v>17422296.996822566</c:v>
                </c:pt>
                <c:pt idx="4">
                  <c:v>22936250.129034162</c:v>
                </c:pt>
                <c:pt idx="5">
                  <c:v>72941736.097194389</c:v>
                </c:pt>
                <c:pt idx="6">
                  <c:v>19721133.205825482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1FB-401F-8F4E-5ED405CA0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6042248"/>
        <c:axId val="746047496"/>
      </c:barChart>
      <c:catAx>
        <c:axId val="74604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47496"/>
        <c:crosses val="autoZero"/>
        <c:auto val="1"/>
        <c:lblAlgn val="ctr"/>
        <c:lblOffset val="100"/>
        <c:noMultiLvlLbl val="0"/>
      </c:catAx>
      <c:valAx>
        <c:axId val="746047496"/>
        <c:scaling>
          <c:orientation val="minMax"/>
          <c:max val="22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&quot;$&quot;\ #,,&quot;M&quot;;#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42248"/>
        <c:crosses val="autoZero"/>
        <c:crossBetween val="between"/>
        <c:majorUnit val="2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ANNUAL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Sheet1!$M$345</c:f>
              <c:strCache>
                <c:ptCount val="1"/>
                <c:pt idx="0">
                  <c:v>ANNUAL EXPENSES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2D-4971-BB38-2189E52883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2D-4971-BB38-2189E5288392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2D-4971-BB38-2189E5288392}"/>
              </c:ext>
            </c:extLst>
          </c:dPt>
          <c:dLbls>
            <c:dLbl>
              <c:idx val="0"/>
              <c:layout>
                <c:manualLayout>
                  <c:x val="4.5882593206108603E-4"/>
                  <c:y val="-1.659912186262662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D-4971-BB38-2189E5288392}"/>
                </c:ext>
              </c:extLst>
            </c:dLbl>
            <c:dLbl>
              <c:idx val="1"/>
              <c:layout>
                <c:manualLayout>
                  <c:x val="-8.2143910685515892E-5"/>
                  <c:y val="-2.1227537567040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2D-4971-BB38-2189E5288392}"/>
                </c:ext>
              </c:extLst>
            </c:dLbl>
            <c:dLbl>
              <c:idx val="2"/>
              <c:layout>
                <c:manualLayout>
                  <c:x val="-2.3918703245667805E-2"/>
                  <c:y val="-5.00673408122982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2D-4971-BB38-2189E52883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Sheet1!$L$346:$L$348</c:f>
              <c:strCache>
                <c:ptCount val="3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</c:strCache>
            </c:strRef>
          </c:cat>
          <c:val>
            <c:numRef>
              <c:f>Sheet1!$M$346:$M$348</c:f>
              <c:numCache>
                <c:formatCode>_("$"* #,##0.00_);_("$"* \(#,##0.00\);_("$"* "-"??_);_(@_)</c:formatCode>
                <c:ptCount val="3"/>
                <c:pt idx="0">
                  <c:v>90723489.279805601</c:v>
                </c:pt>
                <c:pt idx="1">
                  <c:v>51223824.092327483</c:v>
                </c:pt>
                <c:pt idx="2">
                  <c:v>179319099.03996581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2D-4971-BB38-2189E5288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 to Produce</a:t>
            </a:r>
            <a:r>
              <a:rPr lang="en-US" sz="2800" b="1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($/ML)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33260681306753"/>
          <c:y val="0.17785164308335996"/>
          <c:w val="0.87332700606894942"/>
          <c:h val="0.69965365952872127"/>
        </c:manualLayout>
      </c:layout>
      <c:lineChart>
        <c:grouping val="standard"/>
        <c:varyColors val="0"/>
        <c:ser>
          <c:idx val="0"/>
          <c:order val="0"/>
          <c:tx>
            <c:strRef>
              <c:f>'Economic Cost Analysis'!$F$64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Analysis'!$G$64:$R$64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90-47A9-BEF5-8A415A1B63A9}"/>
            </c:ext>
          </c:extLst>
        </c:ser>
        <c:ser>
          <c:idx val="1"/>
          <c:order val="1"/>
          <c:tx>
            <c:strRef>
              <c:f>'Economic Cost Analysis'!$F$65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Analysis'!$G$65:$R$65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90-47A9-BEF5-8A415A1B63A9}"/>
            </c:ext>
          </c:extLst>
        </c:ser>
        <c:ser>
          <c:idx val="2"/>
          <c:order val="2"/>
          <c:tx>
            <c:strRef>
              <c:f>'Economic Cost Analysis'!$F$66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Analysis'!$G$66:$R$66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90-47A9-BEF5-8A415A1B63A9}"/>
            </c:ext>
          </c:extLst>
        </c:ser>
        <c:ser>
          <c:idx val="3"/>
          <c:order val="3"/>
          <c:tx>
            <c:strRef>
              <c:f>'Economic Cost Analysis'!$F$67</c:f>
              <c:strCache>
                <c:ptCount val="1"/>
                <c:pt idx="0">
                  <c:v>All</c:v>
                </c:pt>
              </c:strCache>
            </c:strRef>
          </c:tx>
          <c:spPr>
            <a:ln w="508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AD47"/>
              </a:solidFill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'Economic Cost Analysis'!$G$63:$R$63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Analysis'!$G$67:$R$67</c:f>
              <c:numCache>
                <c:formatCode>"$"#,##0.00;[Red]\-"$"#,##0.00\ "$/ML"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90-47A9-BEF5-8A415A1B6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906088"/>
        <c:axId val="754905432"/>
      </c:lineChart>
      <c:dateAx>
        <c:axId val="7549060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05432"/>
        <c:crosses val="autoZero"/>
        <c:auto val="1"/>
        <c:lblOffset val="100"/>
        <c:baseTimeUnit val="months"/>
      </c:dateAx>
      <c:valAx>
        <c:axId val="754905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($/ML)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06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49983697920718"/>
          <c:y val="0.92889431708179693"/>
          <c:w val="0.55558948120707563"/>
          <c:h val="5.2455108287145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 to Produce $/mL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'exec presenation'!$D$302</c:f>
              <c:strCache>
                <c:ptCount val="1"/>
                <c:pt idx="0">
                  <c:v>Cost to Produce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'exec presenation'!$A$303:$A$306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'exec presenation'!$D$303:$D$306</c:f>
              <c:numCache>
                <c:formatCode>"$"#,##0.00</c:formatCode>
                <c:ptCount val="4"/>
                <c:pt idx="0">
                  <c:v>58.825395590039065</c:v>
                </c:pt>
                <c:pt idx="1">
                  <c:v>72.629816418037564</c:v>
                </c:pt>
                <c:pt idx="2">
                  <c:v>47.231458662672715</c:v>
                </c:pt>
                <c:pt idx="3">
                  <c:v>44.656809666991187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2-4A63-B530-B6CC754B6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374672"/>
        <c:axId val="656372704"/>
      </c:barChart>
      <c:catAx>
        <c:axId val="65637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372704"/>
        <c:crosses val="autoZero"/>
        <c:auto val="1"/>
        <c:lblAlgn val="ctr"/>
        <c:lblOffset val="100"/>
        <c:noMultiLvlLbl val="0"/>
      </c:catAx>
      <c:valAx>
        <c:axId val="6563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3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Overall Quarterly Demand</a:t>
            </a:r>
            <a:r>
              <a:rPr lang="en-US" sz="1800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vs Market Price/mL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Sheet1!$C$178</c:f>
              <c:strCache>
                <c:ptCount val="1"/>
                <c:pt idx="0">
                  <c:v>Demand mL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Sheet1!$B$179:$B$182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Sheet1!$C$179:$C$182</c:f>
              <c:numCache>
                <c:formatCode>0.00</c:formatCode>
                <c:ptCount val="4"/>
                <c:pt idx="0">
                  <c:v>2224.0666170295567</c:v>
                </c:pt>
                <c:pt idx="1">
                  <c:v>2219.027355809751</c:v>
                </c:pt>
                <c:pt idx="2">
                  <c:v>2273.0746540359842</c:v>
                </c:pt>
                <c:pt idx="3">
                  <c:v>2229.6270530895426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8-47FD-A71C-4E9D6CE1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636928"/>
        <c:axId val="654638568"/>
      </c:barChart>
      <c:lineChart>
        <c:grouping val="standard"/>
        <c:varyColors val="0"/>
        <c:ser>
          <c:idx val="1"/>
          <c:order val="1"/>
          <c:tx>
            <c:strRef>
              <c:f>Sheet1!$D$178</c:f>
              <c:strCache>
                <c:ptCount val="1"/>
                <c:pt idx="0">
                  <c:v>Market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Sheet1!$B$179:$B$182</c:f>
              <c:strCache>
                <c:ptCount val="4"/>
                <c:pt idx="0">
                  <c:v>Q3</c:v>
                </c:pt>
                <c:pt idx="1">
                  <c:v>Q4</c:v>
                </c:pt>
                <c:pt idx="2">
                  <c:v>Q1</c:v>
                </c:pt>
                <c:pt idx="3">
                  <c:v>Q2</c:v>
                </c:pt>
              </c:strCache>
            </c:strRef>
          </c:cat>
          <c:val>
            <c:numRef>
              <c:f>Sheet1!$D$179:$D$182</c:f>
              <c:numCache>
                <c:formatCode>_("$"* #,##0.00_);_("$"* \(#,##0.00\);_("$"* "-"??_);_(@_)</c:formatCode>
                <c:ptCount val="4"/>
                <c:pt idx="0">
                  <c:v>75.212855120498375</c:v>
                </c:pt>
                <c:pt idx="1">
                  <c:v>74.397746376517475</c:v>
                </c:pt>
                <c:pt idx="2">
                  <c:v>84.842964841069161</c:v>
                </c:pt>
                <c:pt idx="3">
                  <c:v>71.986948061858769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C8-47FD-A71C-4E9D6CE1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649064"/>
        <c:axId val="654650704"/>
      </c:lineChart>
      <c:catAx>
        <c:axId val="6546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38568"/>
        <c:crosses val="autoZero"/>
        <c:auto val="1"/>
        <c:lblAlgn val="ctr"/>
        <c:lblOffset val="100"/>
        <c:noMultiLvlLbl val="0"/>
      </c:catAx>
      <c:valAx>
        <c:axId val="65463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36928"/>
        <c:crosses val="autoZero"/>
        <c:crossBetween val="between"/>
      </c:valAx>
      <c:valAx>
        <c:axId val="654650704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49064"/>
        <c:crosses val="max"/>
        <c:crossBetween val="between"/>
      </c:valAx>
      <c:catAx>
        <c:axId val="654649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65070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0.32665</cdr:x>
      <cdr:y>0.4518</cdr:y>
    </cdr:from>
    <cdr:to>
      <cdr:x>0.47983</cdr:x>
      <cdr:y>0.60542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741C0DD-4252-4590-B392-42830631E772}"/>
            </a:ext>
          </a:extLst>
        </cdr:cNvPr>
        <cdr:cNvSpPr txBox="1"/>
      </cdr:nvSpPr>
      <cdr:spPr>
        <a:xfrm xmlns:a="http://schemas.openxmlformats.org/drawingml/2006/main">
          <a:off x="2159262" y="1919481"/>
          <a:ext cx="1012563" cy="652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SURJEK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  56%</a:t>
          </a:r>
        </a:p>
      </cdr:txBody>
    </cdr:sp>
  </cdr:relSizeAnchor>
  <cdr:relSizeAnchor xmlns:cdr="http://schemas.openxmlformats.org/drawingml/2006/chartDrawing">
    <cdr:from>
      <cdr:x>0.54611</cdr:x>
      <cdr:y>0.60761</cdr:y>
    </cdr:from>
    <cdr:to>
      <cdr:x>0.69929</cdr:x>
      <cdr:y>0.7668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1ACBA6C-7846-4DD6-97C8-E1FA09AACBFF}"/>
            </a:ext>
          </a:extLst>
        </cdr:cNvPr>
        <cdr:cNvSpPr txBox="1"/>
      </cdr:nvSpPr>
      <cdr:spPr>
        <a:xfrm xmlns:a="http://schemas.openxmlformats.org/drawingml/2006/main">
          <a:off x="3609975" y="2581469"/>
          <a:ext cx="1012563" cy="6762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KOOTHA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  16%</a:t>
          </a:r>
        </a:p>
      </cdr:txBody>
    </cdr:sp>
  </cdr:relSizeAnchor>
  <cdr:relSizeAnchor xmlns:cdr="http://schemas.openxmlformats.org/drawingml/2006/chartDrawing">
    <cdr:from>
      <cdr:x>0.54323</cdr:x>
      <cdr:y>0.31172</cdr:y>
    </cdr:from>
    <cdr:to>
      <cdr:x>0.69641</cdr:x>
      <cdr:y>0.47763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417B7F5-A441-4E8A-813F-A02C7AF280FA}"/>
            </a:ext>
          </a:extLst>
        </cdr:cNvPr>
        <cdr:cNvSpPr txBox="1"/>
      </cdr:nvSpPr>
      <cdr:spPr>
        <a:xfrm xmlns:a="http://schemas.openxmlformats.org/drawingml/2006/main">
          <a:off x="3590925" y="1324363"/>
          <a:ext cx="1012563" cy="704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JUTIK</a:t>
          </a:r>
        </a:p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 28%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0.32011</cdr:x>
      <cdr:y>0.17774</cdr:y>
    </cdr:from>
    <cdr:to>
      <cdr:x>0.54272</cdr:x>
      <cdr:y>0.92921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0359AA8D-9CB7-42DC-8986-B41878B64E87}"/>
            </a:ext>
          </a:extLst>
        </cdr:cNvPr>
        <cdr:cNvSpPr/>
      </cdr:nvSpPr>
      <cdr:spPr>
        <a:xfrm xmlns:a="http://schemas.openxmlformats.org/drawingml/2006/main">
          <a:off x="2095500" y="917576"/>
          <a:ext cx="1457325" cy="387952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0"/>
          </a:schemeClr>
        </a:solidFill>
        <a:ln xmlns:a="http://schemas.openxmlformats.org/drawingml/2006/main" w="31750">
          <a:solidFill>
            <a:srgbClr val="C6A1EF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0.40013</cdr:x>
      <cdr:y>0.11479</cdr:y>
    </cdr:from>
    <cdr:to>
      <cdr:x>0.46852</cdr:x>
      <cdr:y>0.16635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3779004-2B27-4905-940E-DE520BA3C926}"/>
            </a:ext>
          </a:extLst>
        </cdr:cNvPr>
        <cdr:cNvSpPr txBox="1"/>
      </cdr:nvSpPr>
      <cdr:spPr>
        <a:xfrm xmlns:a="http://schemas.openxmlformats.org/drawingml/2006/main">
          <a:off x="2619375" y="592622"/>
          <a:ext cx="447675" cy="266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C6A1EF"/>
              </a:solidFill>
            </a:rPr>
            <a:t>Q4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EB7D-E4FF-482C-B7DC-1DDE69B69BD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A0245-F98C-441D-8EC1-D9199CA3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SURJEK?</a:t>
            </a:r>
          </a:p>
          <a:p>
            <a:endParaRPr lang="fr-FR" b="1" dirty="0"/>
          </a:p>
          <a:p>
            <a:r>
              <a:rPr lang="fr-FR" b="0" dirty="0"/>
              <a:t>-</a:t>
            </a:r>
            <a:r>
              <a:rPr lang="fr-FR" b="0" dirty="0" err="1"/>
              <a:t>Highest</a:t>
            </a:r>
            <a:r>
              <a:rPr lang="fr-FR" b="0" dirty="0"/>
              <a:t> </a:t>
            </a:r>
            <a:r>
              <a:rPr lang="fr-FR" b="0" dirty="0" err="1"/>
              <a:t>annual</a:t>
            </a:r>
            <a:r>
              <a:rPr lang="fr-FR" b="0" dirty="0"/>
              <a:t> </a:t>
            </a:r>
            <a:r>
              <a:rPr lang="fr-FR" b="0" dirty="0" err="1"/>
              <a:t>Expense</a:t>
            </a:r>
            <a:r>
              <a:rPr lang="fr-FR" b="0" dirty="0"/>
              <a:t> bill </a:t>
            </a:r>
          </a:p>
          <a:p>
            <a:r>
              <a:rPr lang="en-US" b="0" dirty="0"/>
              <a:t>-Highest </a:t>
            </a:r>
            <a:r>
              <a:rPr lang="en-US" b="0" dirty="0" err="1"/>
              <a:t>Desalinisation</a:t>
            </a:r>
            <a:r>
              <a:rPr lang="en-US" b="0" dirty="0"/>
              <a:t> Cost</a:t>
            </a:r>
          </a:p>
          <a:p>
            <a:r>
              <a:rPr lang="en-US" b="0" dirty="0"/>
              <a:t>-Lowest profit contribution</a:t>
            </a:r>
          </a:p>
          <a:p>
            <a:r>
              <a:rPr lang="en-US" b="0" dirty="0"/>
              <a:t>-Worst Profit margin</a:t>
            </a:r>
          </a:p>
          <a:p>
            <a:r>
              <a:rPr lang="en-US" b="0" dirty="0"/>
              <a:t>-Only plant with a Quarterly Net Loss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	REVENUE		EXPENSES		PROFIT		DESALINISATION/ml</a:t>
            </a:r>
          </a:p>
          <a:p>
            <a:r>
              <a:rPr lang="fr-FR" b="1" dirty="0"/>
              <a:t>JUTIK	$163.6m / 37%	$90.7m / 28%		$72.9m / 63%		$35.80/ml</a:t>
            </a:r>
          </a:p>
          <a:p>
            <a:r>
              <a:rPr lang="fr-FR" b="1" dirty="0"/>
              <a:t>KOOTHA	$70.9m / 16%		$51.2m / 16%		$19.7m / 17%		$25.00/ml</a:t>
            </a:r>
          </a:p>
          <a:p>
            <a:r>
              <a:rPr lang="fr-FR" b="1" dirty="0"/>
              <a:t>SURJEK	$202.2m / 46%	$179.3m / 56%	$22.9m / 20%		$54.23/ml</a:t>
            </a:r>
          </a:p>
          <a:p>
            <a:endParaRPr lang="en-US" b="1" dirty="0"/>
          </a:p>
          <a:p>
            <a:r>
              <a:rPr lang="en-US" b="1" dirty="0"/>
              <a:t>Highest Retained</a:t>
            </a:r>
          </a:p>
          <a:p>
            <a:r>
              <a:rPr lang="en-US" dirty="0"/>
              <a:t>	</a:t>
            </a:r>
            <a:r>
              <a:rPr lang="en-US" sz="1100" b="1" dirty="0"/>
              <a:t>Retained Rev		Lost Rev	SAVED EXPENSES	PROFIT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 Outage	 $154m (76%) of $202m	$48m 	$39m / 11%		$13.7m / 11.83%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Outage	 $157.5m (78%) of $202m	$44.5m 	</a:t>
            </a:r>
            <a:r>
              <a:rPr lang="en-US" b="1" dirty="0">
                <a:highlight>
                  <a:srgbClr val="FFFF00"/>
                </a:highlight>
              </a:rPr>
              <a:t>$51,5m / </a:t>
            </a:r>
            <a:r>
              <a:rPr lang="en-US" b="1" dirty="0"/>
              <a:t>15%		</a:t>
            </a:r>
            <a:r>
              <a:rPr lang="en-US" dirty="0"/>
              <a:t>$29.9m / 25.85%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 Outage	 $141.5m (70%) of $202m	$60.5m	$45.5m / 13%		$7.8m / 6.77%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 Outage	 $153m of (76%) $202m	$49m 	$43.5m / 13%		$17.4m / 15.07%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	-Annual Profit 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b="1" dirty="0"/>
              <a:t>		</a:t>
            </a:r>
            <a:r>
              <a:rPr lang="en-US" b="1" u="sng" dirty="0"/>
              <a:t>Q1 Outage	Q2 Outage	Q3 Outage	Q4 Outage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	</a:t>
            </a:r>
            <a:r>
              <a:rPr lang="en-US" b="1" dirty="0" err="1"/>
              <a:t>Surjek</a:t>
            </a:r>
            <a:r>
              <a:rPr lang="en-US" b="1" dirty="0"/>
              <a:t> Annual</a:t>
            </a:r>
            <a:r>
              <a:rPr lang="en-US" dirty="0"/>
              <a:t>	6%	11%	9%	19%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b="1" dirty="0"/>
              <a:t>Collective Annual </a:t>
            </a:r>
            <a:r>
              <a:rPr lang="en-US" dirty="0"/>
              <a:t>	27%	28%	27%	31%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r>
              <a:rPr lang="en-US" dirty="0"/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Current Profit 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	Q1	Q2	Q3	Q4	Annual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JUTIK	49%	45%	40%	44%	45%</a:t>
            </a:r>
          </a:p>
          <a:p>
            <a:r>
              <a:rPr lang="en-US" dirty="0"/>
              <a:t>KOOTHA	36%	9%	29%	34%	28%</a:t>
            </a:r>
          </a:p>
          <a:p>
            <a:r>
              <a:rPr lang="en-US" dirty="0"/>
              <a:t>SURJEK	25%	11%	19%	-16%	11%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Expenses consist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Outages (002)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Op. Costs (003)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Plant Admin Costs (004)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Labour</a:t>
            </a:r>
            <a:r>
              <a:rPr lang="en-US" sz="1200" b="1" dirty="0"/>
              <a:t>-Costs (001)):</a:t>
            </a:r>
            <a:endParaRPr lang="en-US" sz="12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DESAL COST TO PRODUCE PER PLANT - ANNUAL - FROM REAL DATA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Kootha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Jutik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surjek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 		$51.2 million		 $ 90.7 million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$179.3millon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2040 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2534 mL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3307 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DESAL OVERALL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$25.00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$35.80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$54.23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5. Highest Production Cost/ML: Q4 has the highest average Desalinization cost to produce $72.81 which is 53% higher than Q1 at $47.68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DEMAND: Q4 has the lowest Average Quarterly Water Demand Per Trading Period at 2219.03ml, which is 2% lower than 1st place Q1		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MARKET PRICE: Low Market Price: Q4 has the 2nd lowest Average Quarterly Price Per Trading Period at $74.40, which is 12% lower than Q1 which has the highest price.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endParaRPr lang="en-US" sz="1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Overall, electing to perform maintenance during Q4 would result in a  78%  or $157,707,855.47 retained annual revenue, 8% or $16,032,195.43 more than if Q1 was selected 	</a:t>
            </a:r>
          </a:p>
          <a:p>
            <a:r>
              <a:rPr lang="en-US" b="1" dirty="0">
                <a:solidFill>
                  <a:schemeClr val="bg1"/>
                </a:solidFill>
              </a:rPr>
              <a:t>In other words, Q4 would result in the lowest reduction in annual revenue at 22% or $44,547,493.70, 8% better than a Q1 outage, which would result in a 30% or $60,579,689.13 annual reduction.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Overall, electing to perform maintenance during Q4 would result in a  78%  or $157,707,855.47 retained annual revenue, 8% or $16,032,195.43 more than if Q1 was selected 	</a:t>
            </a:r>
          </a:p>
          <a:p>
            <a:r>
              <a:rPr lang="en-US" b="1" dirty="0">
                <a:solidFill>
                  <a:schemeClr val="bg1"/>
                </a:solidFill>
              </a:rPr>
              <a:t>In other words, Q4 would result in the lowest reduction in annual revenue at 22% or $44,547,493.70, 8% better than a Q1 outage, which would result in a 30% or $60,579,689.13 annual reduction.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A0245-F98C-441D-8EC1-D9199CA389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C9F1-5534-4791-AA8C-877D5F95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2CA5E-26B2-4925-95A1-A1888124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FCC7-9EA2-42FC-A8F5-BDCF74A7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EF93-B621-4263-974E-B235B3DFFB3B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AF9A-3D28-4F70-AA4F-461A72B7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A79A-8E51-4EDD-B2DF-02C82305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2FE-CB3D-42F5-B5D8-B1936831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129B-DA41-4F1E-BE26-2B223EE5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C760-FC4E-440C-AC9C-4A755E4C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993-2217-4B53-9E71-B79952E4905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DAAE-07E5-43EF-AB81-733D4C6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0D70-DBFA-47DE-9EAE-193308A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FD6E2-1F7C-4CB4-9D7C-328BF9E6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4BC8-E53B-4F5A-9C36-CD051E9B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3B86-A73C-463C-83BC-DB4D149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A24-1229-42BA-B8CA-0B69FC880B9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AFA-AA4F-42E0-B42C-08871262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991A-C7A9-45AC-8016-31C6CFC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30DD-A154-4F49-BA04-241A27F0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FA76-40DD-4E75-8ED7-4A8C5CEB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001F-8E5F-49FD-958F-D371CBA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5243-BFEF-47E7-8426-B1ED6F1CB7E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1534-B885-4A30-AF64-0DE6D1E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0EEE-2944-481E-AB62-096560A9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9DA4-B7D9-4D18-934C-43B8651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3C1C-D692-4304-9924-5A3BEEA5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B61-5F13-4035-9303-73DD5383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9C09-8127-411D-8C8C-724AE89BD838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D258-C851-440D-938C-34CB9021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90A4-4082-4F44-9483-52F5484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5B1-7630-41AB-9C5E-C2952E72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3BFE-85BA-4D3D-ABCB-618C9ABD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DC671-4508-4C21-BB3A-ABB3FC74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66A5-CDDB-4545-813C-8AF6B36F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EA0-3783-46B8-9AD4-142DF95A8855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C377-AD64-4685-A753-81F8981E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BAE3-90A4-4AD8-9761-E1F36EC3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C7D-8DD7-4C1A-8D37-C4236E2D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0C3D-D70C-4C14-8E65-19C8F19B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EE79-CF28-498E-A849-6B6A52BB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D4A7D-3F59-4C02-B573-0A6680E3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D2552-9517-4146-9B4A-B2B57CFA6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32A8-2B32-44DF-8757-D8FC049A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DC1-8E46-4BD3-BD2B-9AFB7381453B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ED6FD-F615-450E-A753-DE13787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0BDE8-500F-4076-A2EC-9E91AC8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27BF-DC84-4A01-B4C8-061AACE3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2CFB3-CE35-4F95-84EC-C0F3E061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0551-8C4E-49B9-8581-FE5356B1F52F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5C1FF-FA52-4407-8C65-57F9CEA6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82014-2A92-4087-B469-D480C22A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3C4EC-1D71-49CA-8FDF-AB66B82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D74E-E90B-414A-8B31-184962F46405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40CA1-8F21-4379-8C9F-ED956367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ABBB7-FF6C-448B-90FB-0B3BCAFA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4CC6-3218-4785-AAB9-B02D686D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0B4D-3230-431E-A4CC-2820A3BC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2C34-2814-464B-8750-C2B3080F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A5A1-A50C-4A21-AFFB-EEBA7C9A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13B-94C6-4AEE-B6C2-1D11FEF0AEE3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963E-3170-4BBC-B5ED-2905084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160C-A290-460D-B7B9-626095B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8DE1-35A1-436E-8661-3B91CB57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F310D-F8D5-4D65-B82D-6D0D2453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823E-9659-491A-9600-B9CB8762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4F23-D59F-4AFD-8913-8B85703C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A00E-CAA0-4512-AE5F-253FC8C58136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2E55-44DC-4133-92C8-BDBA65B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3E7E7-FA8F-4B78-91F6-8D74024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46AA3-CC7D-4D01-AF04-B16A208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3705-BAAE-49CC-A092-5B6E8E70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9A9B-647F-47A7-A28B-65263BB49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4D41-25AC-4D87-A41B-2414EBF54A2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B9C3-2FDF-4023-8EF0-53A92A32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2015 SURJEK PLANT MAINTENANCE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108F-5B0A-4FD6-A065-35EA97FD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14EC-2BF0-4233-8B8F-5D2C5E05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F7A4A3D-069C-4250-B51A-46A3E4E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411974"/>
            <a:ext cx="11277601" cy="3750575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SOUTHERN WATER CORP.</a:t>
            </a:r>
            <a:br>
              <a:rPr lang="en-US" sz="6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Q4 SURJEK PLANT MAINTENANCE PROPOSAL</a:t>
            </a:r>
            <a:b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by Tim Fujisaki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E9C9DD-2318-402F-B49B-83E84FB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1949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77B-2C9C-4D97-AFE9-E967256D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Prepared to explain how to execute 2-3 times faster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bg2"/>
                </a:solidFill>
              </a:rPr>
              <a:t>-Not possible with the current maintenance personnel, equipment and funding. Commitment for quarter long maintenance from management is crucial.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What do you need from management?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bg2"/>
                </a:solidFill>
              </a:rPr>
              <a:t> -Commitment, budget.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What happens if we do nothing</a:t>
            </a:r>
            <a:r>
              <a:rPr lang="en-US" b="1" dirty="0"/>
              <a:t>	</a:t>
            </a:r>
          </a:p>
          <a:p>
            <a:r>
              <a:rPr lang="en-US" b="1" dirty="0">
                <a:solidFill>
                  <a:schemeClr val="bg2"/>
                </a:solidFill>
              </a:rPr>
              <a:t>	Gradually increasing Maintenance </a:t>
            </a:r>
          </a:p>
          <a:p>
            <a:r>
              <a:rPr lang="en-US" b="1" dirty="0">
                <a:solidFill>
                  <a:schemeClr val="bg2"/>
                </a:solidFill>
              </a:rPr>
              <a:t>	Highest volume unit will continue to produce at the lowest return rate</a:t>
            </a:r>
          </a:p>
          <a:p>
            <a:r>
              <a:rPr lang="en-US" b="1" dirty="0">
                <a:solidFill>
                  <a:schemeClr val="bg2"/>
                </a:solidFill>
              </a:rPr>
              <a:t>	Continue to lose -$6,948,738.42 every Q4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How will our competitors react?	</a:t>
            </a:r>
          </a:p>
          <a:p>
            <a:r>
              <a:rPr lang="en-US" b="1" dirty="0">
                <a:solidFill>
                  <a:schemeClr val="bg2"/>
                </a:solidFill>
              </a:rPr>
              <a:t>	Competition will optimize their production in order to lower costs, lower prices and under cut the market below the Break-even point for </a:t>
            </a:r>
            <a:r>
              <a:rPr lang="en-US" b="1" dirty="0" err="1">
                <a:solidFill>
                  <a:schemeClr val="bg2"/>
                </a:solidFill>
              </a:rPr>
              <a:t>Surjek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  <a:p>
            <a:r>
              <a:rPr lang="en-US" b="1" dirty="0">
                <a:solidFill>
                  <a:schemeClr val="bg2"/>
                </a:solidFill>
              </a:rPr>
              <a:t>	Might run specials during Q4 to capitalize on market.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What is your opinion?	</a:t>
            </a:r>
          </a:p>
          <a:p>
            <a:r>
              <a:rPr lang="en-US" b="1" dirty="0">
                <a:solidFill>
                  <a:schemeClr val="bg2"/>
                </a:solidFill>
              </a:rPr>
              <a:t>	Q4 Maintenance must be confirmed immediately.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What are your assumptions	</a:t>
            </a:r>
          </a:p>
          <a:p>
            <a:r>
              <a:rPr lang="en-US" b="1" dirty="0">
                <a:solidFill>
                  <a:schemeClr val="bg2"/>
                </a:solidFill>
              </a:rPr>
              <a:t>	a. Quarterly maintenance costs will gradually continue to increase -&gt; Cost to produce will gradually increase to Break-even point</a:t>
            </a:r>
          </a:p>
          <a:p>
            <a:r>
              <a:rPr lang="en-US" b="1" dirty="0">
                <a:solidFill>
                  <a:schemeClr val="bg2"/>
                </a:solidFill>
              </a:rPr>
              <a:t>	b. Quarter long maintenance will greatly increase efficiency and lower production costs</a:t>
            </a:r>
          </a:p>
          <a:p>
            <a:r>
              <a:rPr lang="en-US" b="1" dirty="0">
                <a:solidFill>
                  <a:schemeClr val="bg2"/>
                </a:solidFill>
              </a:rPr>
              <a:t>	c. Conditions contributing to a negative profit every Q4 will remain consistent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How will this help our customers and not just us?	</a:t>
            </a:r>
          </a:p>
          <a:p>
            <a:r>
              <a:rPr lang="en-US" b="1" dirty="0">
                <a:solidFill>
                  <a:schemeClr val="bg2"/>
                </a:solidFill>
              </a:rPr>
              <a:t>	Customers will be spared from the inevitable price increase once </a:t>
            </a:r>
            <a:r>
              <a:rPr lang="en-US" b="1" dirty="0" err="1">
                <a:solidFill>
                  <a:schemeClr val="bg2"/>
                </a:solidFill>
              </a:rPr>
              <a:t>Surjek</a:t>
            </a:r>
            <a:r>
              <a:rPr lang="en-US" b="1" dirty="0">
                <a:solidFill>
                  <a:schemeClr val="bg2"/>
                </a:solidFill>
              </a:rPr>
              <a:t> eclipses the break even point.</a:t>
            </a:r>
          </a:p>
          <a:p>
            <a:r>
              <a:rPr lang="en-US" b="1" dirty="0"/>
              <a:t>SOURCES: </a:t>
            </a:r>
            <a:r>
              <a:rPr lang="en-US" b="1" dirty="0">
                <a:solidFill>
                  <a:schemeClr val="bg2"/>
                </a:solidFill>
              </a:rPr>
              <a:t>Springboard.com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85134-9BF0-4353-88B4-08646C8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8585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96AB-4790-43FF-8FE1-954CE86F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plant’s operational inefficiencies have resulted in a disproportionately high expense total in order to maintain desalinization production. Despite contributing nearly 46% of the company’s annual revenue,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only contributes 20% in annual profit.  Quarter-long maintenance is required to return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normal profitability.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Maintenance during Q4 would retain the best-case-scenario 78% or $157.7million of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Surjek’s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total annual revenue.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27781-8D64-4B3D-BE9F-B973B9F3CC9C}"/>
              </a:ext>
            </a:extLst>
          </p:cNvPr>
          <p:cNvSpPr/>
          <p:nvPr/>
        </p:nvSpPr>
        <p:spPr>
          <a:xfrm>
            <a:off x="752475" y="1700213"/>
            <a:ext cx="10601325" cy="2795588"/>
          </a:xfrm>
          <a:prstGeom prst="rect">
            <a:avLst/>
          </a:prstGeom>
          <a:noFill/>
          <a:ln w="666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12A98-0D90-42FC-BBA5-B3BAFC66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4900" cy="365125"/>
          </a:xfrm>
        </p:spPr>
        <p:txBody>
          <a:bodyPr/>
          <a:lstStyle/>
          <a:p>
            <a:r>
              <a:rPr lang="en-US"/>
              <a:t>2015 SURJEK PLANT MAINTENANCE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3A1B41-F929-42CC-A6F5-375596FFBBA3}"/>
              </a:ext>
            </a:extLst>
          </p:cNvPr>
          <p:cNvCxnSpPr>
            <a:cxnSpLocks/>
          </p:cNvCxnSpPr>
          <p:nvPr/>
        </p:nvCxnSpPr>
        <p:spPr>
          <a:xfrm>
            <a:off x="4957536" y="2047875"/>
            <a:ext cx="0" cy="3484789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C342432-3EEF-49BA-B52D-EB1F80B9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92914"/>
              </p:ext>
            </p:extLst>
          </p:nvPr>
        </p:nvGraphicFramePr>
        <p:xfrm>
          <a:off x="233502" y="671141"/>
          <a:ext cx="7774294" cy="576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B8151C-05E8-48E5-ADB7-5E0044F7A945}"/>
              </a:ext>
            </a:extLst>
          </p:cNvPr>
          <p:cNvSpPr txBox="1"/>
          <p:nvPr/>
        </p:nvSpPr>
        <p:spPr>
          <a:xfrm>
            <a:off x="8324850" y="166568"/>
            <a:ext cx="34766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r>
              <a:rPr lang="en-US" sz="1400" dirty="0">
                <a:solidFill>
                  <a:schemeClr val="bg1"/>
                </a:solidFill>
              </a:rPr>
              <a:t>1.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HIGHEST EXPENSE TOTAL: </a:t>
            </a:r>
            <a:r>
              <a:rPr lang="en-US" sz="1400" dirty="0">
                <a:solidFill>
                  <a:schemeClr val="bg1"/>
                </a:solidFill>
              </a:rPr>
              <a:t>56% of SWC’s annual expenses, while contributing 46% in annual revenue.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LOWEST PROFIT MARGIN: </a:t>
            </a:r>
            <a:r>
              <a:rPr lang="en-US" sz="1400" dirty="0" err="1">
                <a:solidFill>
                  <a:schemeClr val="bg1"/>
                </a:solidFill>
              </a:rPr>
              <a:t>Surjek’s</a:t>
            </a:r>
            <a:r>
              <a:rPr lang="en-US" sz="1400" dirty="0">
                <a:solidFill>
                  <a:schemeClr val="bg1"/>
                </a:solidFill>
              </a:rPr>
              <a:t> 11%, </a:t>
            </a:r>
            <a:r>
              <a:rPr lang="en-US" sz="1400" dirty="0" err="1">
                <a:solidFill>
                  <a:schemeClr val="bg1"/>
                </a:solidFill>
              </a:rPr>
              <a:t>Jutik</a:t>
            </a:r>
            <a:r>
              <a:rPr lang="en-US" sz="1400" dirty="0">
                <a:solidFill>
                  <a:schemeClr val="bg1"/>
                </a:solidFill>
              </a:rPr>
              <a:t> 45%, </a:t>
            </a:r>
            <a:r>
              <a:rPr lang="en-US" sz="1400" dirty="0" err="1">
                <a:solidFill>
                  <a:schemeClr val="bg1"/>
                </a:solidFill>
              </a:rPr>
              <a:t>Kootha</a:t>
            </a:r>
            <a:r>
              <a:rPr lang="en-US" sz="1400" dirty="0">
                <a:solidFill>
                  <a:schemeClr val="bg1"/>
                </a:solidFill>
              </a:rPr>
              <a:t> 28%.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3.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HIGHEST PRODUCTION COST per ML: </a:t>
            </a:r>
            <a:r>
              <a:rPr lang="en-US" sz="1400" dirty="0">
                <a:solidFill>
                  <a:schemeClr val="bg1"/>
                </a:solidFill>
              </a:rPr>
              <a:t>$54.23 per mL is almost as much as </a:t>
            </a:r>
            <a:r>
              <a:rPr lang="en-US" sz="1400" dirty="0" err="1">
                <a:solidFill>
                  <a:schemeClr val="bg1"/>
                </a:solidFill>
              </a:rPr>
              <a:t>Kootha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Jutik</a:t>
            </a:r>
            <a:r>
              <a:rPr lang="en-US" sz="1400" dirty="0">
                <a:solidFill>
                  <a:schemeClr val="bg1"/>
                </a:solidFill>
              </a:rPr>
              <a:t> combined.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Q4?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QUARTERLY EXPENSE TOTAL: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Q4 is 29% of </a:t>
            </a:r>
            <a:r>
              <a:rPr lang="en-US" sz="1400" dirty="0" err="1">
                <a:solidFill>
                  <a:schemeClr val="bg1"/>
                </a:solidFill>
              </a:rPr>
              <a:t>Surjek’s</a:t>
            </a:r>
            <a:r>
              <a:rPr lang="en-US" sz="1400" dirty="0">
                <a:solidFill>
                  <a:schemeClr val="bg1"/>
                </a:solidFill>
              </a:rPr>
              <a:t> annual total, 4% higher than Q1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PRODUCTION COST: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$72.81 per mL which is 53% higher than Q1 at $47.68, and 32% higher than the lowest Q2 at $44.66.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3. 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 QUARTERLY MARKET PRICE: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$74.40/mL, 12% lower than highest Q1 $84.84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4.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LOWEST QUARTERLY DEMAND: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2219 ml, which is 2% lower than 1st place Q1.	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5.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RETAINED EARNINGS: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Q4 maintenance would retain the best-case-scenario $29,884,988.55 gross profit(25.85% of SWC annual total) and the highest annual profit margins, 19% </a:t>
            </a:r>
            <a:r>
              <a:rPr lang="en-US" sz="1400" dirty="0" err="1">
                <a:solidFill>
                  <a:schemeClr val="bg1"/>
                </a:solidFill>
              </a:rPr>
              <a:t>Surjek</a:t>
            </a:r>
            <a:r>
              <a:rPr lang="en-US" sz="1400" dirty="0">
                <a:solidFill>
                  <a:schemeClr val="bg1"/>
                </a:solidFill>
              </a:rPr>
              <a:t> and 31% for SWC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9FEF3EB0-40A8-492B-AD6E-A712699E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4900" cy="365125"/>
          </a:xfrm>
        </p:spPr>
        <p:txBody>
          <a:bodyPr/>
          <a:lstStyle/>
          <a:p>
            <a:r>
              <a:rPr lang="en-US"/>
              <a:t>2015 SURJEK PLANT MAINTENANCE PROPOSAL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D8BD3-530D-4631-8E7D-E4B6CBE0BBF7}"/>
              </a:ext>
            </a:extLst>
          </p:cNvPr>
          <p:cNvSpPr txBox="1"/>
          <p:nvPr/>
        </p:nvSpPr>
        <p:spPr>
          <a:xfrm>
            <a:off x="198132" y="166568"/>
            <a:ext cx="784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9281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D9F8-6407-4668-9890-6C75C1D2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WHY SURJEK? – Expenses &amp; Profit Margin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36C6FE-63FA-4AF5-A97E-456155B33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184827"/>
              </p:ext>
            </p:extLst>
          </p:nvPr>
        </p:nvGraphicFramePr>
        <p:xfrm>
          <a:off x="390524" y="1818783"/>
          <a:ext cx="6610350" cy="4610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19A769-8920-44BD-8CE1-6C6D8E36D9E6}"/>
              </a:ext>
            </a:extLst>
          </p:cNvPr>
          <p:cNvSpPr txBox="1"/>
          <p:nvPr/>
        </p:nvSpPr>
        <p:spPr>
          <a:xfrm>
            <a:off x="640080" y="640080"/>
            <a:ext cx="971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HIGHEST EXPENSE TOTAL: 56% of SWC’s annual expenses, while contributing 46% in annual revenue.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AD08A1-4F24-4496-BB90-A2B70E4E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FCE51-362B-4702-9706-246D484CF231}"/>
              </a:ext>
            </a:extLst>
          </p:cNvPr>
          <p:cNvSpPr/>
          <p:nvPr/>
        </p:nvSpPr>
        <p:spPr>
          <a:xfrm>
            <a:off x="7966471" y="1549142"/>
            <a:ext cx="2686051" cy="4800688"/>
          </a:xfrm>
          <a:prstGeom prst="rect">
            <a:avLst/>
          </a:prstGeom>
          <a:noFill/>
          <a:ln w="666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C9AE0-7897-41B7-8AD3-82070A0D94A4}"/>
              </a:ext>
            </a:extLst>
          </p:cNvPr>
          <p:cNvSpPr txBox="1"/>
          <p:nvPr/>
        </p:nvSpPr>
        <p:spPr>
          <a:xfrm>
            <a:off x="8153400" y="1733357"/>
            <a:ext cx="231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PROFIT 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BA984-9511-404E-8D2F-28B2B7C7F5F4}"/>
              </a:ext>
            </a:extLst>
          </p:cNvPr>
          <p:cNvSpPr txBox="1"/>
          <p:nvPr/>
        </p:nvSpPr>
        <p:spPr>
          <a:xfrm>
            <a:off x="8593927" y="2625150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7CCC5-C951-45A3-ABD6-F1953D3FA2EB}"/>
              </a:ext>
            </a:extLst>
          </p:cNvPr>
          <p:cNvSpPr txBox="1"/>
          <p:nvPr/>
        </p:nvSpPr>
        <p:spPr>
          <a:xfrm>
            <a:off x="8593927" y="3870630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7F242-FD4E-4BCE-87EC-753ECA2DFA41}"/>
              </a:ext>
            </a:extLst>
          </p:cNvPr>
          <p:cNvSpPr txBox="1"/>
          <p:nvPr/>
        </p:nvSpPr>
        <p:spPr>
          <a:xfrm>
            <a:off x="8593926" y="5075496"/>
            <a:ext cx="157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11%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A655B-B5E1-4810-BEC4-E0E0A5702758}"/>
              </a:ext>
            </a:extLst>
          </p:cNvPr>
          <p:cNvSpPr txBox="1"/>
          <p:nvPr/>
        </p:nvSpPr>
        <p:spPr>
          <a:xfrm>
            <a:off x="8506862" y="2580229"/>
            <a:ext cx="16192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JUTIK</a:t>
            </a: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KOOTHA</a:t>
            </a: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</a:p>
        </p:txBody>
      </p:sp>
    </p:spTree>
    <p:extLst>
      <p:ext uri="{BB962C8B-B14F-4D97-AF65-F5344CB8AC3E}">
        <p14:creationId xmlns:p14="http://schemas.microsoft.com/office/powerpoint/2010/main" val="36601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8B7AFA-0428-4F40-93DD-C146C4F52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05420"/>
              </p:ext>
            </p:extLst>
          </p:nvPr>
        </p:nvGraphicFramePr>
        <p:xfrm>
          <a:off x="361258" y="1536860"/>
          <a:ext cx="6546273" cy="516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D42EE4-29EF-4984-9FF7-CFF773B1918C}"/>
              </a:ext>
            </a:extLst>
          </p:cNvPr>
          <p:cNvSpPr txBox="1"/>
          <p:nvPr/>
        </p:nvSpPr>
        <p:spPr>
          <a:xfrm>
            <a:off x="7019926" y="2056032"/>
            <a:ext cx="5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COST TO PRODUCE</a:t>
            </a:r>
            <a:endParaRPr lang="en-US" sz="3200" u="sng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KOOTHA 		$25.00/mL </a:t>
            </a:r>
            <a:endParaRPr lang="en-US" sz="3200" dirty="0"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JUTIK 		$35.80/mL</a:t>
            </a:r>
            <a:endParaRPr lang="en-US" sz="3200" dirty="0">
              <a:latin typeface="Arial" panose="020B0604020202020204" pitchFamily="34" charset="0"/>
            </a:endParaRPr>
          </a:p>
          <a:p>
            <a:pPr fontAlgn="b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 SURJEK  		$54.23/mL</a:t>
            </a:r>
            <a:endParaRPr lang="en-US" sz="32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B377C-0C89-472E-9759-D54D672FC7B0}"/>
              </a:ext>
            </a:extLst>
          </p:cNvPr>
          <p:cNvSpPr txBox="1"/>
          <p:nvPr/>
        </p:nvSpPr>
        <p:spPr>
          <a:xfrm>
            <a:off x="506916" y="640438"/>
            <a:ext cx="971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3. HIGHEST PRODUCTION COST per ML: $54.23 per mL is almost as much as </a:t>
            </a:r>
            <a:r>
              <a:rPr lang="en-US" b="1" dirty="0" err="1">
                <a:solidFill>
                  <a:schemeClr val="bg1"/>
                </a:solidFill>
              </a:rPr>
              <a:t>Kootha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Jutik</a:t>
            </a:r>
            <a:r>
              <a:rPr lang="en-US" b="1" dirty="0">
                <a:solidFill>
                  <a:schemeClr val="bg1"/>
                </a:solidFill>
              </a:rPr>
              <a:t> combined.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7E4497-D665-4868-A6BC-4D4BD892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WHY SURJEK? – Highest Desalinization Production Costs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30D1C-28B5-4CFA-844F-C0B1871AE8AF}"/>
              </a:ext>
            </a:extLst>
          </p:cNvPr>
          <p:cNvSpPr/>
          <p:nvPr/>
        </p:nvSpPr>
        <p:spPr>
          <a:xfrm>
            <a:off x="7019926" y="2045117"/>
            <a:ext cx="4810815" cy="2073018"/>
          </a:xfrm>
          <a:prstGeom prst="rect">
            <a:avLst/>
          </a:prstGeom>
          <a:noFill/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B33E9C0-0AF7-4C6C-BF31-9A8A6456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41684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980E7B-BAFC-4598-826B-D378BAE69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03104"/>
              </p:ext>
            </p:extLst>
          </p:nvPr>
        </p:nvGraphicFramePr>
        <p:xfrm>
          <a:off x="7572375" y="1428750"/>
          <a:ext cx="4352926" cy="520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340767-9CDC-4D62-8DF0-28C72AE09D54}"/>
              </a:ext>
            </a:extLst>
          </p:cNvPr>
          <p:cNvSpPr/>
          <p:nvPr/>
        </p:nvSpPr>
        <p:spPr>
          <a:xfrm>
            <a:off x="9034463" y="1976142"/>
            <a:ext cx="714375" cy="465325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E1151-9B42-4D46-AD89-F04E5730D6E8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HIGHEST PRODUCTION COST: $73 per mL which is 53% higher than Q1 at $48, and 32% higher than the lowest Q2 at $45.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325B7E-19F0-4EA6-885C-DDD68F039657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Expenses &amp; Production Costs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7A6DB0A-FECC-4574-B112-49F9265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DC91C-855E-42BB-83B1-388A28BD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0" y="1750439"/>
            <a:ext cx="5414037" cy="2865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19439-21B8-481C-AE04-50F7D587C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30" y="4659321"/>
            <a:ext cx="5812143" cy="16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BB5282-ADC3-4CEB-B6C7-043185938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22483"/>
              </p:ext>
            </p:extLst>
          </p:nvPr>
        </p:nvGraphicFramePr>
        <p:xfrm>
          <a:off x="285750" y="1857375"/>
          <a:ext cx="1161097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9C05C-D1CF-4EFC-8518-46E17E9B8974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LOWEST AVERAGE QUARTERLY PRICE: $74.40/mL, 12% lower than highest Q1 $84.84</a:t>
            </a:r>
          </a:p>
          <a:p>
            <a:r>
              <a:rPr lang="en-US" b="1" dirty="0">
                <a:solidFill>
                  <a:schemeClr val="bg1"/>
                </a:solidFill>
              </a:rPr>
              <a:t>LOWEST QUARTERLY DEMAND: 2219 ml, which is 2% lower than 1st place Q1.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A5F550-1289-48FE-B2D4-EC2AAB8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145150"/>
            <a:ext cx="9534525" cy="567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Market Conditions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A4EFA4-C7AE-41B2-9ECD-E8C1EB9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418981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BD72-E206-41C4-A0EC-E30D642A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6" y="2921951"/>
            <a:ext cx="1025842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600" b="1" u="sng" dirty="0">
                <a:solidFill>
                  <a:schemeClr val="bg1"/>
                </a:solidFill>
              </a:rPr>
              <a:t>RETAINED REVENUE		LOST REV		SAVED EXPENSES		PROFIT	% of SWC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Q3 Outage	 $154m (76%) of $202m		$48m 		$39m (11%)			$13.7m	11.83%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Q4 Outage	 $157.5m (78%) of $202m	$44.5m 		$51.5m (15%)		$29.9m	25.85%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Q1 Outage	 $141.5m (70%) of $202m	$60.5m		$45.5m (13%)		$7.8m 	6.77%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</a:rPr>
              <a:t>Q2 Outage	 $153m of (76%) $202m		$49m 		$43.5m (13%)		$17.4m 	15.07%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525D3-8A59-4D13-9675-FDCEE86C42CD}"/>
              </a:ext>
            </a:extLst>
          </p:cNvPr>
          <p:cNvSpPr txBox="1"/>
          <p:nvPr/>
        </p:nvSpPr>
        <p:spPr>
          <a:xfrm>
            <a:off x="640080" y="64008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INSIGHT: </a:t>
            </a:r>
          </a:p>
          <a:p>
            <a:r>
              <a:rPr lang="en-US" b="1" dirty="0">
                <a:solidFill>
                  <a:schemeClr val="bg1"/>
                </a:solidFill>
              </a:rPr>
              <a:t>Q4 maintenance would retain the best-case-scenario $29.9 Million gross profit (26% of SWC annual total) and the highest annual profit margins, 19% </a:t>
            </a:r>
            <a:r>
              <a:rPr lang="en-US" b="1" dirty="0" err="1">
                <a:solidFill>
                  <a:schemeClr val="bg1"/>
                </a:solidFill>
              </a:rPr>
              <a:t>Surjek</a:t>
            </a:r>
            <a:r>
              <a:rPr lang="en-US" b="1" dirty="0">
                <a:solidFill>
                  <a:schemeClr val="bg1"/>
                </a:solidFill>
              </a:rPr>
              <a:t> and 31% for SWC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6C1F3-D6CA-49FF-8204-39CEDDD07C4B}"/>
              </a:ext>
            </a:extLst>
          </p:cNvPr>
          <p:cNvSpPr/>
          <p:nvPr/>
        </p:nvSpPr>
        <p:spPr>
          <a:xfrm>
            <a:off x="838199" y="2683906"/>
            <a:ext cx="10515600" cy="1801654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B697F-B0C0-4D52-93E2-6C176A6CA565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QUARTER 4? – Highest Retained Earnings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CCC43F-7DD8-4A18-9FEC-A2058152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</p:spTree>
    <p:extLst>
      <p:ext uri="{BB962C8B-B14F-4D97-AF65-F5344CB8AC3E}">
        <p14:creationId xmlns:p14="http://schemas.microsoft.com/office/powerpoint/2010/main" val="25334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25D3-8A59-4D13-9675-FDCEE86C42CD}"/>
              </a:ext>
            </a:extLst>
          </p:cNvPr>
          <p:cNvSpPr txBox="1"/>
          <p:nvPr/>
        </p:nvSpPr>
        <p:spPr>
          <a:xfrm>
            <a:off x="640080" y="640080"/>
            <a:ext cx="971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REVIEW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consumes 56% of SWC’s annual expenses while contributing 46% of the company’s annual revenue, and only contributes 20% in annual profit. 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-Quarter-long maintenance is required to return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normal profitability, in line with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Jutik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Kootha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-Q4 would retain 78%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Surjek’s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total annual revenue.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B697F-B0C0-4D52-93E2-6C176A6CA565}"/>
              </a:ext>
            </a:extLst>
          </p:cNvPr>
          <p:cNvSpPr txBox="1">
            <a:spLocks/>
          </p:cNvSpPr>
          <p:nvPr/>
        </p:nvSpPr>
        <p:spPr>
          <a:xfrm>
            <a:off x="390524" y="145150"/>
            <a:ext cx="9534525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SUMMARY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CCC43F-7DD8-4A18-9FEC-A2058152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2015 SURJEK PLANT MAINTENANCE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6597C-1F57-4FF4-967F-FAC63FD0DB65}"/>
              </a:ext>
            </a:extLst>
          </p:cNvPr>
          <p:cNvSpPr txBox="1"/>
          <p:nvPr/>
        </p:nvSpPr>
        <p:spPr>
          <a:xfrm>
            <a:off x="640080" y="2643704"/>
            <a:ext cx="971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NOTE: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-Product Differentiation: As studies have shown Soft water to be more elastic, we have investigated the possibility that Q4 maintenance could negatively affect the Soft water market. Since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Surjek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splits production 50/50 between Hard and Soft water throughout the year, there is no significant retractors from performing maintenance in Q4 versus other quarters.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369D-751A-4053-9344-BBF2AB131976}"/>
              </a:ext>
            </a:extLst>
          </p:cNvPr>
          <p:cNvSpPr txBox="1"/>
          <p:nvPr/>
        </p:nvSpPr>
        <p:spPr>
          <a:xfrm>
            <a:off x="640080" y="4425732"/>
            <a:ext cx="9715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MOVING FORWARD: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-The analytics teams strongly recommends Southern Water Corp management commit the necessary funds and preparations for quarter long maintenance during Q4. 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-During the following Q1, the Analytics team will review the cost and production effectiveness of the maintenance process and produce a report for management to review.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-During this meeting next year(between Q2 and Q3) the analytics team will provide a follow up report including Q1 and Q2 post-maintenance in order to compare the profit margin.</a:t>
            </a:r>
          </a:p>
        </p:txBody>
      </p:sp>
    </p:spTree>
    <p:extLst>
      <p:ext uri="{BB962C8B-B14F-4D97-AF65-F5344CB8AC3E}">
        <p14:creationId xmlns:p14="http://schemas.microsoft.com/office/powerpoint/2010/main" val="105493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2001</Words>
  <Application>Microsoft Office PowerPoint</Application>
  <PresentationFormat>Widescreen</PresentationFormat>
  <Paragraphs>209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SOUTHERN WATER CORP. Q4 SURJEK PLANT MAINTENANCE PROPOSAL by Tim Fujisaki</vt:lpstr>
      <vt:lpstr>PowerPoint Presentation</vt:lpstr>
      <vt:lpstr>PowerPoint Presentation</vt:lpstr>
      <vt:lpstr>WHY SURJEK? – Expenses &amp; Profit Margin</vt:lpstr>
      <vt:lpstr>WHY SURJEK? – Highest Desalinization Production Costs</vt:lpstr>
      <vt:lpstr>PowerPoint Presentation</vt:lpstr>
      <vt:lpstr>WHY QUARTER 4? – Market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Fujisaki</dc:creator>
  <cp:lastModifiedBy>Timothy Fujisaki</cp:lastModifiedBy>
  <cp:revision>92</cp:revision>
  <dcterms:created xsi:type="dcterms:W3CDTF">2020-12-08T04:00:41Z</dcterms:created>
  <dcterms:modified xsi:type="dcterms:W3CDTF">2020-12-16T17:06:39Z</dcterms:modified>
</cp:coreProperties>
</file>