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AB4B-7875-4BC6-B3D7-FA7FA0BA60C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40BC-C7CF-4823-94F9-AD533BBB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9602f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9602f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d9602f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d9602f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7D56-D5AC-4D91-A766-806593D6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9CEB-200B-4C7A-9777-393B33809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62F2-5B9C-4E98-A78E-05EE290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216F-96E5-4AE2-83B6-A81506D1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7D55-860A-4DBC-BB09-B241EDC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FC82-61AD-4BFD-BBBF-86FDDB7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B0E62-AF5C-44AA-99DD-BF0D28B8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1B01-6BCE-48B1-8F4E-1F9B7ACE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577-95E9-4B3B-B0AB-13B3316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3CE5-06F9-4031-8A0E-C3733DB7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5FA2-1EC8-406E-830D-1FB20B2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C4E3-BC16-45E3-ADF7-F72759DC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3A7D-9B42-4404-BA0B-62AE2423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592-921D-47C0-B6A0-5E056AC3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0925-0725-4C7A-8106-38643CAF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239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8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50C-C875-4521-A3C8-2DE1E7B7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D1FF-01F8-4821-91EB-0F3CA082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42F4-D70D-41DB-9F06-C121F129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5AD2-D654-4ED3-A89D-82CB0725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585C-D8BB-4AD7-AEAD-EB0D2B2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FB22-5D2B-404A-8FA2-7FC4FA35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3D36-541B-404C-B508-7A7E4A4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5A3A-26DC-426D-9666-01EACC80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1B-C745-4E31-AC30-D19313D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802D-FA76-4489-ABD3-13DEC715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C0A6-EDFD-482A-99CB-1A5B9CE1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34A-D5DB-4D52-BDE8-63E2EA29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0F39-D360-4AC0-A04F-302DFD3A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D9BA-23CB-49DD-ABB7-87586AB6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1084-47BA-4308-9D94-1B8439A5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C248-00AE-46B9-9463-1B2D90B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1526-AA55-4719-9BEC-CB1EE6E6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CB57-6160-4105-B039-87596BDE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4972-42E2-49E5-8844-021274C6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7F9ED-06CE-4FEE-BBE4-BF4683635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A2D72-8220-4262-9EB5-CEA94B969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25B4D-9D49-46A8-A9F6-7F0A6379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12084-FBAA-40E5-8F8C-6D45D13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59F96-CF20-4578-BB53-C350388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E0F8-6318-445A-9F5B-C4EEDCF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C342-7428-4BD3-9007-60BC2FA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B90F-ED19-4C28-87AA-EBBE60AB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6CE1-D8B0-42E0-8E6B-DD2E1BB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1FEB-7ADC-4623-A1C7-7305A3D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23DEB-DE8F-4C23-ABE1-97AA2C4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D549-9198-4D12-9249-71AF007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0C3D-B36C-44C0-8834-43212271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6E9B-E546-4CD2-AC31-30CF50EC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91D2-0340-40F1-AE5F-8D7FD7852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3FA6-E81E-47A0-BEF1-8D6E5B15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B11A-3B4A-40C0-B236-0FF76B0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AC06-4318-4920-91AD-6029E123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D0C1-AF9A-4C1A-8FBD-FFDA12FD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FC38F-3538-4188-A37F-DECE6CE5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0184-9743-482B-BC06-BF4539F0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18AC-9F28-4D27-8E36-E57BD56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ACB-ACD7-4DF8-BDB0-0E4D872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1B0C-BDB9-4B00-9AAC-888C475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0B634-8FEA-42BB-99E9-FE2D3FE2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4935-966E-4592-94A0-1415AD14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180B-FDF3-4C87-9113-4CFC7DB8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4215-36C0-475B-B3EE-A34D4AF33D0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4754-AD92-4CDF-9E0F-419FCAB8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9937-61FA-483D-8CDB-E86863D1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DFC-5615-4605-B4B5-28493C7D7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31" y="2044784"/>
            <a:ext cx="9144000" cy="2387600"/>
          </a:xfrm>
        </p:spPr>
        <p:txBody>
          <a:bodyPr/>
          <a:lstStyle/>
          <a:p>
            <a:r>
              <a:rPr lang="en-US" dirty="0"/>
              <a:t>Data Processing and Modeling Overview</a:t>
            </a:r>
          </a:p>
        </p:txBody>
      </p:sp>
    </p:spTree>
    <p:extLst>
      <p:ext uri="{BB962C8B-B14F-4D97-AF65-F5344CB8AC3E}">
        <p14:creationId xmlns:p14="http://schemas.microsoft.com/office/powerpoint/2010/main" val="34576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834" y="1577501"/>
            <a:ext cx="5974933" cy="489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00" y="2186317"/>
            <a:ext cx="4856235" cy="32677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86567" y="207967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Flask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B982-5651-45E3-9447-4D1E99E7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316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741-A0F5-475E-8B6F-D4BE79CF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Removed and Modified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EA3-3E69-4B15-8E1A-41EAC86E1CB5}"/>
              </a:ext>
            </a:extLst>
          </p:cNvPr>
          <p:cNvSpPr txBox="1"/>
          <p:nvPr/>
        </p:nvSpPr>
        <p:spPr>
          <a:xfrm>
            <a:off x="485274" y="1267326"/>
            <a:ext cx="1075222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Initial shape – 101,767 observations, 50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Weight – 97% missing, removed from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Payer Code – 40% missing,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Admission type/source and disposition (release)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Numerically-coded columns; curated and condensed into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Removed patients who died 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Patient diagnosis codes: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Series of numeric codes </a:t>
            </a:r>
            <a:r>
              <a:rPr lang="en-US" sz="2100" dirty="0" err="1"/>
              <a:t>XXX.xx</a:t>
            </a:r>
            <a:r>
              <a:rPr lang="en-US" sz="2100" dirty="0"/>
              <a:t>. Converted these to categorical diagnosis types (respiratory, neurological, oncology, injury, </a:t>
            </a:r>
            <a:r>
              <a:rPr lang="en-US" sz="2100" dirty="0" err="1"/>
              <a:t>etc</a:t>
            </a:r>
            <a:r>
              <a:rPr lang="en-US" sz="2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24 medications – removed 7 with essentially no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Converted [‘No’, ‘Steady’, ‘Up’, ‘Down’] to [‘No’, ‘Yes’]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/>
              <a:t>Is the patient taking this medication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D5E9-E18B-49E1-B949-42C2B06D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B453-91E3-4A6A-AA24-ABD1DEA1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60443"/>
            <a:ext cx="11767929" cy="5078896"/>
          </a:xfrm>
        </p:spPr>
        <p:txBody>
          <a:bodyPr>
            <a:normAutofit/>
          </a:bodyPr>
          <a:lstStyle/>
          <a:p>
            <a:r>
              <a:rPr lang="en-US" dirty="0"/>
              <a:t>Diabetic features:</a:t>
            </a:r>
          </a:p>
          <a:p>
            <a:pPr lvl="1"/>
            <a:r>
              <a:rPr lang="en-US" dirty="0"/>
              <a:t>Diabetic patient codes were 250.xx</a:t>
            </a:r>
          </a:p>
          <a:p>
            <a:pPr lvl="1"/>
            <a:r>
              <a:rPr lang="en-US" dirty="0"/>
              <a:t>Xx reveals additional info about the patient’s diabetes</a:t>
            </a:r>
          </a:p>
          <a:p>
            <a:pPr lvl="2"/>
            <a:r>
              <a:rPr lang="en-US" dirty="0"/>
              <a:t>250.1 – Diabetes with ketoacidosis</a:t>
            </a:r>
          </a:p>
          <a:p>
            <a:pPr lvl="1"/>
            <a:r>
              <a:rPr lang="en-US" dirty="0"/>
              <a:t>Categorized and </a:t>
            </a:r>
            <a:r>
              <a:rPr lang="en-US" dirty="0" err="1"/>
              <a:t>dummified</a:t>
            </a:r>
            <a:r>
              <a:rPr lang="en-US" dirty="0"/>
              <a:t> this information when available</a:t>
            </a:r>
          </a:p>
          <a:p>
            <a:pPr lvl="1"/>
            <a:endParaRPr lang="en-US" dirty="0"/>
          </a:p>
          <a:p>
            <a:r>
              <a:rPr lang="en-US" dirty="0"/>
              <a:t>Diabetic medicine change:</a:t>
            </a:r>
          </a:p>
          <a:p>
            <a:pPr lvl="1"/>
            <a:r>
              <a:rPr lang="en-US" dirty="0"/>
              <a:t>Since we converted medicine codes to a simple [Yes, No], created an extra feature, “</a:t>
            </a:r>
            <a:r>
              <a:rPr lang="en-US" dirty="0" err="1"/>
              <a:t>diabchange</a:t>
            </a:r>
            <a:r>
              <a:rPr lang="en-US" dirty="0"/>
              <a:t>”, indicating if the patient changed their dosage of </a:t>
            </a:r>
            <a:r>
              <a:rPr lang="en-US" i="1" dirty="0"/>
              <a:t>any </a:t>
            </a:r>
            <a:r>
              <a:rPr lang="en-US" dirty="0"/>
              <a:t>diabetic medication</a:t>
            </a:r>
          </a:p>
          <a:p>
            <a:pPr lvl="1"/>
            <a:endParaRPr lang="en-US" dirty="0"/>
          </a:p>
          <a:p>
            <a:r>
              <a:rPr lang="en-US" dirty="0"/>
              <a:t>Primary diagnosis: </a:t>
            </a:r>
          </a:p>
          <a:p>
            <a:pPr lvl="1"/>
            <a:r>
              <a:rPr lang="en-US" dirty="0"/>
              <a:t>Specified the primary diagnosis for which patient was admitted to the hospital</a:t>
            </a:r>
          </a:p>
        </p:txBody>
      </p:sp>
    </p:spTree>
    <p:extLst>
      <p:ext uri="{BB962C8B-B14F-4D97-AF65-F5344CB8AC3E}">
        <p14:creationId xmlns:p14="http://schemas.microsoft.com/office/powerpoint/2010/main" val="10644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C96-BD0C-4F3C-9897-AD9A5F2C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/>
          <a:lstStyle/>
          <a:p>
            <a:pPr algn="ctr"/>
            <a:r>
              <a:rPr lang="en-US" dirty="0"/>
              <a:t>Removal of Train Set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C91D-02C3-4E1B-A818-13A7BBC0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1351546"/>
            <a:ext cx="10515600" cy="5173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middle group (returned &gt;30 days to the hospital)</a:t>
            </a:r>
          </a:p>
          <a:p>
            <a:pPr lvl="1"/>
            <a:r>
              <a:rPr lang="en-US" dirty="0"/>
              <a:t>These are “No” values for our model, but can offer some information to the model</a:t>
            </a:r>
          </a:p>
          <a:p>
            <a:pPr lvl="1"/>
            <a:r>
              <a:rPr lang="en-US" dirty="0"/>
              <a:t>Base AUC with everything: ~0.6662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Removed them from the train set (</a:t>
            </a:r>
            <a:r>
              <a:rPr lang="en-US" dirty="0" err="1"/>
              <a:t>TrainHL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AUC: 0.6587</a:t>
            </a:r>
          </a:p>
          <a:p>
            <a:pPr lvl="1"/>
            <a:endParaRPr lang="en-US" dirty="0"/>
          </a:p>
          <a:p>
            <a:r>
              <a:rPr lang="en-US" dirty="0"/>
              <a:t>Performed linear regression on </a:t>
            </a:r>
            <a:r>
              <a:rPr lang="en-US" dirty="0" err="1"/>
              <a:t>TrainHL</a:t>
            </a:r>
            <a:r>
              <a:rPr lang="en-US" dirty="0"/>
              <a:t>, added </a:t>
            </a:r>
          </a:p>
          <a:p>
            <a:pPr marL="0" indent="0">
              <a:buNone/>
            </a:pPr>
            <a:r>
              <a:rPr lang="en-US" dirty="0"/>
              <a:t>back only middle observations with linear predict&lt;X</a:t>
            </a:r>
          </a:p>
          <a:p>
            <a:pPr lvl="1"/>
            <a:r>
              <a:rPr lang="en-US" dirty="0"/>
              <a:t>X = 1.0 – 0.6672</a:t>
            </a:r>
          </a:p>
          <a:p>
            <a:pPr lvl="1"/>
            <a:r>
              <a:rPr lang="en-US" b="1" dirty="0"/>
              <a:t>X = 0.75 – 0.6675  --  about 2% of observations removed</a:t>
            </a:r>
          </a:p>
          <a:p>
            <a:pPr lvl="1"/>
            <a:r>
              <a:rPr lang="en-US" dirty="0"/>
              <a:t>X = 0.5 – 0.6661</a:t>
            </a:r>
          </a:p>
          <a:p>
            <a:pPr lvl="1"/>
            <a:r>
              <a:rPr lang="en-US" dirty="0"/>
              <a:t>X = 0.25 – 0.6622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7E411-99A0-46F4-8D12-C459C9A8718B}"/>
              </a:ext>
            </a:extLst>
          </p:cNvPr>
          <p:cNvSpPr/>
          <p:nvPr/>
        </p:nvSpPr>
        <p:spPr>
          <a:xfrm>
            <a:off x="7764379" y="4093028"/>
            <a:ext cx="970547" cy="12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BBAE8-DFFD-433A-8D6F-A187FACA2684}"/>
              </a:ext>
            </a:extLst>
          </p:cNvPr>
          <p:cNvSpPr/>
          <p:nvPr/>
        </p:nvSpPr>
        <p:spPr>
          <a:xfrm>
            <a:off x="10768264" y="3360818"/>
            <a:ext cx="970547" cy="85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F43DE4-29D9-48EC-ADFC-793F36D46741}"/>
              </a:ext>
            </a:extLst>
          </p:cNvPr>
          <p:cNvSpPr/>
          <p:nvPr/>
        </p:nvSpPr>
        <p:spPr>
          <a:xfrm rot="10800000" flipV="1">
            <a:off x="8734926" y="3360818"/>
            <a:ext cx="2033338" cy="852381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48F64-7EED-47F4-83A1-3C1C971B04B6}"/>
              </a:ext>
            </a:extLst>
          </p:cNvPr>
          <p:cNvSpPr txBox="1"/>
          <p:nvPr/>
        </p:nvSpPr>
        <p:spPr>
          <a:xfrm>
            <a:off x="7705446" y="2590799"/>
            <a:ext cx="945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No return</a:t>
            </a:r>
          </a:p>
          <a:p>
            <a:pPr algn="ctr"/>
            <a:r>
              <a:rPr lang="en-US" sz="1500" dirty="0"/>
              <a:t>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B231E-9469-4DFA-B265-71EABC8D8A9B}"/>
              </a:ext>
            </a:extLst>
          </p:cNvPr>
          <p:cNvSpPr txBox="1"/>
          <p:nvPr/>
        </p:nvSpPr>
        <p:spPr>
          <a:xfrm>
            <a:off x="10777129" y="2590799"/>
            <a:ext cx="1049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Return &lt;30</a:t>
            </a:r>
          </a:p>
          <a:p>
            <a:pPr algn="ctr"/>
            <a:r>
              <a:rPr lang="en-US" sz="1500" dirty="0"/>
              <a:t>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7B1DD-3908-4986-AE2A-766B055F8E97}"/>
              </a:ext>
            </a:extLst>
          </p:cNvPr>
          <p:cNvSpPr txBox="1"/>
          <p:nvPr/>
        </p:nvSpPr>
        <p:spPr>
          <a:xfrm>
            <a:off x="8806040" y="2590799"/>
            <a:ext cx="18162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Return &gt;30</a:t>
            </a:r>
          </a:p>
          <a:p>
            <a:pPr algn="ctr"/>
            <a:r>
              <a:rPr lang="en-US" sz="1500" dirty="0"/>
              <a:t>Linear regression 0-1</a:t>
            </a:r>
          </a:p>
          <a:p>
            <a:pPr algn="ctr"/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0A348D-68FF-4491-A058-9B1E6F0BF4FF}"/>
              </a:ext>
            </a:extLst>
          </p:cNvPr>
          <p:cNvSpPr/>
          <p:nvPr/>
        </p:nvSpPr>
        <p:spPr>
          <a:xfrm>
            <a:off x="10515600" y="3256547"/>
            <a:ext cx="252664" cy="1130969"/>
          </a:xfrm>
          <a:prstGeom prst="rect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D0168-6EFE-4FDC-AB89-14943114F9A5}"/>
              </a:ext>
            </a:extLst>
          </p:cNvPr>
          <p:cNvCxnSpPr>
            <a:cxnSpLocks/>
          </p:cNvCxnSpPr>
          <p:nvPr/>
        </p:nvCxnSpPr>
        <p:spPr>
          <a:xfrm flipV="1">
            <a:off x="10654327" y="4429910"/>
            <a:ext cx="0" cy="422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3DA522-D2B0-4717-A4AE-0B5D1AB00AC4}"/>
              </a:ext>
            </a:extLst>
          </p:cNvPr>
          <p:cNvSpPr txBox="1"/>
          <p:nvPr/>
        </p:nvSpPr>
        <p:spPr>
          <a:xfrm>
            <a:off x="9823000" y="4966079"/>
            <a:ext cx="16603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Returns &gt;30</a:t>
            </a:r>
          </a:p>
          <a:p>
            <a:pPr algn="ctr"/>
            <a:r>
              <a:rPr lang="en-US" sz="1500" dirty="0"/>
              <a:t>Very similar to returns &lt;30 removed from train set</a:t>
            </a:r>
          </a:p>
        </p:txBody>
      </p:sp>
    </p:spTree>
    <p:extLst>
      <p:ext uri="{BB962C8B-B14F-4D97-AF65-F5344CB8AC3E}">
        <p14:creationId xmlns:p14="http://schemas.microsoft.com/office/powerpoint/2010/main" val="1957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633B-FA5C-49AC-927D-BAF6570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69A2-0E92-4516-B95F-FC3FD2D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690687"/>
            <a:ext cx="11618843" cy="4802187"/>
          </a:xfrm>
        </p:spPr>
        <p:txBody>
          <a:bodyPr/>
          <a:lstStyle/>
          <a:p>
            <a:r>
              <a:rPr lang="en-US" dirty="0"/>
              <a:t>11% of observations were a “Yes” (patient readmitted &lt; 30 days)</a:t>
            </a:r>
          </a:p>
          <a:p>
            <a:r>
              <a:rPr lang="en-US" dirty="0"/>
              <a:t>3 models used for hyperparameter tuning:</a:t>
            </a:r>
          </a:p>
          <a:p>
            <a:r>
              <a:rPr lang="en-US" dirty="0"/>
              <a:t>5 K-fold random hyperparameter search – AUC scoring</a:t>
            </a:r>
          </a:p>
          <a:p>
            <a:pPr lvl="1"/>
            <a:r>
              <a:rPr lang="en-US" dirty="0"/>
              <a:t>Logistic regression – C=0.1, class weights = 0.2/0.8</a:t>
            </a:r>
          </a:p>
          <a:p>
            <a:pPr lvl="2"/>
            <a:r>
              <a:rPr lang="en-US" b="1" dirty="0"/>
              <a:t>AUC = 0.668</a:t>
            </a:r>
          </a:p>
          <a:p>
            <a:pPr lvl="1"/>
            <a:r>
              <a:rPr lang="en-US" dirty="0"/>
              <a:t>Random forest – </a:t>
            </a:r>
            <a:r>
              <a:rPr lang="en-US" dirty="0" err="1"/>
              <a:t>n_trees</a:t>
            </a:r>
            <a:r>
              <a:rPr lang="en-US" dirty="0"/>
              <a:t> = 1000, </a:t>
            </a:r>
            <a:r>
              <a:rPr lang="en-US" dirty="0" err="1"/>
              <a:t>min_samples_split</a:t>
            </a:r>
            <a:r>
              <a:rPr lang="en-US" dirty="0"/>
              <a:t>=5, </a:t>
            </a:r>
            <a:r>
              <a:rPr lang="en-US" dirty="0" err="1"/>
              <a:t>min_samples_leaf</a:t>
            </a:r>
            <a:r>
              <a:rPr lang="en-US" dirty="0"/>
              <a:t>=1, </a:t>
            </a:r>
            <a:r>
              <a:rPr lang="en-US" dirty="0" err="1"/>
              <a:t>max_features</a:t>
            </a:r>
            <a:r>
              <a:rPr lang="en-US" dirty="0"/>
              <a:t> = ‘sqrt’, </a:t>
            </a:r>
            <a:r>
              <a:rPr lang="en-US" dirty="0" err="1"/>
              <a:t>max_depth</a:t>
            </a:r>
            <a:r>
              <a:rPr lang="en-US" dirty="0"/>
              <a:t>=60, </a:t>
            </a:r>
            <a:r>
              <a:rPr lang="en-US" dirty="0" err="1"/>
              <a:t>class_weight</a:t>
            </a:r>
            <a:r>
              <a:rPr lang="en-US" dirty="0"/>
              <a:t>=0.2/0.8</a:t>
            </a:r>
          </a:p>
          <a:p>
            <a:pPr lvl="2"/>
            <a:r>
              <a:rPr lang="en-US" b="1" dirty="0"/>
              <a:t>AUC = 0.671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– </a:t>
            </a:r>
            <a:r>
              <a:rPr lang="en-US" dirty="0" err="1"/>
              <a:t>n_trees</a:t>
            </a:r>
            <a:r>
              <a:rPr lang="en-US" dirty="0"/>
              <a:t> = 500, </a:t>
            </a:r>
            <a:r>
              <a:rPr lang="en-US" dirty="0" err="1"/>
              <a:t>min_child_wt</a:t>
            </a:r>
            <a:r>
              <a:rPr lang="en-US" dirty="0"/>
              <a:t>=10, </a:t>
            </a:r>
            <a:r>
              <a:rPr lang="en-US" dirty="0" err="1"/>
              <a:t>max_depth</a:t>
            </a:r>
            <a:r>
              <a:rPr lang="en-US" dirty="0"/>
              <a:t>=5, gamma=5</a:t>
            </a:r>
          </a:p>
          <a:p>
            <a:pPr lvl="2"/>
            <a:r>
              <a:rPr lang="en-US" b="1" dirty="0"/>
              <a:t>AUC = 0.680</a:t>
            </a:r>
          </a:p>
        </p:txBody>
      </p:sp>
    </p:spTree>
    <p:extLst>
      <p:ext uri="{BB962C8B-B14F-4D97-AF65-F5344CB8AC3E}">
        <p14:creationId xmlns:p14="http://schemas.microsoft.com/office/powerpoint/2010/main" val="305528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C076-0BCF-4548-9169-8F29B0F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pPr algn="ctr"/>
            <a:r>
              <a:rPr lang="en-US" dirty="0"/>
              <a:t>Model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8C7B-9B9C-4ED8-A168-76DC8626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426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AUC optimization – Mapping of true positive vs false positive rate over the range of possible probability </a:t>
            </a:r>
            <a:r>
              <a:rPr lang="en-US" dirty="0" err="1"/>
              <a:t>threshholds</a:t>
            </a:r>
            <a:r>
              <a:rPr lang="en-US" dirty="0"/>
              <a:t> (0.0 – 1.0)</a:t>
            </a:r>
          </a:p>
          <a:p>
            <a:pPr lvl="1"/>
            <a:r>
              <a:rPr lang="en-US" dirty="0"/>
              <a:t>AUC/F1 scores are better measurements of performance for rare classifiers than accuracy</a:t>
            </a:r>
          </a:p>
          <a:p>
            <a:pPr lvl="2"/>
            <a:r>
              <a:rPr lang="en-US" dirty="0"/>
              <a:t>Max accuracy is to essentially guess “No” for almost everything</a:t>
            </a:r>
          </a:p>
          <a:p>
            <a:pPr lvl="2"/>
            <a:endParaRPr lang="en-US" dirty="0"/>
          </a:p>
          <a:p>
            <a:r>
              <a:rPr lang="en-US" dirty="0"/>
              <a:t>Stacking – Grid search (</a:t>
            </a:r>
            <a:r>
              <a:rPr lang="en-US" dirty="0" err="1"/>
              <a:t>i</a:t>
            </a:r>
            <a:r>
              <a:rPr lang="en-US" dirty="0"/>
              <a:t>, j, k) 0:100</a:t>
            </a:r>
          </a:p>
          <a:p>
            <a:pPr lvl="1"/>
            <a:r>
              <a:rPr lang="en-US" dirty="0"/>
              <a:t>Represent percentages of LR, RF, XGB input</a:t>
            </a:r>
          </a:p>
          <a:p>
            <a:pPr lvl="1"/>
            <a:endParaRPr lang="en-US" dirty="0"/>
          </a:p>
          <a:p>
            <a:r>
              <a:rPr lang="en-US" dirty="0"/>
              <a:t>Max AUC score obtained with 56% XGB, 23% RF, 21% LR</a:t>
            </a:r>
          </a:p>
          <a:p>
            <a:pPr lvl="1"/>
            <a:r>
              <a:rPr lang="en-US" b="1" dirty="0"/>
              <a:t>AUC = 0.684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Used this stacked model to generate probability of return for each patient observation</a:t>
            </a:r>
          </a:p>
        </p:txBody>
      </p:sp>
    </p:spTree>
    <p:extLst>
      <p:ext uri="{BB962C8B-B14F-4D97-AF65-F5344CB8AC3E}">
        <p14:creationId xmlns:p14="http://schemas.microsoft.com/office/powerpoint/2010/main" val="384272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5BF-A164-4E20-971F-747104E5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5" y="2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AUC – Visualization of true/false positive rates at different probability </a:t>
            </a:r>
            <a:r>
              <a:rPr lang="en-US" sz="3600" dirty="0" err="1"/>
              <a:t>threshholds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4BF15-E8CB-4D92-83B2-456309C1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0" y="1678657"/>
            <a:ext cx="11492023" cy="411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600DE-EDE1-4A30-9E9F-DDF9245923E0}"/>
              </a:ext>
            </a:extLst>
          </p:cNvPr>
          <p:cNvSpPr txBox="1"/>
          <p:nvPr/>
        </p:nvSpPr>
        <p:spPr>
          <a:xfrm>
            <a:off x="157483" y="5991726"/>
            <a:ext cx="10891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Decision about who to target for a possible readmission reduction plan will depend on various factors, including:</a:t>
            </a:r>
          </a:p>
          <a:p>
            <a:r>
              <a:rPr lang="en-US" dirty="0"/>
              <a:t>	Resource availability, balance of true/false positives, possible downstream benefits</a:t>
            </a:r>
          </a:p>
        </p:txBody>
      </p:sp>
    </p:spTree>
    <p:extLst>
      <p:ext uri="{BB962C8B-B14F-4D97-AF65-F5344CB8AC3E}">
        <p14:creationId xmlns:p14="http://schemas.microsoft.com/office/powerpoint/2010/main" val="379398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Flask </a:t>
            </a:r>
            <a:r>
              <a:rPr lang="en-US" dirty="0"/>
              <a:t>Pipeline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Pipeline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/>
              <a:t>Input: a csv file with patient information</a:t>
            </a:r>
            <a:endParaRPr sz="2400"/>
          </a:p>
          <a:p>
            <a:pPr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sz="2400"/>
              <a:t>Output: the same csv file with the predictions for each patient and probability of patient being readmitted according to stacked model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467" y="1536634"/>
            <a:ext cx="6036800" cy="37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638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Processing and Modeling Overview</vt:lpstr>
      <vt:lpstr>Removed and Modified Features </vt:lpstr>
      <vt:lpstr>Feature Creation</vt:lpstr>
      <vt:lpstr>Removal of Train Set Observations</vt:lpstr>
      <vt:lpstr>Testing and Feature Selection</vt:lpstr>
      <vt:lpstr>Model Stacking</vt:lpstr>
      <vt:lpstr>AUC – Visualization of true/false positive rates at different probability threshholds</vt:lpstr>
      <vt:lpstr>Flask Pipeline</vt:lpstr>
      <vt:lpstr>Pipeline</vt:lpstr>
      <vt:lpstr>Flask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Modeling Overview</dc:title>
  <dc:creator>Dave</dc:creator>
  <cp:lastModifiedBy>Dave</cp:lastModifiedBy>
  <cp:revision>13</cp:revision>
  <dcterms:created xsi:type="dcterms:W3CDTF">2018-12-11T15:40:58Z</dcterms:created>
  <dcterms:modified xsi:type="dcterms:W3CDTF">2018-12-12T05:17:59Z</dcterms:modified>
</cp:coreProperties>
</file>