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7" r:id="rId5"/>
  </p:sldMasterIdLst>
  <p:notesMasterIdLst>
    <p:notesMasterId r:id="rId25"/>
  </p:notesMasterIdLst>
  <p:handoutMasterIdLst>
    <p:handoutMasterId r:id="rId26"/>
  </p:handoutMasterIdLst>
  <p:sldIdLst>
    <p:sldId id="294" r:id="rId6"/>
    <p:sldId id="292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291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5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90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B2289-A828-4404-981E-3915472D04E1}" type="datetimeFigureOut">
              <a:rPr lang="en-US" smtClean="0"/>
              <a:t>3/27/2015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DA000-4540-4758-A8E3-55707B3B3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736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C8474-F087-4731-8F56-9C772D037AED}" type="datetimeFigureOut">
              <a:rPr lang="en-US" smtClean="0"/>
              <a:t>3/27/2015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951D0-7C93-490C-9CAF-4BE593AED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06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43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3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61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975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810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60045" y="6149922"/>
            <a:ext cx="1383369" cy="2963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52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125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125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0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125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125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56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125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125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00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16" y="5930712"/>
            <a:ext cx="1812954" cy="66697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gray">
          <a:xfrm>
            <a:off x="269302" y="1187620"/>
            <a:ext cx="7171399" cy="448276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9239" y="1187620"/>
            <a:ext cx="7171399" cy="2242047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 bwMode="ltGray">
          <a:xfrm>
            <a:off x="269302" y="3429667"/>
            <a:ext cx="7171399" cy="2240713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9565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6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gray">
          <a:xfrm>
            <a:off x="269302" y="1187620"/>
            <a:ext cx="7171399" cy="448276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39" y="1187621"/>
            <a:ext cx="7171399" cy="2205807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15437"/>
            <a:ext cx="7171399" cy="223293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16" y="5930712"/>
            <a:ext cx="1812954" cy="6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8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6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gray">
          <a:xfrm>
            <a:off x="269302" y="1187620"/>
            <a:ext cx="7171399" cy="4482760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39" y="1187621"/>
            <a:ext cx="7171399" cy="2205807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15437"/>
            <a:ext cx="7171399" cy="223293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16" y="5930712"/>
            <a:ext cx="1812954" cy="6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6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596282" y="6228678"/>
            <a:ext cx="1590039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Slide </a:t>
            </a:r>
            <a:fld id="{56053859-D5AB-484C-A380-D725AB2B536E}" type="slidenum">
              <a:rPr lang="en-US" sz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‹#›</a:t>
            </a:fld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of 19</a:t>
            </a:r>
            <a:endParaRPr lang="en-US" sz="1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59464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6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gray">
          <a:xfrm>
            <a:off x="269302" y="1187620"/>
            <a:ext cx="7171399" cy="448276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39" y="1187621"/>
            <a:ext cx="7171399" cy="2205807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15437"/>
            <a:ext cx="7171399" cy="223293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16" y="5930712"/>
            <a:ext cx="1812954" cy="6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8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 flipH="1">
            <a:off x="-2" y="0"/>
            <a:ext cx="12192002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gray">
          <a:xfrm>
            <a:off x="269302" y="2084147"/>
            <a:ext cx="7171399" cy="3586208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9302" y="2082443"/>
            <a:ext cx="7171399" cy="1794808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 bwMode="ltGray">
          <a:xfrm>
            <a:off x="269302" y="3877255"/>
            <a:ext cx="7171399" cy="178999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16" y="5930712"/>
            <a:ext cx="1812954" cy="6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 flipH="1">
            <a:off x="-2" y="0"/>
            <a:ext cx="12192002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gray">
          <a:xfrm>
            <a:off x="269302" y="2084147"/>
            <a:ext cx="7171399" cy="3586208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2082443"/>
            <a:ext cx="7171399" cy="1794808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 bwMode="black">
          <a:xfrm>
            <a:off x="269302" y="3877255"/>
            <a:ext cx="7171399" cy="178999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16" y="5930712"/>
            <a:ext cx="1812954" cy="6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8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 flipH="1">
            <a:off x="-2" y="0"/>
            <a:ext cx="12192002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gray">
          <a:xfrm>
            <a:off x="269302" y="2084147"/>
            <a:ext cx="7171399" cy="3586208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2082443"/>
            <a:ext cx="7171399" cy="1794808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 bwMode="black">
          <a:xfrm>
            <a:off x="269302" y="3877255"/>
            <a:ext cx="7171399" cy="178999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16" y="5930712"/>
            <a:ext cx="1812954" cy="6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8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 flipH="1">
            <a:off x="-2" y="0"/>
            <a:ext cx="12192002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gray">
          <a:xfrm>
            <a:off x="269302" y="2084147"/>
            <a:ext cx="7171399" cy="35862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2082443"/>
            <a:ext cx="7171399" cy="1794808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 bwMode="black">
          <a:xfrm>
            <a:off x="269302" y="3877255"/>
            <a:ext cx="7171399" cy="178999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16" y="5930712"/>
            <a:ext cx="1812954" cy="6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49"/>
            <a:ext cx="12192000" cy="68557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5" y="5930712"/>
            <a:ext cx="1812954" cy="66697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269302" y="1187621"/>
            <a:ext cx="7171399" cy="3586208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9239" y="1187620"/>
            <a:ext cx="7171399" cy="17931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 bwMode="ltGray">
          <a:xfrm>
            <a:off x="269302" y="2971385"/>
            <a:ext cx="7171399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0936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49"/>
            <a:ext cx="12192000" cy="685570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269302" y="1187621"/>
            <a:ext cx="7171399" cy="35862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39" y="1187620"/>
            <a:ext cx="7171399" cy="17931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2971385"/>
            <a:ext cx="7171399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5" y="5930712"/>
            <a:ext cx="1812954" cy="6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3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49"/>
            <a:ext cx="12192000" cy="685570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269302" y="1187621"/>
            <a:ext cx="7171399" cy="3586208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39" y="1187620"/>
            <a:ext cx="7171399" cy="17931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2971385"/>
            <a:ext cx="7171399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5" y="5930712"/>
            <a:ext cx="1812954" cy="6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4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49"/>
            <a:ext cx="12192000" cy="685570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269302" y="1187621"/>
            <a:ext cx="7171399" cy="3586208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39" y="1187620"/>
            <a:ext cx="7171399" cy="17931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2971385"/>
            <a:ext cx="7171399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5" y="5930712"/>
            <a:ext cx="1812954" cy="6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7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2909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93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505050">
                      <a:lumMod val="50000"/>
                    </a:srgbClr>
                  </a:gs>
                  <a:gs pos="100000">
                    <a:srgbClr val="505050">
                      <a:lumMod val="50000"/>
                    </a:srgbClr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182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505050">
                      <a:lumMod val="50000"/>
                    </a:srgbClr>
                  </a:gs>
                  <a:gs pos="100000">
                    <a:srgbClr val="505050">
                      <a:lumMod val="50000"/>
                    </a:srgbClr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7498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505050">
                      <a:lumMod val="50000"/>
                    </a:srgbClr>
                  </a:gs>
                  <a:gs pos="100000">
                    <a:srgbClr val="505050">
                      <a:lumMod val="50000"/>
                    </a:srgbClr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969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505050">
                      <a:lumMod val="50000"/>
                    </a:srgbClr>
                  </a:gs>
                  <a:gs pos="100000">
                    <a:srgbClr val="505050">
                      <a:lumMod val="50000"/>
                    </a:srgbClr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78986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505050">
                      <a:lumMod val="50000"/>
                    </a:srgbClr>
                  </a:gs>
                  <a:gs pos="100000">
                    <a:srgbClr val="505050">
                      <a:lumMod val="50000"/>
                    </a:srgbClr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86727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505050">
                      <a:lumMod val="50000"/>
                    </a:srgbClr>
                  </a:gs>
                  <a:gs pos="100000">
                    <a:srgbClr val="505050">
                      <a:lumMod val="50000"/>
                    </a:srgbClr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83389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mo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85806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5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2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89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0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66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41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61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o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48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42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41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4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2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9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67690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7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88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7859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44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059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786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435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077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744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595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81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1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 hasCustomPrompt="1"/>
          </p:nvPr>
        </p:nvSpPr>
        <p:spPr bwMode="hidden">
          <a:xfrm>
            <a:off x="1" y="0"/>
            <a:ext cx="12192000" cy="6858000"/>
          </a:xfrm>
          <a:prstGeom prst="rect">
            <a:avLst/>
          </a:prstGeom>
          <a:noFill/>
        </p:spPr>
        <p:txBody>
          <a:bodyPr lIns="279834" tIns="279834" rIns="279834">
            <a:noAutofit/>
          </a:bodyPr>
          <a:lstStyle>
            <a:lvl1pPr marL="0" indent="0">
              <a:buNone/>
              <a:defRPr sz="2352" baseline="0">
                <a:gradFill>
                  <a:gsLst>
                    <a:gs pos="125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 bwMode="ltGray">
          <a:xfrm>
            <a:off x="270994" y="919956"/>
            <a:ext cx="5025066" cy="501808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1">
              <a:alpha val="92000"/>
            </a:schemeClr>
          </a:solidFill>
          <a:ln>
            <a:noFill/>
          </a:ln>
          <a:extLst/>
        </p:spPr>
        <p:txBody>
          <a:bodyPr vert="horz" wrap="square" lIns="326473" tIns="886140" rIns="1259252" bIns="88614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lang="en-US" sz="5880" b="0" kern="1200" cap="none" spc="-200" baseline="0" dirty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marL="0" lvl="0" indent="0" algn="l" defTabSz="9140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6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7677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1255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7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5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520792" y="6184644"/>
            <a:ext cx="2396690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0" i="0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RIGHTS RESERVED © 2015</a:t>
            </a:r>
            <a:endParaRPr lang="en-US" sz="1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6230768"/>
            <a:ext cx="1202917" cy="3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64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1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  <p:sldLayoutId id="2147483735" r:id="rId38"/>
    <p:sldLayoutId id="2147483736" r:id="rId39"/>
    <p:sldLayoutId id="2147483737" r:id="rId40"/>
    <p:sldLayoutId id="2147483738" r:id="rId41"/>
    <p:sldLayoutId id="2147483739" r:id="rId42"/>
    <p:sldLayoutId id="2147483740" r:id="rId43"/>
    <p:sldLayoutId id="2147483741" r:id="rId44"/>
    <p:sldLayoutId id="2147483742" r:id="rId45"/>
    <p:sldLayoutId id="2147483743" r:id="rId46"/>
    <p:sldLayoutId id="2147483744" r:id="rId47"/>
    <p:sldLayoutId id="2147483745" r:id="rId48"/>
    <p:sldLayoutId id="2147483746" r:id="rId49"/>
    <p:sldLayoutId id="2147483747" r:id="rId5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hotosynth.net/preview/ma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azure.microsoft.com/blog/2015/02/05/personalizing-search-results-announcing-tag-boosting-in-azure-search" TargetMode="External"/><Relationship Id="rId13" Type="http://schemas.openxmlformats.org/officeDocument/2006/relationships/hyperlink" Target="http://azure.microsoft.com/en-us/documentation/articles/search-howto-dotnet-sdk/" TargetMode="External"/><Relationship Id="rId3" Type="http://schemas.openxmlformats.org/officeDocument/2006/relationships/hyperlink" Target="https://msdn.microsoft.com/en-us/library/azure/dn798920.aspx" TargetMode="External"/><Relationship Id="rId7" Type="http://schemas.openxmlformats.org/officeDocument/2006/relationships/hyperlink" Target="http://azure.microsoft.com/en-us/documentation/articles/search-faceted-navigation/" TargetMode="External"/><Relationship Id="rId12" Type="http://schemas.openxmlformats.org/officeDocument/2006/relationships/hyperlink" Target="http://azure.microsoft.com/en-us/documentation/articles/websites-dotnet-webjobs-sdk-storage-queues-how-to/#logs" TargetMode="External"/><Relationship Id="rId2" Type="http://schemas.openxmlformats.org/officeDocument/2006/relationships/hyperlink" Target="https://msdn.microsoft.com/en-us/library/azure/dn798921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annel9.msdn.com/Shows/Data-Exposed/Azure-Search-and-Geospatial-Data" TargetMode="External"/><Relationship Id="rId11" Type="http://schemas.openxmlformats.org/officeDocument/2006/relationships/hyperlink" Target="http://azure.microsoft.com/en-us/documentation/articles/storage-dotnet-how-to-use-queues/" TargetMode="External"/><Relationship Id="rId5" Type="http://schemas.openxmlformats.org/officeDocument/2006/relationships/hyperlink" Target="http://azure.microsoft.com/en-us/documentation/articles/search-get-started-scoring-profiles/" TargetMode="External"/><Relationship Id="rId10" Type="http://schemas.openxmlformats.org/officeDocument/2006/relationships/hyperlink" Target="http://feedback.azure.com/forums/263029-azure-search" TargetMode="External"/><Relationship Id="rId4" Type="http://schemas.openxmlformats.org/officeDocument/2006/relationships/hyperlink" Target="http://azure.microsoft.com/blog/2015/01/20/azure-search-how-to-add-suggestions-auto-complete-to-your-search-applications/" TargetMode="External"/><Relationship Id="rId9" Type="http://schemas.openxmlformats.org/officeDocument/2006/relationships/hyperlink" Target="https://msdn.microsoft.com/en-us/library/azure/dn946876.aspx" TargetMode="External"/><Relationship Id="rId14" Type="http://schemas.openxmlformats.org/officeDocument/2006/relationships/hyperlink" Target="https://msdn.microsoft.com/en-us/library/azure/dn798935.aspx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tim.gabrhel@outlook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github.com/timgabrhel/NewCC2015.AzureSear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11923" y="2404547"/>
            <a:ext cx="11655840" cy="1575782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dirty="0" smtClean="0"/>
              <a:t>Mobilizing your applications with </a:t>
            </a:r>
            <a:br>
              <a:rPr lang="en-US" dirty="0" smtClean="0"/>
            </a:br>
            <a:r>
              <a:rPr lang="en-US" dirty="0" smtClean="0"/>
              <a:t>Azure Search</a:t>
            </a:r>
            <a:endParaRPr lang="en-US" sz="4400" dirty="0"/>
          </a:p>
        </p:txBody>
      </p:sp>
      <p:sp>
        <p:nvSpPr>
          <p:cNvPr id="5" name="Right Triangle 4"/>
          <p:cNvSpPr/>
          <p:nvPr/>
        </p:nvSpPr>
        <p:spPr bwMode="auto">
          <a:xfrm flipH="1">
            <a:off x="11634951" y="1"/>
            <a:ext cx="557047" cy="6858000"/>
          </a:xfrm>
          <a:prstGeom prst="rtTriangle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715000" y="5509260"/>
            <a:ext cx="5812375" cy="116237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Tim Gabrhel</a:t>
            </a: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Application Developer </a:t>
            </a: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Modern Applications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318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Indexers &amp; Data sources (Pull Approach)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890296"/>
          </a:xfrm>
        </p:spPr>
        <p:txBody>
          <a:bodyPr/>
          <a:lstStyle/>
          <a:p>
            <a:r>
              <a:rPr lang="en-US" sz="2800" i="1" dirty="0" smtClean="0"/>
              <a:t>Indexer</a:t>
            </a: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Connects data sources with search indexes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Pulls from data sources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Sync: One time, scheduled, on demand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i="1" dirty="0" smtClean="0"/>
              <a:t>Data source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Azure SQL &amp; </a:t>
            </a:r>
            <a:r>
              <a:rPr lang="en-US" sz="2800" dirty="0" err="1" smtClean="0"/>
              <a:t>DocumentDB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Reusable by multiple indexers</a:t>
            </a:r>
            <a:endParaRPr lang="en-US" sz="2800" dirty="0"/>
          </a:p>
        </p:txBody>
      </p:sp>
      <p:pic>
        <p:nvPicPr>
          <p:cNvPr id="7170" name="Picture 2" descr="https://i-msdn.sec.s-msft.com/dynimg/IC7866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4" y="3255641"/>
            <a:ext cx="6475046" cy="28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319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194" name="Picture 2" descr="https://pbs.twimg.com/profile_images/571076061169868800/2dDdk-U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044" y="2605102"/>
            <a:ext cx="1430215" cy="143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82" y="2388223"/>
            <a:ext cx="1339714" cy="1339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5" y="4140824"/>
            <a:ext cx="1810280" cy="1810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833" y="2388223"/>
            <a:ext cx="1023191" cy="10231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51" y="4223707"/>
            <a:ext cx="1433499" cy="14334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755" y="2388223"/>
            <a:ext cx="1023191" cy="1023191"/>
          </a:xfrm>
          <a:prstGeom prst="rect">
            <a:avLst/>
          </a:prstGeom>
        </p:spPr>
      </p:pic>
      <p:pic>
        <p:nvPicPr>
          <p:cNvPr id="8196" name="Picture 4" descr="https://pbs.twimg.com/profile_images/577206936594046976/4BiNcTih.jpe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214" y="3640837"/>
            <a:ext cx="1430215" cy="143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6" idx="3"/>
            <a:endCxn id="8194" idx="1"/>
          </p:cNvCxnSpPr>
          <p:nvPr/>
        </p:nvCxnSpPr>
        <p:spPr>
          <a:xfrm>
            <a:off x="7149024" y="2899819"/>
            <a:ext cx="1866020" cy="4203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3"/>
          </p:cNvCxnSpPr>
          <p:nvPr/>
        </p:nvCxnSpPr>
        <p:spPr>
          <a:xfrm flipH="1">
            <a:off x="6634850" y="3411414"/>
            <a:ext cx="2579" cy="152904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2"/>
          </p:cNvCxnSpPr>
          <p:nvPr/>
        </p:nvCxnSpPr>
        <p:spPr>
          <a:xfrm flipV="1">
            <a:off x="5201350" y="3411414"/>
            <a:ext cx="1" cy="139504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  <a:endCxn id="4" idx="3"/>
          </p:cNvCxnSpPr>
          <p:nvPr/>
        </p:nvCxnSpPr>
        <p:spPr>
          <a:xfrm flipH="1">
            <a:off x="2296196" y="2899819"/>
            <a:ext cx="2393559" cy="15826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0"/>
          </p:cNvCxnSpPr>
          <p:nvPr/>
        </p:nvCxnSpPr>
        <p:spPr>
          <a:xfrm flipH="1" flipV="1">
            <a:off x="1626339" y="3535330"/>
            <a:ext cx="706" cy="6054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1883708"/>
            <a:ext cx="242419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Tweets Web Job</a:t>
            </a:r>
            <a:endParaRPr lang="en-US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74219" y="5618755"/>
            <a:ext cx="1887761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Queue</a:t>
            </a:r>
            <a:endParaRPr lang="en-US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61413" y="1916877"/>
            <a:ext cx="283154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Process Tweets Web Job</a:t>
            </a:r>
            <a:endParaRPr lang="en-US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8367" y="5678721"/>
            <a:ext cx="2270493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 Applications</a:t>
            </a:r>
            <a:endParaRPr lang="en-US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239" y="2115841"/>
            <a:ext cx="1895004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Search Service</a:t>
            </a:r>
            <a:endParaRPr lang="en-US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15216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Create the Prerequisites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Storage Account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Twitter Developer Key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Get Tweets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07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Creating a Search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Create in the preview portal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Create Search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Process Tweets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80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Windows Client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Demo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Create a Search Client with SDK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ViewModel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UI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35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Azure Search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HTTPS only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Authentication via API 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Optional </a:t>
            </a:r>
            <a:r>
              <a:rPr lang="en-US" dirty="0"/>
              <a:t>q</a:t>
            </a:r>
            <a:r>
              <a:rPr lang="en-US" dirty="0" smtClean="0"/>
              <a:t>uery-only 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Search requests limited to 1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70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Concepts &amp; Scenarios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6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Geospatial - </a:t>
            </a:r>
            <a:r>
              <a:rPr lang="en-US" sz="2400" dirty="0">
                <a:hlinkClick r:id="rId2"/>
              </a:rPr>
              <a:t>https://photosynth.net/preview/map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Tag Boosting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Scoring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Internal Only Fields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Scale – Replicas – Increase query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Scale – Partitions – Increase document capacity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18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218" name="Picture 2" descr="http://i.imgur.com/l63LnM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5" y="1916877"/>
            <a:ext cx="34480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i.imgur.com/KBNpez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222" y="2585425"/>
            <a:ext cx="72390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62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0701"/>
          </a:xfrm>
        </p:spPr>
        <p:txBody>
          <a:bodyPr/>
          <a:lstStyle/>
          <a:p>
            <a:r>
              <a:rPr lang="en-US" sz="2000" dirty="0" smtClean="0"/>
              <a:t>OData Expressions - </a:t>
            </a:r>
            <a:r>
              <a:rPr lang="en-US" sz="1400" dirty="0" smtClean="0">
                <a:hlinkClick r:id="rId2"/>
              </a:rPr>
              <a:t>https://msdn.microsoft.com/en-us/library/azure/dn798921.aspx</a:t>
            </a:r>
            <a:endParaRPr lang="en-US" sz="1400" dirty="0" smtClean="0"/>
          </a:p>
          <a:p>
            <a:r>
              <a:rPr lang="en-US" sz="2000" dirty="0" smtClean="0"/>
              <a:t>Simple Query Syntax -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msdn.microsoft.com/en-us/library/azure/dn798920.aspx</a:t>
            </a:r>
            <a:endParaRPr lang="en-US" sz="1400" dirty="0" smtClean="0"/>
          </a:p>
          <a:p>
            <a:r>
              <a:rPr lang="en-US" sz="2000" dirty="0" smtClean="0"/>
              <a:t>Suggestions - </a:t>
            </a:r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://azure.microsoft.com/blog/2015/01/20/azure-search-how-to-add-suggestions-auto-complete-to-your-search-applications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r>
              <a:rPr lang="en-US" sz="1800" dirty="0"/>
              <a:t>Scoring Profiles</a:t>
            </a:r>
            <a:r>
              <a:rPr lang="en-US" sz="1400" dirty="0"/>
              <a:t> - </a:t>
            </a:r>
            <a:r>
              <a:rPr lang="en-US" sz="1400" dirty="0">
                <a:hlinkClick r:id="rId5"/>
              </a:rPr>
              <a:t>http://azure.microsoft.com/en-us/documentation/articles/search-get-started-scoring-profiles</a:t>
            </a:r>
            <a:r>
              <a:rPr lang="en-US" sz="1400" dirty="0" smtClean="0">
                <a:hlinkClick r:id="rId5"/>
              </a:rPr>
              <a:t>/</a:t>
            </a:r>
            <a:endParaRPr lang="en-US" sz="1400" dirty="0" smtClean="0"/>
          </a:p>
          <a:p>
            <a:r>
              <a:rPr lang="en-US" sz="1800" dirty="0" smtClean="0"/>
              <a:t>Geospatial - </a:t>
            </a:r>
            <a:r>
              <a:rPr lang="en-US" sz="1400" dirty="0">
                <a:hlinkClick r:id="rId6"/>
              </a:rPr>
              <a:t>http://channel9.msdn.com/Shows/Data-Exposed/Azure-Search-and-Geospatial-Data</a:t>
            </a:r>
            <a:endParaRPr lang="en-US" sz="1400" dirty="0" smtClean="0"/>
          </a:p>
          <a:p>
            <a:r>
              <a:rPr lang="en-US" sz="2000" dirty="0" smtClean="0"/>
              <a:t>Facets - </a:t>
            </a:r>
            <a:r>
              <a:rPr lang="en-US" sz="1400" dirty="0" smtClean="0">
                <a:hlinkClick r:id="rId7"/>
              </a:rPr>
              <a:t>http://azure.microsoft.com/en-us/documentation/articles/search-faceted-navigation/</a:t>
            </a:r>
            <a:endParaRPr lang="en-US" sz="1400" dirty="0" smtClean="0"/>
          </a:p>
          <a:p>
            <a:r>
              <a:rPr lang="en-US" sz="1800" dirty="0"/>
              <a:t>Tag Boosting - </a:t>
            </a:r>
            <a:r>
              <a:rPr lang="en-US" sz="1400" dirty="0">
                <a:hlinkClick r:id="rId8"/>
              </a:rPr>
              <a:t>http://</a:t>
            </a:r>
            <a:r>
              <a:rPr lang="en-US" sz="1400" dirty="0" smtClean="0">
                <a:hlinkClick r:id="rId8"/>
              </a:rPr>
              <a:t>azure.microsoft.com/blog/2015/02/05/personalizing-search-results-announcing-tag-boosting-in-azure-search</a:t>
            </a:r>
            <a:endParaRPr lang="en-US" sz="1400" dirty="0" smtClean="0"/>
          </a:p>
          <a:p>
            <a:r>
              <a:rPr lang="en-US" sz="1800" dirty="0" smtClean="0"/>
              <a:t>Filter Operators -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msdn.microsoft.com/en-us/library/azure/dn798920.aspx</a:t>
            </a:r>
            <a:endParaRPr lang="en-US" sz="1400" dirty="0" smtClean="0"/>
          </a:p>
          <a:p>
            <a:r>
              <a:rPr lang="en-US" sz="1800" dirty="0" smtClean="0"/>
              <a:t>Data sources - </a:t>
            </a:r>
            <a:r>
              <a:rPr lang="en-US" sz="1400" dirty="0" smtClean="0">
                <a:hlinkClick r:id="rId9"/>
              </a:rPr>
              <a:t>https</a:t>
            </a:r>
            <a:r>
              <a:rPr lang="en-US" sz="1400" dirty="0">
                <a:hlinkClick r:id="rId9"/>
              </a:rPr>
              <a:t>://</a:t>
            </a:r>
            <a:r>
              <a:rPr lang="en-US" sz="1400" dirty="0" smtClean="0">
                <a:hlinkClick r:id="rId9"/>
              </a:rPr>
              <a:t>msdn.microsoft.com/en-us/library/azure/dn946876.aspx</a:t>
            </a:r>
            <a:endParaRPr lang="en-US" sz="1400" dirty="0" smtClean="0"/>
          </a:p>
          <a:p>
            <a:r>
              <a:rPr lang="en-US" sz="1800" dirty="0" smtClean="0"/>
              <a:t>Azure Search User </a:t>
            </a:r>
            <a:r>
              <a:rPr lang="en-US" sz="1800" dirty="0"/>
              <a:t>Voice - </a:t>
            </a:r>
            <a:r>
              <a:rPr lang="en-US" sz="1400" dirty="0">
                <a:hlinkClick r:id="rId10"/>
              </a:rPr>
              <a:t>http://</a:t>
            </a:r>
            <a:r>
              <a:rPr lang="en-US" sz="1400" dirty="0" smtClean="0">
                <a:hlinkClick r:id="rId10"/>
              </a:rPr>
              <a:t>feedback.azure.com/forums/263029-azure-search</a:t>
            </a:r>
            <a:endParaRPr lang="en-US" sz="1400" dirty="0" smtClean="0"/>
          </a:p>
          <a:p>
            <a:r>
              <a:rPr lang="en-US" sz="1800" dirty="0" smtClean="0"/>
              <a:t>Azure Storage Queues -</a:t>
            </a:r>
            <a:r>
              <a:rPr lang="en-US" sz="1400" dirty="0" smtClean="0"/>
              <a:t> </a:t>
            </a:r>
            <a:r>
              <a:rPr lang="en-US" sz="1400" dirty="0" smtClean="0">
                <a:hlinkClick r:id="rId11"/>
              </a:rPr>
              <a:t>http</a:t>
            </a:r>
            <a:r>
              <a:rPr lang="en-US" sz="1400" dirty="0">
                <a:hlinkClick r:id="rId11"/>
              </a:rPr>
              <a:t>://azure.microsoft.com/en-us/documentation/articles/storage-dotnet-how-to-use-queues</a:t>
            </a:r>
            <a:r>
              <a:rPr lang="en-US" sz="1400" dirty="0" smtClean="0">
                <a:hlinkClick r:id="rId11"/>
              </a:rPr>
              <a:t>/</a:t>
            </a:r>
            <a:endParaRPr lang="en-US" sz="1400" dirty="0" smtClean="0"/>
          </a:p>
          <a:p>
            <a:r>
              <a:rPr lang="en-US" sz="1800" dirty="0" smtClean="0"/>
              <a:t>Azure Web Jobs &amp; Storage -</a:t>
            </a:r>
            <a:r>
              <a:rPr lang="en-US" sz="1400" dirty="0" smtClean="0"/>
              <a:t> </a:t>
            </a:r>
            <a:r>
              <a:rPr lang="en-US" sz="1400" dirty="0">
                <a:hlinkClick r:id="rId12"/>
              </a:rPr>
              <a:t>http://</a:t>
            </a:r>
            <a:r>
              <a:rPr lang="en-US" sz="1400" dirty="0" smtClean="0">
                <a:hlinkClick r:id="rId12"/>
              </a:rPr>
              <a:t>azure.microsoft.com/en-us/documentation/articles/websites-dotnet-webjobs-sdk-storage-queues-how-to/</a:t>
            </a:r>
            <a:endParaRPr lang="en-US" sz="1400" dirty="0"/>
          </a:p>
          <a:p>
            <a:r>
              <a:rPr lang="en-US" sz="1800" dirty="0" smtClean="0"/>
              <a:t>Azure Search .NET SDK -</a:t>
            </a:r>
            <a:r>
              <a:rPr lang="en-US" sz="1400" dirty="0" smtClean="0"/>
              <a:t> </a:t>
            </a:r>
            <a:r>
              <a:rPr lang="en-US" sz="1400" dirty="0">
                <a:hlinkClick r:id="rId13"/>
              </a:rPr>
              <a:t>http://azure.microsoft.com/en-us/documentation/articles/search-howto-dotnet-sdk</a:t>
            </a:r>
            <a:r>
              <a:rPr lang="en-US" sz="1400" dirty="0" smtClean="0">
                <a:hlinkClick r:id="rId13"/>
              </a:rPr>
              <a:t>/</a:t>
            </a:r>
            <a:endParaRPr lang="en-US" sz="1400" dirty="0" smtClean="0"/>
          </a:p>
          <a:p>
            <a:r>
              <a:rPr lang="en-US" sz="1800" dirty="0"/>
              <a:t>REST API -</a:t>
            </a:r>
            <a:r>
              <a:rPr lang="en-US" sz="1400" dirty="0"/>
              <a:t> </a:t>
            </a:r>
            <a:r>
              <a:rPr lang="en-US" sz="1400" dirty="0">
                <a:hlinkClick r:id="rId14"/>
              </a:rPr>
              <a:t>https://</a:t>
            </a:r>
            <a:r>
              <a:rPr lang="en-US" sz="1400" dirty="0" smtClean="0">
                <a:hlinkClick r:id="rId14"/>
              </a:rPr>
              <a:t>msdn.microsoft.com/en-us/library/azure/dn798935.aspx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800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08932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884" y="1543138"/>
            <a:ext cx="10713393" cy="2252924"/>
          </a:xfrm>
        </p:spPr>
        <p:txBody>
          <a:bodyPr/>
          <a:lstStyle/>
          <a:p>
            <a:r>
              <a:rPr lang="en-US" sz="3200" dirty="0" smtClean="0"/>
              <a:t>Tim Gabrhel</a:t>
            </a:r>
          </a:p>
          <a:p>
            <a:r>
              <a:rPr lang="en-US" sz="3200" dirty="0" smtClean="0"/>
              <a:t>Application Developer</a:t>
            </a:r>
          </a:p>
          <a:p>
            <a:r>
              <a:rPr lang="en-US" sz="3200" dirty="0" smtClean="0">
                <a:hlinkClick r:id="rId3"/>
              </a:rPr>
              <a:t>tim.gabrhel@outlook.com</a:t>
            </a:r>
            <a:endParaRPr lang="en-US" sz="3200" dirty="0" smtClean="0"/>
          </a:p>
          <a:p>
            <a:r>
              <a:rPr lang="en-US" sz="3200" dirty="0" smtClean="0"/>
              <a:t>@timgabrhel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264562" y="5341182"/>
            <a:ext cx="71837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</a:rPr>
              <a:t>Fork it</a:t>
            </a:r>
          </a:p>
          <a:p>
            <a:pPr algn="r"/>
            <a:r>
              <a:rPr lang="en-US" sz="2200" dirty="0">
                <a:hlinkClick r:id="rId4"/>
              </a:rPr>
              <a:t>https://github.com/timgabrhel/NewCC2015.AzureSearch</a:t>
            </a:r>
            <a:endParaRPr lang="en-US" sz="2200" dirty="0"/>
          </a:p>
        </p:txBody>
      </p:sp>
      <p:pic>
        <p:nvPicPr>
          <p:cNvPr id="7" name="Picture 2" descr="http://amscotti.github.io/advanced-github-workshop/images/github_cli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313" y="4697730"/>
            <a:ext cx="1474449" cy="147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16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8430262" cy="4838248"/>
          </a:xfrm>
        </p:spPr>
        <p:txBody>
          <a:bodyPr/>
          <a:lstStyle/>
          <a:p>
            <a:r>
              <a:rPr lang="en-US" sz="2800" dirty="0" smtClean="0"/>
              <a:t>Data comes in a variety of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Technologies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Schemas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Geo Locations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smtClean="0"/>
              <a:t>Data is consumed by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Dashboards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Web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Mobile Clients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1734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8981"/>
          </a:xfrm>
        </p:spPr>
        <p:txBody>
          <a:bodyPr/>
          <a:lstStyle/>
          <a:p>
            <a:r>
              <a:rPr lang="en-US" sz="2400" i="1" dirty="0"/>
              <a:t>In a full-text search, a search engine examines all of the words in every stored document as it tries to match search criteria (text specified by a user</a:t>
            </a:r>
            <a:r>
              <a:rPr lang="en-US" sz="2400" i="1" dirty="0" smtClean="0"/>
              <a:t>)</a:t>
            </a:r>
          </a:p>
          <a:p>
            <a:endParaRPr lang="en-US" sz="24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 smtClean="0"/>
              <a:t>Full text searching is </a:t>
            </a:r>
            <a:r>
              <a:rPr lang="en-US" sz="3400" b="1" u="sng" dirty="0" smtClean="0"/>
              <a:t>expensive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 smtClean="0"/>
              <a:t>Varied implementations across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 smtClean="0"/>
              <a:t>Aggregated results don’t convey the right meaning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en-US" sz="3400" dirty="0" smtClean="0"/>
              <a:t>Suggested Approach:</a:t>
            </a:r>
          </a:p>
          <a:p>
            <a:r>
              <a:rPr lang="en-US" sz="3400" dirty="0" smtClean="0"/>
              <a:t>Index </a:t>
            </a:r>
            <a:r>
              <a:rPr lang="en-US" sz="3400" i="1" u="sng" dirty="0" smtClean="0"/>
              <a:t>then</a:t>
            </a:r>
            <a:r>
              <a:rPr lang="en-US" sz="3400" dirty="0" smtClean="0"/>
              <a:t> Search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41696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5841" cy="353327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PaaS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Scalable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Full text Search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.NET &amp; REST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Push or Pull data into Search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OData Expression Syntax</a:t>
            </a:r>
            <a:endParaRPr lang="en-US" sz="3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13" y="4404649"/>
            <a:ext cx="1661528" cy="166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63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- Suggestions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986584" cy="18066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Type ahead/autocomplete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Suggests terms matching input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Prefix &amp; Infix matching</a:t>
            </a:r>
            <a:endParaRPr lang="en-US" sz="3400" dirty="0"/>
          </a:p>
        </p:txBody>
      </p:sp>
      <p:pic>
        <p:nvPicPr>
          <p:cNvPr id="2050" name="Picture 2" descr="http://acom.azurecomcdn.net/80C57D/blogmedia/blogmedia/2015/01/19/azure-search-suggestions-452x36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780" y="1189176"/>
            <a:ext cx="43053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4080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Faceted 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7247842" cy="246842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Drill down experience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Concise view of choices &amp; count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Numeric facets provide range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smtClean="0"/>
              <a:t>Geospatial Filtering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400" dirty="0"/>
          </a:p>
        </p:txBody>
      </p:sp>
      <p:pic>
        <p:nvPicPr>
          <p:cNvPr id="4098" name="Picture 2" descr="https://acomdpsstorage.blob.core.windows.net/dpsmedia-prod/azure.microsoft.com/en-us/documentation/articles/search-faceted-navigation/20150320051222/facet-1-sl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663" y="1189176"/>
            <a:ext cx="42291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512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- Highlighting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2311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 smtClean="0"/>
              <a:t>Places emphasis on pattern that matches input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 smtClean="0"/>
              <a:t>Assists user while eye scanning results</a:t>
            </a:r>
            <a:endParaRPr lang="en-US" sz="3400" dirty="0"/>
          </a:p>
        </p:txBody>
      </p:sp>
      <p:pic>
        <p:nvPicPr>
          <p:cNvPr id="5122" name="Picture 2" descr="http://i.imgur.com/8gIMkZ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933" y="3050494"/>
            <a:ext cx="6307445" cy="219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77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Text Searches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416320"/>
          </a:xfrm>
        </p:spPr>
        <p:txBody>
          <a:bodyPr/>
          <a:lstStyle/>
          <a:p>
            <a:r>
              <a:rPr lang="en-US" sz="2800" i="1" dirty="0" smtClean="0"/>
              <a:t>Search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+	AND 			wifi+luxury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|	OR 			wifi|luxury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-	NOT 			wifi –luxury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*	Suffix 			lux*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“	Phrase		“Roach Motel”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()	Precedence		model+(wifi|laundry)</a:t>
            </a:r>
          </a:p>
        </p:txBody>
      </p:sp>
    </p:spTree>
    <p:extLst>
      <p:ext uri="{BB962C8B-B14F-4D97-AF65-F5344CB8AC3E}">
        <p14:creationId xmlns:p14="http://schemas.microsoft.com/office/powerpoint/2010/main" val="2877845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  <a:r>
              <a:rPr lang="en-US" dirty="0" smtClean="0"/>
              <a:t>–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70537"/>
          </a:xfrm>
        </p:spPr>
        <p:txBody>
          <a:bodyPr/>
          <a:lstStyle/>
          <a:p>
            <a:r>
              <a:rPr lang="en-US" sz="2800" i="1" dirty="0" smtClean="0"/>
              <a:t>Odata Expressions with $filter</a:t>
            </a: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Logical		</a:t>
            </a:r>
            <a:r>
              <a:rPr lang="en-US" sz="2800" i="1" dirty="0" smtClean="0"/>
              <a:t>and, or, not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Comparison	</a:t>
            </a:r>
            <a:r>
              <a:rPr lang="en-US" sz="2800" i="1" dirty="0" smtClean="0"/>
              <a:t>eq, ne, gt, lt, ge, 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Collections	</a:t>
            </a:r>
            <a:r>
              <a:rPr lang="en-US" sz="2800" i="1" dirty="0" smtClean="0"/>
              <a:t>any, all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Geospatial	</a:t>
            </a:r>
            <a:r>
              <a:rPr lang="en-US" sz="2800" i="1" dirty="0" smtClean="0"/>
              <a:t>geo.distance, geo.intersects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smtClean="0"/>
              <a:t>Examples</a:t>
            </a:r>
          </a:p>
          <a:p>
            <a:r>
              <a:rPr lang="sv-SE" sz="2000" dirty="0"/>
              <a:t>$filter=baseRate lt 100.0 and rating ge </a:t>
            </a:r>
            <a:r>
              <a:rPr lang="sv-SE" sz="2000" dirty="0" smtClean="0"/>
              <a:t>4</a:t>
            </a:r>
          </a:p>
          <a:p>
            <a:r>
              <a:rPr lang="en-US" sz="2000" dirty="0"/>
              <a:t>$filter=(category eq 'Luxury' or parkingIncluded eq true) and rating eq </a:t>
            </a:r>
            <a:endParaRPr lang="en-US" sz="2000" dirty="0" smtClean="0"/>
          </a:p>
          <a:p>
            <a:r>
              <a:rPr lang="en-US" sz="2000" dirty="0"/>
              <a:t>$filter=parkingIncluded eq true and smokingAllowed eq </a:t>
            </a:r>
            <a:r>
              <a:rPr lang="en-US" sz="2000" dirty="0" smtClean="0"/>
              <a:t>false</a:t>
            </a:r>
          </a:p>
          <a:p>
            <a:r>
              <a:rPr lang="en-US" sz="2000" dirty="0"/>
              <a:t>$filter=hotelName ne 'Roach Motel' and lastRenovationDate ge 2010-01-01T00:00:00Z</a:t>
            </a:r>
          </a:p>
        </p:txBody>
      </p:sp>
    </p:spTree>
    <p:extLst>
      <p:ext uri="{BB962C8B-B14F-4D97-AF65-F5344CB8AC3E}">
        <p14:creationId xmlns:p14="http://schemas.microsoft.com/office/powerpoint/2010/main" val="1275325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-30072_SPC2012_Business_Template_16x9_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ncurrency_PPT_Template" id="{97A95E7D-B49B-4719-9690-9641C110BB7F}" vid="{89F303A5-0A5A-414C-AAD3-FCD748BE30C6}"/>
    </a:ext>
  </a:extLst>
</a:theme>
</file>

<file path=ppt/theme/theme2.xml><?xml version="1.0" encoding="utf-8"?>
<a:theme xmlns:a="http://schemas.openxmlformats.org/drawingml/2006/main" name="7-30269_Server &amp; Tools Business_16x9">
  <a:themeElements>
    <a:clrScheme name="Custom 14">
      <a:dk1>
        <a:srgbClr val="505050"/>
      </a:dk1>
      <a:lt1>
        <a:srgbClr val="FFFFFF"/>
      </a:lt1>
      <a:dk2>
        <a:srgbClr val="505050"/>
      </a:dk2>
      <a:lt2>
        <a:srgbClr val="969696"/>
      </a:lt2>
      <a:accent1>
        <a:srgbClr val="00187B"/>
      </a:accent1>
      <a:accent2>
        <a:srgbClr val="7FBA00"/>
      </a:accent2>
      <a:accent3>
        <a:srgbClr val="FF8C00"/>
      </a:accent3>
      <a:accent4>
        <a:srgbClr val="00BCF2"/>
      </a:accent4>
      <a:accent5>
        <a:srgbClr val="E81123"/>
      </a:accent5>
      <a:accent6>
        <a:srgbClr val="FFB900"/>
      </a:accent6>
      <a:hlink>
        <a:srgbClr val="00187B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182880" tIns="146304" rIns="182880" bIns="146304" rtlCol="0">
        <a:spAutoFit/>
      </a:bodyPr>
      <a:lstStyle>
        <a:defPPr>
          <a:lnSpc>
            <a:spcPct val="90000"/>
          </a:lnSpc>
          <a:defRPr sz="24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External_Template_16x9" id="{2FE55D51-FEBC-4A42-A4CB-0C1E7CD67338}" vid="{6B9A7899-6FE2-4C34-8CB1-94B9A5D7B2A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E9F88965A517489760119D96480A98" ma:contentTypeVersion="1" ma:contentTypeDescription="Create a new document." ma:contentTypeScope="" ma:versionID="7429fb8f016a936029ec4c8986c11fef">
  <xsd:schema xmlns:xsd="http://www.w3.org/2001/XMLSchema" xmlns:xs="http://www.w3.org/2001/XMLSchema" xmlns:p="http://schemas.microsoft.com/office/2006/metadata/properties" xmlns:ns3="2dbd31e8-e70b-4992-b9a5-74a5ae8df1a6" targetNamespace="http://schemas.microsoft.com/office/2006/metadata/properties" ma:root="true" ma:fieldsID="5d625f2824b5bebcc645f8016a241dd1" ns3:_="">
    <xsd:import namespace="2dbd31e8-e70b-4992-b9a5-74a5ae8df1a6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d31e8-e70b-4992-b9a5-74a5ae8df1a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5F59DE-BE51-4FE6-8F6F-DCC85D8D87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F97589-A0D2-4C9B-92A2-6682BF753D9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dbd31e8-e70b-4992-b9a5-74a5ae8df1a6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2CF55E3-0DAB-497E-946F-F5731120B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bd31e8-e70b-4992-b9a5-74a5ae8df1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Concurrency_PPT_Template (2)</Template>
  <TotalTime>1110</TotalTime>
  <Words>438</Words>
  <Application>Microsoft Office PowerPoint</Application>
  <PresentationFormat>Widescreen</PresentationFormat>
  <Paragraphs>129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Segoe UI</vt:lpstr>
      <vt:lpstr>Segoe UI Light</vt:lpstr>
      <vt:lpstr>Wingdings</vt:lpstr>
      <vt:lpstr>5-30072_SPC2012_Business_Template_16x9_Light</vt:lpstr>
      <vt:lpstr>7-30269_Server &amp; Tools Business_16x9</vt:lpstr>
      <vt:lpstr>PowerPoint Presentation</vt:lpstr>
      <vt:lpstr>What’s the problem?</vt:lpstr>
      <vt:lpstr>Full Text Search</vt:lpstr>
      <vt:lpstr>Azure Search</vt:lpstr>
      <vt:lpstr>Features - Suggestions</vt:lpstr>
      <vt:lpstr>Features – Faceted Navigation</vt:lpstr>
      <vt:lpstr>Features - Highlighting</vt:lpstr>
      <vt:lpstr>Features – Text Searches</vt:lpstr>
      <vt:lpstr>Features – Filters</vt:lpstr>
      <vt:lpstr>Indexers &amp; Data sources (Pull Approach)</vt:lpstr>
      <vt:lpstr>Demo Scenario</vt:lpstr>
      <vt:lpstr>Demo - Create the Prerequisites</vt:lpstr>
      <vt:lpstr>Demo - Creating a Search Service</vt:lpstr>
      <vt:lpstr>Demo - Windows Client Application</vt:lpstr>
      <vt:lpstr>Additional Azure Search Points</vt:lpstr>
      <vt:lpstr>Advanced Concepts &amp; Scenarios</vt:lpstr>
      <vt:lpstr>Pricing</vt:lpstr>
      <vt:lpstr>Resources </vt:lpstr>
      <vt:lpstr>Questions</vt:lpstr>
    </vt:vector>
  </TitlesOfParts>
  <Company>Concurrency,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Online v OnPrem Template</dc:title>
  <dc:creator>Jake Borzym</dc:creator>
  <cp:lastModifiedBy>Tim Gabrhel</cp:lastModifiedBy>
  <cp:revision>87</cp:revision>
  <dcterms:created xsi:type="dcterms:W3CDTF">2014-05-28T20:42:30Z</dcterms:created>
  <dcterms:modified xsi:type="dcterms:W3CDTF">2015-03-27T20:41:51Z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0x010100DCE9F88965A517489760119D96480A98</vt:lpwstr>
  </property>
  <property fmtid="{D5CDD505-2E9C-101B-9397-08002B2CF9AE}" pid="3" name="_dlc_DocIdItemGuid">
    <vt:lpwstr>426b967c-9141-479b-b6c4-fb56657325c2</vt:lpwstr>
  </property>
</Properties>
</file>