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7" r:id="rId5"/>
  </p:sldMasterIdLst>
  <p:notesMasterIdLst>
    <p:notesMasterId r:id="rId26"/>
  </p:notesMasterIdLst>
  <p:handoutMasterIdLst>
    <p:handoutMasterId r:id="rId27"/>
  </p:handoutMasterIdLst>
  <p:sldIdLst>
    <p:sldId id="294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90" r:id="rId23"/>
    <p:sldId id="291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5" autoAdjust="0"/>
    <p:restoredTop sz="73994" autoAdjust="0"/>
  </p:normalViewPr>
  <p:slideViewPr>
    <p:cSldViewPr snapToGrid="0">
      <p:cViewPr>
        <p:scale>
          <a:sx n="74" d="100"/>
          <a:sy n="74" d="100"/>
        </p:scale>
        <p:origin x="1257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B2289-A828-4404-981E-3915472D04E1}" type="datetimeFigureOut">
              <a:rPr lang="en-US" smtClean="0"/>
              <a:t>3/28/2015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A000-4540-4758-A8E3-55707B3B3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73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C8474-F087-4731-8F56-9C772D037AED}" type="datetimeFigureOut">
              <a:rPr lang="en-US" smtClean="0"/>
              <a:t>3/28/2015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1D0-7C93-490C-9CAF-4BE593AED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Database</a:t>
            </a:r>
          </a:p>
          <a:p>
            <a:r>
              <a:rPr lang="en-US" baseline="0" dirty="0" smtClean="0"/>
              <a:t>SQL </a:t>
            </a:r>
            <a:r>
              <a:rPr lang="en-US" baseline="0" dirty="0" smtClean="0"/>
              <a:t>Server,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Oracle, Access, </a:t>
            </a:r>
            <a:r>
              <a:rPr lang="en-US" baseline="0" dirty="0" smtClean="0"/>
              <a:t>Excel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Azure</a:t>
            </a:r>
          </a:p>
          <a:p>
            <a:r>
              <a:rPr lang="en-US" baseline="0" dirty="0" smtClean="0"/>
              <a:t>Event Hubs, </a:t>
            </a:r>
            <a:r>
              <a:rPr lang="en-US" baseline="0" dirty="0" err="1" smtClean="0"/>
              <a:t>DocumentDB</a:t>
            </a:r>
            <a:r>
              <a:rPr lang="en-US" baseline="0" dirty="0" smtClean="0"/>
              <a:t>, SQL Azure,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devices (pushing to event hubs)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Schemas </a:t>
            </a:r>
            <a:r>
              <a:rPr lang="en-US" baseline="0" dirty="0" smtClean="0"/>
              <a:t>– Every system has their own data structure and format for like </a:t>
            </a:r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 Locations – Different systems in different data centers.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Performance</a:t>
            </a:r>
            <a:r>
              <a:rPr lang="en-US" baseline="0" dirty="0" smtClean="0"/>
              <a:t> – Above concerns lead to this</a:t>
            </a:r>
          </a:p>
        </p:txBody>
      </p:sp>
    </p:spTree>
    <p:extLst>
      <p:ext uri="{BB962C8B-B14F-4D97-AF65-F5344CB8AC3E}">
        <p14:creationId xmlns:p14="http://schemas.microsoft.com/office/powerpoint/2010/main" val="80534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r>
              <a:rPr lang="en-US" baseline="0" dirty="0" smtClean="0"/>
              <a:t> = Relevance. Boost relevance based off of rules. “Last Updated within 30 days”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72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scale between free and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DBMS</a:t>
            </a:r>
            <a:r>
              <a:rPr lang="en-US" baseline="0" dirty="0" smtClean="0"/>
              <a:t> may handle efficiently</a:t>
            </a:r>
          </a:p>
          <a:p>
            <a:r>
              <a:rPr lang="en-US" baseline="0" dirty="0" smtClean="0"/>
              <a:t>Variety of systems require variety of implementation</a:t>
            </a:r>
          </a:p>
          <a:p>
            <a:r>
              <a:rPr lang="en-US" baseline="0" dirty="0" smtClean="0"/>
              <a:t>Not possible without application code for things like Excel</a:t>
            </a:r>
          </a:p>
          <a:p>
            <a:r>
              <a:rPr lang="en-US" baseline="0" dirty="0" smtClean="0"/>
              <a:t>Reports that require calculations may be missing data unless you can get everything from all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Prefix matches the</a:t>
            </a:r>
            <a:r>
              <a:rPr lang="en-US" baseline="0" dirty="0" smtClean="0"/>
              <a:t> beginning of a string, Infix matches expression inside of a string</a:t>
            </a:r>
            <a:endParaRPr lang="en-US" dirty="0" smtClean="0"/>
          </a:p>
          <a:p>
            <a:r>
              <a:rPr lang="en-US" dirty="0" smtClean="0"/>
              <a:t>Fuzzy matching will suggest results in case you have a misspelling, but can reduce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Geospatial Point/Polygon</a:t>
            </a:r>
            <a:r>
              <a:rPr lang="en-US" baseline="0" dirty="0" smtClean="0"/>
              <a:t> where a document is within a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 functions are in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1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Supply</a:t>
            </a:r>
            <a:r>
              <a:rPr lang="en-US" baseline="0" dirty="0" smtClean="0"/>
              <a:t> pre &amp; post fix strings to be applied to each word in the result that matches the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job to</a:t>
            </a:r>
            <a:r>
              <a:rPr lang="en-US" baseline="0" dirty="0" smtClean="0"/>
              <a:t> get #</a:t>
            </a:r>
            <a:r>
              <a:rPr lang="en-US" baseline="0" dirty="0" err="1" smtClean="0"/>
              <a:t>MarchMadness</a:t>
            </a:r>
            <a:r>
              <a:rPr lang="en-US" baseline="0" dirty="0" smtClean="0"/>
              <a:t> tweets</a:t>
            </a:r>
          </a:p>
          <a:p>
            <a:r>
              <a:rPr lang="en-US" dirty="0" smtClean="0"/>
              <a:t>Web</a:t>
            </a:r>
            <a:r>
              <a:rPr lang="en-US" baseline="0" dirty="0" smtClean="0"/>
              <a:t> job to process tweets into search</a:t>
            </a:r>
          </a:p>
          <a:p>
            <a:r>
              <a:rPr lang="en-US" baseline="0" dirty="0" smtClean="0"/>
              <a:t>Windows 10 app to consume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8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create</a:t>
            </a:r>
          </a:p>
          <a:p>
            <a:r>
              <a:rPr lang="en-US" dirty="0" smtClean="0"/>
              <a:t>Show existing dashboard, index, schema, and </a:t>
            </a:r>
            <a:r>
              <a:rPr lang="en-US" dirty="0" err="1" smtClean="0"/>
              <a:t>suggesters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Search index console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1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current release, any re-indexing operations</a:t>
            </a:r>
            <a:r>
              <a:rPr lang="en-US" baseline="0" dirty="0" smtClean="0"/>
              <a:t> require a complete rebuild of the index, which in turn deletes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3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1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75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10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60045" y="6149922"/>
            <a:ext cx="1383369" cy="2963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5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0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5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224204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3429667"/>
            <a:ext cx="7171399" cy="22407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9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596282" y="6228678"/>
            <a:ext cx="159003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Slide </a:t>
            </a:r>
            <a:fld id="{56053859-D5AB-484C-A380-D725AB2B536E}" type="slidenum">
              <a:rPr lang="en-US" sz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959464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093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290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182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749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6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7898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6727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8338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8580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5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6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4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4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2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6769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7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8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7859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4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059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7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3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7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74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595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1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 hasCustomPrompt="1"/>
          </p:nvPr>
        </p:nvSpPr>
        <p:spPr bwMode="hidden">
          <a:xfrm>
            <a:off x="1" y="0"/>
            <a:ext cx="12192000" cy="6858000"/>
          </a:xfrm>
          <a:prstGeom prst="rect">
            <a:avLst/>
          </a:prstGeom>
          <a:noFill/>
        </p:spPr>
        <p:txBody>
          <a:bodyPr lIns="279834" tIns="279834" rIns="279834">
            <a:noAutofit/>
          </a:bodyPr>
          <a:lstStyle>
            <a:lvl1pPr marL="0" indent="0">
              <a:buNone/>
              <a:defRPr sz="2352" baseline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ltGray">
          <a:xfrm>
            <a:off x="270994" y="919956"/>
            <a:ext cx="5025066" cy="501808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1">
              <a:alpha val="92000"/>
            </a:schemeClr>
          </a:solidFill>
          <a:ln>
            <a:noFill/>
          </a:ln>
          <a:extLst/>
        </p:spPr>
        <p:txBody>
          <a:bodyPr vert="horz" wrap="square" lIns="326473" tIns="886140" rIns="1259252" bIns="88614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en-US" sz="5880" b="0" kern="1200" cap="none" spc="-200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0" lvl="0" indent="0" algn="l" defTabSz="9140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76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125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20792" y="6184644"/>
            <a:ext cx="2396690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RIGHTS RESERVED © 2015</a:t>
            </a:r>
            <a:endParaRPr lang="en-US" sz="1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6230768"/>
            <a:ext cx="1202917" cy="3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4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ynth.net/preview/ma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im.gabrhel@outloo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timgabrhel/NewCC2015.AzureSearch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azure.microsoft.com/blog/2015/02/05/personalizing-search-results-announcing-tag-boosting-in-azure-search" TargetMode="External"/><Relationship Id="rId13" Type="http://schemas.openxmlformats.org/officeDocument/2006/relationships/hyperlink" Target="http://azure.microsoft.com/en-us/documentation/articles/search-howto-dotnet-sdk/" TargetMode="External"/><Relationship Id="rId3" Type="http://schemas.openxmlformats.org/officeDocument/2006/relationships/hyperlink" Target="https://msdn.microsoft.com/en-us/library/azure/dn798920.aspx" TargetMode="External"/><Relationship Id="rId7" Type="http://schemas.openxmlformats.org/officeDocument/2006/relationships/hyperlink" Target="http://azure.microsoft.com/en-us/documentation/articles/search-faceted-navigation/" TargetMode="External"/><Relationship Id="rId12" Type="http://schemas.openxmlformats.org/officeDocument/2006/relationships/hyperlink" Target="http://azure.microsoft.com/en-us/documentation/articles/websites-dotnet-webjobs-sdk-storage-queues-how-to/#logs" TargetMode="External"/><Relationship Id="rId2" Type="http://schemas.openxmlformats.org/officeDocument/2006/relationships/hyperlink" Target="https://msdn.microsoft.com/en-us/library/azure/dn79892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nel9.msdn.com/Shows/Data-Exposed/Azure-Search-and-Geospatial-Data" TargetMode="External"/><Relationship Id="rId11" Type="http://schemas.openxmlformats.org/officeDocument/2006/relationships/hyperlink" Target="http://azure.microsoft.com/en-us/documentation/articles/storage-dotnet-how-to-use-queues/" TargetMode="External"/><Relationship Id="rId5" Type="http://schemas.openxmlformats.org/officeDocument/2006/relationships/hyperlink" Target="http://azure.microsoft.com/en-us/documentation/articles/search-get-started-scoring-profiles/" TargetMode="External"/><Relationship Id="rId10" Type="http://schemas.openxmlformats.org/officeDocument/2006/relationships/hyperlink" Target="http://feedback.azure.com/forums/263029-azure-search" TargetMode="External"/><Relationship Id="rId4" Type="http://schemas.openxmlformats.org/officeDocument/2006/relationships/hyperlink" Target="http://azure.microsoft.com/blog/2015/01/20/azure-search-how-to-add-suggestions-auto-complete-to-your-search-applications/" TargetMode="External"/><Relationship Id="rId9" Type="http://schemas.openxmlformats.org/officeDocument/2006/relationships/hyperlink" Target="https://msdn.microsoft.com/en-us/library/azure/dn946876.aspx" TargetMode="External"/><Relationship Id="rId14" Type="http://schemas.openxmlformats.org/officeDocument/2006/relationships/hyperlink" Target="https://msdn.microsoft.com/en-us/library/azure/dn798935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1923" y="2404547"/>
            <a:ext cx="11655840" cy="1575782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 smtClean="0"/>
              <a:t>Mobilizing your applications with </a:t>
            </a:r>
            <a:br>
              <a:rPr lang="en-US" dirty="0" smtClean="0"/>
            </a:br>
            <a:r>
              <a:rPr lang="en-US" dirty="0" smtClean="0"/>
              <a:t>Azure Search</a:t>
            </a:r>
            <a:endParaRPr lang="en-US" sz="4400" dirty="0"/>
          </a:p>
        </p:txBody>
      </p:sp>
      <p:sp>
        <p:nvSpPr>
          <p:cNvPr id="5" name="Right Triangle 4"/>
          <p:cNvSpPr/>
          <p:nvPr/>
        </p:nvSpPr>
        <p:spPr bwMode="auto">
          <a:xfrm flipH="1">
            <a:off x="11634951" y="1"/>
            <a:ext cx="557047" cy="6858000"/>
          </a:xfrm>
          <a:prstGeom prst="rtTriangl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15000" y="5509260"/>
            <a:ext cx="5812375" cy="116237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Tim Gabrhel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Application Developer 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Modern Applications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18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 &amp; Data sources (Pull Approach)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90296"/>
          </a:xfrm>
        </p:spPr>
        <p:txBody>
          <a:bodyPr/>
          <a:lstStyle/>
          <a:p>
            <a:r>
              <a:rPr lang="en-US" sz="2800" i="1" dirty="0" smtClean="0"/>
              <a:t>Indexer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Connects data sources with search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Pulls from data 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Sync: One time, scheduled, on demand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 smtClean="0"/>
              <a:t>Data source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Azure SQL &amp; </a:t>
            </a:r>
            <a:r>
              <a:rPr lang="en-US" sz="2800" dirty="0" err="1" smtClean="0"/>
              <a:t>DocumentDB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Reusable by multiple indexers</a:t>
            </a:r>
            <a:endParaRPr lang="en-US" sz="2800" dirty="0"/>
          </a:p>
        </p:txBody>
      </p:sp>
      <p:pic>
        <p:nvPicPr>
          <p:cNvPr id="7170" name="Picture 2" descr="https://i-msdn.sec.s-msft.com/dynimg/IC7866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4" y="3255641"/>
            <a:ext cx="6475046" cy="28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19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https://pbs.twimg.com/profile_images/571076061169868800/2dDdk-U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44" y="2605102"/>
            <a:ext cx="1430215" cy="14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" y="2388223"/>
            <a:ext cx="1339714" cy="133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5" y="4140824"/>
            <a:ext cx="1810280" cy="181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3" y="2388223"/>
            <a:ext cx="1023191" cy="1023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51" y="4223707"/>
            <a:ext cx="1433499" cy="1433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55" y="2388223"/>
            <a:ext cx="1023191" cy="1023191"/>
          </a:xfrm>
          <a:prstGeom prst="rect">
            <a:avLst/>
          </a:prstGeom>
        </p:spPr>
      </p:pic>
      <p:pic>
        <p:nvPicPr>
          <p:cNvPr id="8196" name="Picture 4" descr="https://pbs.twimg.com/profile_images/577206936594046976/4BiNcTih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214" y="3640837"/>
            <a:ext cx="1430215" cy="14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6" idx="3"/>
            <a:endCxn id="8194" idx="1"/>
          </p:cNvCxnSpPr>
          <p:nvPr/>
        </p:nvCxnSpPr>
        <p:spPr>
          <a:xfrm>
            <a:off x="7149024" y="2899819"/>
            <a:ext cx="1866020" cy="4203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3"/>
          </p:cNvCxnSpPr>
          <p:nvPr/>
        </p:nvCxnSpPr>
        <p:spPr>
          <a:xfrm flipH="1">
            <a:off x="6634850" y="3411414"/>
            <a:ext cx="2579" cy="15290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5201350" y="3411414"/>
            <a:ext cx="1" cy="13950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4" idx="3"/>
          </p:cNvCxnSpPr>
          <p:nvPr/>
        </p:nvCxnSpPr>
        <p:spPr>
          <a:xfrm flipH="1">
            <a:off x="2296196" y="2899819"/>
            <a:ext cx="2393559" cy="1582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1626339" y="3535330"/>
            <a:ext cx="706" cy="6054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1883708"/>
            <a:ext cx="242419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Tweets Web Job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74219" y="5618755"/>
            <a:ext cx="188776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Queue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1413" y="1916877"/>
            <a:ext cx="283154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 Tweets Web Job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367" y="5678721"/>
            <a:ext cx="2270493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 Applications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239" y="2115841"/>
            <a:ext cx="189500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Search Service</a:t>
            </a:r>
          </a:p>
        </p:txBody>
      </p:sp>
    </p:spTree>
    <p:extLst>
      <p:ext uri="{BB962C8B-B14F-4D97-AF65-F5344CB8AC3E}">
        <p14:creationId xmlns:p14="http://schemas.microsoft.com/office/powerpoint/2010/main" val="2715216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Create the 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Storage Account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Twitter Developer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Get Tweets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07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Creating a Search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in the preview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Search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Process Tweets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Windows Client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a Search Client with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ViewModel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Azure Search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HTTPS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Authentication via API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Optional </a:t>
            </a:r>
            <a:r>
              <a:rPr lang="en-US" dirty="0"/>
              <a:t>q</a:t>
            </a:r>
            <a:r>
              <a:rPr lang="en-US" dirty="0" smtClean="0"/>
              <a:t>uery-only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Search requests limited to 1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Indexes non-modifiable once declared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0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Concepts &amp;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Geospatial - </a:t>
            </a:r>
            <a:r>
              <a:rPr lang="en-US" sz="2400" dirty="0">
                <a:hlinkClick r:id="rId3"/>
              </a:rPr>
              <a:t>https://photosynth.net/preview/map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Scoring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Internal Only Fields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Scale – Replicas – Increase query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Scale – Partitions – Increase document capacity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http://i.imgur.com/l63LnM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5" y="1916877"/>
            <a:ext cx="3448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.imgur.com/KBNpez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22" y="2585425"/>
            <a:ext cx="7239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62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884" y="1543138"/>
            <a:ext cx="10713393" cy="2794611"/>
          </a:xfrm>
        </p:spPr>
        <p:txBody>
          <a:bodyPr/>
          <a:lstStyle/>
          <a:p>
            <a:r>
              <a:rPr lang="en-US" sz="3200" dirty="0" smtClean="0"/>
              <a:t>Tim Gabrhel</a:t>
            </a:r>
          </a:p>
          <a:p>
            <a:r>
              <a:rPr lang="en-US" sz="3200" dirty="0">
                <a:solidFill>
                  <a:schemeClr val="tx1"/>
                </a:solidFill>
              </a:rPr>
              <a:t>Application Developer </a:t>
            </a:r>
          </a:p>
          <a:p>
            <a:r>
              <a:rPr lang="en-US" sz="3200" dirty="0">
                <a:solidFill>
                  <a:schemeClr val="tx1"/>
                </a:solidFill>
              </a:rPr>
              <a:t>Modern </a:t>
            </a:r>
            <a:r>
              <a:rPr lang="en-US" sz="3200" dirty="0" smtClean="0">
                <a:solidFill>
                  <a:schemeClr val="tx1"/>
                </a:solidFill>
              </a:rPr>
              <a:t>Applications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hlinkClick r:id="rId3"/>
              </a:rPr>
              <a:t>tim.gabrhel@outlook.com</a:t>
            </a:r>
            <a:endParaRPr lang="en-US" sz="3200" dirty="0" smtClean="0"/>
          </a:p>
          <a:p>
            <a:r>
              <a:rPr lang="en-US" sz="3200" dirty="0" smtClean="0"/>
              <a:t>@timgabrhel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4562" y="5341182"/>
            <a:ext cx="71837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Fork it</a:t>
            </a:r>
          </a:p>
          <a:p>
            <a:pPr algn="r"/>
            <a:r>
              <a:rPr lang="en-US" sz="2200" dirty="0">
                <a:hlinkClick r:id="rId4"/>
              </a:rPr>
              <a:t>https://github.com/timgabrhel/NewCC2015.AzureSearch</a:t>
            </a:r>
            <a:endParaRPr lang="en-US" sz="2200" dirty="0"/>
          </a:p>
        </p:txBody>
      </p:sp>
      <p:pic>
        <p:nvPicPr>
          <p:cNvPr id="7" name="Picture 2" descr="http://amscotti.github.io/advanced-github-workshop/images/github_cli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313" y="4697730"/>
            <a:ext cx="1474449" cy="14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6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0701"/>
          </a:xfrm>
        </p:spPr>
        <p:txBody>
          <a:bodyPr/>
          <a:lstStyle/>
          <a:p>
            <a:r>
              <a:rPr lang="en-US" sz="2000" dirty="0" smtClean="0"/>
              <a:t>OData Expressions - </a:t>
            </a:r>
            <a:r>
              <a:rPr lang="en-US" sz="1400" dirty="0" smtClean="0">
                <a:hlinkClick r:id="rId2"/>
              </a:rPr>
              <a:t>https://msdn.microsoft.com/en-us/library/azure/dn798921.aspx</a:t>
            </a:r>
            <a:endParaRPr lang="en-US" sz="1400" dirty="0" smtClean="0"/>
          </a:p>
          <a:p>
            <a:r>
              <a:rPr lang="en-US" sz="2000" dirty="0" smtClean="0"/>
              <a:t>Simple Query Syntax -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msdn.microsoft.com/en-us/library/azure/dn798920.aspx</a:t>
            </a:r>
            <a:endParaRPr lang="en-US" sz="1400" dirty="0" smtClean="0"/>
          </a:p>
          <a:p>
            <a:r>
              <a:rPr lang="en-US" sz="2000" dirty="0" smtClean="0"/>
              <a:t>Suggestions -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://azure.microsoft.com/blog/2015/01/20/azure-search-how-to-add-suggestions-auto-complete-to-your-search-applications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800" dirty="0"/>
              <a:t>Scoring Profiles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http://azure.microsoft.com/en-us/documentation/articles/search-get-started-scoring-profiles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Geospatial - </a:t>
            </a:r>
            <a:r>
              <a:rPr lang="en-US" sz="1400" dirty="0">
                <a:hlinkClick r:id="rId6"/>
              </a:rPr>
              <a:t>http://channel9.msdn.com/Shows/Data-Exposed/Azure-Search-and-Geospatial-Data</a:t>
            </a:r>
            <a:endParaRPr lang="en-US" sz="1400" dirty="0" smtClean="0"/>
          </a:p>
          <a:p>
            <a:r>
              <a:rPr lang="en-US" sz="2000" dirty="0" smtClean="0"/>
              <a:t>Facets - </a:t>
            </a:r>
            <a:r>
              <a:rPr lang="en-US" sz="1400" dirty="0" smtClean="0">
                <a:hlinkClick r:id="rId7"/>
              </a:rPr>
              <a:t>http://azure.microsoft.com/en-us/documentation/articles/search-faceted-navigation/</a:t>
            </a:r>
            <a:endParaRPr lang="en-US" sz="1400" dirty="0" smtClean="0"/>
          </a:p>
          <a:p>
            <a:r>
              <a:rPr lang="en-US" sz="1800" dirty="0"/>
              <a:t>Tag Boosting - </a:t>
            </a: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azure.microsoft.com/blog/2015/02/05/personalizing-search-results-announcing-tag-boosting-in-azure-search</a:t>
            </a:r>
            <a:endParaRPr lang="en-US" sz="1400" dirty="0" smtClean="0"/>
          </a:p>
          <a:p>
            <a:r>
              <a:rPr lang="en-US" sz="1800" dirty="0" smtClean="0"/>
              <a:t>Filter Operators -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msdn.microsoft.com/en-us/library/azure/dn798920.aspx</a:t>
            </a:r>
            <a:endParaRPr lang="en-US" sz="1400" dirty="0" smtClean="0"/>
          </a:p>
          <a:p>
            <a:r>
              <a:rPr lang="en-US" sz="1800" dirty="0" smtClean="0"/>
              <a:t>Data sources - </a:t>
            </a:r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msdn.microsoft.com/en-us/library/azure/dn946876.aspx</a:t>
            </a:r>
            <a:endParaRPr lang="en-US" sz="1400" dirty="0" smtClean="0"/>
          </a:p>
          <a:p>
            <a:r>
              <a:rPr lang="en-US" sz="1800" dirty="0" smtClean="0"/>
              <a:t>Azure Search User </a:t>
            </a:r>
            <a:r>
              <a:rPr lang="en-US" sz="1800" dirty="0"/>
              <a:t>Voice - </a:t>
            </a:r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feedback.azure.com/forums/263029-azure-search</a:t>
            </a:r>
            <a:endParaRPr lang="en-US" sz="1400" dirty="0" smtClean="0"/>
          </a:p>
          <a:p>
            <a:r>
              <a:rPr lang="en-US" sz="1800" dirty="0" smtClean="0"/>
              <a:t>Azure Storage Queues -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11"/>
              </a:rPr>
              <a:t>http</a:t>
            </a:r>
            <a:r>
              <a:rPr lang="en-US" sz="1400" dirty="0">
                <a:hlinkClick r:id="rId11"/>
              </a:rPr>
              <a:t>://azure.microsoft.com/en-us/documentation/articles/storage-dotnet-how-to-use-queues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Azure Web Jobs &amp; Storage -</a:t>
            </a:r>
            <a:r>
              <a:rPr lang="en-US" sz="1400" dirty="0" smtClean="0"/>
              <a:t> </a:t>
            </a:r>
            <a:r>
              <a:rPr lang="en-US" sz="1400" dirty="0">
                <a:hlinkClick r:id="rId12"/>
              </a:rPr>
              <a:t>http://</a:t>
            </a:r>
            <a:r>
              <a:rPr lang="en-US" sz="1400" dirty="0" smtClean="0">
                <a:hlinkClick r:id="rId12"/>
              </a:rPr>
              <a:t>azure.microsoft.com/en-us/documentation/articles/websites-dotnet-webjobs-sdk-storage-queues-how-to/</a:t>
            </a:r>
            <a:endParaRPr lang="en-US" sz="1400" dirty="0"/>
          </a:p>
          <a:p>
            <a:r>
              <a:rPr lang="en-US" sz="1800" dirty="0" smtClean="0"/>
              <a:t>Azure Search .NET SDK -</a:t>
            </a:r>
            <a:r>
              <a:rPr lang="en-US" sz="1400" dirty="0" smtClean="0"/>
              <a:t> </a:t>
            </a:r>
            <a:r>
              <a:rPr lang="en-US" sz="1400" dirty="0">
                <a:hlinkClick r:id="rId13"/>
              </a:rPr>
              <a:t>http://azure.microsoft.com/en-us/documentation/articles/search-howto-dotnet-sdk</a:t>
            </a:r>
            <a:r>
              <a:rPr lang="en-US" sz="1400" dirty="0" smtClean="0">
                <a:hlinkClick r:id="rId13"/>
              </a:rPr>
              <a:t>/</a:t>
            </a:r>
            <a:endParaRPr lang="en-US" sz="1400" dirty="0" smtClean="0"/>
          </a:p>
          <a:p>
            <a:r>
              <a:rPr lang="en-US" sz="1800" dirty="0"/>
              <a:t>REST API -</a:t>
            </a:r>
            <a:r>
              <a:rPr lang="en-US" sz="1400" dirty="0"/>
              <a:t> </a:t>
            </a:r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msdn.microsoft.com/en-us/library/azure/dn798935.aspx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893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8430262" cy="4838248"/>
          </a:xfrm>
        </p:spPr>
        <p:txBody>
          <a:bodyPr/>
          <a:lstStyle/>
          <a:p>
            <a:r>
              <a:rPr lang="en-US" sz="2800" dirty="0" smtClean="0"/>
              <a:t>Data comes in a variety of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Technologies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Schemas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Geo Locations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Data is consumed by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Web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Mobile Clients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1734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528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8981"/>
          </a:xfrm>
        </p:spPr>
        <p:txBody>
          <a:bodyPr/>
          <a:lstStyle/>
          <a:p>
            <a:r>
              <a:rPr lang="en-US" sz="2400" i="1" dirty="0"/>
              <a:t>In a full-text search, a search engine examines all of the words in every stored document as it tries to match search criteria (text specified by a user</a:t>
            </a:r>
            <a:r>
              <a:rPr lang="en-US" sz="2400" i="1" dirty="0" smtClean="0"/>
              <a:t>)</a:t>
            </a:r>
          </a:p>
          <a:p>
            <a:endParaRPr lang="en-US" sz="24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Full text searching is </a:t>
            </a:r>
            <a:r>
              <a:rPr lang="en-US" sz="3400" b="1" u="sng" dirty="0" smtClean="0"/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Varied implementations across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Aggregated results may not be accurate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 smtClean="0"/>
              <a:t>Suggested Approach:</a:t>
            </a:r>
          </a:p>
          <a:p>
            <a:r>
              <a:rPr lang="en-US" sz="3400" dirty="0" smtClean="0"/>
              <a:t>Index </a:t>
            </a:r>
            <a:r>
              <a:rPr lang="en-US" sz="3400" i="1" u="sng" dirty="0" smtClean="0"/>
              <a:t>then</a:t>
            </a:r>
            <a:r>
              <a:rPr lang="en-US" sz="3400" dirty="0" smtClean="0"/>
              <a:t> Search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4169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5841" cy="35332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PaaS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Scalable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Full text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Push or Pull data into </a:t>
            </a:r>
            <a:r>
              <a:rPr lang="en-US" sz="3400" dirty="0" smtClean="0"/>
              <a:t>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.NET SDK &amp; REST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OData Expression Syntax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13" y="4404649"/>
            <a:ext cx="1661528" cy="16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63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986584" cy="28530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Type ahead/autocomplete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Suggests terms and results matching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Prefix &amp; Infix matching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Fuzzy matching</a:t>
            </a:r>
            <a:endParaRPr lang="en-US" sz="3400" dirty="0"/>
          </a:p>
        </p:txBody>
      </p:sp>
      <p:pic>
        <p:nvPicPr>
          <p:cNvPr id="2050" name="Picture 2" descr="http://acom.azurecomcdn.net/80C57D/blogmedia/blogmedia/2015/01/19/azure-search-suggestions-452x3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80" y="1189176"/>
            <a:ext cx="43053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80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Faceted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7247842" cy="24684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Drill down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Concise view of choices &amp;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Numeric facets provide 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Geospatial Filtering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pic>
        <p:nvPicPr>
          <p:cNvPr id="4098" name="Picture 2" descr="https://acomdpsstorage.blob.core.windows.net/dpsmedia-prod/azure.microsoft.com/en-us/documentation/articles/search-faceted-navigation/20150320051222/facet-1-sl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3" y="1189176"/>
            <a:ext cx="42291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12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Highlighting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0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Places emphasis on pattern that matches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Assists user while eye scanning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Supply custom pre &amp; post fix characters around highlights</a:t>
            </a:r>
            <a:endParaRPr lang="en-US" sz="3400" dirty="0"/>
          </a:p>
        </p:txBody>
      </p:sp>
      <p:pic>
        <p:nvPicPr>
          <p:cNvPr id="5122" name="Picture 2" descr="http://i.imgur.com/8gIMkZ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33" y="3050494"/>
            <a:ext cx="6307445" cy="21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7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Text Searches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16320"/>
          </a:xfrm>
        </p:spPr>
        <p:txBody>
          <a:bodyPr/>
          <a:lstStyle/>
          <a:p>
            <a:r>
              <a:rPr lang="en-US" sz="2800" i="1" dirty="0" smtClean="0"/>
              <a:t>Search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+	AND 			wifi+luxury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|	OR 			wifi|luxury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-	NOT 			wifi –luxury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*	Suffix 			lux*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	Phrase		“Roach Motel”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()	Precedence		model+(wifi|laundry)</a:t>
            </a:r>
          </a:p>
        </p:txBody>
      </p:sp>
    </p:spTree>
    <p:extLst>
      <p:ext uri="{BB962C8B-B14F-4D97-AF65-F5344CB8AC3E}">
        <p14:creationId xmlns:p14="http://schemas.microsoft.com/office/powerpoint/2010/main" val="287784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–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0537"/>
          </a:xfrm>
        </p:spPr>
        <p:txBody>
          <a:bodyPr/>
          <a:lstStyle/>
          <a:p>
            <a:r>
              <a:rPr lang="en-US" sz="2800" i="1" dirty="0" smtClean="0"/>
              <a:t>Odata Expressions with $filter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Logical		</a:t>
            </a:r>
            <a:r>
              <a:rPr lang="en-US" sz="2800" i="1" dirty="0" smtClean="0"/>
              <a:t>and, or,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Comparison	</a:t>
            </a:r>
            <a:r>
              <a:rPr lang="en-US" sz="2800" i="1" dirty="0" smtClean="0"/>
              <a:t>eq, ne, gt, lt, ge, 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Collections	</a:t>
            </a:r>
            <a:r>
              <a:rPr lang="en-US" sz="2800" i="1" dirty="0" smtClean="0"/>
              <a:t>any, all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Geospatial	</a:t>
            </a:r>
            <a:r>
              <a:rPr lang="en-US" sz="2800" i="1" dirty="0" smtClean="0"/>
              <a:t>geo.distance, geo.intersects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Examples – Hotel Search</a:t>
            </a:r>
          </a:p>
          <a:p>
            <a:r>
              <a:rPr lang="sv-SE" sz="2000" dirty="0"/>
              <a:t>$filter=baseRate lt 100.0 and rating ge </a:t>
            </a:r>
            <a:r>
              <a:rPr lang="sv-SE" sz="2000" dirty="0" smtClean="0"/>
              <a:t>4</a:t>
            </a:r>
          </a:p>
          <a:p>
            <a:r>
              <a:rPr lang="en-US" sz="2000" dirty="0"/>
              <a:t>$filter=(category eq 'Luxury' or parkingIncluded eq true) and rating </a:t>
            </a:r>
            <a:r>
              <a:rPr lang="en-US" sz="2000" dirty="0" err="1"/>
              <a:t>eq</a:t>
            </a:r>
            <a:r>
              <a:rPr lang="en-US" sz="2000" dirty="0"/>
              <a:t> </a:t>
            </a:r>
            <a:r>
              <a:rPr lang="en-US" sz="2000" dirty="0" smtClean="0"/>
              <a:t>3</a:t>
            </a:r>
          </a:p>
          <a:p>
            <a:r>
              <a:rPr lang="en-US" sz="2000" dirty="0"/>
              <a:t>$filter=parkingIncluded eq true and smokingAllowed eq </a:t>
            </a:r>
            <a:r>
              <a:rPr lang="en-US" sz="2000" dirty="0" smtClean="0"/>
              <a:t>false</a:t>
            </a:r>
          </a:p>
          <a:p>
            <a:r>
              <a:rPr lang="en-US" sz="2000" dirty="0"/>
              <a:t>$filter=hotelName ne 'Roach Motel' and lastRenovationDate ge 2010-01-01T00:00:00Z</a:t>
            </a:r>
          </a:p>
        </p:txBody>
      </p:sp>
    </p:spTree>
    <p:extLst>
      <p:ext uri="{BB962C8B-B14F-4D97-AF65-F5344CB8AC3E}">
        <p14:creationId xmlns:p14="http://schemas.microsoft.com/office/powerpoint/2010/main" val="127532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072_SPC2012_Business_Template_16x9_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currency_PPT_Template" id="{97A95E7D-B49B-4719-9690-9641C110BB7F}" vid="{89F303A5-0A5A-414C-AAD3-FCD748BE30C6}"/>
    </a:ext>
  </a:extLst>
</a:theme>
</file>

<file path=ppt/theme/theme2.xml><?xml version="1.0" encoding="utf-8"?>
<a:theme xmlns:a="http://schemas.openxmlformats.org/drawingml/2006/main" name="7-30269_Server &amp; Tools Business_16x9">
  <a:themeElements>
    <a:clrScheme name="Custom 14">
      <a:dk1>
        <a:srgbClr val="505050"/>
      </a:dk1>
      <a:lt1>
        <a:srgbClr val="FFFFFF"/>
      </a:lt1>
      <a:dk2>
        <a:srgbClr val="505050"/>
      </a:dk2>
      <a:lt2>
        <a:srgbClr val="969696"/>
      </a:lt2>
      <a:accent1>
        <a:srgbClr val="00187B"/>
      </a:accent1>
      <a:accent2>
        <a:srgbClr val="7FBA00"/>
      </a:accent2>
      <a:accent3>
        <a:srgbClr val="FF8C00"/>
      </a:accent3>
      <a:accent4>
        <a:srgbClr val="00BCF2"/>
      </a:accent4>
      <a:accent5>
        <a:srgbClr val="E81123"/>
      </a:accent5>
      <a:accent6>
        <a:srgbClr val="FFB900"/>
      </a:accent6>
      <a:hlink>
        <a:srgbClr val="00187B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External_Template_16x9" id="{2FE55D51-FEBC-4A42-A4CB-0C1E7CD67338}" vid="{6B9A7899-6FE2-4C34-8CB1-94B9A5D7B2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E9F88965A517489760119D96480A98" ma:contentTypeVersion="1" ma:contentTypeDescription="Create a new document." ma:contentTypeScope="" ma:versionID="7429fb8f016a936029ec4c8986c11fef">
  <xsd:schema xmlns:xsd="http://www.w3.org/2001/XMLSchema" xmlns:xs="http://www.w3.org/2001/XMLSchema" xmlns:p="http://schemas.microsoft.com/office/2006/metadata/properties" xmlns:ns3="2dbd31e8-e70b-4992-b9a5-74a5ae8df1a6" targetNamespace="http://schemas.microsoft.com/office/2006/metadata/properties" ma:root="true" ma:fieldsID="5d625f2824b5bebcc645f8016a241dd1" ns3:_="">
    <xsd:import namespace="2dbd31e8-e70b-4992-b9a5-74a5ae8df1a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d31e8-e70b-4992-b9a5-74a5ae8df1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CF55E3-0DAB-497E-946F-F5731120B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d31e8-e70b-4992-b9a5-74a5ae8df1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5F59DE-BE51-4FE6-8F6F-DCC85D8D8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F97589-A0D2-4C9B-92A2-6682BF753D9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dbd31e8-e70b-4992-b9a5-74a5ae8df1a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Concurrency_PPT_Template (2)</Template>
  <TotalTime>1208</TotalTime>
  <Words>706</Words>
  <Application>Microsoft Office PowerPoint</Application>
  <PresentationFormat>Widescreen</PresentationFormat>
  <Paragraphs>169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</vt:lpstr>
      <vt:lpstr>5-30072_SPC2012_Business_Template_16x9_Light</vt:lpstr>
      <vt:lpstr>7-30269_Server &amp; Tools Business_16x9</vt:lpstr>
      <vt:lpstr>PowerPoint Presentation</vt:lpstr>
      <vt:lpstr>What’s the problem?</vt:lpstr>
      <vt:lpstr>Full Text Search</vt:lpstr>
      <vt:lpstr>Azure Search</vt:lpstr>
      <vt:lpstr>Features - Suggestions</vt:lpstr>
      <vt:lpstr>Features – Faceted Navigation</vt:lpstr>
      <vt:lpstr>Features - Highlighting</vt:lpstr>
      <vt:lpstr>Features – Text Searches</vt:lpstr>
      <vt:lpstr>Features – Filters</vt:lpstr>
      <vt:lpstr>Indexers &amp; Data sources (Pull Approach)</vt:lpstr>
      <vt:lpstr>Demo Scenario</vt:lpstr>
      <vt:lpstr>Demo - Create the Prerequisites</vt:lpstr>
      <vt:lpstr>Demo - Creating a Search Service</vt:lpstr>
      <vt:lpstr>Demo - Windows Client Application</vt:lpstr>
      <vt:lpstr>Additional Azure Search Points</vt:lpstr>
      <vt:lpstr>Advanced Concepts &amp; Scenarios</vt:lpstr>
      <vt:lpstr>Pricing</vt:lpstr>
      <vt:lpstr>Questions</vt:lpstr>
      <vt:lpstr>Resources </vt:lpstr>
      <vt:lpstr> </vt:lpstr>
    </vt:vector>
  </TitlesOfParts>
  <Company>Concurrency,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Online v OnPrem Template</dc:title>
  <dc:creator>Jake Borzym</dc:creator>
  <cp:lastModifiedBy>Tim Gabrhel</cp:lastModifiedBy>
  <cp:revision>96</cp:revision>
  <dcterms:created xsi:type="dcterms:W3CDTF">2014-05-28T20:42:30Z</dcterms:created>
  <dcterms:modified xsi:type="dcterms:W3CDTF">2015-03-28T14:29:22Z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0x010100DCE9F88965A517489760119D96480A98</vt:lpwstr>
  </property>
  <property fmtid="{D5CDD505-2E9C-101B-9397-08002B2CF9AE}" pid="3" name="_dlc_DocIdItemGuid">
    <vt:lpwstr>426b967c-9141-479b-b6c4-fb56657325c2</vt:lpwstr>
  </property>
</Properties>
</file>