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87" autoAdjust="0"/>
  </p:normalViewPr>
  <p:slideViewPr>
    <p:cSldViewPr>
      <p:cViewPr varScale="1">
        <p:scale>
          <a:sx n="137" d="100"/>
          <a:sy n="137" d="100"/>
        </p:scale>
        <p:origin x="-282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3EC26C-58CB-460E-9A71-65671823CBB8}" type="datetimeFigureOut">
              <a:rPr lang="en-US" smtClean="0"/>
              <a:t>5/1/2016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4E5D9-162A-46E3-A4A8-820DF2B04A64}" type="slidenum">
              <a:rPr lang="en-US" smtClean="0"/>
              <a:t>‹#›</a:t>
            </a:fld>
            <a:endParaRPr lang="en-US"/>
          </a:p>
        </p:txBody>
      </p:sp>
    </p:spTree>
    <p:extLst>
      <p:ext uri="{BB962C8B-B14F-4D97-AF65-F5344CB8AC3E}">
        <p14:creationId xmlns:p14="http://schemas.microsoft.com/office/powerpoint/2010/main" val="326637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1</a:t>
            </a:fld>
            <a:endParaRPr lang="en-US"/>
          </a:p>
        </p:txBody>
      </p:sp>
    </p:spTree>
    <p:extLst>
      <p:ext uri="{BB962C8B-B14F-4D97-AF65-F5344CB8AC3E}">
        <p14:creationId xmlns:p14="http://schemas.microsoft.com/office/powerpoint/2010/main" val="341862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our project, we decided to find a way to use the UK police database, a public database that contains information on all of the crimes in the UK, submitted by police departments. </a:t>
            </a:r>
            <a:r>
              <a:rPr lang="en-US" baseline="0" dirty="0" smtClean="0"/>
              <a:t>Our primary </a:t>
            </a:r>
            <a:r>
              <a:rPr lang="en-US" baseline="0" dirty="0" smtClean="0"/>
              <a:t>goal in this massive data </a:t>
            </a:r>
            <a:r>
              <a:rPr lang="en-US" baseline="0" dirty="0" smtClean="0"/>
              <a:t>project was that of a data scientist, to take data that is largely unintelligible in its raw form, and turn it into knowledge.  Why </a:t>
            </a:r>
            <a:r>
              <a:rPr lang="en-US" baseline="0" dirty="0" smtClean="0"/>
              <a:t>is crime data worthy of such an effort?  By gaining a better understanding of crime, and distributing that knowledge, one can contribute to the health of </a:t>
            </a:r>
            <a:r>
              <a:rPr lang="en-US" baseline="0" dirty="0" smtClean="0"/>
              <a:t>society.  Here are three ways that might happen.</a:t>
            </a:r>
            <a:endParaRPr lang="en-US" baseline="0" dirty="0" smtClean="0"/>
          </a:p>
          <a:p>
            <a:endParaRPr lang="en-US" baseline="0" dirty="0" smtClean="0"/>
          </a:p>
          <a:p>
            <a:r>
              <a:rPr lang="en-US" baseline="0" dirty="0" smtClean="0"/>
              <a:t>One clear benefit of understanding crime data is to educate the citizenry.  Before people decide where to live, for instance, it may be really helpful to look at a map that makes all of the data consumable.  </a:t>
            </a:r>
          </a:p>
          <a:p>
            <a:endParaRPr lang="en-US" baseline="0" dirty="0" smtClean="0"/>
          </a:p>
          <a:p>
            <a:r>
              <a:rPr lang="en-US" baseline="0" dirty="0" smtClean="0"/>
              <a:t>A full understanding of crime will also yield hypotheses for how to reduce it, paving the way for policies and programs in government.</a:t>
            </a:r>
          </a:p>
          <a:p>
            <a:endParaRPr lang="en-US" baseline="0" dirty="0" smtClean="0"/>
          </a:p>
          <a:p>
            <a:r>
              <a:rPr lang="en-US" baseline="0" dirty="0" smtClean="0"/>
              <a:t>Finally, once the intricacies of crime are understood, it will be easier to identify what police action is contributing to crime prevention and which may be abuse.</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2</a:t>
            </a:fld>
            <a:endParaRPr lang="en-US"/>
          </a:p>
        </p:txBody>
      </p:sp>
    </p:spTree>
    <p:extLst>
      <p:ext uri="{BB962C8B-B14F-4D97-AF65-F5344CB8AC3E}">
        <p14:creationId xmlns:p14="http://schemas.microsoft.com/office/powerpoint/2010/main" val="169807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data sources that we used.  Most of them were found through googling.  The dataset that kicked it all off was the crime data.</a:t>
            </a:r>
            <a:r>
              <a:rPr lang="en-US" baseline="0" dirty="0" smtClean="0"/>
              <a:t>  A link was posted to it in the sub-</a:t>
            </a:r>
            <a:r>
              <a:rPr lang="en-US" baseline="0" dirty="0" err="1" smtClean="0"/>
              <a:t>reddit</a:t>
            </a:r>
            <a:r>
              <a:rPr lang="en-US" baseline="0" dirty="0" smtClean="0"/>
              <a:t> datasets.</a:t>
            </a:r>
            <a:endParaRPr lang="en-US" dirty="0" smtClean="0"/>
          </a:p>
          <a:p>
            <a:endParaRPr lang="en-US" dirty="0" smtClean="0"/>
          </a:p>
          <a:p>
            <a:r>
              <a:rPr lang="en-US" dirty="0" smtClean="0"/>
              <a:t>The first is a UK-wide crime database I already spoke of.</a:t>
            </a:r>
          </a:p>
          <a:p>
            <a:endParaRPr lang="en-US" dirty="0" smtClean="0"/>
          </a:p>
          <a:p>
            <a:r>
              <a:rPr lang="en-US" dirty="0" smtClean="0"/>
              <a:t>The second is the source</a:t>
            </a:r>
            <a:r>
              <a:rPr lang="en-US" baseline="0" dirty="0" smtClean="0"/>
              <a:t> for the Economic indicators that we evaluated.</a:t>
            </a:r>
          </a:p>
          <a:p>
            <a:endParaRPr lang="en-US" baseline="0" dirty="0" smtClean="0"/>
          </a:p>
          <a:p>
            <a:r>
              <a:rPr lang="en-US" baseline="0" dirty="0" smtClean="0"/>
              <a:t>The third contained the data required to aggregate from the street level crime data to the local authority district (LAD) level that we ended up applying for the majority of our analyses.</a:t>
            </a:r>
          </a:p>
          <a:p>
            <a:endParaRPr lang="en-US" baseline="0" dirty="0" smtClean="0"/>
          </a:p>
          <a:p>
            <a:r>
              <a:rPr lang="en-US" baseline="0" dirty="0" smtClean="0"/>
              <a:t>The fourth contained the shapefiles that we needed to create the mappings.</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3</a:t>
            </a:fld>
            <a:endParaRPr lang="en-US"/>
          </a:p>
        </p:txBody>
      </p:sp>
    </p:spTree>
    <p:extLst>
      <p:ext uri="{BB962C8B-B14F-4D97-AF65-F5344CB8AC3E}">
        <p14:creationId xmlns:p14="http://schemas.microsoft.com/office/powerpoint/2010/main" val="108173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read the slide.  I don’t know what else one does with an </a:t>
            </a:r>
            <a:r>
              <a:rPr lang="en-US" smtClean="0"/>
              <a:t>Agenda slide</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4</a:t>
            </a:fld>
            <a:endParaRPr lang="en-US"/>
          </a:p>
        </p:txBody>
      </p:sp>
    </p:spTree>
    <p:extLst>
      <p:ext uri="{BB962C8B-B14F-4D97-AF65-F5344CB8AC3E}">
        <p14:creationId xmlns:p14="http://schemas.microsoft.com/office/powerpoint/2010/main" val="125144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58553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126784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93653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998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11418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347491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E9BA6F-DD76-46D5-BAD6-2DAEE9A0C573}" type="datetimeFigureOut">
              <a:rPr lang="en-US" smtClean="0"/>
              <a:t>5/1/2016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32545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E9BA6F-DD76-46D5-BAD6-2DAEE9A0C573}" type="datetimeFigureOut">
              <a:rPr lang="en-US" smtClean="0"/>
              <a:t>5/1/2016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2605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9BA6F-DD76-46D5-BAD6-2DAEE9A0C573}" type="datetimeFigureOut">
              <a:rPr lang="en-US" smtClean="0"/>
              <a:t>5/1/2016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04653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15189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190022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9BA6F-DD76-46D5-BAD6-2DAEE9A0C573}" type="datetimeFigureOut">
              <a:rPr lang="en-US" smtClean="0"/>
              <a:t>5/1/2016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03B4B-D082-489D-9CC8-A039357ED6E0}" type="slidenum">
              <a:rPr lang="en-US" smtClean="0"/>
              <a:t>‹#›</a:t>
            </a:fld>
            <a:endParaRPr lang="en-US"/>
          </a:p>
        </p:txBody>
      </p:sp>
    </p:spTree>
    <p:extLst>
      <p:ext uri="{BB962C8B-B14F-4D97-AF65-F5344CB8AC3E}">
        <p14:creationId xmlns:p14="http://schemas.microsoft.com/office/powerpoint/2010/main" val="339351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police.u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ensus.edina.ac.uk/easy_download.html" TargetMode="External"/><Relationship Id="rId5" Type="http://schemas.openxmlformats.org/officeDocument/2006/relationships/hyperlink" Target="http://webarchive.nationalarchives.gov.uk/20160105160709/http:/www.ons.gov.uk/ons/guide-method/geography/products/census/lookup/2011/index.html" TargetMode="External"/><Relationship Id="rId4" Type="http://schemas.openxmlformats.org/officeDocument/2006/relationships/hyperlink" Target="https://www.nomisweb.co.u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Crime Activity in the UK</a:t>
            </a:r>
            <a:endParaRPr lang="en-US" dirty="0"/>
          </a:p>
        </p:txBody>
      </p:sp>
      <p:sp>
        <p:nvSpPr>
          <p:cNvPr id="3" name="Subtitle 2"/>
          <p:cNvSpPr>
            <a:spLocks noGrp="1"/>
          </p:cNvSpPr>
          <p:nvPr>
            <p:ph type="subTitle" idx="1"/>
          </p:nvPr>
        </p:nvSpPr>
        <p:spPr/>
        <p:txBody>
          <a:bodyPr>
            <a:normAutofit/>
          </a:bodyPr>
          <a:lstStyle/>
          <a:p>
            <a:r>
              <a:rPr lang="en-US" sz="2400" dirty="0" smtClean="0"/>
              <a:t>By: Joshua Kaplan, Tim </a:t>
            </a:r>
            <a:r>
              <a:rPr lang="en-US" sz="2400" dirty="0" err="1" smtClean="0"/>
              <a:t>Ahn</a:t>
            </a:r>
            <a:r>
              <a:rPr lang="en-US" sz="2400" dirty="0" smtClean="0"/>
              <a:t>, and John Hotchkiss</a:t>
            </a:r>
            <a:endParaRPr lang="en-US" sz="2400" dirty="0"/>
          </a:p>
        </p:txBody>
      </p:sp>
      <p:pic>
        <p:nvPicPr>
          <p:cNvPr id="1026" name="Picture 2" descr="https://s-media-cache-ak0.pinimg.com/736x/9e/ac/3b/9eac3b8301587cc53764774950477a4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512944"/>
            <a:ext cx="2590800" cy="2040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rimetechservices.com/wp-content/uploads/2014/07/wall_of_crime_scene_tape_1600_clr_853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09600"/>
            <a:ext cx="921173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41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inVertic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Importance of Understanding Crime</a:t>
            </a:r>
            <a:endParaRPr lang="en-US" dirty="0"/>
          </a:p>
        </p:txBody>
      </p:sp>
      <p:sp>
        <p:nvSpPr>
          <p:cNvPr id="3" name="Content Placeholder 2"/>
          <p:cNvSpPr>
            <a:spLocks noGrp="1"/>
          </p:cNvSpPr>
          <p:nvPr>
            <p:ph idx="1"/>
          </p:nvPr>
        </p:nvSpPr>
        <p:spPr/>
        <p:txBody>
          <a:bodyPr/>
          <a:lstStyle/>
          <a:p>
            <a:r>
              <a:rPr lang="en-US" dirty="0" smtClean="0"/>
              <a:t>Educate populous</a:t>
            </a:r>
          </a:p>
          <a:p>
            <a:r>
              <a:rPr lang="en-US" dirty="0" smtClean="0"/>
              <a:t>Reduce crime</a:t>
            </a:r>
          </a:p>
          <a:p>
            <a:r>
              <a:rPr lang="en-US" dirty="0" smtClean="0"/>
              <a:t>Identify police abuse</a:t>
            </a:r>
          </a:p>
        </p:txBody>
      </p:sp>
    </p:spTree>
    <p:extLst>
      <p:ext uri="{BB962C8B-B14F-4D97-AF65-F5344CB8AC3E}">
        <p14:creationId xmlns:p14="http://schemas.microsoft.com/office/powerpoint/2010/main" val="1482161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Crime data from </a:t>
            </a:r>
            <a:r>
              <a:rPr lang="en-US" dirty="0">
                <a:hlinkClick r:id="rId3"/>
              </a:rPr>
              <a:t>https://data.police.uk</a:t>
            </a:r>
            <a:r>
              <a:rPr lang="en-US" dirty="0" smtClean="0">
                <a:hlinkClick r:id="rId3"/>
              </a:rPr>
              <a:t>/</a:t>
            </a:r>
            <a:endParaRPr lang="en-US" dirty="0" smtClean="0"/>
          </a:p>
          <a:p>
            <a:pPr lvl="1"/>
            <a:r>
              <a:rPr lang="en-US" dirty="0" smtClean="0"/>
              <a:t>Published by the “Home Office” department of the UK government.</a:t>
            </a:r>
          </a:p>
          <a:p>
            <a:pPr lvl="1"/>
            <a:r>
              <a:rPr lang="en-US" dirty="0" smtClean="0"/>
              <a:t>Published monthly</a:t>
            </a:r>
          </a:p>
          <a:p>
            <a:pPr lvl="1"/>
            <a:r>
              <a:rPr lang="en-US" dirty="0" smtClean="0"/>
              <a:t>Started 12/2010</a:t>
            </a:r>
          </a:p>
          <a:p>
            <a:pPr lvl="1"/>
            <a:endParaRPr lang="en-US" dirty="0" smtClean="0"/>
          </a:p>
          <a:p>
            <a:r>
              <a:rPr lang="en-US" dirty="0" smtClean="0"/>
              <a:t>Economic data from </a:t>
            </a:r>
            <a:r>
              <a:rPr lang="en-US" dirty="0" smtClean="0">
                <a:hlinkClick r:id="rId4"/>
              </a:rPr>
              <a:t>https</a:t>
            </a:r>
            <a:r>
              <a:rPr lang="en-US" dirty="0">
                <a:hlinkClick r:id="rId4"/>
              </a:rPr>
              <a:t>://www.nomisweb.co.uk</a:t>
            </a:r>
            <a:r>
              <a:rPr lang="en-US" dirty="0" smtClean="0">
                <a:hlinkClick r:id="rId4"/>
              </a:rPr>
              <a:t>/</a:t>
            </a:r>
            <a:endParaRPr lang="en-US" dirty="0" smtClean="0"/>
          </a:p>
          <a:p>
            <a:pPr lvl="1"/>
            <a:r>
              <a:rPr lang="en-US" dirty="0" smtClean="0"/>
              <a:t>Published by the Office for National Statistics</a:t>
            </a:r>
          </a:p>
          <a:p>
            <a:pPr lvl="1"/>
            <a:r>
              <a:rPr lang="en-US" dirty="0" smtClean="0"/>
              <a:t>Access through “Query data”</a:t>
            </a:r>
          </a:p>
          <a:p>
            <a:pPr lvl="1"/>
            <a:endParaRPr lang="en-US" dirty="0"/>
          </a:p>
          <a:p>
            <a:r>
              <a:rPr lang="en-US" dirty="0" smtClean="0"/>
              <a:t>Crosswalk files for aggregating </a:t>
            </a:r>
            <a:r>
              <a:rPr lang="en-US" dirty="0"/>
              <a:t>data </a:t>
            </a:r>
            <a:r>
              <a:rPr lang="en-US" dirty="0" smtClean="0"/>
              <a:t>to the Local Authority District (LAD) level correctly </a:t>
            </a:r>
            <a:r>
              <a:rPr lang="en-US" dirty="0"/>
              <a:t>from </a:t>
            </a:r>
            <a:r>
              <a:rPr lang="en-US" dirty="0">
                <a:hlinkClick r:id="rId5"/>
              </a:rPr>
              <a:t>http://webarchive.nationalarchives.gov.uk/20160105160709/http://</a:t>
            </a:r>
            <a:r>
              <a:rPr lang="en-US" dirty="0" smtClean="0">
                <a:hlinkClick r:id="rId5"/>
              </a:rPr>
              <a:t>www.ons.gov.uk/ons/guide-method/geography/products/census/lookup/2011/index.html</a:t>
            </a:r>
            <a:endParaRPr lang="en-US" dirty="0" smtClean="0"/>
          </a:p>
          <a:p>
            <a:pPr lvl="1"/>
            <a:r>
              <a:rPr lang="en-US" dirty="0" smtClean="0"/>
              <a:t>Published </a:t>
            </a:r>
            <a:r>
              <a:rPr lang="en-US" dirty="0"/>
              <a:t>by the Office for National </a:t>
            </a:r>
            <a:r>
              <a:rPr lang="en-US" dirty="0" smtClean="0"/>
              <a:t>Statistics</a:t>
            </a:r>
          </a:p>
          <a:p>
            <a:endParaRPr lang="en-US" dirty="0"/>
          </a:p>
          <a:p>
            <a:r>
              <a:rPr lang="en-US" dirty="0" smtClean="0"/>
              <a:t>Shapefiles for mapping output </a:t>
            </a:r>
            <a:r>
              <a:rPr lang="en-US" dirty="0"/>
              <a:t>areas from </a:t>
            </a:r>
            <a:r>
              <a:rPr lang="en-US" dirty="0">
                <a:hlinkClick r:id="rId6"/>
              </a:rPr>
              <a:t>https://</a:t>
            </a:r>
            <a:r>
              <a:rPr lang="en-US" dirty="0" smtClean="0">
                <a:hlinkClick r:id="rId6"/>
              </a:rPr>
              <a:t>census.edina.ac.uk/easy_download.html</a:t>
            </a:r>
            <a:endParaRPr lang="en-US" dirty="0" smtClean="0"/>
          </a:p>
          <a:p>
            <a:pPr lvl="1"/>
            <a:r>
              <a:rPr lang="en-US" dirty="0" smtClean="0"/>
              <a:t>Published by University of Edinburgh</a:t>
            </a:r>
          </a:p>
          <a:p>
            <a:endParaRPr lang="en-US" dirty="0"/>
          </a:p>
        </p:txBody>
      </p:sp>
      <p:sp>
        <p:nvSpPr>
          <p:cNvPr id="4" name="Title 1"/>
          <p:cNvSpPr>
            <a:spLocks noGrp="1"/>
          </p:cNvSpPr>
          <p:nvPr>
            <p:ph type="title"/>
          </p:nvPr>
        </p:nvSpPr>
        <p:spPr>
          <a:xfrm>
            <a:off x="457200" y="274638"/>
            <a:ext cx="8229600" cy="1143000"/>
          </a:xfrm>
        </p:spPr>
        <p:txBody>
          <a:bodyPr>
            <a:normAutofit/>
          </a:bodyPr>
          <a:lstStyle/>
          <a:p>
            <a:r>
              <a:rPr lang="en-US" dirty="0" smtClean="0"/>
              <a:t>Data Sources</a:t>
            </a:r>
            <a:endParaRPr lang="en-US" dirty="0"/>
          </a:p>
        </p:txBody>
      </p:sp>
    </p:spTree>
    <p:extLst>
      <p:ext uri="{BB962C8B-B14F-4D97-AF65-F5344CB8AC3E}">
        <p14:creationId xmlns:p14="http://schemas.microsoft.com/office/powerpoint/2010/main" val="3124922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Inspiration/Previous Work</a:t>
            </a:r>
          </a:p>
          <a:p>
            <a:r>
              <a:rPr lang="en-US" dirty="0" smtClean="0"/>
              <a:t>Exploratory Data Analysis and Mapping</a:t>
            </a:r>
          </a:p>
          <a:p>
            <a:r>
              <a:rPr lang="en-US" dirty="0" smtClean="0"/>
              <a:t>Discussion of Tools</a:t>
            </a:r>
          </a:p>
          <a:p>
            <a:r>
              <a:rPr lang="en-US" dirty="0" smtClean="0"/>
              <a:t>Discussion of Analysis</a:t>
            </a:r>
          </a:p>
          <a:p>
            <a:r>
              <a:rPr lang="en-US" dirty="0" smtClean="0"/>
              <a:t>Timetable of work</a:t>
            </a:r>
          </a:p>
          <a:p>
            <a:r>
              <a:rPr lang="en-US" dirty="0" smtClean="0"/>
              <a:t>Possible Extensions</a:t>
            </a:r>
          </a:p>
          <a:p>
            <a:endParaRPr lang="en-US" dirty="0"/>
          </a:p>
        </p:txBody>
      </p:sp>
    </p:spTree>
    <p:extLst>
      <p:ext uri="{BB962C8B-B14F-4D97-AF65-F5344CB8AC3E}">
        <p14:creationId xmlns:p14="http://schemas.microsoft.com/office/powerpoint/2010/main" val="1386484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475</Words>
  <Application>Microsoft Office PowerPoint</Application>
  <PresentationFormat>On-screen Show (4:3)</PresentationFormat>
  <Paragraphs>49</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Understanding Crime Activity in the UK</vt:lpstr>
      <vt:lpstr>The Importance of Understanding Crime</vt:lpstr>
      <vt:lpstr>Data Sources</vt:lpstr>
      <vt:lpstr>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dc:creator>
  <cp:lastModifiedBy>Heather</cp:lastModifiedBy>
  <cp:revision>15</cp:revision>
  <dcterms:created xsi:type="dcterms:W3CDTF">2016-05-01T16:09:11Z</dcterms:created>
  <dcterms:modified xsi:type="dcterms:W3CDTF">2016-05-02T02:28:34Z</dcterms:modified>
</cp:coreProperties>
</file>