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5"/>
  </p:notesMasterIdLst>
  <p:sldIdLst>
    <p:sldId id="256" r:id="rId2"/>
    <p:sldId id="281" r:id="rId3"/>
    <p:sldId id="257" r:id="rId4"/>
    <p:sldId id="258" r:id="rId5"/>
    <p:sldId id="259" r:id="rId6"/>
    <p:sldId id="260" r:id="rId7"/>
    <p:sldId id="261" r:id="rId8"/>
    <p:sldId id="262" r:id="rId9"/>
    <p:sldId id="263" r:id="rId10"/>
    <p:sldId id="264" r:id="rId11"/>
    <p:sldId id="265" r:id="rId12"/>
    <p:sldId id="266" r:id="rId13"/>
    <p:sldId id="273" r:id="rId14"/>
    <p:sldId id="267" r:id="rId15"/>
    <p:sldId id="271" r:id="rId16"/>
    <p:sldId id="272" r:id="rId17"/>
    <p:sldId id="274" r:id="rId18"/>
    <p:sldId id="275" r:id="rId19"/>
    <p:sldId id="276" r:id="rId20"/>
    <p:sldId id="277" r:id="rId21"/>
    <p:sldId id="278" r:id="rId22"/>
    <p:sldId id="279" r:id="rId23"/>
    <p:sldId id="280"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93"/>
    <p:restoredTop sz="90523"/>
  </p:normalViewPr>
  <p:slideViewPr>
    <p:cSldViewPr snapToGrid="0" snapToObjects="1">
      <p:cViewPr varScale="1">
        <p:scale>
          <a:sx n="81" d="100"/>
          <a:sy n="81" d="100"/>
        </p:scale>
        <p:origin x="11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c1612ab5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c1612ab5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Avoid investing with people who claim that an investment has no downside risk. No investment is risk-free, and the potential of loss should always be considered.</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Let common sense prevail. If it sounds too good to be true, it probably is. Be skeptical of any </a:t>
            </a:r>
            <a:r>
              <a:rPr lang="en-US" dirty="0">
                <a:solidFill>
                  <a:schemeClr val="dk1"/>
                </a:solidFill>
              </a:rPr>
              <a:t>unrealistic</a:t>
            </a:r>
            <a:r>
              <a:rPr lang="en" dirty="0">
                <a:solidFill>
                  <a:schemeClr val="dk1"/>
                </a:solidFill>
              </a:rPr>
              <a:t> claims.</a:t>
            </a:r>
            <a:endParaRPr dirty="0">
              <a:solidFill>
                <a:schemeClr val="dk1"/>
              </a:solidFill>
            </a:endParaRPr>
          </a:p>
          <a:p>
            <a:pPr marL="0" lvl="0" indent="0" algn="l" rtl="0">
              <a:spcBef>
                <a:spcPts val="0"/>
              </a:spcBef>
              <a:spcAft>
                <a:spcPts val="0"/>
              </a:spcAft>
              <a:buNone/>
            </a:pPr>
            <a:endParaRPr u="sng" dirty="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c1612ab5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c1612ab5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Avoid </a:t>
            </a:r>
            <a:r>
              <a:rPr lang="en-US" dirty="0">
                <a:solidFill>
                  <a:schemeClr val="dk1"/>
                </a:solidFill>
              </a:rPr>
              <a:t>paying </a:t>
            </a:r>
            <a:r>
              <a:rPr lang="en" dirty="0">
                <a:solidFill>
                  <a:schemeClr val="dk1"/>
                </a:solidFill>
              </a:rPr>
              <a:t>advance fees or money </a:t>
            </a:r>
            <a:r>
              <a:rPr lang="en-US" dirty="0">
                <a:solidFill>
                  <a:schemeClr val="dk1"/>
                </a:solidFill>
              </a:rPr>
              <a:t>upfront</a:t>
            </a:r>
            <a:r>
              <a:rPr lang="en"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Understand any financial figures and presentations .Take your time. Never feel rushed.</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Never make emotional decisions; it is perfectly fine to “sleep on it”.</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Never be embarrassed to report fraud, or warn others. Contact the Oklahoma Department of Securities if you suspect something.</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Get </a:t>
            </a:r>
            <a:r>
              <a:rPr lang="en-US" dirty="0">
                <a:solidFill>
                  <a:schemeClr val="dk1"/>
                </a:solidFill>
              </a:rPr>
              <a:t>statements or </a:t>
            </a:r>
            <a:r>
              <a:rPr lang="en" dirty="0">
                <a:solidFill>
                  <a:schemeClr val="dk1"/>
                </a:solidFill>
              </a:rPr>
              <a:t>reports and keep up with your investments.</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c1612ab5b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c1612ab5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solidFill>
                  <a:schemeClr val="dk1"/>
                </a:solidFill>
              </a:rPr>
              <a:t>Are you a registered to sell investments in this state?</a:t>
            </a:r>
            <a:endParaRPr sz="3600">
              <a:solidFill>
                <a:schemeClr val="dk1"/>
              </a:solidFill>
            </a:endParaRPr>
          </a:p>
          <a:p>
            <a:pPr marL="0" lvl="0" indent="0" algn="l" rtl="0">
              <a:spcBef>
                <a:spcPts val="0"/>
              </a:spcBef>
              <a:spcAft>
                <a:spcPts val="0"/>
              </a:spcAft>
              <a:buClr>
                <a:schemeClr val="dk1"/>
              </a:buClr>
              <a:buSzPts val="1100"/>
              <a:buFont typeface="Arial"/>
              <a:buNone/>
            </a:pPr>
            <a:r>
              <a:rPr lang="en" sz="3600">
                <a:solidFill>
                  <a:schemeClr val="dk1"/>
                </a:solidFill>
              </a:rPr>
              <a:t>Do you have any enforcement actions against you?</a:t>
            </a:r>
            <a:endParaRPr sz="3600">
              <a:solidFill>
                <a:schemeClr val="dk1"/>
              </a:solidFill>
            </a:endParaRPr>
          </a:p>
          <a:p>
            <a:pPr marL="0" lvl="0" indent="0" algn="l" rtl="0">
              <a:spcBef>
                <a:spcPts val="0"/>
              </a:spcBef>
              <a:spcAft>
                <a:spcPts val="0"/>
              </a:spcAft>
              <a:buClr>
                <a:schemeClr val="dk1"/>
              </a:buClr>
              <a:buSzPts val="1100"/>
              <a:buFont typeface="Arial"/>
              <a:buNone/>
            </a:pPr>
            <a:r>
              <a:rPr lang="en" sz="3600">
                <a:solidFill>
                  <a:schemeClr val="dk1"/>
                </a:solidFill>
              </a:rPr>
              <a:t>Have you ever been sued by a client or professional colleague?</a:t>
            </a:r>
            <a:endParaRPr sz="3600">
              <a:solidFill>
                <a:schemeClr val="dk1"/>
              </a:solidFill>
            </a:endParaRPr>
          </a:p>
          <a:p>
            <a:pPr marL="0" lvl="0" indent="0" algn="l" rtl="0">
              <a:spcBef>
                <a:spcPts val="0"/>
              </a:spcBef>
              <a:spcAft>
                <a:spcPts val="0"/>
              </a:spcAft>
              <a:buClr>
                <a:schemeClr val="dk1"/>
              </a:buClr>
              <a:buSzPts val="1100"/>
              <a:buFont typeface="Arial"/>
              <a:buNone/>
            </a:pPr>
            <a:endParaRPr u="sng">
              <a:solidFill>
                <a:schemeClr val="dk1"/>
              </a:solidFill>
            </a:endParaRPr>
          </a:p>
          <a:p>
            <a:pPr marL="0" lvl="0" indent="0" algn="l" rtl="0">
              <a:spcBef>
                <a:spcPts val="0"/>
              </a:spcBef>
              <a:spcAft>
                <a:spcPts val="0"/>
              </a:spcAft>
              <a:buClr>
                <a:schemeClr val="dk1"/>
              </a:buClr>
              <a:buSzPts val="1100"/>
              <a:buFont typeface="Arial"/>
              <a:buNone/>
            </a:pPr>
            <a:endParaRPr u="sng">
              <a:solidFill>
                <a:schemeClr val="dk1"/>
              </a:solidFill>
            </a:endParaRPr>
          </a:p>
          <a:p>
            <a:pPr marL="0" lvl="0" indent="0" algn="l" rtl="0">
              <a:spcBef>
                <a:spcPts val="0"/>
              </a:spcBef>
              <a:spcAft>
                <a:spcPts val="0"/>
              </a:spcAft>
              <a:buClr>
                <a:schemeClr val="dk1"/>
              </a:buClr>
              <a:buSzPts val="1100"/>
              <a:buFont typeface="Arial"/>
              <a:buNone/>
            </a:pPr>
            <a:endParaRPr u="sng">
              <a:solidFill>
                <a:schemeClr val="dk1"/>
              </a:solidFill>
            </a:endParaRPr>
          </a:p>
          <a:p>
            <a:pPr marL="0" lvl="0" indent="0" algn="l" rtl="0">
              <a:spcBef>
                <a:spcPts val="0"/>
              </a:spcBef>
              <a:spcAft>
                <a:spcPts val="0"/>
              </a:spcAft>
              <a:buClr>
                <a:schemeClr val="dk1"/>
              </a:buClr>
              <a:buSzPts val="1100"/>
              <a:buFont typeface="Arial"/>
              <a:buNone/>
            </a:pPr>
            <a:endParaRPr u="sng">
              <a:solidFill>
                <a:schemeClr val="dk1"/>
              </a:solidFill>
            </a:endParaRPr>
          </a:p>
          <a:p>
            <a:pPr marL="0" lvl="0" indent="0" algn="l" rtl="0">
              <a:spcBef>
                <a:spcPts val="0"/>
              </a:spcBef>
              <a:spcAft>
                <a:spcPts val="0"/>
              </a:spcAft>
              <a:buNone/>
            </a:pPr>
            <a:endParaRPr u="sng">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c05e6cd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c05e6cd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u="sng" dirty="0">
                <a:solidFill>
                  <a:schemeClr val="dk1"/>
                </a:solidFill>
              </a:rPr>
              <a:t>Questions for your investment professional</a:t>
            </a:r>
            <a:r>
              <a:rPr lang="en"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Never be afraid to ask tough questions. It’s your money, after all. If a financial salesperson is offering you an investment opportunity, you should ask them:</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What are the fees and commissions?</a:t>
            </a:r>
            <a:endParaRPr dirty="0">
              <a:solidFill>
                <a:schemeClr val="dk1"/>
              </a:solidFill>
            </a:endParaRPr>
          </a:p>
          <a:p>
            <a:pPr marL="0" lvl="0" indent="0" algn="l" rtl="0">
              <a:spcBef>
                <a:spcPts val="0"/>
              </a:spcBef>
              <a:spcAft>
                <a:spcPts val="0"/>
              </a:spcAft>
              <a:buNone/>
            </a:pPr>
            <a:endParaRPr u="sng" dirty="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c1612ab5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c1612ab5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solidFill>
                  <a:schemeClr val="dk1"/>
                </a:solidFill>
              </a:rPr>
              <a:t>How often will I receive statements? Anything less than quarterly is unacceptable.</a:t>
            </a:r>
            <a:endParaRPr sz="3600">
              <a:solidFill>
                <a:schemeClr val="dk1"/>
              </a:solidFill>
            </a:endParaRPr>
          </a:p>
          <a:p>
            <a:pPr marL="0" lvl="0" indent="0" algn="l" rtl="0">
              <a:spcBef>
                <a:spcPts val="0"/>
              </a:spcBef>
              <a:spcAft>
                <a:spcPts val="0"/>
              </a:spcAft>
              <a:buNone/>
            </a:pPr>
            <a:endParaRPr u="sng">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c1612ab5b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c1612ab5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solidFill>
                  <a:schemeClr val="dk1"/>
                </a:solidFill>
              </a:rPr>
              <a:t>Do you have any references?</a:t>
            </a:r>
            <a:endParaRPr sz="3600">
              <a:solidFill>
                <a:schemeClr val="dk1"/>
              </a:solidFill>
            </a:endParaRPr>
          </a:p>
          <a:p>
            <a:pPr marL="0" lvl="0" indent="0" algn="l" rtl="0">
              <a:spcBef>
                <a:spcPts val="0"/>
              </a:spcBef>
              <a:spcAft>
                <a:spcPts val="0"/>
              </a:spcAft>
              <a:buNone/>
            </a:pPr>
            <a:endParaRPr u="sng">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c1612ab5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c1612ab5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600" dirty="0">
                <a:solidFill>
                  <a:schemeClr val="dk1"/>
                </a:solidFill>
              </a:rPr>
              <a:t>Have </a:t>
            </a:r>
            <a:r>
              <a:rPr lang="en" sz="3600" dirty="0">
                <a:solidFill>
                  <a:schemeClr val="dk1"/>
                </a:solidFill>
              </a:rPr>
              <a:t>any enforcement actions </a:t>
            </a:r>
            <a:r>
              <a:rPr lang="en-US" sz="3600" dirty="0">
                <a:solidFill>
                  <a:schemeClr val="dk1"/>
                </a:solidFill>
              </a:rPr>
              <a:t>been taken</a:t>
            </a:r>
            <a:r>
              <a:rPr lang="en" sz="3600" dirty="0">
                <a:solidFill>
                  <a:schemeClr val="dk1"/>
                </a:solidFill>
              </a:rPr>
              <a:t> against you?</a:t>
            </a:r>
            <a:endParaRPr sz="3600" dirty="0">
              <a:solidFill>
                <a:schemeClr val="dk1"/>
              </a:solidFill>
            </a:endParaRPr>
          </a:p>
          <a:p>
            <a:pPr marL="0" lvl="0" indent="0" algn="l" rtl="0">
              <a:spcBef>
                <a:spcPts val="0"/>
              </a:spcBef>
              <a:spcAft>
                <a:spcPts val="0"/>
              </a:spcAft>
              <a:buClr>
                <a:schemeClr val="dk1"/>
              </a:buClr>
              <a:buSzPts val="1100"/>
              <a:buFont typeface="Arial"/>
              <a:buNone/>
            </a:pPr>
            <a:endParaRPr u="sng" dirty="0">
              <a:solidFill>
                <a:schemeClr val="dk1"/>
              </a:solidFill>
            </a:endParaRPr>
          </a:p>
          <a:p>
            <a:pPr marL="0" lvl="0" indent="0" algn="l" rtl="0">
              <a:spcBef>
                <a:spcPts val="0"/>
              </a:spcBef>
              <a:spcAft>
                <a:spcPts val="0"/>
              </a:spcAft>
              <a:buClr>
                <a:schemeClr val="dk1"/>
              </a:buClr>
              <a:buSzPts val="1100"/>
              <a:buFont typeface="Arial"/>
              <a:buNone/>
            </a:pPr>
            <a:endParaRPr u="sng" dirty="0">
              <a:solidFill>
                <a:schemeClr val="dk1"/>
              </a:solidFill>
            </a:endParaRPr>
          </a:p>
          <a:p>
            <a:pPr marL="0" lvl="0" indent="0" algn="l" rtl="0">
              <a:spcBef>
                <a:spcPts val="0"/>
              </a:spcBef>
              <a:spcAft>
                <a:spcPts val="0"/>
              </a:spcAft>
              <a:buNone/>
            </a:pPr>
            <a:endParaRPr u="sng" dirty="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c1612ab5b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c1612ab5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solidFill>
                  <a:schemeClr val="dk1"/>
                </a:solidFill>
              </a:rPr>
              <a:t>Have you ever been sued by a client or professional colleague?</a:t>
            </a:r>
            <a:endParaRPr sz="3600">
              <a:solidFill>
                <a:schemeClr val="dk1"/>
              </a:solidFill>
            </a:endParaRPr>
          </a:p>
          <a:p>
            <a:pPr marL="0" lvl="0" indent="0" algn="l" rtl="0">
              <a:spcBef>
                <a:spcPts val="0"/>
              </a:spcBef>
              <a:spcAft>
                <a:spcPts val="0"/>
              </a:spcAft>
              <a:buClr>
                <a:schemeClr val="dk1"/>
              </a:buClr>
              <a:buSzPts val="1100"/>
              <a:buFont typeface="Arial"/>
              <a:buNone/>
            </a:pPr>
            <a:endParaRPr u="sng">
              <a:solidFill>
                <a:schemeClr val="dk1"/>
              </a:solidFill>
            </a:endParaRPr>
          </a:p>
          <a:p>
            <a:pPr marL="0" lvl="0" indent="0" algn="l" rtl="0">
              <a:spcBef>
                <a:spcPts val="0"/>
              </a:spcBef>
              <a:spcAft>
                <a:spcPts val="0"/>
              </a:spcAft>
              <a:buClr>
                <a:schemeClr val="dk1"/>
              </a:buClr>
              <a:buSzPts val="1100"/>
              <a:buFont typeface="Arial"/>
              <a:buNone/>
            </a:pPr>
            <a:endParaRPr u="sng">
              <a:solidFill>
                <a:schemeClr val="dk1"/>
              </a:solidFill>
            </a:endParaRPr>
          </a:p>
          <a:p>
            <a:pPr marL="0" lvl="0" indent="0" algn="l" rtl="0">
              <a:spcBef>
                <a:spcPts val="0"/>
              </a:spcBef>
              <a:spcAft>
                <a:spcPts val="0"/>
              </a:spcAft>
              <a:buClr>
                <a:schemeClr val="dk1"/>
              </a:buClr>
              <a:buSzPts val="1100"/>
              <a:buFont typeface="Arial"/>
              <a:buNone/>
            </a:pPr>
            <a:endParaRPr u="sng">
              <a:solidFill>
                <a:schemeClr val="dk1"/>
              </a:solidFill>
            </a:endParaRPr>
          </a:p>
          <a:p>
            <a:pPr marL="0" lvl="0" indent="0" algn="l" rtl="0">
              <a:spcBef>
                <a:spcPts val="0"/>
              </a:spcBef>
              <a:spcAft>
                <a:spcPts val="0"/>
              </a:spcAft>
              <a:buNone/>
            </a:pPr>
            <a:endParaRPr u="sng">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4c1612ab5b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4c1612ab5b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 </a:t>
            </a:r>
            <a:r>
              <a:rPr lang="en" u="sng" dirty="0">
                <a:solidFill>
                  <a:schemeClr val="dk1"/>
                </a:solidFill>
              </a:rPr>
              <a:t>Red flags (warnings) that you may be dealing with a fraud</a:t>
            </a:r>
            <a:r>
              <a:rPr lang="en" dirty="0">
                <a:solidFill>
                  <a:schemeClr val="dk1"/>
                </a:solidFill>
              </a:rPr>
              <a:t>:</a:t>
            </a:r>
            <a:endParaRPr dirty="0">
              <a:solidFill>
                <a:schemeClr val="dk1"/>
              </a:solidFill>
            </a:endParaRPr>
          </a:p>
          <a:p>
            <a:pPr marL="0" lvl="0" indent="0" algn="l" rtl="0">
              <a:spcBef>
                <a:spcPts val="0"/>
              </a:spcBef>
              <a:spcAft>
                <a:spcPts val="0"/>
              </a:spcAft>
              <a:buNone/>
            </a:pPr>
            <a:r>
              <a:rPr lang="en" dirty="0">
                <a:solidFill>
                  <a:schemeClr val="dk1"/>
                </a:solidFill>
              </a:rPr>
              <a:t>A promise of high return with low risk.</a:t>
            </a:r>
            <a:endParaRPr dirty="0">
              <a:solidFill>
                <a:schemeClr val="dk1"/>
              </a:solidFill>
            </a:endParaRPr>
          </a:p>
          <a:p>
            <a:pPr marL="0" lvl="0" indent="0" algn="l" rtl="0">
              <a:spcBef>
                <a:spcPts val="0"/>
              </a:spcBef>
              <a:spcAft>
                <a:spcPts val="0"/>
              </a:spcAft>
              <a:buNone/>
            </a:pPr>
            <a:r>
              <a:rPr lang="en" dirty="0">
                <a:solidFill>
                  <a:schemeClr val="dk1"/>
                </a:solidFill>
              </a:rPr>
              <a:t>Unregistered investments. All securities sold in your state must be registered or exempt from registration with the state securities department.</a:t>
            </a:r>
            <a:endParaRPr dirty="0">
              <a:solidFill>
                <a:schemeClr val="dk1"/>
              </a:solidFill>
            </a:endParaRPr>
          </a:p>
          <a:p>
            <a:pPr marL="0" lvl="0" indent="0" algn="l" rtl="0">
              <a:spcBef>
                <a:spcPts val="0"/>
              </a:spcBef>
              <a:spcAft>
                <a:spcPts val="0"/>
              </a:spcAft>
              <a:buNone/>
            </a:pPr>
            <a:r>
              <a:rPr lang="en" dirty="0">
                <a:solidFill>
                  <a:schemeClr val="dk1"/>
                </a:solidFill>
              </a:rPr>
              <a:t>Unregistered investment professionals. Always ask if your investment professional is registered to transact business in your state.</a:t>
            </a:r>
            <a:endParaRPr dirty="0">
              <a:solidFill>
                <a:schemeClr val="dk1"/>
              </a:solidFill>
            </a:endParaRPr>
          </a:p>
          <a:p>
            <a:pPr marL="0" lvl="0" indent="0" algn="l" rtl="0">
              <a:spcBef>
                <a:spcPts val="0"/>
              </a:spcBef>
              <a:spcAft>
                <a:spcPts val="0"/>
              </a:spcAft>
              <a:buNone/>
            </a:pPr>
            <a:r>
              <a:rPr lang="en" dirty="0">
                <a:solidFill>
                  <a:schemeClr val="dk1"/>
                </a:solidFill>
              </a:rPr>
              <a:t>Complex and obscure investments. Ask yourself, do you understand how this business makes money? </a:t>
            </a:r>
            <a:endParaRPr dirty="0">
              <a:solidFill>
                <a:schemeClr val="dk1"/>
              </a:solidFill>
            </a:endParaRPr>
          </a:p>
          <a:p>
            <a:pPr marL="0" lvl="0" indent="0" algn="l" rtl="0">
              <a:spcBef>
                <a:spcPts val="0"/>
              </a:spcBef>
              <a:spcAft>
                <a:spcPts val="0"/>
              </a:spcAft>
              <a:buNone/>
            </a:pPr>
            <a:r>
              <a:rPr lang="en" dirty="0">
                <a:solidFill>
                  <a:schemeClr val="dk1"/>
                </a:solidFill>
              </a:rPr>
              <a:t>The salesperson mentions “getting in on the ground floor”, “guaranteed”, </a:t>
            </a:r>
            <a:r>
              <a:rPr lang="en-US" dirty="0">
                <a:solidFill>
                  <a:schemeClr val="dk1"/>
                </a:solidFill>
              </a:rPr>
              <a:t>unrealistic</a:t>
            </a:r>
            <a:r>
              <a:rPr lang="en" dirty="0">
                <a:solidFill>
                  <a:schemeClr val="dk1"/>
                </a:solidFill>
              </a:rPr>
              <a:t> claims about performance.</a:t>
            </a:r>
            <a:endParaRPr dirty="0">
              <a:solidFill>
                <a:schemeClr val="dk1"/>
              </a:solidFill>
            </a:endParaRPr>
          </a:p>
          <a:p>
            <a:pPr marL="0" lvl="0" indent="0" algn="l" rtl="0">
              <a:spcBef>
                <a:spcPts val="0"/>
              </a:spcBef>
              <a:spcAft>
                <a:spcPts val="0"/>
              </a:spcAft>
              <a:buNone/>
            </a:pPr>
            <a:r>
              <a:rPr lang="en" dirty="0">
                <a:solidFill>
                  <a:schemeClr val="dk1"/>
                </a:solidFill>
              </a:rPr>
              <a:t>Paperwork issues and lack of documentation.</a:t>
            </a:r>
            <a:endParaRPr dirty="0">
              <a:solidFill>
                <a:schemeClr val="dk1"/>
              </a:solidFill>
            </a:endParaRPr>
          </a:p>
          <a:p>
            <a:pPr marL="0" lvl="0" indent="0" algn="l" rtl="0">
              <a:spcBef>
                <a:spcPts val="0"/>
              </a:spcBef>
              <a:spcAft>
                <a:spcPts val="0"/>
              </a:spcAft>
              <a:buNone/>
            </a:pPr>
            <a:r>
              <a:rPr lang="en" dirty="0">
                <a:solidFill>
                  <a:schemeClr val="dk1"/>
                </a:solidFill>
              </a:rPr>
              <a:t>Difficulty receiving payments, or promised payments do not arrive on time.</a:t>
            </a:r>
            <a:endParaRPr dirty="0">
              <a:solidFill>
                <a:schemeClr val="dk1"/>
              </a:solidFill>
            </a:endParaRPr>
          </a:p>
          <a:p>
            <a:pPr marL="0" lvl="0" indent="0" algn="l" rtl="0">
              <a:spcBef>
                <a:spcPts val="0"/>
              </a:spcBef>
              <a:spcAft>
                <a:spcPts val="0"/>
              </a:spcAft>
              <a:buNone/>
            </a:pPr>
            <a:r>
              <a:rPr lang="en" dirty="0">
                <a:solidFill>
                  <a:schemeClr val="dk1"/>
                </a:solidFill>
              </a:rPr>
              <a:t>Stalling tactics when you want something you have been promised, like interest or principal payments.</a:t>
            </a: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c1612ab5b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c1612ab5b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 Paperwork issues and lack of documentation.</a:t>
            </a:r>
            <a:endParaRPr dirty="0">
              <a:solidFill>
                <a:schemeClr val="dk1"/>
              </a:solidFill>
            </a:endParaRPr>
          </a:p>
          <a:p>
            <a:pPr marL="0" lvl="0" indent="0" algn="l" rtl="0">
              <a:spcBef>
                <a:spcPts val="0"/>
              </a:spcBef>
              <a:spcAft>
                <a:spcPts val="0"/>
              </a:spcAft>
              <a:buNone/>
            </a:pPr>
            <a:r>
              <a:rPr lang="en" dirty="0">
                <a:solidFill>
                  <a:schemeClr val="dk1"/>
                </a:solidFill>
              </a:rPr>
              <a:t>Difficulty receiving payments, or promised payments do not arrive on time.</a:t>
            </a:r>
            <a:endParaRPr dirty="0">
              <a:solidFill>
                <a:schemeClr val="dk1"/>
              </a:solidFill>
            </a:endParaRPr>
          </a:p>
          <a:p>
            <a:pPr marL="0" lvl="0" indent="0" algn="l" rtl="0">
              <a:spcBef>
                <a:spcPts val="0"/>
              </a:spcBef>
              <a:spcAft>
                <a:spcPts val="0"/>
              </a:spcAft>
              <a:buNone/>
            </a:pPr>
            <a:r>
              <a:rPr lang="en" dirty="0">
                <a:solidFill>
                  <a:schemeClr val="dk1"/>
                </a:solidFill>
              </a:rPr>
              <a:t>Stalling tactics when you want something you have been promised, like interest or principal payments.</a:t>
            </a: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c05e6cd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c05e6cd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u="sng">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Investing requires careful research. You must protect your assets by avoiding investment frauds.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Investment fraud is a scheme where an individual or group of individuals offer or sell securities by deceiving investors and making false claims or half-truths about investment products.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c05e6cde9_0_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c05e6cde9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u="sng" dirty="0">
                <a:solidFill>
                  <a:schemeClr val="dk1"/>
                </a:solidFill>
              </a:rPr>
              <a:t>Tips to avoid online financial scams</a:t>
            </a:r>
            <a:endParaRPr u="sng"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In today’s world, many of our financial transactions take place from our home on our computers or on our mobile devices. Here is some advice when to avoid online investment fraud:</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Never wire or send money electronically to a stranger</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Do not give out financial information online to strangers, especially in emails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dirty="0"/>
              <a:t>Never make checks payable to an individual</a:t>
            </a: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c1612ab5b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c1612ab5b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dk1"/>
                </a:solidFill>
              </a:rPr>
              <a:t>Resources</a:t>
            </a:r>
            <a:r>
              <a:rPr lang="en" dirty="0">
                <a:solidFill>
                  <a:schemeClr val="dk1"/>
                </a:solidFill>
              </a:rPr>
              <a:t>:</a:t>
            </a:r>
            <a:endParaRPr dirty="0">
              <a:solidFill>
                <a:schemeClr val="dk1"/>
              </a:solidFill>
            </a:endParaRPr>
          </a:p>
          <a:p>
            <a:pPr marL="0" lvl="0" indent="0" algn="l" rtl="0">
              <a:spcBef>
                <a:spcPts val="0"/>
              </a:spcBef>
              <a:spcAft>
                <a:spcPts val="0"/>
              </a:spcAft>
              <a:buNone/>
            </a:pPr>
            <a:r>
              <a:rPr lang="en" dirty="0">
                <a:solidFill>
                  <a:schemeClr val="dk1"/>
                </a:solidFill>
              </a:rPr>
              <a:t>Here are some excellent resources to further investigate financial fraud:</a:t>
            </a:r>
            <a:endParaRPr dirty="0">
              <a:solidFill>
                <a:schemeClr val="dk1"/>
              </a:solidFill>
            </a:endParaRPr>
          </a:p>
          <a:p>
            <a:pPr marL="0" lvl="0" indent="0" algn="l" rtl="0">
              <a:spcBef>
                <a:spcPts val="0"/>
              </a:spcBef>
              <a:spcAft>
                <a:spcPts val="0"/>
              </a:spcAft>
              <a:buNone/>
            </a:pPr>
            <a:r>
              <a:rPr lang="en" dirty="0">
                <a:solidFill>
                  <a:schemeClr val="dk1"/>
                </a:solidFill>
              </a:rPr>
              <a:t>(Show these websites and links)</a:t>
            </a:r>
            <a:endParaRPr dirty="0">
              <a:solidFill>
                <a:schemeClr val="dk1"/>
              </a:solidFill>
            </a:endParaRPr>
          </a:p>
          <a:p>
            <a:pPr marL="0" lvl="0" indent="0" algn="l" rtl="0">
              <a:spcBef>
                <a:spcPts val="0"/>
              </a:spcBef>
              <a:spcAft>
                <a:spcPts val="0"/>
              </a:spcAft>
              <a:buNone/>
            </a:pPr>
            <a:r>
              <a:rPr lang="en" dirty="0">
                <a:solidFill>
                  <a:schemeClr val="dk1"/>
                </a:solidFill>
              </a:rPr>
              <a:t>Securities.ok.gov, contact us with this link</a:t>
            </a:r>
            <a:endParaRPr dirty="0">
              <a:solidFill>
                <a:schemeClr val="dk1"/>
              </a:solidFill>
            </a:endParaRPr>
          </a:p>
          <a:p>
            <a:pPr marL="0" lvl="0" indent="0" algn="l" rtl="0">
              <a:spcBef>
                <a:spcPts val="0"/>
              </a:spcBef>
              <a:spcAft>
                <a:spcPts val="0"/>
              </a:spcAft>
              <a:buNone/>
            </a:pPr>
            <a:r>
              <a:rPr lang="en" dirty="0">
                <a:solidFill>
                  <a:schemeClr val="dk1"/>
                </a:solidFill>
              </a:rPr>
              <a:t>Investedok.org</a:t>
            </a:r>
            <a:endParaRPr dirty="0">
              <a:solidFill>
                <a:schemeClr val="dk1"/>
              </a:solidFill>
            </a:endParaRPr>
          </a:p>
          <a:p>
            <a:pPr marL="0" lvl="0" indent="0" algn="l" rtl="0">
              <a:spcBef>
                <a:spcPts val="0"/>
              </a:spcBef>
              <a:spcAft>
                <a:spcPts val="0"/>
              </a:spcAft>
              <a:buNone/>
            </a:pPr>
            <a:r>
              <a:rPr lang="en" dirty="0">
                <a:solidFill>
                  <a:schemeClr val="dk1"/>
                </a:solidFill>
              </a:rPr>
              <a:t>Investor.gov</a:t>
            </a:r>
            <a:endParaRPr lang="en-US" dirty="0">
              <a:solidFill>
                <a:schemeClr val="dk1"/>
              </a:solidFill>
            </a:endParaRPr>
          </a:p>
          <a:p>
            <a:pPr marL="0" lvl="0" indent="0" algn="l" rtl="0">
              <a:spcBef>
                <a:spcPts val="0"/>
              </a:spcBef>
              <a:spcAft>
                <a:spcPts val="0"/>
              </a:spcAft>
              <a:buNone/>
            </a:pPr>
            <a:r>
              <a:rPr lang="en-US" dirty="0">
                <a:solidFill>
                  <a:schemeClr val="dk1"/>
                </a:solidFill>
              </a:rPr>
              <a:t>SEC.gov</a:t>
            </a:r>
          </a:p>
          <a:p>
            <a:pPr marL="0" lvl="0" indent="0" algn="l" rtl="0">
              <a:spcBef>
                <a:spcPts val="0"/>
              </a:spcBef>
              <a:spcAft>
                <a:spcPts val="0"/>
              </a:spcAft>
              <a:buNone/>
            </a:pPr>
            <a:r>
              <a:rPr lang="en" dirty="0">
                <a:solidFill>
                  <a:schemeClr val="dk1"/>
                </a:solidFill>
              </a:rPr>
              <a:t>Saveandinvest.org</a:t>
            </a:r>
          </a:p>
          <a:p>
            <a:pPr marL="0" lvl="0" indent="0" algn="l" rtl="0">
              <a:spcBef>
                <a:spcPts val="0"/>
              </a:spcBef>
              <a:spcAft>
                <a:spcPts val="0"/>
              </a:spcAft>
              <a:buNone/>
            </a:pPr>
            <a:r>
              <a:rPr lang="en-US" dirty="0">
                <a:solidFill>
                  <a:schemeClr val="dk1"/>
                </a:solidFill>
              </a:rPr>
              <a:t>F</a:t>
            </a:r>
            <a:r>
              <a:rPr lang="en" dirty="0">
                <a:solidFill>
                  <a:schemeClr val="dk1"/>
                </a:solidFill>
              </a:rPr>
              <a:t>inra.gov</a:t>
            </a: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c05e6cde9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c05e6cde9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c05e6cde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c05e6cde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Frauds involve deception, disguising the truth, misleading investors, and often outright theft of investor money.</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There are an unlimited number of financial scams and frauds. While the list is too numerous to discuss in one presentation, we can highlight some popular frauds that seem to appear with regularity.</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i="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c05e6cde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c05e6cde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u="sng" dirty="0">
                <a:solidFill>
                  <a:schemeClr val="dk1"/>
                </a:solidFill>
              </a:rPr>
              <a:t>Ponzi schemes</a:t>
            </a:r>
            <a:endParaRPr u="sng"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A Ponzi scheme is an investment fraud where the manager has no real investments, or has lost most or all of the original investors’ money. This type of fraud pays existing investors with funds collected from new investors.</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Usually offers a promise of high returns with little or no risk.</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When new investors deposit money, the Ponzi manager does not actually invest in what he advertises; he sends the money to </a:t>
            </a:r>
            <a:r>
              <a:rPr lang="en-US" dirty="0">
                <a:solidFill>
                  <a:schemeClr val="dk1"/>
                </a:solidFill>
              </a:rPr>
              <a:t>existing</a:t>
            </a:r>
            <a:r>
              <a:rPr lang="en" dirty="0">
                <a:solidFill>
                  <a:schemeClr val="dk1"/>
                </a:solidFill>
              </a:rPr>
              <a:t> investors who expect a return on their original investment.</a:t>
            </a: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c1612ab5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c1612ab5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A Ponzi scheme can only continue as long as it can attract new assets.</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These frauds usually collapse during difficult </a:t>
            </a:r>
            <a:r>
              <a:rPr lang="en-US" dirty="0">
                <a:solidFill>
                  <a:schemeClr val="dk1"/>
                </a:solidFill>
              </a:rPr>
              <a:t>financial </a:t>
            </a:r>
            <a:r>
              <a:rPr lang="en" dirty="0">
                <a:solidFill>
                  <a:schemeClr val="dk1"/>
                </a:solidFill>
              </a:rPr>
              <a:t>times when investors feel more risk averse and avoid new investments.</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Bernard Madoff ran the largest Ponzi scheme in the history of finance. He began the scheme in the early 1990’s and finally confessed to his fraud in late 2008. At one point Madoff, who claimed to be running a hedge fund, “managed” $18 billion of investor money. His company perpetrated a classic example of affinity fraud-- his social group consisted of wealthy families and charities. The Madoff fund appeared to be an exclusive club that investors were practically begging to join. Madoff will spend the rest of his life in prison. Investors will recover approximately 75% of the money invested, which is rare for a Ponzi scheme.</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In Shawnee, Oklahoma, Bill Hickman stole $12 million of investor money in a Ponzi scheme that was uncovered in 2004. Hickman sold unregistered securities that promised high returns with little risk. An Invest Ed documentary of Hickman’s crimes is available on the </a:t>
            </a:r>
            <a:r>
              <a:rPr lang="en" dirty="0" err="1">
                <a:solidFill>
                  <a:schemeClr val="dk1"/>
                </a:solidFill>
              </a:rPr>
              <a:t>investedok.org</a:t>
            </a:r>
            <a:r>
              <a:rPr lang="en" dirty="0">
                <a:solidFill>
                  <a:schemeClr val="dk1"/>
                </a:solidFill>
              </a:rPr>
              <a:t> website. The investors in Hickman’s scheme received no return on their original investment.</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r>
              <a:rPr lang="en" u="sng" dirty="0">
                <a:solidFill>
                  <a:schemeClr val="dk1"/>
                </a:solidFill>
              </a:rPr>
              <a:t>https://</a:t>
            </a:r>
            <a:r>
              <a:rPr lang="en" u="sng" dirty="0" err="1">
                <a:solidFill>
                  <a:schemeClr val="dk1"/>
                </a:solidFill>
              </a:rPr>
              <a:t>commons.wikimedia.org</a:t>
            </a:r>
            <a:r>
              <a:rPr lang="en" u="sng" dirty="0">
                <a:solidFill>
                  <a:schemeClr val="dk1"/>
                </a:solidFill>
              </a:rPr>
              <a:t>/wiki/</a:t>
            </a:r>
            <a:r>
              <a:rPr lang="en" u="sng" dirty="0" err="1">
                <a:solidFill>
                  <a:schemeClr val="dk1"/>
                </a:solidFill>
              </a:rPr>
              <a:t>File:BernardMadoff.jpg</a:t>
            </a:r>
            <a:endParaRPr u="sng" dirty="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c05e6cde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c05e6cde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 </a:t>
            </a:r>
            <a:r>
              <a:rPr lang="en" u="sng" dirty="0">
                <a:solidFill>
                  <a:schemeClr val="dk1"/>
                </a:solidFill>
              </a:rPr>
              <a:t>Affinity fraud</a:t>
            </a:r>
            <a:endParaRPr u="sng"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Financial schemes marketed to members of a specific group, such as a church congregation, ethnic group, senior citizen group, or social club. The perpetrators ingratiate themselves with the leaders of the group and blend in with the other group members. Inside a social group there exists a sense of belonging and trust that fraudsters exploit. A con artist </a:t>
            </a:r>
            <a:r>
              <a:rPr lang="en-US" dirty="0">
                <a:solidFill>
                  <a:schemeClr val="dk1"/>
                </a:solidFill>
              </a:rPr>
              <a:t>attempts to </a:t>
            </a:r>
            <a:r>
              <a:rPr lang="en" dirty="0">
                <a:solidFill>
                  <a:schemeClr val="dk1"/>
                </a:solidFill>
              </a:rPr>
              <a:t>blend into the group of potential victims.</a:t>
            </a:r>
            <a:endParaRPr dirty="0">
              <a:solidFill>
                <a:schemeClr val="dk1"/>
              </a:solidFill>
            </a:endParaRPr>
          </a:p>
          <a:p>
            <a:pPr marL="0" lvl="0" indent="0" algn="l" rtl="0">
              <a:spcBef>
                <a:spcPts val="0"/>
              </a:spcBef>
              <a:spcAft>
                <a:spcPts val="0"/>
              </a:spcAft>
              <a:buNone/>
            </a:pPr>
            <a:endParaRPr i="1" dirty="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c05e6cde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c05e6cde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u="sng" dirty="0">
                <a:solidFill>
                  <a:schemeClr val="dk1"/>
                </a:solidFill>
              </a:rPr>
              <a:t> “Pump and dump” stock schemes</a:t>
            </a:r>
            <a:r>
              <a:rPr lang="en"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Penny stocks are low priced stocks, usually less than $1 per share. A stock promoter will purchase a large block of shares of these dubious companies, tell his customers to buy </a:t>
            </a:r>
            <a:r>
              <a:rPr lang="en-US" dirty="0">
                <a:solidFill>
                  <a:schemeClr val="dk1"/>
                </a:solidFill>
              </a:rPr>
              <a:t>shares of the stock</a:t>
            </a:r>
            <a:r>
              <a:rPr lang="en" dirty="0">
                <a:solidFill>
                  <a:schemeClr val="dk1"/>
                </a:solidFill>
              </a:rPr>
              <a:t>, while he sells his shares, makes a profit. Meanwhile the customers now hold a questionable company at inflated prices.</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a:t>
            </a: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c05e6cde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c05e6cde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If you have any questions about an investment offer, or any questions about an individual, contact your state securities regulator. In Oklahoma, contact the Oklahoma Department of Securities at securities.ok.gov.</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There is a link to ask questions and investigate your securities professional, and a phone number to call.</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 list of recent enforcement actions taken by the Oklahoma Department of Securities are available on the securities.ok.gov website. You can search enforcement actions as well.</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i="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c05e6cde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c05e6cde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u="sng" dirty="0">
                <a:solidFill>
                  <a:schemeClr val="dk1"/>
                </a:solidFill>
              </a:rPr>
              <a:t>Suggestions on how to avoid investment fraud</a:t>
            </a:r>
            <a:r>
              <a:rPr lang="en"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Only deal with </a:t>
            </a:r>
            <a:r>
              <a:rPr lang="en" i="1" dirty="0">
                <a:solidFill>
                  <a:schemeClr val="dk1"/>
                </a:solidFill>
              </a:rPr>
              <a:t>registered</a:t>
            </a:r>
            <a:r>
              <a:rPr lang="en" dirty="0">
                <a:solidFill>
                  <a:schemeClr val="dk1"/>
                </a:solidFill>
              </a:rPr>
              <a:t> Investment Advisers, Investment Adviser Representatives, Broker-Dealers, and Broker-Dealer </a:t>
            </a:r>
            <a:r>
              <a:rPr lang="en-US" dirty="0">
                <a:solidFill>
                  <a:schemeClr val="dk1"/>
                </a:solidFill>
              </a:rPr>
              <a:t>A</a:t>
            </a:r>
            <a:r>
              <a:rPr lang="en" dirty="0">
                <a:solidFill>
                  <a:schemeClr val="dk1"/>
                </a:solidFill>
              </a:rPr>
              <a:t>gents. You can check if an investment professional is registered in Oklahoma by visiting </a:t>
            </a:r>
            <a:r>
              <a:rPr lang="en" dirty="0" err="1">
                <a:solidFill>
                  <a:schemeClr val="dk1"/>
                </a:solidFill>
              </a:rPr>
              <a:t>securities.ok.gov</a:t>
            </a:r>
            <a:r>
              <a:rPr lang="en" dirty="0">
                <a:solidFill>
                  <a:schemeClr val="dk1"/>
                </a:solidFill>
              </a:rPr>
              <a:t> and clicking on “Is your securities professional registered?” or on </a:t>
            </a:r>
            <a:r>
              <a:rPr lang="en" dirty="0" err="1">
                <a:solidFill>
                  <a:schemeClr val="dk1"/>
                </a:solidFill>
              </a:rPr>
              <a:t>BrokerCheck.finra.org</a:t>
            </a:r>
            <a:r>
              <a:rPr lang="en"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Always ask for written information about an investment, like a prospectus. A prospectus is a document that contains a description of the investment, the manager’s strategy, the risks, and any relevant financial information. Review the prospectus and check to see if the financial information has been audited and submitted to regulators.</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Do not take what you hear or read at face value; be skeptical of any claims.</a:t>
            </a: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title"/>
          </p:nvPr>
        </p:nvSpPr>
        <p:spPr>
          <a:xfrm>
            <a:off x="303975" y="310400"/>
            <a:ext cx="4300800" cy="1070700"/>
          </a:xfrm>
          <a:prstGeom prst="rect">
            <a:avLst/>
          </a:prstGeom>
          <a:noFill/>
        </p:spPr>
        <p:txBody>
          <a:bodyPr spcFirstLastPara="1" wrap="square" lIns="91425" tIns="91425" rIns="91425" bIns="91425" anchor="t" anchorCtr="0"/>
          <a:lstStyle>
            <a:lvl1pPr lvl="0" algn="l">
              <a:lnSpc>
                <a:spcPct val="100000"/>
              </a:lnSpc>
              <a:spcBef>
                <a:spcPts val="0"/>
              </a:spcBef>
              <a:spcAft>
                <a:spcPts val="0"/>
              </a:spcAft>
              <a:buClr>
                <a:schemeClr val="dk1"/>
              </a:buClr>
              <a:buSzPts val="3000"/>
              <a:buNone/>
              <a:defRPr sz="3000" b="1">
                <a:solidFill>
                  <a:srgbClr val="FF3B15"/>
                </a:solidFill>
              </a:defRPr>
            </a:lvl1pPr>
            <a:lvl2pPr lvl="1" algn="l">
              <a:lnSpc>
                <a:spcPct val="100000"/>
              </a:lnSpc>
              <a:spcBef>
                <a:spcPts val="0"/>
              </a:spcBef>
              <a:spcAft>
                <a:spcPts val="0"/>
              </a:spcAft>
              <a:buClr>
                <a:schemeClr val="dk1"/>
              </a:buClr>
              <a:buSzPts val="3000"/>
              <a:buNone/>
              <a:defRPr sz="3000" b="1">
                <a:solidFill>
                  <a:srgbClr val="FF3B15"/>
                </a:solidFill>
              </a:defRPr>
            </a:lvl2pPr>
            <a:lvl3pPr lvl="2" algn="l">
              <a:lnSpc>
                <a:spcPct val="100000"/>
              </a:lnSpc>
              <a:spcBef>
                <a:spcPts val="0"/>
              </a:spcBef>
              <a:spcAft>
                <a:spcPts val="0"/>
              </a:spcAft>
              <a:buClr>
                <a:schemeClr val="dk1"/>
              </a:buClr>
              <a:buSzPts val="3000"/>
              <a:buNone/>
              <a:defRPr sz="3000" b="1">
                <a:solidFill>
                  <a:srgbClr val="FF3B15"/>
                </a:solidFill>
              </a:defRPr>
            </a:lvl3pPr>
            <a:lvl4pPr lvl="3" algn="l">
              <a:lnSpc>
                <a:spcPct val="100000"/>
              </a:lnSpc>
              <a:spcBef>
                <a:spcPts val="0"/>
              </a:spcBef>
              <a:spcAft>
                <a:spcPts val="0"/>
              </a:spcAft>
              <a:buClr>
                <a:schemeClr val="dk1"/>
              </a:buClr>
              <a:buSzPts val="3000"/>
              <a:buNone/>
              <a:defRPr sz="3000" b="1">
                <a:solidFill>
                  <a:srgbClr val="FF3B15"/>
                </a:solidFill>
              </a:defRPr>
            </a:lvl4pPr>
            <a:lvl5pPr lvl="4" algn="l">
              <a:lnSpc>
                <a:spcPct val="100000"/>
              </a:lnSpc>
              <a:spcBef>
                <a:spcPts val="0"/>
              </a:spcBef>
              <a:spcAft>
                <a:spcPts val="0"/>
              </a:spcAft>
              <a:buClr>
                <a:schemeClr val="dk1"/>
              </a:buClr>
              <a:buSzPts val="3000"/>
              <a:buNone/>
              <a:defRPr sz="3000" b="1">
                <a:solidFill>
                  <a:srgbClr val="FF3B15"/>
                </a:solidFill>
              </a:defRPr>
            </a:lvl5pPr>
            <a:lvl6pPr lvl="5" algn="l">
              <a:lnSpc>
                <a:spcPct val="100000"/>
              </a:lnSpc>
              <a:spcBef>
                <a:spcPts val="0"/>
              </a:spcBef>
              <a:spcAft>
                <a:spcPts val="0"/>
              </a:spcAft>
              <a:buClr>
                <a:schemeClr val="dk1"/>
              </a:buClr>
              <a:buSzPts val="3000"/>
              <a:buNone/>
              <a:defRPr sz="3000" b="1">
                <a:solidFill>
                  <a:srgbClr val="FF3B15"/>
                </a:solidFill>
              </a:defRPr>
            </a:lvl6pPr>
            <a:lvl7pPr lvl="6" algn="l">
              <a:lnSpc>
                <a:spcPct val="100000"/>
              </a:lnSpc>
              <a:spcBef>
                <a:spcPts val="0"/>
              </a:spcBef>
              <a:spcAft>
                <a:spcPts val="0"/>
              </a:spcAft>
              <a:buClr>
                <a:schemeClr val="dk1"/>
              </a:buClr>
              <a:buSzPts val="3000"/>
              <a:buNone/>
              <a:defRPr sz="3000" b="1">
                <a:solidFill>
                  <a:srgbClr val="FF3B15"/>
                </a:solidFill>
              </a:defRPr>
            </a:lvl7pPr>
            <a:lvl8pPr lvl="7" algn="l">
              <a:lnSpc>
                <a:spcPct val="100000"/>
              </a:lnSpc>
              <a:spcBef>
                <a:spcPts val="0"/>
              </a:spcBef>
              <a:spcAft>
                <a:spcPts val="0"/>
              </a:spcAft>
              <a:buClr>
                <a:schemeClr val="dk1"/>
              </a:buClr>
              <a:buSzPts val="3000"/>
              <a:buNone/>
              <a:defRPr sz="3000" b="1">
                <a:solidFill>
                  <a:srgbClr val="FF3B15"/>
                </a:solidFill>
              </a:defRPr>
            </a:lvl8pPr>
            <a:lvl9pPr lvl="8" algn="l">
              <a:lnSpc>
                <a:spcPct val="100000"/>
              </a:lnSpc>
              <a:spcBef>
                <a:spcPts val="0"/>
              </a:spcBef>
              <a:spcAft>
                <a:spcPts val="0"/>
              </a:spcAft>
              <a:buClr>
                <a:schemeClr val="dk1"/>
              </a:buClr>
              <a:buSzPts val="3000"/>
              <a:buNone/>
              <a:defRPr sz="3000" b="1">
                <a:solidFill>
                  <a:srgbClr val="FF3B15"/>
                </a:solidFill>
              </a:defRPr>
            </a:lvl9pPr>
          </a:lstStyle>
          <a:p>
            <a:endParaRPr/>
          </a:p>
        </p:txBody>
      </p:sp>
      <p:sp>
        <p:nvSpPr>
          <p:cNvPr id="53" name="Google Shape;53;p13"/>
          <p:cNvSpPr txBox="1">
            <a:spLocks noGrp="1"/>
          </p:cNvSpPr>
          <p:nvPr>
            <p:ph type="subTitle" idx="1"/>
          </p:nvPr>
        </p:nvSpPr>
        <p:spPr>
          <a:xfrm>
            <a:off x="303975" y="1457300"/>
            <a:ext cx="4300800" cy="573000"/>
          </a:xfrm>
          <a:prstGeom prst="rect">
            <a:avLst/>
          </a:prstGeom>
          <a:noFill/>
        </p:spPr>
        <p:txBody>
          <a:bodyPr spcFirstLastPara="1" wrap="square" lIns="91425" tIns="91425" rIns="91425" bIns="91425" anchor="t" anchorCtr="0"/>
          <a:lstStyle>
            <a:lvl1pPr lvl="0" algn="l">
              <a:lnSpc>
                <a:spcPct val="100000"/>
              </a:lnSpc>
              <a:spcBef>
                <a:spcPts val="0"/>
              </a:spcBef>
              <a:spcAft>
                <a:spcPts val="0"/>
              </a:spcAft>
              <a:buClr>
                <a:schemeClr val="dk1"/>
              </a:buClr>
              <a:buSzPts val="1600"/>
              <a:buNone/>
              <a:defRPr sz="1600">
                <a:solidFill>
                  <a:srgbClr val="FF3B15"/>
                </a:solidFill>
              </a:defRPr>
            </a:lvl1pPr>
            <a:lvl2pPr lvl="1" algn="l">
              <a:lnSpc>
                <a:spcPct val="100000"/>
              </a:lnSpc>
              <a:spcBef>
                <a:spcPts val="0"/>
              </a:spcBef>
              <a:spcAft>
                <a:spcPts val="0"/>
              </a:spcAft>
              <a:buClr>
                <a:schemeClr val="dk1"/>
              </a:buClr>
              <a:buSzPts val="1600"/>
              <a:buNone/>
              <a:defRPr sz="1600">
                <a:solidFill>
                  <a:srgbClr val="FF3B15"/>
                </a:solidFill>
              </a:defRPr>
            </a:lvl2pPr>
            <a:lvl3pPr lvl="2" algn="l">
              <a:lnSpc>
                <a:spcPct val="100000"/>
              </a:lnSpc>
              <a:spcBef>
                <a:spcPts val="0"/>
              </a:spcBef>
              <a:spcAft>
                <a:spcPts val="0"/>
              </a:spcAft>
              <a:buClr>
                <a:schemeClr val="dk1"/>
              </a:buClr>
              <a:buSzPts val="1600"/>
              <a:buNone/>
              <a:defRPr sz="1600">
                <a:solidFill>
                  <a:srgbClr val="FF3B15"/>
                </a:solidFill>
              </a:defRPr>
            </a:lvl3pPr>
            <a:lvl4pPr lvl="3" algn="l">
              <a:lnSpc>
                <a:spcPct val="100000"/>
              </a:lnSpc>
              <a:spcBef>
                <a:spcPts val="0"/>
              </a:spcBef>
              <a:spcAft>
                <a:spcPts val="0"/>
              </a:spcAft>
              <a:buClr>
                <a:schemeClr val="dk1"/>
              </a:buClr>
              <a:buSzPts val="1600"/>
              <a:buNone/>
              <a:defRPr sz="1600">
                <a:solidFill>
                  <a:srgbClr val="FF3B15"/>
                </a:solidFill>
              </a:defRPr>
            </a:lvl4pPr>
            <a:lvl5pPr lvl="4" algn="l">
              <a:lnSpc>
                <a:spcPct val="100000"/>
              </a:lnSpc>
              <a:spcBef>
                <a:spcPts val="0"/>
              </a:spcBef>
              <a:spcAft>
                <a:spcPts val="0"/>
              </a:spcAft>
              <a:buClr>
                <a:schemeClr val="dk1"/>
              </a:buClr>
              <a:buSzPts val="1600"/>
              <a:buNone/>
              <a:defRPr sz="1600">
                <a:solidFill>
                  <a:srgbClr val="FF3B15"/>
                </a:solidFill>
              </a:defRPr>
            </a:lvl5pPr>
            <a:lvl6pPr lvl="5" algn="l">
              <a:lnSpc>
                <a:spcPct val="100000"/>
              </a:lnSpc>
              <a:spcBef>
                <a:spcPts val="0"/>
              </a:spcBef>
              <a:spcAft>
                <a:spcPts val="0"/>
              </a:spcAft>
              <a:buClr>
                <a:schemeClr val="dk1"/>
              </a:buClr>
              <a:buSzPts val="1600"/>
              <a:buNone/>
              <a:defRPr sz="1600">
                <a:solidFill>
                  <a:srgbClr val="FF3B15"/>
                </a:solidFill>
              </a:defRPr>
            </a:lvl6pPr>
            <a:lvl7pPr lvl="6" algn="l">
              <a:lnSpc>
                <a:spcPct val="100000"/>
              </a:lnSpc>
              <a:spcBef>
                <a:spcPts val="0"/>
              </a:spcBef>
              <a:spcAft>
                <a:spcPts val="0"/>
              </a:spcAft>
              <a:buClr>
                <a:schemeClr val="dk1"/>
              </a:buClr>
              <a:buSzPts val="1600"/>
              <a:buNone/>
              <a:defRPr sz="1600">
                <a:solidFill>
                  <a:srgbClr val="FF3B15"/>
                </a:solidFill>
              </a:defRPr>
            </a:lvl7pPr>
            <a:lvl8pPr lvl="7" algn="l">
              <a:lnSpc>
                <a:spcPct val="100000"/>
              </a:lnSpc>
              <a:spcBef>
                <a:spcPts val="0"/>
              </a:spcBef>
              <a:spcAft>
                <a:spcPts val="0"/>
              </a:spcAft>
              <a:buClr>
                <a:schemeClr val="dk1"/>
              </a:buClr>
              <a:buSzPts val="1600"/>
              <a:buNone/>
              <a:defRPr sz="1600">
                <a:solidFill>
                  <a:srgbClr val="FF3B15"/>
                </a:solidFill>
              </a:defRPr>
            </a:lvl8pPr>
            <a:lvl9pPr lvl="8" algn="l">
              <a:lnSpc>
                <a:spcPct val="100000"/>
              </a:lnSpc>
              <a:spcBef>
                <a:spcPts val="0"/>
              </a:spcBef>
              <a:spcAft>
                <a:spcPts val="0"/>
              </a:spcAft>
              <a:buClr>
                <a:schemeClr val="dk1"/>
              </a:buClr>
              <a:buSzPts val="1600"/>
              <a:buNone/>
              <a:defRPr sz="1600">
                <a:solidFill>
                  <a:srgbClr val="FF3B15"/>
                </a:solidFill>
              </a:defRPr>
            </a:lvl9pPr>
          </a:lstStyle>
          <a:p>
            <a:endParaRPr/>
          </a:p>
        </p:txBody>
      </p:sp>
      <p:sp>
        <p:nvSpPr>
          <p:cNvPr id="54" name="Google Shape;54;p13"/>
          <p:cNvSpPr txBox="1">
            <a:spLocks noGrp="1"/>
          </p:cNvSpPr>
          <p:nvPr>
            <p:ph type="body" idx="2"/>
          </p:nvPr>
        </p:nvSpPr>
        <p:spPr>
          <a:xfrm>
            <a:off x="303975" y="2815900"/>
            <a:ext cx="4300800" cy="2017200"/>
          </a:xfrm>
          <a:prstGeom prst="rect">
            <a:avLst/>
          </a:prstGeom>
          <a:noFill/>
        </p:spPr>
        <p:txBody>
          <a:bodyPr spcFirstLastPara="1" wrap="square" lIns="91425" tIns="91425" rIns="91425" bIns="91425" anchor="t" anchorCtr="0"/>
          <a:lstStyle>
            <a:lvl1pPr marL="457200" lvl="0" indent="-317500" algn="l">
              <a:lnSpc>
                <a:spcPct val="115000"/>
              </a:lnSpc>
              <a:spcBef>
                <a:spcPts val="0"/>
              </a:spcBef>
              <a:spcAft>
                <a:spcPts val="0"/>
              </a:spcAft>
              <a:buClr>
                <a:schemeClr val="dk2"/>
              </a:buClr>
              <a:buSzPts val="1400"/>
              <a:buChar char="●"/>
              <a:defRPr sz="1400">
                <a:solidFill>
                  <a:schemeClr val="dk2"/>
                </a:solidFill>
              </a:defRPr>
            </a:lvl1pPr>
            <a:lvl2pPr marL="914400" lvl="1" indent="-304800" algn="l">
              <a:lnSpc>
                <a:spcPct val="115000"/>
              </a:lnSpc>
              <a:spcBef>
                <a:spcPts val="1600"/>
              </a:spcBef>
              <a:spcAft>
                <a:spcPts val="0"/>
              </a:spcAft>
              <a:buClr>
                <a:schemeClr val="dk2"/>
              </a:buClr>
              <a:buSzPts val="1200"/>
              <a:buChar char="○"/>
              <a:defRPr sz="1200">
                <a:solidFill>
                  <a:schemeClr val="dk2"/>
                </a:solidFill>
              </a:defRPr>
            </a:lvl2pPr>
            <a:lvl3pPr marL="1371600" lvl="2" indent="-304800" algn="l">
              <a:lnSpc>
                <a:spcPct val="115000"/>
              </a:lnSpc>
              <a:spcBef>
                <a:spcPts val="1600"/>
              </a:spcBef>
              <a:spcAft>
                <a:spcPts val="0"/>
              </a:spcAft>
              <a:buClr>
                <a:schemeClr val="dk2"/>
              </a:buClr>
              <a:buSzPts val="1200"/>
              <a:buChar char="■"/>
              <a:defRPr sz="1200">
                <a:solidFill>
                  <a:schemeClr val="dk2"/>
                </a:solidFill>
              </a:defRPr>
            </a:lvl3pPr>
            <a:lvl4pPr marL="1828800" lvl="3" indent="-304800" algn="l">
              <a:lnSpc>
                <a:spcPct val="115000"/>
              </a:lnSpc>
              <a:spcBef>
                <a:spcPts val="1600"/>
              </a:spcBef>
              <a:spcAft>
                <a:spcPts val="0"/>
              </a:spcAft>
              <a:buClr>
                <a:schemeClr val="dk2"/>
              </a:buClr>
              <a:buSzPts val="1200"/>
              <a:buChar char="●"/>
              <a:defRPr sz="1200">
                <a:solidFill>
                  <a:schemeClr val="dk2"/>
                </a:solidFill>
              </a:defRPr>
            </a:lvl4pPr>
            <a:lvl5pPr marL="2286000" lvl="4" indent="-304800" algn="l">
              <a:lnSpc>
                <a:spcPct val="115000"/>
              </a:lnSpc>
              <a:spcBef>
                <a:spcPts val="1600"/>
              </a:spcBef>
              <a:spcAft>
                <a:spcPts val="0"/>
              </a:spcAft>
              <a:buClr>
                <a:schemeClr val="dk2"/>
              </a:buClr>
              <a:buSzPts val="1200"/>
              <a:buChar char="○"/>
              <a:defRPr sz="1200">
                <a:solidFill>
                  <a:schemeClr val="dk2"/>
                </a:solidFill>
              </a:defRPr>
            </a:lvl5pPr>
            <a:lvl6pPr marL="2743200" lvl="5" indent="-304800" algn="l">
              <a:lnSpc>
                <a:spcPct val="115000"/>
              </a:lnSpc>
              <a:spcBef>
                <a:spcPts val="1600"/>
              </a:spcBef>
              <a:spcAft>
                <a:spcPts val="0"/>
              </a:spcAft>
              <a:buClr>
                <a:schemeClr val="dk2"/>
              </a:buClr>
              <a:buSzPts val="1200"/>
              <a:buChar char="■"/>
              <a:defRPr sz="1200">
                <a:solidFill>
                  <a:schemeClr val="dk2"/>
                </a:solidFill>
              </a:defRPr>
            </a:lvl6pPr>
            <a:lvl7pPr marL="3200400" lvl="6" indent="-304800" algn="l">
              <a:lnSpc>
                <a:spcPct val="115000"/>
              </a:lnSpc>
              <a:spcBef>
                <a:spcPts val="1600"/>
              </a:spcBef>
              <a:spcAft>
                <a:spcPts val="0"/>
              </a:spcAft>
              <a:buClr>
                <a:schemeClr val="dk2"/>
              </a:buClr>
              <a:buSzPts val="1200"/>
              <a:buChar char="●"/>
              <a:defRPr sz="1200">
                <a:solidFill>
                  <a:schemeClr val="dk2"/>
                </a:solidFill>
              </a:defRPr>
            </a:lvl7pPr>
            <a:lvl8pPr marL="3657600" lvl="7" indent="-304800" algn="l">
              <a:lnSpc>
                <a:spcPct val="115000"/>
              </a:lnSpc>
              <a:spcBef>
                <a:spcPts val="1600"/>
              </a:spcBef>
              <a:spcAft>
                <a:spcPts val="0"/>
              </a:spcAft>
              <a:buClr>
                <a:schemeClr val="dk2"/>
              </a:buClr>
              <a:buSzPts val="1200"/>
              <a:buChar char="○"/>
              <a:defRPr sz="1200">
                <a:solidFill>
                  <a:schemeClr val="dk2"/>
                </a:solidFill>
              </a:defRPr>
            </a:lvl8pPr>
            <a:lvl9pPr marL="4114800" lvl="8" indent="-304800" algn="l">
              <a:lnSpc>
                <a:spcPct val="115000"/>
              </a:lnSpc>
              <a:spcBef>
                <a:spcPts val="1600"/>
              </a:spcBef>
              <a:spcAft>
                <a:spcPts val="1600"/>
              </a:spcAft>
              <a:buClr>
                <a:schemeClr val="dk2"/>
              </a:buClr>
              <a:buSzPts val="1200"/>
              <a:buChar char="■"/>
              <a:defRPr sz="1200">
                <a:solidFill>
                  <a:schemeClr val="dk2"/>
                </a:solidFill>
              </a:defRPr>
            </a:lvl9pPr>
          </a:lstStyle>
          <a:p>
            <a:endParaRPr/>
          </a:p>
        </p:txBody>
      </p:sp>
      <p:sp>
        <p:nvSpPr>
          <p:cNvPr id="55" name="Google Shape;55;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hyperlink" Target="https://www.saveandinvest.org/" TargetMode="External"/><Relationship Id="rId3" Type="http://schemas.openxmlformats.org/officeDocument/2006/relationships/image" Target="../media/image8.png"/><Relationship Id="rId7" Type="http://schemas.openxmlformats.org/officeDocument/2006/relationships/hyperlink" Target="http://www.sec.gov/"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hyperlink" Target="https://www.investor.gov/" TargetMode="External"/><Relationship Id="rId5" Type="http://schemas.openxmlformats.org/officeDocument/2006/relationships/hyperlink" Target="http://www.investedok.org/" TargetMode="External"/><Relationship Id="rId4" Type="http://schemas.openxmlformats.org/officeDocument/2006/relationships/hyperlink" Target="http://www.securities.ok.gov/" TargetMode="External"/><Relationship Id="rId9" Type="http://schemas.openxmlformats.org/officeDocument/2006/relationships/hyperlink" Target="http://www.finra.org/"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www.securities.ok.gov/"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708975" y="3902675"/>
            <a:ext cx="8435100" cy="981900"/>
          </a:xfrm>
          <a:prstGeom prst="rect">
            <a:avLst/>
          </a:prstGeom>
          <a:solidFill>
            <a:schemeClr val="lt1"/>
          </a:solidFill>
        </p:spPr>
        <p:txBody>
          <a:bodyPr spcFirstLastPara="1" wrap="square" lIns="91425" tIns="91425" rIns="91425" bIns="91425" anchor="b" anchorCtr="0">
            <a:noAutofit/>
          </a:bodyPr>
          <a:lstStyle/>
          <a:p>
            <a:pPr marL="0" lvl="0" indent="0" algn="ctr" rtl="0">
              <a:spcBef>
                <a:spcPts val="0"/>
              </a:spcBef>
              <a:spcAft>
                <a:spcPts val="0"/>
              </a:spcAft>
              <a:buNone/>
            </a:pPr>
            <a:r>
              <a:rPr lang="en"/>
              <a:t>Avoiding Investment Fraud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02400" y="426850"/>
            <a:ext cx="8539200" cy="98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solidFill>
                  <a:srgbClr val="FFFFFF"/>
                </a:solidFill>
              </a:rPr>
              <a:t>To avoid investment fraud:</a:t>
            </a:r>
            <a:endParaRPr sz="3600" dirty="0">
              <a:solidFill>
                <a:srgbClr val="FFFFFF"/>
              </a:solidFill>
            </a:endParaRPr>
          </a:p>
        </p:txBody>
      </p:sp>
      <p:sp>
        <p:nvSpPr>
          <p:cNvPr id="114" name="Google Shape;114;p22"/>
          <p:cNvSpPr txBox="1"/>
          <p:nvPr/>
        </p:nvSpPr>
        <p:spPr>
          <a:xfrm>
            <a:off x="399700" y="1315925"/>
            <a:ext cx="8451300" cy="35919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Clr>
                <a:srgbClr val="CCCCCC"/>
              </a:buClr>
              <a:buSzPts val="2800"/>
              <a:buChar char="●"/>
            </a:pPr>
            <a:r>
              <a:rPr lang="en" sz="2800" dirty="0">
                <a:solidFill>
                  <a:srgbClr val="CCCCCC"/>
                </a:solidFill>
              </a:rPr>
              <a:t>Only use </a:t>
            </a:r>
            <a:r>
              <a:rPr lang="en" sz="2800" i="1" dirty="0">
                <a:solidFill>
                  <a:srgbClr val="CCCCCC"/>
                </a:solidFill>
              </a:rPr>
              <a:t>registered </a:t>
            </a:r>
            <a:r>
              <a:rPr lang="en-US" sz="2800" dirty="0">
                <a:solidFill>
                  <a:srgbClr val="CCCCCC"/>
                </a:solidFill>
              </a:rPr>
              <a:t>securities professionals</a:t>
            </a:r>
            <a:endParaRPr sz="2800" dirty="0">
              <a:solidFill>
                <a:srgbClr val="CCCCCC"/>
              </a:solidFill>
            </a:endParaRPr>
          </a:p>
          <a:p>
            <a:pPr marL="457200" lvl="0" indent="-406400" algn="l" rtl="0">
              <a:spcBef>
                <a:spcPts val="0"/>
              </a:spcBef>
              <a:spcAft>
                <a:spcPts val="0"/>
              </a:spcAft>
              <a:buClr>
                <a:srgbClr val="CCCCCC"/>
              </a:buClr>
              <a:buSzPts val="2800"/>
              <a:buChar char="●"/>
            </a:pPr>
            <a:r>
              <a:rPr lang="en" sz="2800" dirty="0">
                <a:solidFill>
                  <a:srgbClr val="CCCCCC"/>
                </a:solidFill>
              </a:rPr>
              <a:t>Always ask for written information about an investment, like a prospectus</a:t>
            </a:r>
            <a:endParaRPr sz="2800" dirty="0">
              <a:solidFill>
                <a:srgbClr val="CCCCCC"/>
              </a:solidFill>
            </a:endParaRPr>
          </a:p>
          <a:p>
            <a:pPr marL="457200" lvl="0" indent="-406400" algn="l" rtl="0">
              <a:spcBef>
                <a:spcPts val="0"/>
              </a:spcBef>
              <a:spcAft>
                <a:spcPts val="0"/>
              </a:spcAft>
              <a:buClr>
                <a:srgbClr val="CCCCCC"/>
              </a:buClr>
              <a:buSzPts val="2800"/>
              <a:buChar char="●"/>
            </a:pPr>
            <a:r>
              <a:rPr lang="en" sz="2800" dirty="0">
                <a:solidFill>
                  <a:srgbClr val="CCCCCC"/>
                </a:solidFill>
              </a:rPr>
              <a:t>Do not take what you hear or read at face value; be skeptical of any claims</a:t>
            </a:r>
            <a:endParaRPr sz="2800" dirty="0">
              <a:solidFill>
                <a:srgbClr val="CCCC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02400" y="426850"/>
            <a:ext cx="8539200" cy="987900"/>
          </a:xfrm>
          <a:prstGeom prst="rect">
            <a:avLst/>
          </a:prstGeom>
        </p:spPr>
        <p:txBody>
          <a:bodyPr spcFirstLastPara="1" wrap="square" lIns="91425" tIns="91425" rIns="91425" bIns="91425" anchor="t" anchorCtr="0">
            <a:noAutofit/>
          </a:bodyPr>
          <a:lstStyle/>
          <a:p>
            <a:pPr lvl="0" algn="ctr"/>
            <a:r>
              <a:rPr lang="en" sz="4800" dirty="0">
                <a:solidFill>
                  <a:srgbClr val="FFFFFF"/>
                </a:solidFill>
              </a:rPr>
              <a:t>To avoid investment fraud:</a:t>
            </a:r>
            <a:endParaRPr sz="3600" dirty="0">
              <a:solidFill>
                <a:srgbClr val="FFFFFF"/>
              </a:solidFill>
            </a:endParaRPr>
          </a:p>
        </p:txBody>
      </p:sp>
      <p:sp>
        <p:nvSpPr>
          <p:cNvPr id="120" name="Google Shape;120;p23"/>
          <p:cNvSpPr txBox="1"/>
          <p:nvPr/>
        </p:nvSpPr>
        <p:spPr>
          <a:xfrm>
            <a:off x="399700" y="1315925"/>
            <a:ext cx="8451300" cy="35919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Clr>
                <a:srgbClr val="CCCCCC"/>
              </a:buClr>
              <a:buSzPts val="2800"/>
              <a:buChar char="●"/>
            </a:pPr>
            <a:r>
              <a:rPr lang="en" sz="2800" dirty="0">
                <a:solidFill>
                  <a:srgbClr val="CCCCCC"/>
                </a:solidFill>
              </a:rPr>
              <a:t>Ignore claims that an investment has no downside risk. No investment is risk-free, and the potential of loss should always be considered.</a:t>
            </a:r>
            <a:endParaRPr sz="2800" dirty="0">
              <a:solidFill>
                <a:srgbClr val="CCCCCC"/>
              </a:solidFill>
            </a:endParaRPr>
          </a:p>
          <a:p>
            <a:pPr marL="457200" lvl="0" indent="-406400" algn="l" rtl="0">
              <a:spcBef>
                <a:spcPts val="0"/>
              </a:spcBef>
              <a:spcAft>
                <a:spcPts val="0"/>
              </a:spcAft>
              <a:buClr>
                <a:srgbClr val="CCCCCC"/>
              </a:buClr>
              <a:buSzPts val="2800"/>
              <a:buChar char="●"/>
            </a:pPr>
            <a:r>
              <a:rPr lang="en" sz="2800" dirty="0">
                <a:solidFill>
                  <a:srgbClr val="CCCCCC"/>
                </a:solidFill>
              </a:rPr>
              <a:t>If it sounds to good to be true, it probably is.</a:t>
            </a:r>
            <a:endParaRPr sz="2800" dirty="0">
              <a:solidFill>
                <a:srgbClr val="CCCCC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02400" y="426850"/>
            <a:ext cx="8539200" cy="987900"/>
          </a:xfrm>
          <a:prstGeom prst="rect">
            <a:avLst/>
          </a:prstGeom>
        </p:spPr>
        <p:txBody>
          <a:bodyPr spcFirstLastPara="1" wrap="square" lIns="91425" tIns="91425" rIns="91425" bIns="91425" anchor="t" anchorCtr="0">
            <a:noAutofit/>
          </a:bodyPr>
          <a:lstStyle/>
          <a:p>
            <a:pPr lvl="0" algn="ctr"/>
            <a:r>
              <a:rPr lang="en" sz="4800" dirty="0">
                <a:solidFill>
                  <a:srgbClr val="FFFFFF"/>
                </a:solidFill>
              </a:rPr>
              <a:t>To avoid investment fraud:</a:t>
            </a:r>
            <a:endParaRPr sz="3600" dirty="0">
              <a:solidFill>
                <a:srgbClr val="FFFFFF"/>
              </a:solidFill>
            </a:endParaRPr>
          </a:p>
        </p:txBody>
      </p:sp>
      <p:sp>
        <p:nvSpPr>
          <p:cNvPr id="126" name="Google Shape;126;p24"/>
          <p:cNvSpPr txBox="1"/>
          <p:nvPr/>
        </p:nvSpPr>
        <p:spPr>
          <a:xfrm>
            <a:off x="399700" y="1315925"/>
            <a:ext cx="8451300" cy="3591900"/>
          </a:xfrm>
          <a:prstGeom prst="rect">
            <a:avLst/>
          </a:prstGeom>
          <a:noFill/>
          <a:ln>
            <a:noFill/>
          </a:ln>
        </p:spPr>
        <p:txBody>
          <a:bodyPr spcFirstLastPara="1" wrap="square" lIns="91425" tIns="91425" rIns="91425" bIns="91425" anchor="t" anchorCtr="0">
            <a:noAutofit/>
          </a:bodyPr>
          <a:lstStyle/>
          <a:p>
            <a:pPr marL="457200" lvl="0" indent="-368300">
              <a:buClr>
                <a:srgbClr val="CCCCCC"/>
              </a:buClr>
              <a:buSzPts val="2200"/>
              <a:buChar char="●"/>
            </a:pPr>
            <a:r>
              <a:rPr lang="en" sz="2200" dirty="0">
                <a:solidFill>
                  <a:srgbClr val="CCCCCC"/>
                </a:solidFill>
              </a:rPr>
              <a:t>Do not pay advance fees or money upfront.</a:t>
            </a:r>
            <a:endParaRPr sz="2200" dirty="0">
              <a:solidFill>
                <a:srgbClr val="CCCCCC"/>
              </a:solidFill>
            </a:endParaRPr>
          </a:p>
          <a:p>
            <a:pPr marL="457200" lvl="0" indent="-368300" algn="l" rtl="0">
              <a:spcBef>
                <a:spcPts val="0"/>
              </a:spcBef>
              <a:spcAft>
                <a:spcPts val="0"/>
              </a:spcAft>
              <a:buClr>
                <a:srgbClr val="CCCCCC"/>
              </a:buClr>
              <a:buSzPts val="2200"/>
              <a:buChar char="●"/>
            </a:pPr>
            <a:r>
              <a:rPr lang="en" sz="2200" dirty="0">
                <a:solidFill>
                  <a:srgbClr val="CCCCCC"/>
                </a:solidFill>
              </a:rPr>
              <a:t>Understand any financial figures and presentations. Take your time. Never feel rushed. </a:t>
            </a:r>
            <a:endParaRPr sz="2200" dirty="0">
              <a:solidFill>
                <a:srgbClr val="CCCCCC"/>
              </a:solidFill>
            </a:endParaRPr>
          </a:p>
          <a:p>
            <a:pPr marL="457200" lvl="0" indent="-368300" algn="l" rtl="0">
              <a:spcBef>
                <a:spcPts val="0"/>
              </a:spcBef>
              <a:spcAft>
                <a:spcPts val="0"/>
              </a:spcAft>
              <a:buClr>
                <a:srgbClr val="CCCCCC"/>
              </a:buClr>
              <a:buSzPts val="2200"/>
              <a:buChar char="●"/>
            </a:pPr>
            <a:r>
              <a:rPr lang="en" sz="2200" dirty="0">
                <a:solidFill>
                  <a:srgbClr val="CCCCCC"/>
                </a:solidFill>
              </a:rPr>
              <a:t>Never make emotional decisions; it is perfectly fine to “sleep on it”.</a:t>
            </a:r>
            <a:endParaRPr sz="2200" dirty="0">
              <a:solidFill>
                <a:srgbClr val="CCCCCC"/>
              </a:solidFill>
            </a:endParaRPr>
          </a:p>
          <a:p>
            <a:pPr marL="457200" lvl="0" indent="-368300" algn="l" rtl="0">
              <a:spcBef>
                <a:spcPts val="0"/>
              </a:spcBef>
              <a:spcAft>
                <a:spcPts val="0"/>
              </a:spcAft>
              <a:buClr>
                <a:srgbClr val="CCCCCC"/>
              </a:buClr>
              <a:buSzPts val="2200"/>
              <a:buChar char="●"/>
            </a:pPr>
            <a:r>
              <a:rPr lang="en" sz="2200" dirty="0">
                <a:solidFill>
                  <a:srgbClr val="CCCCCC"/>
                </a:solidFill>
              </a:rPr>
              <a:t>Never be embarrassed to report fraud, or warn others.</a:t>
            </a:r>
            <a:endParaRPr sz="2200" dirty="0">
              <a:solidFill>
                <a:srgbClr val="CCCCCC"/>
              </a:solidFill>
            </a:endParaRPr>
          </a:p>
          <a:p>
            <a:pPr marL="457200" lvl="0" indent="-368300" algn="l" rtl="0">
              <a:spcBef>
                <a:spcPts val="0"/>
              </a:spcBef>
              <a:spcAft>
                <a:spcPts val="0"/>
              </a:spcAft>
              <a:buClr>
                <a:srgbClr val="CCCCCC"/>
              </a:buClr>
              <a:buSzPts val="2200"/>
              <a:buChar char="●"/>
            </a:pPr>
            <a:r>
              <a:rPr lang="en" sz="2200" dirty="0">
                <a:solidFill>
                  <a:srgbClr val="CCCCCC"/>
                </a:solidFill>
              </a:rPr>
              <a:t>Get periodic statements or reports and keep up with your investments.</a:t>
            </a:r>
            <a:endParaRPr sz="2200" dirty="0">
              <a:solidFill>
                <a:srgbClr val="CCCCCC"/>
              </a:solidFill>
            </a:endParaRPr>
          </a:p>
          <a:p>
            <a:pPr marL="457200" lvl="0" indent="-368300" algn="l" rtl="0">
              <a:spcBef>
                <a:spcPts val="0"/>
              </a:spcBef>
              <a:spcAft>
                <a:spcPts val="0"/>
              </a:spcAft>
              <a:buClr>
                <a:srgbClr val="CCCCCC"/>
              </a:buClr>
              <a:buSzPts val="2200"/>
              <a:buChar char="●"/>
            </a:pPr>
            <a:r>
              <a:rPr lang="en" sz="2200" dirty="0">
                <a:solidFill>
                  <a:srgbClr val="CCCCCC"/>
                </a:solidFill>
              </a:rPr>
              <a:t>Contact the </a:t>
            </a:r>
            <a:r>
              <a:rPr lang="en" sz="2200" b="1" dirty="0">
                <a:solidFill>
                  <a:srgbClr val="CCCCCC"/>
                </a:solidFill>
              </a:rPr>
              <a:t>Oklahoma Department of Securities </a:t>
            </a:r>
            <a:r>
              <a:rPr lang="en" sz="2200" dirty="0">
                <a:solidFill>
                  <a:srgbClr val="CCCCCC"/>
                </a:solidFill>
              </a:rPr>
              <a:t>if you suspect something.</a:t>
            </a:r>
            <a:endParaRPr sz="2200" dirty="0">
              <a:solidFill>
                <a:srgbClr val="CCCCC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lvl="0" algn="l"/>
            <a:r>
              <a:rPr lang="en" dirty="0"/>
              <a:t>Questions for your securities professional:</a:t>
            </a:r>
            <a:endParaRPr dirty="0"/>
          </a:p>
        </p:txBody>
      </p:sp>
      <p:sp>
        <p:nvSpPr>
          <p:cNvPr id="174" name="Google Shape;174;p31"/>
          <p:cNvSpPr txBox="1">
            <a:spLocks noGrp="1"/>
          </p:cNvSpPr>
          <p:nvPr>
            <p:ph type="body" idx="2"/>
          </p:nvPr>
        </p:nvSpPr>
        <p:spPr>
          <a:xfrm>
            <a:off x="4943575" y="724075"/>
            <a:ext cx="3832800" cy="3695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600">
                <a:solidFill>
                  <a:schemeClr val="dk1"/>
                </a:solidFill>
              </a:rPr>
              <a:t>Are you  registered to sell investments in this state?</a:t>
            </a:r>
            <a:endParaRPr sz="3600">
              <a:solidFill>
                <a:schemeClr val="dk1"/>
              </a:solidFill>
            </a:endParaRPr>
          </a:p>
          <a:p>
            <a:pPr marL="0" lvl="0" indent="0" algn="l" rtl="0">
              <a:spcBef>
                <a:spcPts val="0"/>
              </a:spcBef>
              <a:spcAft>
                <a:spcPts val="1600"/>
              </a:spcAft>
              <a:buNone/>
            </a:pPr>
            <a:endParaRPr sz="3600" b="1">
              <a:solidFill>
                <a:schemeClr val="dk1"/>
              </a:solidFill>
            </a:endParaRPr>
          </a:p>
        </p:txBody>
      </p:sp>
      <p:pic>
        <p:nvPicPr>
          <p:cNvPr id="175" name="Google Shape;175;p31"/>
          <p:cNvPicPr preferRelativeResize="0"/>
          <p:nvPr/>
        </p:nvPicPr>
        <p:blipFill>
          <a:blip r:embed="rId3">
            <a:alphaModFix/>
          </a:blip>
          <a:stretch>
            <a:fillRect/>
          </a:stretch>
        </p:blipFill>
        <p:spPr>
          <a:xfrm>
            <a:off x="152400" y="2867875"/>
            <a:ext cx="2123225" cy="2123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Questions for your securities professional:</a:t>
            </a:r>
            <a:endParaRPr dirty="0"/>
          </a:p>
        </p:txBody>
      </p:sp>
      <p:sp>
        <p:nvSpPr>
          <p:cNvPr id="132" name="Google Shape;132;p25"/>
          <p:cNvSpPr txBox="1">
            <a:spLocks noGrp="1"/>
          </p:cNvSpPr>
          <p:nvPr>
            <p:ph type="body" idx="2"/>
          </p:nvPr>
        </p:nvSpPr>
        <p:spPr>
          <a:xfrm>
            <a:off x="4943575" y="724075"/>
            <a:ext cx="3832800" cy="3695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600" dirty="0">
                <a:solidFill>
                  <a:schemeClr val="dk1"/>
                </a:solidFill>
              </a:rPr>
              <a:t>What are the fees and commissions?</a:t>
            </a:r>
            <a:endParaRPr sz="3600" dirty="0">
              <a:solidFill>
                <a:schemeClr val="dk1"/>
              </a:solidFill>
            </a:endParaRPr>
          </a:p>
          <a:p>
            <a:pPr marL="0" lvl="0" indent="0" algn="l" rtl="0">
              <a:spcBef>
                <a:spcPts val="0"/>
              </a:spcBef>
              <a:spcAft>
                <a:spcPts val="1600"/>
              </a:spcAft>
              <a:buNone/>
            </a:pPr>
            <a:endParaRPr sz="2400" dirty="0"/>
          </a:p>
        </p:txBody>
      </p:sp>
      <p:pic>
        <p:nvPicPr>
          <p:cNvPr id="133" name="Google Shape;133;p25"/>
          <p:cNvPicPr preferRelativeResize="0"/>
          <p:nvPr/>
        </p:nvPicPr>
        <p:blipFill>
          <a:blip r:embed="rId3">
            <a:alphaModFix/>
          </a:blip>
          <a:stretch>
            <a:fillRect/>
          </a:stretch>
        </p:blipFill>
        <p:spPr>
          <a:xfrm>
            <a:off x="152400" y="2867875"/>
            <a:ext cx="2123225" cy="2123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lvl="0" algn="l"/>
            <a:r>
              <a:rPr lang="en" dirty="0"/>
              <a:t>Questions for your securities professional:</a:t>
            </a:r>
            <a:endParaRPr dirty="0"/>
          </a:p>
        </p:txBody>
      </p:sp>
      <p:sp>
        <p:nvSpPr>
          <p:cNvPr id="160" name="Google Shape;160;p29"/>
          <p:cNvSpPr txBox="1">
            <a:spLocks noGrp="1"/>
          </p:cNvSpPr>
          <p:nvPr>
            <p:ph type="body" idx="2"/>
          </p:nvPr>
        </p:nvSpPr>
        <p:spPr>
          <a:xfrm>
            <a:off x="4943575" y="724075"/>
            <a:ext cx="3832800" cy="3695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600">
                <a:solidFill>
                  <a:schemeClr val="dk1"/>
                </a:solidFill>
              </a:rPr>
              <a:t>How often will I receive statements?</a:t>
            </a:r>
            <a:endParaRPr sz="2400"/>
          </a:p>
        </p:txBody>
      </p:sp>
      <p:pic>
        <p:nvPicPr>
          <p:cNvPr id="161" name="Google Shape;161;p29"/>
          <p:cNvPicPr preferRelativeResize="0"/>
          <p:nvPr/>
        </p:nvPicPr>
        <p:blipFill>
          <a:blip r:embed="rId3">
            <a:alphaModFix/>
          </a:blip>
          <a:stretch>
            <a:fillRect/>
          </a:stretch>
        </p:blipFill>
        <p:spPr>
          <a:xfrm>
            <a:off x="152400" y="2867875"/>
            <a:ext cx="2123225" cy="2123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lvl="0" algn="l"/>
            <a:r>
              <a:rPr lang="en" dirty="0"/>
              <a:t>Questions for your securities professional:</a:t>
            </a:r>
            <a:endParaRPr dirty="0"/>
          </a:p>
        </p:txBody>
      </p:sp>
      <p:sp>
        <p:nvSpPr>
          <p:cNvPr id="167" name="Google Shape;167;p30"/>
          <p:cNvSpPr txBox="1">
            <a:spLocks noGrp="1"/>
          </p:cNvSpPr>
          <p:nvPr>
            <p:ph type="body" idx="2"/>
          </p:nvPr>
        </p:nvSpPr>
        <p:spPr>
          <a:xfrm>
            <a:off x="4943575" y="724075"/>
            <a:ext cx="3832800" cy="3695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600">
                <a:solidFill>
                  <a:schemeClr val="dk1"/>
                </a:solidFill>
              </a:rPr>
              <a:t>Do you have any references?</a:t>
            </a:r>
            <a:endParaRPr sz="3600">
              <a:solidFill>
                <a:schemeClr val="dk1"/>
              </a:solidFill>
            </a:endParaRPr>
          </a:p>
          <a:p>
            <a:pPr marL="0" lvl="0" indent="0" algn="l" rtl="0">
              <a:spcBef>
                <a:spcPts val="0"/>
              </a:spcBef>
              <a:spcAft>
                <a:spcPts val="1600"/>
              </a:spcAft>
              <a:buNone/>
            </a:pPr>
            <a:endParaRPr sz="3600" b="1">
              <a:solidFill>
                <a:schemeClr val="dk1"/>
              </a:solidFill>
            </a:endParaRPr>
          </a:p>
        </p:txBody>
      </p:sp>
      <p:pic>
        <p:nvPicPr>
          <p:cNvPr id="168" name="Google Shape;168;p30"/>
          <p:cNvPicPr preferRelativeResize="0"/>
          <p:nvPr/>
        </p:nvPicPr>
        <p:blipFill>
          <a:blip r:embed="rId3">
            <a:alphaModFix/>
          </a:blip>
          <a:stretch>
            <a:fillRect/>
          </a:stretch>
        </p:blipFill>
        <p:spPr>
          <a:xfrm>
            <a:off x="152400" y="2867875"/>
            <a:ext cx="2123225" cy="2123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lvl="0" algn="l"/>
            <a:r>
              <a:rPr lang="en" dirty="0"/>
              <a:t>Questions for your securities professional:</a:t>
            </a:r>
            <a:endParaRPr dirty="0"/>
          </a:p>
        </p:txBody>
      </p:sp>
      <p:sp>
        <p:nvSpPr>
          <p:cNvPr id="181" name="Google Shape;181;p32"/>
          <p:cNvSpPr txBox="1">
            <a:spLocks noGrp="1"/>
          </p:cNvSpPr>
          <p:nvPr>
            <p:ph type="body" idx="2"/>
          </p:nvPr>
        </p:nvSpPr>
        <p:spPr>
          <a:xfrm>
            <a:off x="4889050" y="996700"/>
            <a:ext cx="3832800" cy="3695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3600" dirty="0">
                <a:solidFill>
                  <a:schemeClr val="dk1"/>
                </a:solidFill>
              </a:rPr>
              <a:t>H</a:t>
            </a:r>
            <a:r>
              <a:rPr lang="en" sz="3600" dirty="0">
                <a:solidFill>
                  <a:schemeClr val="dk1"/>
                </a:solidFill>
              </a:rPr>
              <a:t>ave any enforcement actions </a:t>
            </a:r>
            <a:r>
              <a:rPr lang="en-US" sz="3600" dirty="0">
                <a:solidFill>
                  <a:schemeClr val="dk1"/>
                </a:solidFill>
              </a:rPr>
              <a:t>been taken </a:t>
            </a:r>
            <a:r>
              <a:rPr lang="en" sz="3600" dirty="0">
                <a:solidFill>
                  <a:schemeClr val="dk1"/>
                </a:solidFill>
              </a:rPr>
              <a:t>against you?</a:t>
            </a:r>
            <a:endParaRPr sz="2400" dirty="0"/>
          </a:p>
        </p:txBody>
      </p:sp>
      <p:pic>
        <p:nvPicPr>
          <p:cNvPr id="182" name="Google Shape;182;p32"/>
          <p:cNvPicPr preferRelativeResize="0"/>
          <p:nvPr/>
        </p:nvPicPr>
        <p:blipFill>
          <a:blip r:embed="rId3">
            <a:alphaModFix/>
          </a:blip>
          <a:stretch>
            <a:fillRect/>
          </a:stretch>
        </p:blipFill>
        <p:spPr>
          <a:xfrm>
            <a:off x="152400" y="2867875"/>
            <a:ext cx="2123225" cy="2123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lvl="0" algn="l"/>
            <a:r>
              <a:rPr lang="en" dirty="0"/>
              <a:t>Questions for your securities professional:</a:t>
            </a:r>
            <a:endParaRPr dirty="0"/>
          </a:p>
        </p:txBody>
      </p:sp>
      <p:sp>
        <p:nvSpPr>
          <p:cNvPr id="188" name="Google Shape;188;p33"/>
          <p:cNvSpPr txBox="1">
            <a:spLocks noGrp="1"/>
          </p:cNvSpPr>
          <p:nvPr>
            <p:ph type="body" idx="2"/>
          </p:nvPr>
        </p:nvSpPr>
        <p:spPr>
          <a:xfrm>
            <a:off x="4943575" y="724075"/>
            <a:ext cx="3832800" cy="3695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600">
                <a:solidFill>
                  <a:schemeClr val="dk1"/>
                </a:solidFill>
              </a:rPr>
              <a:t>Have you ever been sued by a client or professional colleague?</a:t>
            </a:r>
            <a:endParaRPr sz="36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100" u="sng">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100" u="sng">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100" u="sng">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100" u="sng">
              <a:solidFill>
                <a:schemeClr val="dk1"/>
              </a:solidFill>
            </a:endParaRPr>
          </a:p>
          <a:p>
            <a:pPr marL="0" lvl="0" indent="0" algn="l" rtl="0">
              <a:spcBef>
                <a:spcPts val="0"/>
              </a:spcBef>
              <a:spcAft>
                <a:spcPts val="1600"/>
              </a:spcAft>
              <a:buNone/>
            </a:pPr>
            <a:endParaRPr sz="3600" b="1">
              <a:solidFill>
                <a:schemeClr val="dk1"/>
              </a:solidFill>
            </a:endParaRPr>
          </a:p>
        </p:txBody>
      </p:sp>
      <p:pic>
        <p:nvPicPr>
          <p:cNvPr id="189" name="Google Shape;189;p33"/>
          <p:cNvPicPr preferRelativeResize="0"/>
          <p:nvPr/>
        </p:nvPicPr>
        <p:blipFill>
          <a:blip r:embed="rId3">
            <a:alphaModFix/>
          </a:blip>
          <a:stretch>
            <a:fillRect/>
          </a:stretch>
        </p:blipFill>
        <p:spPr>
          <a:xfrm>
            <a:off x="152400" y="2867875"/>
            <a:ext cx="2123225" cy="2123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490725" y="1508524"/>
            <a:ext cx="8201400" cy="3634976"/>
          </a:xfrm>
          <a:prstGeom prst="rect">
            <a:avLst/>
          </a:prstGeom>
          <a:ln w="114300" cap="flat" cmpd="sng">
            <a:solidFill>
              <a:srgbClr val="CC4125"/>
            </a:solidFill>
            <a:prstDash val="lgDashDot"/>
            <a:round/>
            <a:headEnd type="none" w="sm" len="sm"/>
            <a:tailEnd type="none" w="sm" len="sm"/>
          </a:ln>
        </p:spPr>
        <p:txBody>
          <a:bodyPr spcFirstLastPara="1" wrap="square" lIns="91425" tIns="91425" rIns="91425" bIns="91425" anchor="t" anchorCtr="0">
            <a:noAutofit/>
          </a:bodyPr>
          <a:lstStyle/>
          <a:p>
            <a:pPr marL="495300" lvl="0" indent="-457200" algn="l" rtl="0">
              <a:spcBef>
                <a:spcPts val="0"/>
              </a:spcBef>
              <a:spcAft>
                <a:spcPts val="0"/>
              </a:spcAft>
              <a:buClr>
                <a:srgbClr val="FFFFFF"/>
              </a:buClr>
              <a:buSzPts val="3000"/>
              <a:buFont typeface="Wingdings" pitchFamily="2" charset="2"/>
              <a:buChar char="v"/>
            </a:pPr>
            <a:r>
              <a:rPr lang="en" sz="3000" dirty="0">
                <a:solidFill>
                  <a:srgbClr val="FFFFFF"/>
                </a:solidFill>
              </a:rPr>
              <a:t>A promise of high return with low risk</a:t>
            </a:r>
            <a:endParaRPr sz="3000" dirty="0">
              <a:solidFill>
                <a:srgbClr val="FFFFFF"/>
              </a:solidFill>
            </a:endParaRPr>
          </a:p>
          <a:p>
            <a:pPr marL="495300" lvl="0" indent="-457200" algn="l" rtl="0">
              <a:spcBef>
                <a:spcPts val="0"/>
              </a:spcBef>
              <a:spcAft>
                <a:spcPts val="0"/>
              </a:spcAft>
              <a:buClr>
                <a:srgbClr val="FFFFFF"/>
              </a:buClr>
              <a:buSzPts val="3000"/>
              <a:buFont typeface="Wingdings" pitchFamily="2" charset="2"/>
              <a:buChar char="v"/>
            </a:pPr>
            <a:r>
              <a:rPr lang="en" sz="3000" dirty="0">
                <a:solidFill>
                  <a:srgbClr val="FFFFFF"/>
                </a:solidFill>
              </a:rPr>
              <a:t>Unregistered investments</a:t>
            </a:r>
            <a:endParaRPr sz="3000" dirty="0">
              <a:solidFill>
                <a:srgbClr val="FFFFFF"/>
              </a:solidFill>
            </a:endParaRPr>
          </a:p>
          <a:p>
            <a:pPr marL="495300" lvl="0" indent="-457200" algn="l" rtl="0">
              <a:spcBef>
                <a:spcPts val="0"/>
              </a:spcBef>
              <a:spcAft>
                <a:spcPts val="0"/>
              </a:spcAft>
              <a:buClr>
                <a:srgbClr val="FFFFFF"/>
              </a:buClr>
              <a:buSzPts val="3000"/>
              <a:buFont typeface="Wingdings" pitchFamily="2" charset="2"/>
              <a:buChar char="v"/>
            </a:pPr>
            <a:r>
              <a:rPr lang="en" sz="3000" dirty="0">
                <a:solidFill>
                  <a:srgbClr val="FFFFFF"/>
                </a:solidFill>
              </a:rPr>
              <a:t>Complex and obscure investments</a:t>
            </a:r>
            <a:endParaRPr sz="3000" dirty="0">
              <a:solidFill>
                <a:srgbClr val="FFFFFF"/>
              </a:solidFill>
            </a:endParaRPr>
          </a:p>
          <a:p>
            <a:pPr marL="495300" lvl="0" indent="-457200" algn="l" rtl="0">
              <a:spcBef>
                <a:spcPts val="0"/>
              </a:spcBef>
              <a:spcAft>
                <a:spcPts val="0"/>
              </a:spcAft>
              <a:buClr>
                <a:srgbClr val="FFFFFF"/>
              </a:buClr>
              <a:buSzPts val="3000"/>
              <a:buFont typeface="Wingdings" pitchFamily="2" charset="2"/>
              <a:buChar char="v"/>
            </a:pPr>
            <a:r>
              <a:rPr lang="en" sz="3000" dirty="0">
                <a:solidFill>
                  <a:srgbClr val="FFFFFF"/>
                </a:solidFill>
              </a:rPr>
              <a:t>Phrases like “getting in on the ground floor”</a:t>
            </a:r>
            <a:br>
              <a:rPr lang="en" sz="3000" dirty="0">
                <a:solidFill>
                  <a:srgbClr val="FFFFFF"/>
                </a:solidFill>
              </a:rPr>
            </a:br>
            <a:r>
              <a:rPr lang="en" sz="3000" dirty="0">
                <a:solidFill>
                  <a:srgbClr val="FFFFFF"/>
                </a:solidFill>
              </a:rPr>
              <a:t> &amp; “guaranteed” or unrealistic claims about performance</a:t>
            </a:r>
            <a:br>
              <a:rPr lang="en" sz="3000" dirty="0">
                <a:solidFill>
                  <a:srgbClr val="FFFFFF"/>
                </a:solidFill>
              </a:rPr>
            </a:br>
            <a:endParaRPr sz="3000" dirty="0">
              <a:solidFill>
                <a:srgbClr val="FFFFFF"/>
              </a:solidFill>
            </a:endParaRPr>
          </a:p>
        </p:txBody>
      </p:sp>
      <p:sp>
        <p:nvSpPr>
          <p:cNvPr id="195" name="Google Shape;195;p34"/>
          <p:cNvSpPr txBox="1"/>
          <p:nvPr/>
        </p:nvSpPr>
        <p:spPr>
          <a:xfrm>
            <a:off x="318975" y="314975"/>
            <a:ext cx="84777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b="1" dirty="0">
                <a:solidFill>
                  <a:srgbClr val="FFFFFF"/>
                </a:solidFill>
              </a:rPr>
              <a:t>RED Flag warnings:</a:t>
            </a:r>
            <a:endParaRPr sz="6000" b="1"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1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C715F-292B-49E7-9476-EAD73934B826}"/>
              </a:ext>
            </a:extLst>
          </p:cNvPr>
          <p:cNvSpPr>
            <a:spLocks noGrp="1"/>
          </p:cNvSpPr>
          <p:nvPr>
            <p:ph type="title"/>
          </p:nvPr>
        </p:nvSpPr>
        <p:spPr>
          <a:xfrm>
            <a:off x="245477" y="445025"/>
            <a:ext cx="8456665" cy="4028784"/>
          </a:xfrm>
          <a:solidFill>
            <a:schemeClr val="bg1"/>
          </a:solidFill>
        </p:spPr>
        <p:txBody>
          <a:bodyPr/>
          <a:lstStyle/>
          <a:p>
            <a:pPr algn="just" hangingPunct="0"/>
            <a:r>
              <a:rPr lang="en-US" dirty="0"/>
              <a:t> </a:t>
            </a:r>
            <a:br>
              <a:rPr lang="en-US" dirty="0"/>
            </a:br>
            <a:r>
              <a:rPr lang="en-US" dirty="0">
                <a:latin typeface="Century Schoolbook" panose="02040604050505020304" pitchFamily="18" charset="0"/>
              </a:rPr>
              <a:t>The Oklahoma Department of Securities Invest Ed® program has provided this information as a service to investors. Invest Ed does not recommend any particular investment strategy or plan, any type of product, or any securities professional over another.  No part of Invest Ed shall be taken as investment and/or legal advice.</a:t>
            </a:r>
            <a:br>
              <a:rPr lang="en-US" dirty="0"/>
            </a:br>
            <a:endParaRPr lang="en-US" dirty="0"/>
          </a:p>
        </p:txBody>
      </p:sp>
    </p:spTree>
    <p:extLst>
      <p:ext uri="{BB962C8B-B14F-4D97-AF65-F5344CB8AC3E}">
        <p14:creationId xmlns:p14="http://schemas.microsoft.com/office/powerpoint/2010/main" val="3193951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199"/>
        <p:cNvGrpSpPr/>
        <p:nvPr/>
      </p:nvGrpSpPr>
      <p:grpSpPr>
        <a:xfrm>
          <a:off x="0" y="0"/>
          <a:ext cx="0" cy="0"/>
          <a:chOff x="0" y="0"/>
          <a:chExt cx="0" cy="0"/>
        </a:xfrm>
      </p:grpSpPr>
      <p:sp>
        <p:nvSpPr>
          <p:cNvPr id="200" name="Google Shape;200;p35"/>
          <p:cNvSpPr txBox="1">
            <a:spLocks noGrp="1"/>
          </p:cNvSpPr>
          <p:nvPr>
            <p:ph type="title"/>
          </p:nvPr>
        </p:nvSpPr>
        <p:spPr>
          <a:xfrm>
            <a:off x="490725" y="1508525"/>
            <a:ext cx="8201400" cy="2982600"/>
          </a:xfrm>
          <a:prstGeom prst="rect">
            <a:avLst/>
          </a:prstGeom>
          <a:ln w="114300" cap="flat" cmpd="sng">
            <a:solidFill>
              <a:srgbClr val="CC4125"/>
            </a:solidFill>
            <a:prstDash val="lgDashDot"/>
            <a:round/>
            <a:headEnd type="none" w="sm" len="sm"/>
            <a:tailEnd type="none" w="sm" len="sm"/>
          </a:ln>
        </p:spPr>
        <p:txBody>
          <a:bodyPr spcFirstLastPara="1" wrap="square" lIns="91425" tIns="91425" rIns="91425" bIns="91425" anchor="t" anchorCtr="0">
            <a:noAutofit/>
          </a:bodyPr>
          <a:lstStyle/>
          <a:p>
            <a:pPr marL="457200" lvl="0" indent="-419100" algn="l" rtl="0">
              <a:spcBef>
                <a:spcPts val="0"/>
              </a:spcBef>
              <a:spcAft>
                <a:spcPts val="0"/>
              </a:spcAft>
              <a:buClr>
                <a:srgbClr val="FFFFFF"/>
              </a:buClr>
              <a:buSzPts val="3000"/>
              <a:buChar char="❖"/>
            </a:pPr>
            <a:r>
              <a:rPr lang="en" sz="3000" dirty="0">
                <a:solidFill>
                  <a:srgbClr val="FFFFFF"/>
                </a:solidFill>
              </a:rPr>
              <a:t>Paperwork issues and lack of documentation</a:t>
            </a:r>
            <a:endParaRPr sz="3000" dirty="0">
              <a:solidFill>
                <a:srgbClr val="FFFFFF"/>
              </a:solidFill>
            </a:endParaRPr>
          </a:p>
          <a:p>
            <a:pPr marL="457200" lvl="0" indent="-419100" algn="l" rtl="0">
              <a:spcBef>
                <a:spcPts val="0"/>
              </a:spcBef>
              <a:spcAft>
                <a:spcPts val="0"/>
              </a:spcAft>
              <a:buClr>
                <a:srgbClr val="FFFFFF"/>
              </a:buClr>
              <a:buSzPts val="3000"/>
              <a:buChar char="❖"/>
            </a:pPr>
            <a:r>
              <a:rPr lang="en" sz="3000" dirty="0">
                <a:solidFill>
                  <a:srgbClr val="FFFFFF"/>
                </a:solidFill>
              </a:rPr>
              <a:t>Difficulty receiving payments</a:t>
            </a:r>
            <a:endParaRPr sz="3000" dirty="0">
              <a:solidFill>
                <a:srgbClr val="FFFFFF"/>
              </a:solidFill>
            </a:endParaRPr>
          </a:p>
          <a:p>
            <a:pPr marL="457200" lvl="0" indent="-419100" algn="l" rtl="0">
              <a:spcBef>
                <a:spcPts val="0"/>
              </a:spcBef>
              <a:spcAft>
                <a:spcPts val="0"/>
              </a:spcAft>
              <a:buClr>
                <a:srgbClr val="FFFFFF"/>
              </a:buClr>
              <a:buSzPts val="3000"/>
              <a:buChar char="❖"/>
            </a:pPr>
            <a:r>
              <a:rPr lang="en" sz="3000" dirty="0">
                <a:solidFill>
                  <a:srgbClr val="FFFFFF"/>
                </a:solidFill>
              </a:rPr>
              <a:t>Stalling tactics when you want something you have been promised, like interest or principal payments.</a:t>
            </a:r>
            <a:endParaRPr sz="3000" dirty="0">
              <a:solidFill>
                <a:srgbClr val="FFFFFF"/>
              </a:solidFill>
            </a:endParaRPr>
          </a:p>
        </p:txBody>
      </p:sp>
      <p:sp>
        <p:nvSpPr>
          <p:cNvPr id="201" name="Google Shape;201;p35"/>
          <p:cNvSpPr txBox="1"/>
          <p:nvPr/>
        </p:nvSpPr>
        <p:spPr>
          <a:xfrm>
            <a:off x="318975" y="314975"/>
            <a:ext cx="84777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b="1">
                <a:solidFill>
                  <a:srgbClr val="FFFFFF"/>
                </a:solidFill>
              </a:rPr>
              <a:t>RED Flag warnings:</a:t>
            </a:r>
            <a:endParaRPr sz="6000" b="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20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303975" y="310400"/>
            <a:ext cx="8522400" cy="10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Tips to avoid online financial scams</a:t>
            </a:r>
            <a:endParaRPr dirty="0"/>
          </a:p>
        </p:txBody>
      </p:sp>
      <p:sp>
        <p:nvSpPr>
          <p:cNvPr id="207" name="Google Shape;207;p36"/>
          <p:cNvSpPr txBox="1">
            <a:spLocks noGrp="1"/>
          </p:cNvSpPr>
          <p:nvPr>
            <p:ph type="body" idx="2"/>
          </p:nvPr>
        </p:nvSpPr>
        <p:spPr>
          <a:xfrm>
            <a:off x="303975" y="1381100"/>
            <a:ext cx="4300800" cy="3326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Never wire or send money electronically to a stranger</a:t>
            </a:r>
            <a:endParaRPr sz="2400" dirty="0"/>
          </a:p>
          <a:p>
            <a:pPr marL="457200" lvl="0" indent="-381000" algn="l" rtl="0">
              <a:spcBef>
                <a:spcPts val="0"/>
              </a:spcBef>
              <a:spcAft>
                <a:spcPts val="0"/>
              </a:spcAft>
              <a:buSzPts val="2400"/>
              <a:buChar char="❖"/>
            </a:pPr>
            <a:r>
              <a:rPr lang="en" sz="2400" dirty="0"/>
              <a:t>Do not give out financial information online to strangers, especially in emails</a:t>
            </a:r>
          </a:p>
          <a:p>
            <a:pPr marL="457200" lvl="0" indent="-381000" algn="l" rtl="0">
              <a:spcBef>
                <a:spcPts val="0"/>
              </a:spcBef>
              <a:spcAft>
                <a:spcPts val="0"/>
              </a:spcAft>
              <a:buSzPts val="2400"/>
              <a:buChar char="❖"/>
            </a:pPr>
            <a:r>
              <a:rPr lang="en" sz="2400" dirty="0"/>
              <a:t>Never make checks payable to an individual</a:t>
            </a:r>
            <a:endParaRPr sz="2400" dirty="0"/>
          </a:p>
          <a:p>
            <a:pPr marL="457200" lvl="0" indent="0" algn="l" rtl="0">
              <a:spcBef>
                <a:spcPts val="1600"/>
              </a:spcBef>
              <a:spcAft>
                <a:spcPts val="1600"/>
              </a:spcAft>
              <a:buNone/>
            </a:pPr>
            <a:endParaRPr dirty="0"/>
          </a:p>
        </p:txBody>
      </p:sp>
      <p:pic>
        <p:nvPicPr>
          <p:cNvPr id="208" name="Google Shape;208;p36"/>
          <p:cNvPicPr preferRelativeResize="0"/>
          <p:nvPr/>
        </p:nvPicPr>
        <p:blipFill>
          <a:blip r:embed="rId3">
            <a:alphaModFix/>
          </a:blip>
          <a:stretch>
            <a:fillRect/>
          </a:stretch>
        </p:blipFill>
        <p:spPr>
          <a:xfrm>
            <a:off x="4852225" y="1020225"/>
            <a:ext cx="3457600" cy="3457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37"/>
          <p:cNvPicPr preferRelativeResize="0"/>
          <p:nvPr/>
        </p:nvPicPr>
        <p:blipFill rotWithShape="1">
          <a:blip r:embed="rId3">
            <a:alphaModFix/>
          </a:blip>
          <a:srcRect l="6731" r="6740"/>
          <a:stretch/>
        </p:blipFill>
        <p:spPr>
          <a:xfrm>
            <a:off x="4912775" y="310400"/>
            <a:ext cx="3913447" cy="4522675"/>
          </a:xfrm>
          <a:prstGeom prst="rect">
            <a:avLst/>
          </a:prstGeom>
          <a:noFill/>
          <a:ln>
            <a:noFill/>
          </a:ln>
        </p:spPr>
      </p:pic>
      <p:sp>
        <p:nvSpPr>
          <p:cNvPr id="214" name="Google Shape;214;p37"/>
          <p:cNvSpPr txBox="1">
            <a:spLocks noGrp="1"/>
          </p:cNvSpPr>
          <p:nvPr>
            <p:ph type="title"/>
          </p:nvPr>
        </p:nvSpPr>
        <p:spPr>
          <a:xfrm>
            <a:off x="303975" y="310400"/>
            <a:ext cx="8522400" cy="10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Resources</a:t>
            </a:r>
            <a:endParaRPr dirty="0"/>
          </a:p>
        </p:txBody>
      </p:sp>
      <p:sp>
        <p:nvSpPr>
          <p:cNvPr id="215" name="Google Shape;215;p37"/>
          <p:cNvSpPr txBox="1">
            <a:spLocks noGrp="1"/>
          </p:cNvSpPr>
          <p:nvPr>
            <p:ph type="body" idx="2"/>
          </p:nvPr>
        </p:nvSpPr>
        <p:spPr>
          <a:xfrm>
            <a:off x="303975" y="1381100"/>
            <a:ext cx="4300800" cy="3326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u="sng" dirty="0">
                <a:solidFill>
                  <a:schemeClr val="hlink"/>
                </a:solidFill>
                <a:hlinkClick r:id="rId4"/>
              </a:rPr>
              <a:t>Securities.ok.gov</a:t>
            </a:r>
            <a:endParaRPr sz="2400" dirty="0"/>
          </a:p>
          <a:p>
            <a:pPr marL="457200" lvl="0" indent="-381000" algn="l" rtl="0">
              <a:spcBef>
                <a:spcPts val="0"/>
              </a:spcBef>
              <a:spcAft>
                <a:spcPts val="0"/>
              </a:spcAft>
              <a:buSzPts val="2400"/>
              <a:buChar char="❖"/>
            </a:pPr>
            <a:r>
              <a:rPr lang="en" sz="2400" u="sng" dirty="0">
                <a:solidFill>
                  <a:schemeClr val="hlink"/>
                </a:solidFill>
                <a:hlinkClick r:id="rId5"/>
              </a:rPr>
              <a:t>Investedok.org</a:t>
            </a:r>
            <a:endParaRPr sz="2400" dirty="0"/>
          </a:p>
          <a:p>
            <a:pPr marL="457200" lvl="0" indent="-381000" algn="l" rtl="0">
              <a:spcBef>
                <a:spcPts val="0"/>
              </a:spcBef>
              <a:spcAft>
                <a:spcPts val="0"/>
              </a:spcAft>
              <a:buSzPts val="2400"/>
              <a:buChar char="❖"/>
            </a:pPr>
            <a:r>
              <a:rPr lang="en" sz="2400" u="sng" dirty="0">
                <a:solidFill>
                  <a:schemeClr val="hlink"/>
                </a:solidFill>
                <a:hlinkClick r:id="rId6"/>
              </a:rPr>
              <a:t>Investor.gov</a:t>
            </a:r>
            <a:endParaRPr lang="en" sz="2400" u="sng" dirty="0">
              <a:solidFill>
                <a:schemeClr val="hlink"/>
              </a:solidFill>
            </a:endParaRPr>
          </a:p>
          <a:p>
            <a:pPr marL="457200" lvl="0" indent="-381000" algn="l" rtl="0">
              <a:spcBef>
                <a:spcPts val="0"/>
              </a:spcBef>
              <a:spcAft>
                <a:spcPts val="0"/>
              </a:spcAft>
              <a:buSzPts val="2400"/>
              <a:buChar char="❖"/>
            </a:pPr>
            <a:r>
              <a:rPr lang="en" sz="2400" u="sng" dirty="0" err="1">
                <a:solidFill>
                  <a:schemeClr val="hlink"/>
                </a:solidFill>
                <a:hlinkClick r:id="rId7"/>
              </a:rPr>
              <a:t>SEC.gov</a:t>
            </a:r>
            <a:endParaRPr sz="2400" dirty="0"/>
          </a:p>
          <a:p>
            <a:pPr marL="457200" lvl="0" indent="-381000" algn="l" rtl="0">
              <a:spcBef>
                <a:spcPts val="0"/>
              </a:spcBef>
              <a:spcAft>
                <a:spcPts val="0"/>
              </a:spcAft>
              <a:buSzPts val="2400"/>
              <a:buChar char="❖"/>
            </a:pPr>
            <a:r>
              <a:rPr lang="en" sz="2400" u="sng" dirty="0">
                <a:solidFill>
                  <a:schemeClr val="hlink"/>
                </a:solidFill>
                <a:hlinkClick r:id="rId8"/>
              </a:rPr>
              <a:t>Saveandinvest.org</a:t>
            </a:r>
            <a:endParaRPr lang="en-US" sz="2400" dirty="0"/>
          </a:p>
          <a:p>
            <a:pPr marL="457200" lvl="0" indent="-381000" algn="l" rtl="0">
              <a:spcBef>
                <a:spcPts val="0"/>
              </a:spcBef>
              <a:spcAft>
                <a:spcPts val="0"/>
              </a:spcAft>
              <a:buSzPts val="2400"/>
              <a:buChar char="❖"/>
            </a:pPr>
            <a:r>
              <a:rPr lang="en" sz="2400" u="sng" dirty="0">
                <a:solidFill>
                  <a:schemeClr val="hlink"/>
                </a:solidFill>
                <a:hlinkClick r:id="rId9"/>
              </a:rPr>
              <a:t>FINRA.org</a:t>
            </a:r>
            <a:endParaRPr lang="en-US" sz="2400" dirty="0"/>
          </a:p>
          <a:p>
            <a:pPr marL="457200" lvl="0" indent="0" algn="l" rtl="0">
              <a:spcBef>
                <a:spcPts val="1600"/>
              </a:spcBef>
              <a:spcAft>
                <a:spcPts val="160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219"/>
        <p:cNvGrpSpPr/>
        <p:nvPr/>
      </p:nvGrpSpPr>
      <p:grpSpPr>
        <a:xfrm>
          <a:off x="0" y="0"/>
          <a:ext cx="0" cy="0"/>
          <a:chOff x="0" y="0"/>
          <a:chExt cx="0" cy="0"/>
        </a:xfrm>
      </p:grpSpPr>
      <p:sp>
        <p:nvSpPr>
          <p:cNvPr id="220" name="Google Shape;220;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Terms</a:t>
            </a:r>
            <a:endParaRPr dirty="0"/>
          </a:p>
        </p:txBody>
      </p:sp>
      <p:sp>
        <p:nvSpPr>
          <p:cNvPr id="221" name="Google Shape;221;p3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risk</a:t>
            </a:r>
            <a:endParaRPr dirty="0"/>
          </a:p>
          <a:p>
            <a:pPr marL="0" lvl="0" indent="0" algn="l" rtl="0">
              <a:spcBef>
                <a:spcPts val="1600"/>
              </a:spcBef>
              <a:spcAft>
                <a:spcPts val="0"/>
              </a:spcAft>
              <a:buNone/>
            </a:pPr>
            <a:r>
              <a:rPr lang="en" dirty="0"/>
              <a:t>Ponzi scheme</a:t>
            </a:r>
            <a:endParaRPr dirty="0"/>
          </a:p>
          <a:p>
            <a:pPr marL="0" lvl="0" indent="0" algn="l" rtl="0">
              <a:spcBef>
                <a:spcPts val="1600"/>
              </a:spcBef>
              <a:spcAft>
                <a:spcPts val="0"/>
              </a:spcAft>
              <a:buNone/>
            </a:pPr>
            <a:r>
              <a:rPr lang="en-US" dirty="0"/>
              <a:t>investment fraud</a:t>
            </a:r>
          </a:p>
          <a:p>
            <a:pPr marL="0" lvl="0" indent="0" algn="l" rtl="0">
              <a:spcBef>
                <a:spcPts val="1600"/>
              </a:spcBef>
              <a:spcAft>
                <a:spcPts val="0"/>
              </a:spcAft>
              <a:buNone/>
            </a:pPr>
            <a:r>
              <a:rPr lang="en-US" dirty="0"/>
              <a:t>affinity fraud</a:t>
            </a:r>
          </a:p>
          <a:p>
            <a:pPr marL="0" lvl="0" indent="0" algn="l" rtl="0">
              <a:spcBef>
                <a:spcPts val="1600"/>
              </a:spcBef>
              <a:spcAft>
                <a:spcPts val="0"/>
              </a:spcAft>
              <a:buNone/>
            </a:pPr>
            <a:r>
              <a:rPr lang="en-US" dirty="0"/>
              <a:t>pump &amp; dump scheme</a:t>
            </a:r>
          </a:p>
          <a:p>
            <a:pPr marL="0" lvl="0" indent="0" algn="l" rtl="0">
              <a:spcBef>
                <a:spcPts val="1600"/>
              </a:spcBef>
              <a:spcAft>
                <a:spcPts val="0"/>
              </a:spcAft>
              <a:buNone/>
            </a:pPr>
            <a:r>
              <a:rPr lang="en-US" dirty="0"/>
              <a:t>penny stock</a:t>
            </a: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solidFill>
                  <a:srgbClr val="FFFFFF"/>
                </a:solidFill>
              </a:rPr>
              <a:t>Investment fraud</a:t>
            </a:r>
            <a:endParaRPr sz="6000">
              <a:solidFill>
                <a:srgbClr val="FFFFFF"/>
              </a:solidFill>
            </a:endParaRPr>
          </a:p>
        </p:txBody>
      </p:sp>
      <p:sp>
        <p:nvSpPr>
          <p:cNvPr id="66" name="Google Shape;66;p15"/>
          <p:cNvSpPr txBox="1"/>
          <p:nvPr/>
        </p:nvSpPr>
        <p:spPr>
          <a:xfrm>
            <a:off x="613950" y="1650825"/>
            <a:ext cx="7558200" cy="290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D9D9D9"/>
                </a:solidFill>
              </a:rPr>
              <a:t>Is a scheme where an individual or group of individuals offer or sell securities by deceiving investors and making false claims or half-truths about investment products.</a:t>
            </a:r>
            <a:endParaRPr sz="3000">
              <a:solidFill>
                <a:srgbClr val="D9D9D9"/>
              </a:solidFill>
            </a:endParaRPr>
          </a:p>
        </p:txBody>
      </p:sp>
      <p:pic>
        <p:nvPicPr>
          <p:cNvPr id="67" name="Google Shape;67;p15"/>
          <p:cNvPicPr preferRelativeResize="0"/>
          <p:nvPr/>
        </p:nvPicPr>
        <p:blipFill>
          <a:blip r:embed="rId3">
            <a:alphaModFix/>
          </a:blip>
          <a:stretch>
            <a:fillRect/>
          </a:stretch>
        </p:blipFill>
        <p:spPr>
          <a:xfrm>
            <a:off x="6469275" y="2066800"/>
            <a:ext cx="2589500" cy="2589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3B15"/>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65500" y="2071375"/>
            <a:ext cx="4045200" cy="86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Frauds</a:t>
            </a:r>
            <a:endParaRPr/>
          </a:p>
        </p:txBody>
      </p:sp>
      <p:sp>
        <p:nvSpPr>
          <p:cNvPr id="73" name="Google Shape;73;p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n" sz="2400"/>
              <a:t>Involve deception</a:t>
            </a:r>
            <a:endParaRPr sz="2400"/>
          </a:p>
          <a:p>
            <a:pPr marL="457200" lvl="0" indent="-381000" algn="l" rtl="0">
              <a:spcBef>
                <a:spcPts val="0"/>
              </a:spcBef>
              <a:spcAft>
                <a:spcPts val="0"/>
              </a:spcAft>
              <a:buSzPts val="2400"/>
              <a:buChar char="●"/>
            </a:pPr>
            <a:r>
              <a:rPr lang="en" sz="2400"/>
              <a:t>Disguising the truth</a:t>
            </a:r>
            <a:endParaRPr sz="2400"/>
          </a:p>
          <a:p>
            <a:pPr marL="457200" lvl="0" indent="-381000" algn="l" rtl="0">
              <a:spcBef>
                <a:spcPts val="0"/>
              </a:spcBef>
              <a:spcAft>
                <a:spcPts val="0"/>
              </a:spcAft>
              <a:buSzPts val="2400"/>
              <a:buChar char="●"/>
            </a:pPr>
            <a:r>
              <a:rPr lang="en" sz="2400"/>
              <a:t>Misleading investors</a:t>
            </a:r>
            <a:endParaRPr sz="2400"/>
          </a:p>
          <a:p>
            <a:pPr marL="457200" lvl="0" indent="-381000" algn="l" rtl="0">
              <a:spcBef>
                <a:spcPts val="0"/>
              </a:spcBef>
              <a:spcAft>
                <a:spcPts val="0"/>
              </a:spcAft>
              <a:buSzPts val="2400"/>
              <a:buChar char="●"/>
            </a:pPr>
            <a:r>
              <a:rPr lang="en" sz="2400"/>
              <a:t>And often outright theft of investor money</a:t>
            </a:r>
            <a:endParaRPr sz="2400"/>
          </a:p>
          <a:p>
            <a:pPr marL="457200" lvl="0" indent="0" algn="l" rtl="0">
              <a:spcBef>
                <a:spcPts val="1600"/>
              </a:spcBef>
              <a:spcAft>
                <a:spcPts val="1600"/>
              </a:spcAft>
              <a:buNone/>
            </a:pPr>
            <a:endParaRPr/>
          </a:p>
        </p:txBody>
      </p:sp>
      <p:pic>
        <p:nvPicPr>
          <p:cNvPr id="74" name="Google Shape;74;p16"/>
          <p:cNvPicPr preferRelativeResize="0"/>
          <p:nvPr/>
        </p:nvPicPr>
        <p:blipFill>
          <a:blip r:embed="rId3">
            <a:alphaModFix/>
          </a:blip>
          <a:stretch>
            <a:fillRect/>
          </a:stretch>
        </p:blipFill>
        <p:spPr>
          <a:xfrm>
            <a:off x="5696700" y="2977625"/>
            <a:ext cx="1898825" cy="1898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16400" cy="97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rgbClr val="FFFFFF"/>
                </a:solidFill>
              </a:rPr>
              <a:t>Ponzi Scheme </a:t>
            </a:r>
            <a:endParaRPr sz="3600">
              <a:solidFill>
                <a:srgbClr val="FFFFFF"/>
              </a:solidFill>
            </a:endParaRPr>
          </a:p>
        </p:txBody>
      </p:sp>
      <p:sp>
        <p:nvSpPr>
          <p:cNvPr id="80" name="Google Shape;80;p17"/>
          <p:cNvSpPr txBox="1"/>
          <p:nvPr/>
        </p:nvSpPr>
        <p:spPr>
          <a:xfrm>
            <a:off x="360575" y="1415825"/>
            <a:ext cx="5470200" cy="3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dirty="0">
                <a:solidFill>
                  <a:srgbClr val="CCCCCC"/>
                </a:solidFill>
              </a:rPr>
              <a:t>Is an investment fraud where the manager has made no real investments, and pays previous investors with new investor money.</a:t>
            </a:r>
            <a:endParaRPr dirty="0">
              <a:solidFill>
                <a:srgbClr val="CCCCCC"/>
              </a:solidFill>
            </a:endParaRPr>
          </a:p>
        </p:txBody>
      </p:sp>
      <p:sp>
        <p:nvSpPr>
          <p:cNvPr id="81" name="Google Shape;81;p17"/>
          <p:cNvSpPr txBox="1"/>
          <p:nvPr/>
        </p:nvSpPr>
        <p:spPr>
          <a:xfrm>
            <a:off x="5879650" y="1013984"/>
            <a:ext cx="2997300" cy="3842495"/>
          </a:xfrm>
          <a:prstGeom prst="rect">
            <a:avLst/>
          </a:prstGeom>
          <a:solidFill>
            <a:srgbClr val="999999"/>
          </a:solid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dirty="0"/>
              <a:t>Usually offers a promise of high returns with little or no risk.</a:t>
            </a:r>
            <a:endParaRPr sz="1700" dirty="0"/>
          </a:p>
          <a:p>
            <a:pPr marL="457200" lvl="0" indent="-336550" algn="l" rtl="0">
              <a:spcBef>
                <a:spcPts val="0"/>
              </a:spcBef>
              <a:spcAft>
                <a:spcPts val="0"/>
              </a:spcAft>
              <a:buSzPts val="1700"/>
              <a:buChar char="❖"/>
            </a:pPr>
            <a:r>
              <a:rPr lang="en" sz="1700" dirty="0"/>
              <a:t>When new investors deposit money, the Ponzi manager does not actually invest in what he advertises; he spends the money for personal benefit and gives some to original  investors who expect a return on their investment.</a:t>
            </a:r>
            <a:endParaRPr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16400" cy="97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rgbClr val="FFFFFF"/>
                </a:solidFill>
              </a:rPr>
              <a:t>Ponzi Scheme </a:t>
            </a:r>
            <a:endParaRPr sz="3600">
              <a:solidFill>
                <a:srgbClr val="FFFFFF"/>
              </a:solidFill>
            </a:endParaRPr>
          </a:p>
        </p:txBody>
      </p:sp>
      <p:sp>
        <p:nvSpPr>
          <p:cNvPr id="87" name="Google Shape;87;p18"/>
          <p:cNvSpPr txBox="1"/>
          <p:nvPr/>
        </p:nvSpPr>
        <p:spPr>
          <a:xfrm>
            <a:off x="6018350" y="445025"/>
            <a:ext cx="2809800" cy="86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a:solidFill>
                  <a:srgbClr val="CCCCCC"/>
                </a:solidFill>
              </a:rPr>
              <a:t>Bernard (Bernie) </a:t>
            </a:r>
            <a:endParaRPr sz="2400">
              <a:solidFill>
                <a:srgbClr val="CCCCCC"/>
              </a:solidFill>
            </a:endParaRPr>
          </a:p>
          <a:p>
            <a:pPr marL="0" lvl="0" indent="0" algn="ctr" rtl="0">
              <a:spcBef>
                <a:spcPts val="0"/>
              </a:spcBef>
              <a:spcAft>
                <a:spcPts val="0"/>
              </a:spcAft>
              <a:buClr>
                <a:schemeClr val="dk1"/>
              </a:buClr>
              <a:buSzPts val="1100"/>
              <a:buFont typeface="Arial"/>
              <a:buNone/>
            </a:pPr>
            <a:r>
              <a:rPr lang="en" sz="2400">
                <a:solidFill>
                  <a:srgbClr val="CCCCCC"/>
                </a:solidFill>
              </a:rPr>
              <a:t>Madoff</a:t>
            </a:r>
            <a:endParaRPr sz="2400">
              <a:solidFill>
                <a:srgbClr val="CCCCCC"/>
              </a:solidFill>
            </a:endParaRPr>
          </a:p>
          <a:p>
            <a:pPr marL="0" lvl="0" indent="0" algn="ctr" rtl="0">
              <a:spcBef>
                <a:spcPts val="0"/>
              </a:spcBef>
              <a:spcAft>
                <a:spcPts val="0"/>
              </a:spcAft>
              <a:buClr>
                <a:schemeClr val="dk1"/>
              </a:buClr>
              <a:buSzPts val="1100"/>
              <a:buFont typeface="Arial"/>
              <a:buNone/>
            </a:pPr>
            <a:endParaRPr sz="2400">
              <a:solidFill>
                <a:srgbClr val="CCCCCC"/>
              </a:solidFill>
            </a:endParaRPr>
          </a:p>
        </p:txBody>
      </p:sp>
      <p:pic>
        <p:nvPicPr>
          <p:cNvPr id="88" name="Google Shape;88;p18"/>
          <p:cNvPicPr preferRelativeResize="0"/>
          <p:nvPr/>
        </p:nvPicPr>
        <p:blipFill>
          <a:blip r:embed="rId3">
            <a:alphaModFix/>
          </a:blip>
          <a:stretch>
            <a:fillRect/>
          </a:stretch>
        </p:blipFill>
        <p:spPr>
          <a:xfrm>
            <a:off x="6018225" y="1274200"/>
            <a:ext cx="2809870" cy="3422875"/>
          </a:xfrm>
          <a:prstGeom prst="rect">
            <a:avLst/>
          </a:prstGeom>
          <a:noFill/>
          <a:ln>
            <a:noFill/>
          </a:ln>
        </p:spPr>
      </p:pic>
      <p:sp>
        <p:nvSpPr>
          <p:cNvPr id="89" name="Google Shape;89;p18"/>
          <p:cNvSpPr txBox="1">
            <a:spLocks noGrp="1"/>
          </p:cNvSpPr>
          <p:nvPr>
            <p:ph type="body" idx="4294967295"/>
          </p:nvPr>
        </p:nvSpPr>
        <p:spPr>
          <a:xfrm>
            <a:off x="741100" y="1317192"/>
            <a:ext cx="3837000" cy="3423000"/>
          </a:xfrm>
          <a:prstGeom prst="rect">
            <a:avLst/>
          </a:prstGeom>
        </p:spPr>
        <p:txBody>
          <a:bodyPr spcFirstLastPara="1" wrap="square" lIns="91425" tIns="91425" rIns="91425" bIns="91425" anchor="t" anchorCtr="0">
            <a:noAutofit/>
          </a:bodyPr>
          <a:lstStyle/>
          <a:p>
            <a:pPr marL="342900"/>
            <a:r>
              <a:rPr lang="en" sz="2400">
                <a:solidFill>
                  <a:srgbClr val="FFFFFF"/>
                </a:solidFill>
              </a:rPr>
              <a:t>Can only continue as long as it can attract new assets.</a:t>
            </a:r>
            <a:endParaRPr sz="2400">
              <a:solidFill>
                <a:srgbClr val="FFFFFF"/>
              </a:solidFill>
            </a:endParaRPr>
          </a:p>
          <a:p>
            <a:pPr marL="342900">
              <a:spcBef>
                <a:spcPts val="1600"/>
              </a:spcBef>
            </a:pPr>
            <a:r>
              <a:rPr lang="en" sz="2400">
                <a:solidFill>
                  <a:srgbClr val="FFFFFF"/>
                </a:solidFill>
              </a:rPr>
              <a:t>Madoff ran the largest ponzi in the history of finance from 1990 to 2008.</a:t>
            </a:r>
            <a:endParaRPr sz="2400">
              <a:solidFill>
                <a:srgbClr val="FFFFFF"/>
              </a:solidFill>
            </a:endParaRPr>
          </a:p>
          <a:p>
            <a:pPr marL="742950" indent="-285750">
              <a:spcBef>
                <a:spcPts val="1600"/>
              </a:spcBef>
              <a:spcAft>
                <a:spcPts val="1600"/>
              </a:spcAft>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3B15"/>
        </a:solidFill>
        <a:effectLst/>
      </p:bgPr>
    </p:bg>
    <p:spTree>
      <p:nvGrpSpPr>
        <p:cNvPr id="1" name="Shape 93"/>
        <p:cNvGrpSpPr/>
        <p:nvPr/>
      </p:nvGrpSpPr>
      <p:grpSpPr>
        <a:xfrm>
          <a:off x="0" y="0"/>
          <a:ext cx="0" cy="0"/>
          <a:chOff x="0" y="0"/>
          <a:chExt cx="0" cy="0"/>
        </a:xfrm>
      </p:grpSpPr>
      <p:sp>
        <p:nvSpPr>
          <p:cNvPr id="94" name="Google Shape;94;p19"/>
          <p:cNvSpPr txBox="1">
            <a:spLocks noGrp="1"/>
          </p:cNvSpPr>
          <p:nvPr>
            <p:ph type="body" idx="2"/>
          </p:nvPr>
        </p:nvSpPr>
        <p:spPr>
          <a:xfrm>
            <a:off x="4939500" y="963275"/>
            <a:ext cx="3837000" cy="4035000"/>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SzPts val="2000"/>
              <a:buChar char="●"/>
            </a:pPr>
            <a:r>
              <a:rPr lang="en" sz="2000" dirty="0"/>
              <a:t>Fraudsters integrate themselves with the leaders of group and blend in with others</a:t>
            </a:r>
            <a:endParaRPr sz="2000" dirty="0"/>
          </a:p>
          <a:p>
            <a:pPr marL="457200" lvl="0" indent="-355600" algn="l" rtl="0">
              <a:spcBef>
                <a:spcPts val="0"/>
              </a:spcBef>
              <a:spcAft>
                <a:spcPts val="0"/>
              </a:spcAft>
              <a:buSzPts val="2000"/>
              <a:buChar char="●"/>
            </a:pPr>
            <a:r>
              <a:rPr lang="en" sz="2000" dirty="0"/>
              <a:t>Fraudsters exploit a sense of belonging and trust that exists in group</a:t>
            </a:r>
            <a:endParaRPr sz="2000" dirty="0"/>
          </a:p>
          <a:p>
            <a:pPr marL="457200" lvl="0" indent="-355600" algn="l" rtl="0">
              <a:spcBef>
                <a:spcPts val="0"/>
              </a:spcBef>
              <a:spcAft>
                <a:spcPts val="0"/>
              </a:spcAft>
              <a:buSzPts val="2000"/>
              <a:buChar char="●"/>
            </a:pPr>
            <a:r>
              <a:rPr lang="en" sz="2000" dirty="0"/>
              <a:t>A con artist looks like a professional and blends into the group of potential victims</a:t>
            </a:r>
            <a:endParaRPr sz="2000" dirty="0"/>
          </a:p>
          <a:p>
            <a:pPr marL="457200" lvl="0" indent="0" algn="l" rtl="0">
              <a:spcBef>
                <a:spcPts val="1600"/>
              </a:spcBef>
              <a:spcAft>
                <a:spcPts val="1600"/>
              </a:spcAft>
              <a:buNone/>
            </a:pPr>
            <a:endParaRPr dirty="0"/>
          </a:p>
        </p:txBody>
      </p:sp>
      <p:sp>
        <p:nvSpPr>
          <p:cNvPr id="95" name="Google Shape;95;p19"/>
          <p:cNvSpPr txBox="1"/>
          <p:nvPr/>
        </p:nvSpPr>
        <p:spPr>
          <a:xfrm>
            <a:off x="472550" y="0"/>
            <a:ext cx="4016700" cy="514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solidFill>
                  <a:schemeClr val="lt1"/>
                </a:solidFill>
              </a:rPr>
              <a:t>Affinity Fraud</a:t>
            </a:r>
            <a:endParaRPr sz="4800" dirty="0">
              <a:solidFill>
                <a:schemeClr val="lt1"/>
              </a:solidFill>
            </a:endParaRPr>
          </a:p>
          <a:p>
            <a:pPr marL="0" lvl="0" indent="0" algn="l" rtl="0">
              <a:spcBef>
                <a:spcPts val="0"/>
              </a:spcBef>
              <a:spcAft>
                <a:spcPts val="0"/>
              </a:spcAft>
              <a:buNone/>
            </a:pPr>
            <a:r>
              <a:rPr lang="en" sz="3000" dirty="0"/>
              <a:t>A financial scheme marketed to members of a specific group, such as a church congregation, ethnic group, senior citizen group, or social club.</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321400" cy="44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solidFill>
                  <a:srgbClr val="FFFFFF"/>
                </a:solidFill>
              </a:rPr>
              <a:t>Pump &amp; Dump Stock Scheme</a:t>
            </a:r>
            <a:endParaRPr sz="4800" dirty="0">
              <a:solidFill>
                <a:srgbClr val="FFFFFF"/>
              </a:solidFill>
            </a:endParaRPr>
          </a:p>
          <a:p>
            <a:pPr marL="0" lvl="0" indent="0" algn="l" rtl="0">
              <a:spcBef>
                <a:spcPts val="0"/>
              </a:spcBef>
              <a:spcAft>
                <a:spcPts val="0"/>
              </a:spcAft>
              <a:buNone/>
            </a:pPr>
            <a:endParaRPr sz="3000" dirty="0">
              <a:solidFill>
                <a:srgbClr val="B7B7B7"/>
              </a:solidFill>
            </a:endParaRPr>
          </a:p>
          <a:p>
            <a:pPr marL="0" lvl="0" indent="0" algn="l" rtl="0">
              <a:spcBef>
                <a:spcPts val="0"/>
              </a:spcBef>
              <a:spcAft>
                <a:spcPts val="0"/>
              </a:spcAft>
              <a:buNone/>
            </a:pPr>
            <a:r>
              <a:rPr lang="en" sz="3000" dirty="0">
                <a:solidFill>
                  <a:srgbClr val="B7B7B7"/>
                </a:solidFill>
              </a:rPr>
              <a:t>A stock promoter will buy a large block of a penny stock, usually $1 or less per share, talk the stock up to other investors, then dump (sell) </a:t>
            </a:r>
            <a:r>
              <a:rPr lang="en-US" sz="3000" dirty="0">
                <a:solidFill>
                  <a:srgbClr val="B7B7B7"/>
                </a:solidFill>
              </a:rPr>
              <a:t>the </a:t>
            </a:r>
            <a:r>
              <a:rPr lang="en" sz="3000" dirty="0">
                <a:solidFill>
                  <a:srgbClr val="B7B7B7"/>
                </a:solidFill>
              </a:rPr>
              <a:t>shares at a large profit before the stock falls. </a:t>
            </a:r>
            <a:endParaRPr sz="3000" dirty="0">
              <a:solidFill>
                <a:srgbClr val="B7B7B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3B15"/>
        </a:solidFill>
        <a:effectLst/>
      </p:bgPr>
    </p:bg>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265500" y="426350"/>
            <a:ext cx="4045200" cy="86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Questions??</a:t>
            </a:r>
            <a:endParaRPr/>
          </a:p>
        </p:txBody>
      </p:sp>
      <p:sp>
        <p:nvSpPr>
          <p:cNvPr id="106" name="Google Shape;106;p21"/>
          <p:cNvSpPr txBox="1">
            <a:spLocks noGrp="1"/>
          </p:cNvSpPr>
          <p:nvPr>
            <p:ph type="subTitle" idx="1"/>
          </p:nvPr>
        </p:nvSpPr>
        <p:spPr>
          <a:xfrm>
            <a:off x="265500" y="1416825"/>
            <a:ext cx="4045200" cy="9996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a:t>About an investment offer</a:t>
            </a:r>
            <a:endParaRPr/>
          </a:p>
          <a:p>
            <a:pPr marL="457200" lvl="0" indent="-361950" algn="l" rtl="0">
              <a:spcBef>
                <a:spcPts val="0"/>
              </a:spcBef>
              <a:spcAft>
                <a:spcPts val="0"/>
              </a:spcAft>
              <a:buSzPts val="2100"/>
              <a:buChar char="❖"/>
            </a:pPr>
            <a:r>
              <a:rPr lang="en"/>
              <a:t>About an individual</a:t>
            </a:r>
            <a:endParaRPr/>
          </a:p>
          <a:p>
            <a:pPr marL="457200" lvl="0" indent="0" algn="l" rtl="0">
              <a:spcBef>
                <a:spcPts val="0"/>
              </a:spcBef>
              <a:spcAft>
                <a:spcPts val="0"/>
              </a:spcAft>
              <a:buNone/>
            </a:pPr>
            <a:endParaRPr/>
          </a:p>
        </p:txBody>
      </p:sp>
      <p:sp>
        <p:nvSpPr>
          <p:cNvPr id="107" name="Google Shape;107;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Contact the Oklahoma Department of Securities</a:t>
            </a:r>
            <a:endParaRPr b="1"/>
          </a:p>
          <a:p>
            <a:pPr marL="0" lvl="0" indent="0" algn="ctr" rtl="0">
              <a:spcBef>
                <a:spcPts val="1600"/>
              </a:spcBef>
              <a:spcAft>
                <a:spcPts val="0"/>
              </a:spcAft>
              <a:buNone/>
            </a:pPr>
            <a:r>
              <a:rPr lang="en" b="1" u="sng">
                <a:solidFill>
                  <a:schemeClr val="hlink"/>
                </a:solidFill>
                <a:hlinkClick r:id="rId3"/>
              </a:rPr>
              <a:t>securities.ok.gov</a:t>
            </a:r>
            <a:endParaRPr b="1"/>
          </a:p>
          <a:p>
            <a:pPr marL="0" lvl="0" indent="0" algn="ctr" rtl="0">
              <a:spcBef>
                <a:spcPts val="1600"/>
              </a:spcBef>
              <a:spcAft>
                <a:spcPts val="0"/>
              </a:spcAft>
              <a:buNone/>
            </a:pPr>
            <a:r>
              <a:rPr lang="en"/>
              <a:t>There is a link to ask questions</a:t>
            </a:r>
            <a:endParaRPr/>
          </a:p>
          <a:p>
            <a:pPr marL="0" lvl="0" indent="0" algn="ctr" rtl="0">
              <a:spcBef>
                <a:spcPts val="1600"/>
              </a:spcBef>
              <a:spcAft>
                <a:spcPts val="0"/>
              </a:spcAft>
              <a:buNone/>
            </a:pPr>
            <a:r>
              <a:rPr lang="en"/>
              <a:t>To investigate a securities professional</a:t>
            </a:r>
            <a:endParaRPr/>
          </a:p>
          <a:p>
            <a:pPr marL="0" lvl="0" indent="0" algn="ctr" rtl="0">
              <a:spcBef>
                <a:spcPts val="1600"/>
              </a:spcBef>
              <a:spcAft>
                <a:spcPts val="1600"/>
              </a:spcAft>
              <a:buNone/>
            </a:pPr>
            <a:r>
              <a:rPr lang="en"/>
              <a:t>A phone number to call</a:t>
            </a:r>
            <a:endParaRPr/>
          </a:p>
        </p:txBody>
      </p:sp>
      <p:pic>
        <p:nvPicPr>
          <p:cNvPr id="108" name="Google Shape;108;p21"/>
          <p:cNvPicPr preferRelativeResize="0"/>
          <p:nvPr/>
        </p:nvPicPr>
        <p:blipFill>
          <a:blip r:embed="rId4">
            <a:alphaModFix/>
          </a:blip>
          <a:stretch>
            <a:fillRect/>
          </a:stretch>
        </p:blipFill>
        <p:spPr>
          <a:xfrm>
            <a:off x="651750" y="2145425"/>
            <a:ext cx="2982150" cy="29821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2029</Words>
  <Application>Microsoft Office PowerPoint</Application>
  <PresentationFormat>On-screen Show (16:9)</PresentationFormat>
  <Paragraphs>167</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Schoolbook</vt:lpstr>
      <vt:lpstr>Wingdings</vt:lpstr>
      <vt:lpstr>Simple Light</vt:lpstr>
      <vt:lpstr>Avoiding Investment Fraud</vt:lpstr>
      <vt:lpstr>  The Oklahoma Department of Securities Invest Ed® program has provided this information as a service to investors. Invest Ed does not recommend any particular investment strategy or plan, any type of product, or any securities professional over another.  No part of Invest Ed shall be taken as investment and/or legal advice. </vt:lpstr>
      <vt:lpstr>Investment fraud</vt:lpstr>
      <vt:lpstr>Frauds</vt:lpstr>
      <vt:lpstr>Ponzi Scheme </vt:lpstr>
      <vt:lpstr>Ponzi Scheme </vt:lpstr>
      <vt:lpstr>PowerPoint Presentation</vt:lpstr>
      <vt:lpstr>Pump &amp; Dump Stock Scheme  A stock promoter will buy a large block of a penny stock, usually $1 or less per share, talk the stock up to other investors, then dump (sell) the shares at a large profit before the stock falls. </vt:lpstr>
      <vt:lpstr>Questions??</vt:lpstr>
      <vt:lpstr>To avoid investment fraud:</vt:lpstr>
      <vt:lpstr>To avoid investment fraud:</vt:lpstr>
      <vt:lpstr>To avoid investment fraud:</vt:lpstr>
      <vt:lpstr>Questions for your securities professional:</vt:lpstr>
      <vt:lpstr>Questions for your securities professional:</vt:lpstr>
      <vt:lpstr>Questions for your securities professional:</vt:lpstr>
      <vt:lpstr>Questions for your securities professional:</vt:lpstr>
      <vt:lpstr>Questions for your securities professional:</vt:lpstr>
      <vt:lpstr>Questions for your securities professional:</vt:lpstr>
      <vt:lpstr>A promise of high return with low risk Unregistered investments Complex and obscure investments Phrases like “getting in on the ground floor”  &amp; “guaranteed” or unrealistic claims about performance </vt:lpstr>
      <vt:lpstr>Paperwork issues and lack of documentation Difficulty receiving payments Stalling tactics when you want something you have been promised, like interest or principal payments.</vt:lpstr>
      <vt:lpstr>Tips to avoid online financial scams</vt:lpstr>
      <vt:lpstr>Resources</vt:lpstr>
      <vt:lpstr>Terms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Avoiding Investment Fraud</dc:title>
  <cp:lastModifiedBy>Jennifer Shaw</cp:lastModifiedBy>
  <cp:revision>11</cp:revision>
  <dcterms:modified xsi:type="dcterms:W3CDTF">2019-01-09T20:32:59Z</dcterms:modified>
</cp:coreProperties>
</file>