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Lst>
  <p:notesMasterIdLst>
    <p:notesMasterId r:id="rId17"/>
  </p:notesMasterIdLst>
  <p:sldIdLst>
    <p:sldId id="256" r:id="rId2"/>
    <p:sldId id="27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Century Schoolbook" panose="02040604050505020304" pitchFamily="18" charset="0"/>
      <p:regular r:id="rId22"/>
      <p:bold r:id="rId23"/>
      <p:italic r:id="rId24"/>
      <p:boldItalic r:id="rId25"/>
    </p:embeddedFont>
    <p:embeddedFont>
      <p:font typeface="Open Sans" panose="020B0604020202020204" charset="0"/>
      <p:regular r:id="rId26"/>
      <p:bold r:id="rId27"/>
      <p:italic r:id="rId28"/>
      <p:boldItalic r:id="rId29"/>
    </p:embeddedFont>
    <p:embeddedFont>
      <p:font typeface="PT Sans Narrow" panose="020B060402020202020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214"/>
    <p:restoredTop sz="77124"/>
  </p:normalViewPr>
  <p:slideViewPr>
    <p:cSldViewPr snapToGrid="0" snapToObjects="1">
      <p:cViewPr varScale="1">
        <p:scale>
          <a:sx n="101" d="100"/>
          <a:sy n="101" d="100"/>
        </p:scale>
        <p:origin x="14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4c0f936d15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4c0f936d15_2_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latin typeface="Calibri"/>
                <a:ea typeface="Calibri"/>
                <a:cs typeface="Calibri"/>
                <a:sym typeface="Calibri"/>
              </a:rPr>
              <a:t>Skeptics of Bitcoin claim that the primary users and traders of Bitcoin use the currency for nefarious purposes. In fact, the first uses of Bitcoin were for transactions on the dark web, such as drugs, stolen credit cards, and even assassinations. </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In addition, the lack of regulation in the Bitcoin market has opened the door to online thefts of various Bitcoin exchanges. </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However, several financial exchanges and investment firms have begun to allow customers to trade Bitcoin futures contracts and other cryptocurrencies as speculative assets, indicating that these financial institutions see a future for Bitcoin.</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 </a:t>
            </a:r>
            <a:endParaRPr/>
          </a:p>
          <a:p>
            <a:pPr marL="0" lvl="0" indent="0" algn="l" rtl="0">
              <a:spcBef>
                <a:spcPts val="0"/>
              </a:spcBef>
              <a:spcAft>
                <a:spcPts val="0"/>
              </a:spcAft>
              <a:buNone/>
            </a:pPr>
            <a:endParaRPr/>
          </a:p>
        </p:txBody>
      </p:sp>
      <p:sp>
        <p:nvSpPr>
          <p:cNvPr id="138" name="Google Shape;138;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u="sng">
                <a:solidFill>
                  <a:schemeClr val="dk1"/>
                </a:solidFill>
                <a:latin typeface="Calibri"/>
                <a:ea typeface="Calibri"/>
                <a:cs typeface="Calibri"/>
                <a:sym typeface="Calibri"/>
              </a:rPr>
              <a:t>Blockchain</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The blockchain is a shared digital ledger used for recording electronic transactions. Examples of these transactions may be buying and selling digital currencies or completing financial contracts. The ledger is distributed and validated by its members.</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It was invented to save time, money, and paperwork. Advocates of the blockchain promote the opportunity to remove costly intermediaries in financial transactions.</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Best known for recording Bitcoin transactions, the blockchain is a peer-to-peer network where participants verify each other’s transactions.</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There is more than one kind of blockchain, but certain traits are common to all of them, so I will refer to similar networks as part of the “blockchain”.</a:t>
            </a:r>
            <a:endParaRPr/>
          </a:p>
          <a:p>
            <a:pPr marL="0" lvl="0" indent="0" algn="l" rtl="0">
              <a:spcBef>
                <a:spcPts val="0"/>
              </a:spcBef>
              <a:spcAft>
                <a:spcPts val="0"/>
              </a:spcAft>
              <a:buNone/>
            </a:pPr>
            <a:endParaRPr/>
          </a:p>
        </p:txBody>
      </p:sp>
      <p:sp>
        <p:nvSpPr>
          <p:cNvPr id="145" name="Google Shape;145;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latin typeface="Calibri"/>
                <a:ea typeface="Calibri"/>
                <a:cs typeface="Calibri"/>
                <a:sym typeface="Calibri"/>
              </a:rPr>
              <a:t>The goal of blockchain technology is to use “smart” contracts, which are digital agreements that govern a transaction, to simplify the financial infrastructure in the United States and elsewhere. The purpose of these contracts is to eliminate intermediaries that can add significant cost, like a broker who collects fees and commissions.  </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Many banks and financial institutions have invested significant resources into blockchain technology. </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The “chain” in the blockchain is a collection of validated transactions (called blocks). Each block contains the timestamped collection of code that verifies the transactions. </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The members of the blockchain network work to solve a complex mathematical puzzle. The first to solve the puzzle gets a reward (like Bitcoins). The transaction is locked, but can be solved through cryptography. Each block verifies the previous block. There is no incentive to verify false transactions. </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Aspects of the blockchain are much more complex than what is presented here, and I encourage you to investigate the more technical points on your own if you are interested.</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There is significant information on the internet about the blockchain, Bitcoin, and the cryptocurrency ecosystem. Please be sure to trust only reliable and independent research. </a:t>
            </a:r>
            <a:endParaRPr/>
          </a:p>
          <a:p>
            <a:pPr marL="0" lvl="0" indent="0" algn="l" rtl="0">
              <a:spcBef>
                <a:spcPts val="0"/>
              </a:spcBef>
              <a:spcAft>
                <a:spcPts val="0"/>
              </a:spcAft>
              <a:buNone/>
            </a:pPr>
            <a:endParaRPr/>
          </a:p>
        </p:txBody>
      </p:sp>
      <p:sp>
        <p:nvSpPr>
          <p:cNvPr id="152" name="Google Shape;152;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In Khan Academy’s Money and Banking curriculum, there is a section called “Bitcoin”. It explains the technical aspects quite well. The screen shot in this slide is from the site.</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159" name="Google Shape;159;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 name="Google Shape;7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dirty="0"/>
              <a:t>Cryptocurrencies are digital currencies, or assets used in electronic transactions. </a:t>
            </a:r>
            <a:endParaRPr sz="1800" dirty="0"/>
          </a:p>
          <a:p>
            <a:pPr marL="0" lvl="0" indent="0" algn="l" rtl="0">
              <a:spcBef>
                <a:spcPts val="0"/>
              </a:spcBef>
              <a:spcAft>
                <a:spcPts val="0"/>
              </a:spcAft>
              <a:buNone/>
            </a:pPr>
            <a:r>
              <a:rPr lang="en-US" sz="1800" dirty="0"/>
              <a:t>Cryptocurrencies are private assets, not controlled or created by central banks, that trade on electronic exchanges. They represent a new form of digital money that trades on peer-to-peer computer networks.</a:t>
            </a:r>
            <a:endParaRPr sz="1800" dirty="0"/>
          </a:p>
          <a:p>
            <a:pPr marL="0" lvl="0" indent="0" algn="l" rtl="0">
              <a:spcBef>
                <a:spcPts val="0"/>
              </a:spcBef>
              <a:spcAft>
                <a:spcPts val="0"/>
              </a:spcAft>
              <a:buNone/>
            </a:pPr>
            <a:endParaRPr dirty="0"/>
          </a:p>
        </p:txBody>
      </p:sp>
      <p:sp>
        <p:nvSpPr>
          <p:cNvPr id="80" name="Google Shape;8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800"/>
              <a:t>The price of a cryptocurrency is not fixed; it fluctuates with investor demand. The volatility of many cryptocurrencies may limit acceptance and trust by users.  </a:t>
            </a:r>
            <a:endParaRPr/>
          </a:p>
          <a:p>
            <a:pPr marL="0" lvl="0" indent="0" algn="l" rtl="0">
              <a:spcBef>
                <a:spcPts val="0"/>
              </a:spcBef>
              <a:spcAft>
                <a:spcPts val="0"/>
              </a:spcAft>
              <a:buNone/>
            </a:pPr>
            <a:endParaRPr/>
          </a:p>
        </p:txBody>
      </p:sp>
      <p:sp>
        <p:nvSpPr>
          <p:cNvPr id="87" name="Google Shape;87;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latin typeface="Calibri"/>
                <a:ea typeface="Calibri"/>
                <a:cs typeface="Calibri"/>
                <a:sym typeface="Calibri"/>
              </a:rPr>
              <a:t>When a group or company wants to issue, or create, a digital currency or token, it launches</a:t>
            </a:r>
            <a:r>
              <a:rPr lang="en-US" sz="1200" u="sng">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an ICO, or initial coin offering. </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Many ICOs have been accused of being modern-day “pump and dump” schemes, where early investors buy the coins cheap, and then sell once the price has run up due to marketing hype and promotion. Think of it as crowdfunding for creating a new currency.</a:t>
            </a:r>
            <a:endParaRPr/>
          </a:p>
          <a:p>
            <a:pPr marL="0" lvl="0" indent="0" algn="l" rtl="0">
              <a:spcBef>
                <a:spcPts val="0"/>
              </a:spcBef>
              <a:spcAft>
                <a:spcPts val="0"/>
              </a:spcAft>
              <a:buNone/>
            </a:pPr>
            <a:endParaRPr/>
          </a:p>
        </p:txBody>
      </p:sp>
      <p:sp>
        <p:nvSpPr>
          <p:cNvPr id="94" name="Google Shape;94;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Prices of the most popular cryptocurrencies can be easily tracked online at sites like, Coin Central (see example).</a:t>
            </a:r>
            <a:endParaRPr/>
          </a:p>
          <a:p>
            <a:pPr marL="0" lvl="0" indent="0" algn="l" rtl="0">
              <a:spcBef>
                <a:spcPts val="0"/>
              </a:spcBef>
              <a:spcAft>
                <a:spcPts val="0"/>
              </a:spcAft>
              <a:buNone/>
            </a:pPr>
            <a:endParaRPr/>
          </a:p>
        </p:txBody>
      </p:sp>
      <p:sp>
        <p:nvSpPr>
          <p:cNvPr id="101" name="Google Shape;10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latin typeface="Calibri"/>
                <a:ea typeface="Calibri"/>
                <a:cs typeface="Calibri"/>
                <a:sym typeface="Calibri"/>
              </a:rPr>
              <a:t>The risks of using cryptocurrencies include: </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1,there is no limit to the number of different cryptocurrencies that can be created</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2. there is limited acceptance by the electronic commerce marketplace</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3, Your digital wallet, where you keep your cryptocurrencies, can be hacked. </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 </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 </a:t>
            </a:r>
            <a:endParaRPr/>
          </a:p>
          <a:p>
            <a:pPr marL="0" lvl="0" indent="0" algn="l" rtl="0">
              <a:spcBef>
                <a:spcPts val="0"/>
              </a:spcBef>
              <a:spcAft>
                <a:spcPts val="0"/>
              </a:spcAft>
              <a:buNone/>
            </a:pPr>
            <a:endParaRPr/>
          </a:p>
        </p:txBody>
      </p:sp>
      <p:sp>
        <p:nvSpPr>
          <p:cNvPr id="108" name="Google Shape;108;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u="sng">
                <a:solidFill>
                  <a:schemeClr val="dk1"/>
                </a:solidFill>
                <a:latin typeface="Calibri"/>
                <a:ea typeface="Calibri"/>
                <a:cs typeface="Calibri"/>
                <a:sym typeface="Calibri"/>
              </a:rPr>
              <a:t>What is Bitcoin?</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Bitcoin is a digital, or virtual, currency used in electronic payment systems.</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As the most popular of the cryptocurrencies, Bitcoin can be traded, like a speculative asset, and can be used to buy and sell goods and services online. </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Developed by Satoshi Nakomoto, a mysterious figure who may not be a real person, Bitcoin has been primarily accepted by fans of technology and cynics of the global central banking system.</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In order to own Bitcoin, you need to be access a bitcoin client, or software interface, in order to access a peer-to-peer network to make transactions. Investors can store their Bitcoins in a virtual wallet that holds a private key or code to the access the currency.</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The value of Bitcoin is determined by market participants and can fluctuate significantly.</a:t>
            </a:r>
            <a:endParaRPr/>
          </a:p>
          <a:p>
            <a:pPr marL="0" lvl="0" indent="0" algn="l" rtl="0">
              <a:spcBef>
                <a:spcPts val="0"/>
              </a:spcBef>
              <a:spcAft>
                <a:spcPts val="0"/>
              </a:spcAft>
              <a:buNone/>
            </a:pPr>
            <a:endParaRPr/>
          </a:p>
        </p:txBody>
      </p:sp>
      <p:sp>
        <p:nvSpPr>
          <p:cNvPr id="115" name="Google Shape;115;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latin typeface="Calibri"/>
                <a:ea typeface="Calibri"/>
                <a:cs typeface="Calibri"/>
                <a:sym typeface="Calibri"/>
              </a:rPr>
              <a:t>The records of bitcoin trades are stored on the “blockchain”, an online electronic ledger.</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Digital security and encoded transactions are vital in the Bitcoin market. Owners of Bitcoin need to keep “private keys” or password safekeeping devices. </a:t>
            </a:r>
            <a:endParaRPr/>
          </a:p>
          <a:p>
            <a:pPr marL="0" lvl="0" indent="0" algn="l" rtl="0">
              <a:spcBef>
                <a:spcPts val="0"/>
              </a:spcBef>
              <a:spcAft>
                <a:spcPts val="0"/>
              </a:spcAft>
              <a:buNone/>
            </a:pPr>
            <a:endParaRPr/>
          </a:p>
        </p:txBody>
      </p:sp>
      <p:sp>
        <p:nvSpPr>
          <p:cNvPr id="123" name="Google Shape;123;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latin typeface="Calibri"/>
                <a:ea typeface="Calibri"/>
                <a:cs typeface="Calibri"/>
                <a:sym typeface="Calibri"/>
              </a:rPr>
              <a:t>Advocates of Bitcoin promote the two main benefits: </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First, the supply of Bitcoin is limited; creating, or “mining” Bitcoin is a complex process of solving encoded puzzles to help verify transactions, requiring significant computing power and electricity.</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Second, Bitcoin has a decentralized ecosystem, meaning it is not controlled by any government entity or central bank.</a:t>
            </a:r>
            <a:endParaRPr/>
          </a:p>
          <a:p>
            <a:pPr marL="0" lvl="0" indent="0" algn="l" rtl="0">
              <a:spcBef>
                <a:spcPts val="0"/>
              </a:spcBef>
              <a:spcAft>
                <a:spcPts val="0"/>
              </a:spcAft>
              <a:buNone/>
            </a:pPr>
            <a:endParaRPr/>
          </a:p>
        </p:txBody>
      </p:sp>
      <p:sp>
        <p:nvSpPr>
          <p:cNvPr id="131" name="Google Shape;13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cxnSp>
        <p:nvCxnSpPr>
          <p:cNvPr id="14" name="Google Shape;14;p2"/>
          <p:cNvCxnSpPr/>
          <p:nvPr/>
        </p:nvCxnSpPr>
        <p:spPr>
          <a:xfrm>
            <a:off x="9343647" y="4235850"/>
            <a:ext cx="749700" cy="0"/>
          </a:xfrm>
          <a:prstGeom prst="straightConnector1">
            <a:avLst/>
          </a:prstGeom>
          <a:noFill/>
          <a:ln w="76200" cap="flat" cmpd="sng">
            <a:solidFill>
              <a:schemeClr val="lt2"/>
            </a:solidFill>
            <a:prstDash val="solid"/>
            <a:round/>
            <a:headEnd type="none" w="sm" len="sm"/>
            <a:tailEnd type="none" w="sm" len="sm"/>
          </a:ln>
        </p:spPr>
      </p:cxnSp>
      <p:cxnSp>
        <p:nvCxnSpPr>
          <p:cNvPr id="15" name="Google Shape;15;p2"/>
          <p:cNvCxnSpPr/>
          <p:nvPr/>
        </p:nvCxnSpPr>
        <p:spPr>
          <a:xfrm>
            <a:off x="2100047" y="4211002"/>
            <a:ext cx="749700" cy="0"/>
          </a:xfrm>
          <a:prstGeom prst="straightConnector1">
            <a:avLst/>
          </a:prstGeom>
          <a:noFill/>
          <a:ln w="76200" cap="flat" cmpd="sng">
            <a:solidFill>
              <a:schemeClr val="lt2"/>
            </a:solidFill>
            <a:prstDash val="solid"/>
            <a:round/>
            <a:headEnd type="none" w="sm" len="sm"/>
            <a:tailEnd type="none" w="sm" len="sm"/>
          </a:ln>
        </p:spPr>
      </p:cxnSp>
      <p:grpSp>
        <p:nvGrpSpPr>
          <p:cNvPr id="16" name="Google Shape;16;p2"/>
          <p:cNvGrpSpPr/>
          <p:nvPr/>
        </p:nvGrpSpPr>
        <p:grpSpPr>
          <a:xfrm>
            <a:off x="1338859" y="1362666"/>
            <a:ext cx="9515557" cy="203195"/>
            <a:chOff x="1346429" y="1011300"/>
            <a:chExt cx="6452100" cy="152400"/>
          </a:xfrm>
        </p:grpSpPr>
        <p:cxnSp>
          <p:nvCxnSpPr>
            <p:cNvPr id="17" name="Google Shape;17;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8" name="Google Shape;18;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9" name="Google Shape;19;p2"/>
          <p:cNvGrpSpPr/>
          <p:nvPr/>
        </p:nvGrpSpPr>
        <p:grpSpPr>
          <a:xfrm>
            <a:off x="1338868" y="5292001"/>
            <a:ext cx="9515557" cy="203195"/>
            <a:chOff x="1346435" y="3969088"/>
            <a:chExt cx="6452100" cy="152400"/>
          </a:xfrm>
        </p:grpSpPr>
        <p:cxnSp>
          <p:nvCxnSpPr>
            <p:cNvPr id="20" name="Google Shape;20;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21" name="Google Shape;21;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22" name="Google Shape;22;p2"/>
          <p:cNvSpPr txBox="1">
            <a:spLocks noGrp="1"/>
          </p:cNvSpPr>
          <p:nvPr>
            <p:ph type="ctrTitle"/>
          </p:nvPr>
        </p:nvSpPr>
        <p:spPr>
          <a:xfrm>
            <a:off x="1338867" y="2335685"/>
            <a:ext cx="9515700" cy="1363200"/>
          </a:xfrm>
          <a:prstGeom prst="rect">
            <a:avLst/>
          </a:prstGeom>
        </p:spPr>
        <p:txBody>
          <a:bodyPr spcFirstLastPara="1" wrap="square" lIns="121900" tIns="121900" rIns="121900" bIns="121900" anchor="b" anchorCtr="0"/>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endParaRPr/>
          </a:p>
        </p:txBody>
      </p:sp>
      <p:sp>
        <p:nvSpPr>
          <p:cNvPr id="23" name="Google Shape;23;p2"/>
          <p:cNvSpPr txBox="1">
            <a:spLocks noGrp="1"/>
          </p:cNvSpPr>
          <p:nvPr>
            <p:ph type="subTitle" idx="1"/>
          </p:nvPr>
        </p:nvSpPr>
        <p:spPr>
          <a:xfrm>
            <a:off x="2849633" y="3800052"/>
            <a:ext cx="6494100" cy="1056900"/>
          </a:xfrm>
          <a:prstGeom prst="rect">
            <a:avLst/>
          </a:prstGeom>
        </p:spPr>
        <p:txBody>
          <a:bodyPr spcFirstLastPara="1" wrap="square" lIns="121900" tIns="121900" rIns="121900" bIns="121900" anchor="t" anchorCtr="0"/>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a:endParaRPr/>
          </a:p>
        </p:txBody>
      </p:sp>
      <p:sp>
        <p:nvSpPr>
          <p:cNvPr id="24" name="Google Shape;24;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9"/>
        <p:cNvGrpSpPr/>
        <p:nvPr/>
      </p:nvGrpSpPr>
      <p:grpSpPr>
        <a:xfrm>
          <a:off x="0" y="0"/>
          <a:ext cx="0" cy="0"/>
          <a:chOff x="0" y="0"/>
          <a:chExt cx="0" cy="0"/>
        </a:xfrm>
      </p:grpSpPr>
      <p:sp>
        <p:nvSpPr>
          <p:cNvPr id="60" name="Google Shape;60;p11"/>
          <p:cNvSpPr/>
          <p:nvPr/>
        </p:nvSpPr>
        <p:spPr>
          <a:xfrm>
            <a:off x="-100" y="6727600"/>
            <a:ext cx="12192000" cy="1305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1" name="Google Shape;61;p11"/>
          <p:cNvSpPr txBox="1">
            <a:spLocks noGrp="1"/>
          </p:cNvSpPr>
          <p:nvPr>
            <p:ph type="title" hasCustomPrompt="1"/>
          </p:nvPr>
        </p:nvSpPr>
        <p:spPr>
          <a:xfrm>
            <a:off x="415600" y="1739800"/>
            <a:ext cx="11360700" cy="2051100"/>
          </a:xfrm>
          <a:prstGeom prst="rect">
            <a:avLst/>
          </a:prstGeom>
        </p:spPr>
        <p:txBody>
          <a:bodyPr spcFirstLastPara="1" wrap="square" lIns="121900" tIns="121900" rIns="121900" bIns="121900" anchor="ctr" anchorCtr="0"/>
          <a:lstStyle>
            <a:lvl1pPr lvl="0" algn="ctr">
              <a:spcBef>
                <a:spcPts val="0"/>
              </a:spcBef>
              <a:spcAft>
                <a:spcPts val="0"/>
              </a:spcAft>
              <a:buClr>
                <a:schemeClr val="accent3"/>
              </a:buClr>
              <a:buSzPts val="17300"/>
              <a:buNone/>
              <a:defRPr sz="17300">
                <a:solidFill>
                  <a:schemeClr val="accent3"/>
                </a:solidFill>
              </a:defRPr>
            </a:lvl1pPr>
            <a:lvl2pPr lvl="1" algn="ctr">
              <a:spcBef>
                <a:spcPts val="0"/>
              </a:spcBef>
              <a:spcAft>
                <a:spcPts val="0"/>
              </a:spcAft>
              <a:buClr>
                <a:schemeClr val="accent3"/>
              </a:buClr>
              <a:buSzPts val="17300"/>
              <a:buNone/>
              <a:defRPr sz="17300">
                <a:solidFill>
                  <a:schemeClr val="accent3"/>
                </a:solidFill>
              </a:defRPr>
            </a:lvl2pPr>
            <a:lvl3pPr lvl="2" algn="ctr">
              <a:spcBef>
                <a:spcPts val="0"/>
              </a:spcBef>
              <a:spcAft>
                <a:spcPts val="0"/>
              </a:spcAft>
              <a:buClr>
                <a:schemeClr val="accent3"/>
              </a:buClr>
              <a:buSzPts val="17300"/>
              <a:buNone/>
              <a:defRPr sz="17300">
                <a:solidFill>
                  <a:schemeClr val="accent3"/>
                </a:solidFill>
              </a:defRPr>
            </a:lvl3pPr>
            <a:lvl4pPr lvl="3" algn="ctr">
              <a:spcBef>
                <a:spcPts val="0"/>
              </a:spcBef>
              <a:spcAft>
                <a:spcPts val="0"/>
              </a:spcAft>
              <a:buClr>
                <a:schemeClr val="accent3"/>
              </a:buClr>
              <a:buSzPts val="17300"/>
              <a:buNone/>
              <a:defRPr sz="17300">
                <a:solidFill>
                  <a:schemeClr val="accent3"/>
                </a:solidFill>
              </a:defRPr>
            </a:lvl4pPr>
            <a:lvl5pPr lvl="4" algn="ctr">
              <a:spcBef>
                <a:spcPts val="0"/>
              </a:spcBef>
              <a:spcAft>
                <a:spcPts val="0"/>
              </a:spcAft>
              <a:buClr>
                <a:schemeClr val="accent3"/>
              </a:buClr>
              <a:buSzPts val="17300"/>
              <a:buNone/>
              <a:defRPr sz="17300">
                <a:solidFill>
                  <a:schemeClr val="accent3"/>
                </a:solidFill>
              </a:defRPr>
            </a:lvl5pPr>
            <a:lvl6pPr lvl="5" algn="ctr">
              <a:spcBef>
                <a:spcPts val="0"/>
              </a:spcBef>
              <a:spcAft>
                <a:spcPts val="0"/>
              </a:spcAft>
              <a:buClr>
                <a:schemeClr val="accent3"/>
              </a:buClr>
              <a:buSzPts val="17300"/>
              <a:buNone/>
              <a:defRPr sz="17300">
                <a:solidFill>
                  <a:schemeClr val="accent3"/>
                </a:solidFill>
              </a:defRPr>
            </a:lvl6pPr>
            <a:lvl7pPr lvl="6" algn="ctr">
              <a:spcBef>
                <a:spcPts val="0"/>
              </a:spcBef>
              <a:spcAft>
                <a:spcPts val="0"/>
              </a:spcAft>
              <a:buClr>
                <a:schemeClr val="accent3"/>
              </a:buClr>
              <a:buSzPts val="17300"/>
              <a:buNone/>
              <a:defRPr sz="17300">
                <a:solidFill>
                  <a:schemeClr val="accent3"/>
                </a:solidFill>
              </a:defRPr>
            </a:lvl7pPr>
            <a:lvl8pPr lvl="7" algn="ctr">
              <a:spcBef>
                <a:spcPts val="0"/>
              </a:spcBef>
              <a:spcAft>
                <a:spcPts val="0"/>
              </a:spcAft>
              <a:buClr>
                <a:schemeClr val="accent3"/>
              </a:buClr>
              <a:buSzPts val="17300"/>
              <a:buNone/>
              <a:defRPr sz="17300">
                <a:solidFill>
                  <a:schemeClr val="accent3"/>
                </a:solidFill>
              </a:defRPr>
            </a:lvl8pPr>
            <a:lvl9pPr lvl="8" algn="ctr">
              <a:spcBef>
                <a:spcPts val="0"/>
              </a:spcBef>
              <a:spcAft>
                <a:spcPts val="0"/>
              </a:spcAft>
              <a:buClr>
                <a:schemeClr val="accent3"/>
              </a:buClr>
              <a:buSzPts val="17300"/>
              <a:buNone/>
              <a:defRPr sz="17300">
                <a:solidFill>
                  <a:schemeClr val="accent3"/>
                </a:solidFill>
              </a:defRPr>
            </a:lvl9pPr>
          </a:lstStyle>
          <a:p>
            <a:r>
              <a:t>xx%</a:t>
            </a:r>
          </a:p>
        </p:txBody>
      </p:sp>
      <p:sp>
        <p:nvSpPr>
          <p:cNvPr id="62" name="Google Shape;62;p11"/>
          <p:cNvSpPr txBox="1">
            <a:spLocks noGrp="1"/>
          </p:cNvSpPr>
          <p:nvPr>
            <p:ph type="body" idx="1"/>
          </p:nvPr>
        </p:nvSpPr>
        <p:spPr>
          <a:xfrm>
            <a:off x="415600" y="3994200"/>
            <a:ext cx="11360700" cy="1428900"/>
          </a:xfrm>
          <a:prstGeom prst="rect">
            <a:avLst/>
          </a:prstGeom>
        </p:spPr>
        <p:txBody>
          <a:bodyPr spcFirstLastPara="1" wrap="square" lIns="121900" tIns="121900" rIns="121900" bIns="121900" anchor="t" anchorCtr="0"/>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63" name="Google Shape;63;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68" name="Google Shape;68;p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2100"/>
              </a:spcBef>
              <a:spcAft>
                <a:spcPts val="0"/>
              </a:spcAft>
              <a:buClr>
                <a:schemeClr val="dk1"/>
              </a:buClr>
              <a:buSzPts val="1800"/>
              <a:buChar char="○"/>
              <a:defRPr/>
            </a:lvl2pPr>
            <a:lvl3pPr marL="1371600" lvl="2" indent="-342900" algn="l" rtl="0">
              <a:lnSpc>
                <a:spcPct val="90000"/>
              </a:lnSpc>
              <a:spcBef>
                <a:spcPts val="2100"/>
              </a:spcBef>
              <a:spcAft>
                <a:spcPts val="0"/>
              </a:spcAft>
              <a:buClr>
                <a:schemeClr val="dk1"/>
              </a:buClr>
              <a:buSzPts val="1800"/>
              <a:buChar char="■"/>
              <a:defRPr/>
            </a:lvl3pPr>
            <a:lvl4pPr marL="1828800" lvl="3" indent="-342900" algn="l" rtl="0">
              <a:lnSpc>
                <a:spcPct val="90000"/>
              </a:lnSpc>
              <a:spcBef>
                <a:spcPts val="2100"/>
              </a:spcBef>
              <a:spcAft>
                <a:spcPts val="0"/>
              </a:spcAft>
              <a:buClr>
                <a:schemeClr val="dk1"/>
              </a:buClr>
              <a:buSzPts val="1800"/>
              <a:buChar char="●"/>
              <a:defRPr/>
            </a:lvl4pPr>
            <a:lvl5pPr marL="2286000" lvl="4" indent="-342900" algn="l" rtl="0">
              <a:lnSpc>
                <a:spcPct val="90000"/>
              </a:lnSpc>
              <a:spcBef>
                <a:spcPts val="2100"/>
              </a:spcBef>
              <a:spcAft>
                <a:spcPts val="0"/>
              </a:spcAft>
              <a:buClr>
                <a:schemeClr val="dk1"/>
              </a:buClr>
              <a:buSzPts val="1800"/>
              <a:buChar char="○"/>
              <a:defRPr/>
            </a:lvl5pPr>
            <a:lvl6pPr marL="2743200" lvl="5" indent="-342900" algn="l" rtl="0">
              <a:lnSpc>
                <a:spcPct val="90000"/>
              </a:lnSpc>
              <a:spcBef>
                <a:spcPts val="2100"/>
              </a:spcBef>
              <a:spcAft>
                <a:spcPts val="0"/>
              </a:spcAft>
              <a:buClr>
                <a:schemeClr val="dk1"/>
              </a:buClr>
              <a:buSzPts val="1800"/>
              <a:buChar char="■"/>
              <a:defRPr/>
            </a:lvl6pPr>
            <a:lvl7pPr marL="3200400" lvl="6" indent="-342900" algn="l" rtl="0">
              <a:lnSpc>
                <a:spcPct val="90000"/>
              </a:lnSpc>
              <a:spcBef>
                <a:spcPts val="2100"/>
              </a:spcBef>
              <a:spcAft>
                <a:spcPts val="0"/>
              </a:spcAft>
              <a:buClr>
                <a:schemeClr val="dk1"/>
              </a:buClr>
              <a:buSzPts val="1800"/>
              <a:buChar char="●"/>
              <a:defRPr/>
            </a:lvl7pPr>
            <a:lvl8pPr marL="3657600" lvl="7" indent="-342900" algn="l" rtl="0">
              <a:lnSpc>
                <a:spcPct val="90000"/>
              </a:lnSpc>
              <a:spcBef>
                <a:spcPts val="2100"/>
              </a:spcBef>
              <a:spcAft>
                <a:spcPts val="0"/>
              </a:spcAft>
              <a:buClr>
                <a:schemeClr val="dk1"/>
              </a:buClr>
              <a:buSzPts val="1800"/>
              <a:buChar char="○"/>
              <a:defRPr/>
            </a:lvl8pPr>
            <a:lvl9pPr marL="4114800" lvl="8" indent="-342900" algn="l" rtl="0">
              <a:lnSpc>
                <a:spcPct val="90000"/>
              </a:lnSpc>
              <a:spcBef>
                <a:spcPts val="2100"/>
              </a:spcBef>
              <a:spcAft>
                <a:spcPts val="2100"/>
              </a:spcAft>
              <a:buClr>
                <a:schemeClr val="dk1"/>
              </a:buClr>
              <a:buSzPts val="1800"/>
              <a:buChar char="■"/>
              <a:defRPr/>
            </a:lvl9pPr>
          </a:lstStyle>
          <a:p>
            <a:endParaRPr/>
          </a:p>
        </p:txBody>
      </p:sp>
      <p:sp>
        <p:nvSpPr>
          <p:cNvPr id="69" name="Google Shape;69;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1" name="Google Shape;71;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3"/>
          <p:cNvSpPr/>
          <p:nvPr/>
        </p:nvSpPr>
        <p:spPr>
          <a:xfrm>
            <a:off x="-67" y="3429200"/>
            <a:ext cx="12192000" cy="34287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3"/>
          <p:cNvSpPr txBox="1">
            <a:spLocks noGrp="1"/>
          </p:cNvSpPr>
          <p:nvPr>
            <p:ph type="title"/>
          </p:nvPr>
        </p:nvSpPr>
        <p:spPr>
          <a:xfrm>
            <a:off x="415600" y="1086400"/>
            <a:ext cx="11428500" cy="1256100"/>
          </a:xfrm>
          <a:prstGeom prst="rect">
            <a:avLst/>
          </a:prstGeom>
        </p:spPr>
        <p:txBody>
          <a:bodyPr spcFirstLastPara="1" wrap="square" lIns="121900" tIns="121900" rIns="121900" bIns="121900" anchor="ctr" anchorCtr="0"/>
          <a:lstStyle>
            <a:lvl1pPr lvl="0" algn="ctr">
              <a:spcBef>
                <a:spcPts val="0"/>
              </a:spcBef>
              <a:spcAft>
                <a:spcPts val="0"/>
              </a:spcAft>
              <a:buSzPts val="4800"/>
              <a:buNone/>
              <a:defRPr/>
            </a:lvl1pPr>
            <a:lvl2pPr lvl="1" algn="ctr">
              <a:spcBef>
                <a:spcPts val="0"/>
              </a:spcBef>
              <a:spcAft>
                <a:spcPts val="0"/>
              </a:spcAft>
              <a:buSzPts val="4800"/>
              <a:buNone/>
              <a:defRPr/>
            </a:lvl2pPr>
            <a:lvl3pPr lvl="2" algn="ctr">
              <a:spcBef>
                <a:spcPts val="0"/>
              </a:spcBef>
              <a:spcAft>
                <a:spcPts val="0"/>
              </a:spcAft>
              <a:buSzPts val="4800"/>
              <a:buNone/>
              <a:defRPr/>
            </a:lvl3pPr>
            <a:lvl4pPr lvl="3" algn="ctr">
              <a:spcBef>
                <a:spcPts val="0"/>
              </a:spcBef>
              <a:spcAft>
                <a:spcPts val="0"/>
              </a:spcAft>
              <a:buSzPts val="4800"/>
              <a:buNone/>
              <a:defRPr/>
            </a:lvl4pPr>
            <a:lvl5pPr lvl="4" algn="ctr">
              <a:spcBef>
                <a:spcPts val="0"/>
              </a:spcBef>
              <a:spcAft>
                <a:spcPts val="0"/>
              </a:spcAft>
              <a:buSzPts val="4800"/>
              <a:buNone/>
              <a:defRPr/>
            </a:lvl5pPr>
            <a:lvl6pPr lvl="5" algn="ctr">
              <a:spcBef>
                <a:spcPts val="0"/>
              </a:spcBef>
              <a:spcAft>
                <a:spcPts val="0"/>
              </a:spcAft>
              <a:buSzPts val="4800"/>
              <a:buNone/>
              <a:defRPr/>
            </a:lvl6pPr>
            <a:lvl7pPr lvl="6" algn="ctr">
              <a:spcBef>
                <a:spcPts val="0"/>
              </a:spcBef>
              <a:spcAft>
                <a:spcPts val="0"/>
              </a:spcAft>
              <a:buSzPts val="4800"/>
              <a:buNone/>
              <a:defRPr/>
            </a:lvl7pPr>
            <a:lvl8pPr lvl="7" algn="ctr">
              <a:spcBef>
                <a:spcPts val="0"/>
              </a:spcBef>
              <a:spcAft>
                <a:spcPts val="0"/>
              </a:spcAft>
              <a:buSzPts val="4800"/>
              <a:buNone/>
              <a:defRPr/>
            </a:lvl8pPr>
            <a:lvl9pPr lvl="8" algn="ctr">
              <a:spcBef>
                <a:spcPts val="0"/>
              </a:spcBef>
              <a:spcAft>
                <a:spcPts val="0"/>
              </a:spcAft>
              <a:buSzPts val="4800"/>
              <a:buNone/>
              <a:defRPr/>
            </a:lvl9pPr>
          </a:lstStyle>
          <a:p>
            <a:endParaRPr/>
          </a:p>
        </p:txBody>
      </p:sp>
      <p:sp>
        <p:nvSpPr>
          <p:cNvPr id="28" name="Google Shape;28;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4"/>
          <p:cNvSpPr/>
          <p:nvPr/>
        </p:nvSpPr>
        <p:spPr>
          <a:xfrm>
            <a:off x="-100" y="6727600"/>
            <a:ext cx="12192000" cy="1305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415600" y="593367"/>
            <a:ext cx="11360700" cy="943200"/>
          </a:xfrm>
          <a:prstGeom prst="rect">
            <a:avLst/>
          </a:prstGeom>
        </p:spPr>
        <p:txBody>
          <a:bodyPr spcFirstLastPara="1" wrap="square" lIns="121900" tIns="121900" rIns="121900" bIns="121900" anchor="t" anchorCtr="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4"/>
          <p:cNvSpPr txBox="1">
            <a:spLocks noGrp="1"/>
          </p:cNvSpPr>
          <p:nvPr>
            <p:ph type="body" idx="1"/>
          </p:nvPr>
        </p:nvSpPr>
        <p:spPr>
          <a:xfrm>
            <a:off x="415600" y="1688433"/>
            <a:ext cx="11360700" cy="4403700"/>
          </a:xfrm>
          <a:prstGeom prst="rect">
            <a:avLst/>
          </a:prstGeom>
        </p:spPr>
        <p:txBody>
          <a:bodyPr spcFirstLastPara="1" wrap="square" lIns="121900" tIns="121900" rIns="121900" bIns="121900" anchor="t" anchorCtr="0"/>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33" name="Google Shape;33;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415600" y="593367"/>
            <a:ext cx="11360700" cy="943200"/>
          </a:xfrm>
          <a:prstGeom prst="rect">
            <a:avLst/>
          </a:prstGeom>
        </p:spPr>
        <p:txBody>
          <a:bodyPr spcFirstLastPara="1" wrap="square" lIns="121900" tIns="121900" rIns="121900" bIns="121900" anchor="t" anchorCtr="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6" name="Google Shape;36;p5"/>
          <p:cNvSpPr txBox="1">
            <a:spLocks noGrp="1"/>
          </p:cNvSpPr>
          <p:nvPr>
            <p:ph type="body" idx="1"/>
          </p:nvPr>
        </p:nvSpPr>
        <p:spPr>
          <a:xfrm>
            <a:off x="415600" y="1688233"/>
            <a:ext cx="5333100" cy="4403700"/>
          </a:xfrm>
          <a:prstGeom prst="rect">
            <a:avLst/>
          </a:prstGeom>
        </p:spPr>
        <p:txBody>
          <a:bodyPr spcFirstLastPara="1" wrap="square" lIns="121900" tIns="121900" rIns="121900" bIns="121900" anchor="t" anchorCtr="0"/>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7" name="Google Shape;37;p5"/>
          <p:cNvSpPr txBox="1">
            <a:spLocks noGrp="1"/>
          </p:cNvSpPr>
          <p:nvPr>
            <p:ph type="body" idx="2"/>
          </p:nvPr>
        </p:nvSpPr>
        <p:spPr>
          <a:xfrm>
            <a:off x="6443200" y="1688233"/>
            <a:ext cx="5333100" cy="4403700"/>
          </a:xfrm>
          <a:prstGeom prst="rect">
            <a:avLst/>
          </a:prstGeom>
        </p:spPr>
        <p:txBody>
          <a:bodyPr spcFirstLastPara="1" wrap="square" lIns="121900" tIns="121900" rIns="121900" bIns="121900" anchor="t" anchorCtr="0"/>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8" name="Google Shape;38;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415600" y="593367"/>
            <a:ext cx="11360700" cy="943200"/>
          </a:xfrm>
          <a:prstGeom prst="rect">
            <a:avLst/>
          </a:prstGeom>
        </p:spPr>
        <p:txBody>
          <a:bodyPr spcFirstLastPara="1" wrap="square" lIns="121900" tIns="121900" rIns="121900" bIns="121900" anchor="t" anchorCtr="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1" name="Google Shape;41;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44" name="Google Shape;44;p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45" name="Google Shape;45;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653667" y="701800"/>
            <a:ext cx="7484700" cy="5454300"/>
          </a:xfrm>
          <a:prstGeom prst="rect">
            <a:avLst/>
          </a:prstGeom>
        </p:spPr>
        <p:txBody>
          <a:bodyPr spcFirstLastPara="1" wrap="square" lIns="121900" tIns="121900" rIns="121900" bIns="121900" anchor="ctr" anchorCtr="0"/>
          <a:lstStyle>
            <a:lvl1pPr lvl="0">
              <a:spcBef>
                <a:spcPts val="0"/>
              </a:spcBef>
              <a:spcAft>
                <a:spcPts val="0"/>
              </a:spcAft>
              <a:buClr>
                <a:schemeClr val="dk2"/>
              </a:buClr>
              <a:buSzPts val="7200"/>
              <a:buNone/>
              <a:defRPr sz="7200" b="0">
                <a:solidFill>
                  <a:schemeClr val="dk2"/>
                </a:solidFill>
              </a:defRPr>
            </a:lvl1pPr>
            <a:lvl2pPr lvl="1">
              <a:spcBef>
                <a:spcPts val="0"/>
              </a:spcBef>
              <a:spcAft>
                <a:spcPts val="0"/>
              </a:spcAft>
              <a:buClr>
                <a:schemeClr val="dk2"/>
              </a:buClr>
              <a:buSzPts val="7200"/>
              <a:buNone/>
              <a:defRPr sz="7200" b="0">
                <a:solidFill>
                  <a:schemeClr val="dk2"/>
                </a:solidFill>
              </a:defRPr>
            </a:lvl2pPr>
            <a:lvl3pPr lvl="2">
              <a:spcBef>
                <a:spcPts val="0"/>
              </a:spcBef>
              <a:spcAft>
                <a:spcPts val="0"/>
              </a:spcAft>
              <a:buClr>
                <a:schemeClr val="dk2"/>
              </a:buClr>
              <a:buSzPts val="7200"/>
              <a:buNone/>
              <a:defRPr sz="7200" b="0">
                <a:solidFill>
                  <a:schemeClr val="dk2"/>
                </a:solidFill>
              </a:defRPr>
            </a:lvl3pPr>
            <a:lvl4pPr lvl="3">
              <a:spcBef>
                <a:spcPts val="0"/>
              </a:spcBef>
              <a:spcAft>
                <a:spcPts val="0"/>
              </a:spcAft>
              <a:buClr>
                <a:schemeClr val="dk2"/>
              </a:buClr>
              <a:buSzPts val="7200"/>
              <a:buNone/>
              <a:defRPr sz="7200" b="0">
                <a:solidFill>
                  <a:schemeClr val="dk2"/>
                </a:solidFill>
              </a:defRPr>
            </a:lvl4pPr>
            <a:lvl5pPr lvl="4">
              <a:spcBef>
                <a:spcPts val="0"/>
              </a:spcBef>
              <a:spcAft>
                <a:spcPts val="0"/>
              </a:spcAft>
              <a:buClr>
                <a:schemeClr val="dk2"/>
              </a:buClr>
              <a:buSzPts val="7200"/>
              <a:buNone/>
              <a:defRPr sz="7200" b="0">
                <a:solidFill>
                  <a:schemeClr val="dk2"/>
                </a:solidFill>
              </a:defRPr>
            </a:lvl5pPr>
            <a:lvl6pPr lvl="5">
              <a:spcBef>
                <a:spcPts val="0"/>
              </a:spcBef>
              <a:spcAft>
                <a:spcPts val="0"/>
              </a:spcAft>
              <a:buClr>
                <a:schemeClr val="dk2"/>
              </a:buClr>
              <a:buSzPts val="7200"/>
              <a:buNone/>
              <a:defRPr sz="7200" b="0">
                <a:solidFill>
                  <a:schemeClr val="dk2"/>
                </a:solidFill>
              </a:defRPr>
            </a:lvl6pPr>
            <a:lvl7pPr lvl="6">
              <a:spcBef>
                <a:spcPts val="0"/>
              </a:spcBef>
              <a:spcAft>
                <a:spcPts val="0"/>
              </a:spcAft>
              <a:buClr>
                <a:schemeClr val="dk2"/>
              </a:buClr>
              <a:buSzPts val="7200"/>
              <a:buNone/>
              <a:defRPr sz="7200" b="0">
                <a:solidFill>
                  <a:schemeClr val="dk2"/>
                </a:solidFill>
              </a:defRPr>
            </a:lvl7pPr>
            <a:lvl8pPr lvl="7">
              <a:spcBef>
                <a:spcPts val="0"/>
              </a:spcBef>
              <a:spcAft>
                <a:spcPts val="0"/>
              </a:spcAft>
              <a:buClr>
                <a:schemeClr val="dk2"/>
              </a:buClr>
              <a:buSzPts val="7200"/>
              <a:buNone/>
              <a:defRPr sz="7200" b="0">
                <a:solidFill>
                  <a:schemeClr val="dk2"/>
                </a:solidFill>
              </a:defRPr>
            </a:lvl8pPr>
            <a:lvl9pPr lvl="8">
              <a:spcBef>
                <a:spcPts val="0"/>
              </a:spcBef>
              <a:spcAft>
                <a:spcPts val="0"/>
              </a:spcAft>
              <a:buClr>
                <a:schemeClr val="dk2"/>
              </a:buClr>
              <a:buSzPts val="7200"/>
              <a:buNone/>
              <a:defRPr sz="7200" b="0">
                <a:solidFill>
                  <a:schemeClr val="dk2"/>
                </a:solidFill>
              </a:defRPr>
            </a:lvl9pPr>
          </a:lstStyle>
          <a:p>
            <a:endParaRPr/>
          </a:p>
        </p:txBody>
      </p:sp>
      <p:sp>
        <p:nvSpPr>
          <p:cNvPr id="48" name="Google Shape;48;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p9"/>
          <p:cNvSpPr/>
          <p:nvPr/>
        </p:nvSpPr>
        <p:spPr>
          <a:xfrm>
            <a:off x="6096000" y="0"/>
            <a:ext cx="6096000" cy="685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51" name="Google Shape;51;p9"/>
          <p:cNvCxnSpPr/>
          <p:nvPr/>
        </p:nvCxnSpPr>
        <p:spPr>
          <a:xfrm>
            <a:off x="6706233" y="5994000"/>
            <a:ext cx="624300" cy="0"/>
          </a:xfrm>
          <a:prstGeom prst="straightConnector1">
            <a:avLst/>
          </a:prstGeom>
          <a:noFill/>
          <a:ln w="19050" cap="flat" cmpd="sng">
            <a:solidFill>
              <a:schemeClr val="lt1"/>
            </a:solidFill>
            <a:prstDash val="solid"/>
            <a:round/>
            <a:headEnd type="none" w="sm" len="sm"/>
            <a:tailEnd type="none" w="sm" len="sm"/>
          </a:ln>
        </p:spPr>
      </p:cxnSp>
      <p:sp>
        <p:nvSpPr>
          <p:cNvPr id="52" name="Google Shape;52;p9"/>
          <p:cNvSpPr txBox="1">
            <a:spLocks noGrp="1"/>
          </p:cNvSpPr>
          <p:nvPr>
            <p:ph type="title"/>
          </p:nvPr>
        </p:nvSpPr>
        <p:spPr>
          <a:xfrm>
            <a:off x="354000" y="1386233"/>
            <a:ext cx="5393700" cy="2234400"/>
          </a:xfrm>
          <a:prstGeom prst="rect">
            <a:avLst/>
          </a:prstGeom>
        </p:spPr>
        <p:txBody>
          <a:bodyPr spcFirstLastPara="1" wrap="square" lIns="121900" tIns="121900" rIns="121900" bIns="121900" anchor="b" anchorCtr="0"/>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53" name="Google Shape;53;p9"/>
          <p:cNvSpPr txBox="1">
            <a:spLocks noGrp="1"/>
          </p:cNvSpPr>
          <p:nvPr>
            <p:ph type="subTitle" idx="1"/>
          </p:nvPr>
        </p:nvSpPr>
        <p:spPr>
          <a:xfrm>
            <a:off x="354000" y="3635833"/>
            <a:ext cx="5393700" cy="1646700"/>
          </a:xfrm>
          <a:prstGeom prst="rect">
            <a:avLst/>
          </a:prstGeom>
        </p:spPr>
        <p:txBody>
          <a:bodyPr spcFirstLastPara="1" wrap="square" lIns="121900" tIns="121900" rIns="121900" bIns="121900"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4" name="Google Shape;54;p9"/>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lstStyle>
            <a:lvl1pPr marL="457200" lvl="0" indent="-381000">
              <a:spcBef>
                <a:spcPts val="0"/>
              </a:spcBef>
              <a:spcAft>
                <a:spcPts val="0"/>
              </a:spcAft>
              <a:buClr>
                <a:schemeClr val="lt1"/>
              </a:buClr>
              <a:buSzPts val="2400"/>
              <a:buChar char="●"/>
              <a:defRPr>
                <a:solidFill>
                  <a:schemeClr val="lt1"/>
                </a:solidFill>
              </a:defRPr>
            </a:lvl1pPr>
            <a:lvl2pPr marL="914400" lvl="1" indent="-349250">
              <a:spcBef>
                <a:spcPts val="2100"/>
              </a:spcBef>
              <a:spcAft>
                <a:spcPts val="0"/>
              </a:spcAft>
              <a:buClr>
                <a:schemeClr val="lt1"/>
              </a:buClr>
              <a:buSzPts val="1900"/>
              <a:buChar char="○"/>
              <a:defRPr>
                <a:solidFill>
                  <a:schemeClr val="lt1"/>
                </a:solidFill>
              </a:defRPr>
            </a:lvl2pPr>
            <a:lvl3pPr marL="1371600" lvl="2" indent="-349250">
              <a:spcBef>
                <a:spcPts val="2100"/>
              </a:spcBef>
              <a:spcAft>
                <a:spcPts val="0"/>
              </a:spcAft>
              <a:buClr>
                <a:schemeClr val="lt1"/>
              </a:buClr>
              <a:buSzPts val="1900"/>
              <a:buChar char="■"/>
              <a:defRPr>
                <a:solidFill>
                  <a:schemeClr val="lt1"/>
                </a:solidFill>
              </a:defRPr>
            </a:lvl3pPr>
            <a:lvl4pPr marL="1828800" lvl="3" indent="-349250">
              <a:spcBef>
                <a:spcPts val="2100"/>
              </a:spcBef>
              <a:spcAft>
                <a:spcPts val="0"/>
              </a:spcAft>
              <a:buClr>
                <a:schemeClr val="lt1"/>
              </a:buClr>
              <a:buSzPts val="1900"/>
              <a:buChar char="●"/>
              <a:defRPr>
                <a:solidFill>
                  <a:schemeClr val="lt1"/>
                </a:solidFill>
              </a:defRPr>
            </a:lvl4pPr>
            <a:lvl5pPr marL="2286000" lvl="4" indent="-349250">
              <a:spcBef>
                <a:spcPts val="2100"/>
              </a:spcBef>
              <a:spcAft>
                <a:spcPts val="0"/>
              </a:spcAft>
              <a:buClr>
                <a:schemeClr val="lt1"/>
              </a:buClr>
              <a:buSzPts val="1900"/>
              <a:buChar char="○"/>
              <a:defRPr>
                <a:solidFill>
                  <a:schemeClr val="lt1"/>
                </a:solidFill>
              </a:defRPr>
            </a:lvl5pPr>
            <a:lvl6pPr marL="2743200" lvl="5" indent="-349250">
              <a:spcBef>
                <a:spcPts val="2100"/>
              </a:spcBef>
              <a:spcAft>
                <a:spcPts val="0"/>
              </a:spcAft>
              <a:buClr>
                <a:schemeClr val="lt1"/>
              </a:buClr>
              <a:buSzPts val="1900"/>
              <a:buChar char="■"/>
              <a:defRPr>
                <a:solidFill>
                  <a:schemeClr val="lt1"/>
                </a:solidFill>
              </a:defRPr>
            </a:lvl6pPr>
            <a:lvl7pPr marL="3200400" lvl="6" indent="-349250">
              <a:spcBef>
                <a:spcPts val="2100"/>
              </a:spcBef>
              <a:spcAft>
                <a:spcPts val="0"/>
              </a:spcAft>
              <a:buClr>
                <a:schemeClr val="lt1"/>
              </a:buClr>
              <a:buSzPts val="1900"/>
              <a:buChar char="●"/>
              <a:defRPr>
                <a:solidFill>
                  <a:schemeClr val="lt1"/>
                </a:solidFill>
              </a:defRPr>
            </a:lvl7pPr>
            <a:lvl8pPr marL="3657600" lvl="7" indent="-349250">
              <a:spcBef>
                <a:spcPts val="2100"/>
              </a:spcBef>
              <a:spcAft>
                <a:spcPts val="0"/>
              </a:spcAft>
              <a:buClr>
                <a:schemeClr val="lt1"/>
              </a:buClr>
              <a:buSzPts val="1900"/>
              <a:buChar char="○"/>
              <a:defRPr>
                <a:solidFill>
                  <a:schemeClr val="lt1"/>
                </a:solidFill>
              </a:defRPr>
            </a:lvl8pPr>
            <a:lvl9pPr marL="4114800" lvl="8" indent="-349250">
              <a:spcBef>
                <a:spcPts val="2100"/>
              </a:spcBef>
              <a:spcAft>
                <a:spcPts val="2100"/>
              </a:spcAft>
              <a:buClr>
                <a:schemeClr val="lt1"/>
              </a:buClr>
              <a:buSzPts val="1900"/>
              <a:buChar char="■"/>
              <a:defRPr>
                <a:solidFill>
                  <a:schemeClr val="lt1"/>
                </a:solidFill>
              </a:defRPr>
            </a:lvl9pPr>
          </a:lstStyle>
          <a:p>
            <a:endParaRPr/>
          </a:p>
        </p:txBody>
      </p:sp>
      <p:sp>
        <p:nvSpPr>
          <p:cNvPr id="55" name="Google Shape;55;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p10"/>
          <p:cNvSpPr txBox="1">
            <a:spLocks noGrp="1"/>
          </p:cNvSpPr>
          <p:nvPr>
            <p:ph type="body" idx="1"/>
          </p:nvPr>
        </p:nvSpPr>
        <p:spPr>
          <a:xfrm>
            <a:off x="415600" y="5640967"/>
            <a:ext cx="7998300" cy="798300"/>
          </a:xfrm>
          <a:prstGeom prst="rect">
            <a:avLst/>
          </a:prstGeom>
        </p:spPr>
        <p:txBody>
          <a:bodyPr spcFirstLastPara="1" wrap="square" lIns="121900" tIns="121900" rIns="121900" bIns="121900" anchor="ctr" anchorCtr="0"/>
          <a:lstStyle>
            <a:lvl1pPr marL="457200" lvl="0" indent="-228600">
              <a:lnSpc>
                <a:spcPct val="100000"/>
              </a:lnSpc>
              <a:spcBef>
                <a:spcPts val="0"/>
              </a:spcBef>
              <a:spcAft>
                <a:spcPts val="0"/>
              </a:spcAft>
              <a:buSzPts val="3200"/>
              <a:buFont typeface="PT Sans Narrow"/>
              <a:buNone/>
              <a:defRPr sz="3200">
                <a:latin typeface="PT Sans Narrow"/>
                <a:ea typeface="PT Sans Narrow"/>
                <a:cs typeface="PT Sans Narrow"/>
                <a:sym typeface="PT Sans Narrow"/>
              </a:defRPr>
            </a:lvl1pPr>
          </a:lstStyle>
          <a:p>
            <a:endParaRPr/>
          </a:p>
        </p:txBody>
      </p:sp>
      <p:sp>
        <p:nvSpPr>
          <p:cNvPr id="58" name="Google Shape;58;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943200"/>
          </a:xfrm>
          <a:prstGeom prst="rect">
            <a:avLst/>
          </a:prstGeom>
          <a:noFill/>
          <a:ln>
            <a:noFill/>
          </a:ln>
        </p:spPr>
        <p:txBody>
          <a:bodyPr spcFirstLastPara="1" wrap="square" lIns="121900" tIns="121900" rIns="121900" bIns="121900" anchor="t" anchorCtr="0"/>
          <a:lstStyle>
            <a:lvl1pPr lvl="0">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9pPr>
          </a:lstStyle>
          <a:p>
            <a:endParaRPr/>
          </a:p>
        </p:txBody>
      </p:sp>
      <p:sp>
        <p:nvSpPr>
          <p:cNvPr id="11" name="Google Shape;11;p1"/>
          <p:cNvSpPr txBox="1">
            <a:spLocks noGrp="1"/>
          </p:cNvSpPr>
          <p:nvPr>
            <p:ph type="body" idx="1"/>
          </p:nvPr>
        </p:nvSpPr>
        <p:spPr>
          <a:xfrm>
            <a:off x="415600" y="1688433"/>
            <a:ext cx="11360700" cy="4403700"/>
          </a:xfrm>
          <a:prstGeom prst="rect">
            <a:avLst/>
          </a:prstGeom>
          <a:noFill/>
          <a:ln>
            <a:noFill/>
          </a:ln>
        </p:spPr>
        <p:txBody>
          <a:bodyPr spcFirstLastPara="1" wrap="square" lIns="121900" tIns="121900" rIns="121900" bIns="121900" anchor="t" anchorCtr="0"/>
          <a:lstStyle>
            <a:lvl1pPr marL="457200" lvl="0" indent="-381000">
              <a:lnSpc>
                <a:spcPct val="115000"/>
              </a:lnSpc>
              <a:spcBef>
                <a:spcPts val="0"/>
              </a:spcBef>
              <a:spcAft>
                <a:spcPts val="0"/>
              </a:spcAft>
              <a:buClr>
                <a:schemeClr val="dk2"/>
              </a:buClr>
              <a:buSzPts val="2400"/>
              <a:buFont typeface="Open Sans"/>
              <a:buChar char="●"/>
              <a:defRPr sz="2400">
                <a:solidFill>
                  <a:schemeClr val="dk2"/>
                </a:solidFill>
                <a:latin typeface="Open Sans"/>
                <a:ea typeface="Open Sans"/>
                <a:cs typeface="Open Sans"/>
                <a:sym typeface="Open Sans"/>
              </a:defRPr>
            </a:lvl1pPr>
            <a:lvl2pPr marL="914400" lvl="1"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2pPr>
            <a:lvl3pPr marL="1371600" lvl="2"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3pPr>
            <a:lvl4pPr marL="1828800" lvl="3"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4pPr>
            <a:lvl5pPr marL="2286000" lvl="4"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5pPr>
            <a:lvl6pPr marL="2743200" lvl="5"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6pPr>
            <a:lvl7pPr marL="3200400" lvl="6"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7pPr>
            <a:lvl8pPr marL="3657600" lvl="7"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8pPr>
            <a:lvl9pPr marL="4114800" lvl="8" indent="-349250">
              <a:lnSpc>
                <a:spcPct val="115000"/>
              </a:lnSpc>
              <a:spcBef>
                <a:spcPts val="2100"/>
              </a:spcBef>
              <a:spcAft>
                <a:spcPts val="2100"/>
              </a:spcAft>
              <a:buClr>
                <a:schemeClr val="dk2"/>
              </a:buClr>
              <a:buSzPts val="1900"/>
              <a:buFont typeface="Open Sans"/>
              <a:buChar char="■"/>
              <a:defRPr sz="1900">
                <a:solidFill>
                  <a:schemeClr val="dk2"/>
                </a:solidFill>
                <a:latin typeface="Open Sans"/>
                <a:ea typeface="Open Sans"/>
                <a:cs typeface="Open Sans"/>
                <a:sym typeface="Open Sans"/>
              </a:defRPr>
            </a:lvl9pPr>
          </a:lstStyle>
          <a:p>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latin typeface="Open Sans"/>
                <a:ea typeface="Open Sans"/>
                <a:cs typeface="Open Sans"/>
                <a:sym typeface="Open Sans"/>
              </a:defRPr>
            </a:lvl1pPr>
            <a:lvl2pPr lvl="1" algn="r">
              <a:buNone/>
              <a:defRPr sz="1300">
                <a:solidFill>
                  <a:schemeClr val="dk2"/>
                </a:solidFill>
                <a:latin typeface="Open Sans"/>
                <a:ea typeface="Open Sans"/>
                <a:cs typeface="Open Sans"/>
                <a:sym typeface="Open Sans"/>
              </a:defRPr>
            </a:lvl2pPr>
            <a:lvl3pPr lvl="2" algn="r">
              <a:buNone/>
              <a:defRPr sz="1300">
                <a:solidFill>
                  <a:schemeClr val="dk2"/>
                </a:solidFill>
                <a:latin typeface="Open Sans"/>
                <a:ea typeface="Open Sans"/>
                <a:cs typeface="Open Sans"/>
                <a:sym typeface="Open Sans"/>
              </a:defRPr>
            </a:lvl3pPr>
            <a:lvl4pPr lvl="3" algn="r">
              <a:buNone/>
              <a:defRPr sz="1300">
                <a:solidFill>
                  <a:schemeClr val="dk2"/>
                </a:solidFill>
                <a:latin typeface="Open Sans"/>
                <a:ea typeface="Open Sans"/>
                <a:cs typeface="Open Sans"/>
                <a:sym typeface="Open Sans"/>
              </a:defRPr>
            </a:lvl4pPr>
            <a:lvl5pPr lvl="4" algn="r">
              <a:buNone/>
              <a:defRPr sz="1300">
                <a:solidFill>
                  <a:schemeClr val="dk2"/>
                </a:solidFill>
                <a:latin typeface="Open Sans"/>
                <a:ea typeface="Open Sans"/>
                <a:cs typeface="Open Sans"/>
                <a:sym typeface="Open Sans"/>
              </a:defRPr>
            </a:lvl5pPr>
            <a:lvl6pPr lvl="5" algn="r">
              <a:buNone/>
              <a:defRPr sz="1300">
                <a:solidFill>
                  <a:schemeClr val="dk2"/>
                </a:solidFill>
                <a:latin typeface="Open Sans"/>
                <a:ea typeface="Open Sans"/>
                <a:cs typeface="Open Sans"/>
                <a:sym typeface="Open Sans"/>
              </a:defRPr>
            </a:lvl6pPr>
            <a:lvl7pPr lvl="6" algn="r">
              <a:buNone/>
              <a:defRPr sz="1300">
                <a:solidFill>
                  <a:schemeClr val="dk2"/>
                </a:solidFill>
                <a:latin typeface="Open Sans"/>
                <a:ea typeface="Open Sans"/>
                <a:cs typeface="Open Sans"/>
                <a:sym typeface="Open Sans"/>
              </a:defRPr>
            </a:lvl7pPr>
            <a:lvl8pPr lvl="7" algn="r">
              <a:buNone/>
              <a:defRPr sz="1300">
                <a:solidFill>
                  <a:schemeClr val="dk2"/>
                </a:solidFill>
                <a:latin typeface="Open Sans"/>
                <a:ea typeface="Open Sans"/>
                <a:cs typeface="Open Sans"/>
                <a:sym typeface="Open Sans"/>
              </a:defRPr>
            </a:lvl8pPr>
            <a:lvl9pPr lvl="8" algn="r">
              <a:buNone/>
              <a:defRPr sz="13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76" name="Google Shape;76;p14"/>
          <p:cNvSpPr txBox="1">
            <a:spLocks noGrp="1"/>
          </p:cNvSpPr>
          <p:nvPr>
            <p:ph type="ctrTitle" idx="4294967295"/>
          </p:nvPr>
        </p:nvSpPr>
        <p:spPr>
          <a:xfrm>
            <a:off x="1479375" y="5203575"/>
            <a:ext cx="10712700" cy="1309200"/>
          </a:xfrm>
          <a:prstGeom prst="rect">
            <a:avLst/>
          </a:prstGeom>
          <a:solidFill>
            <a:schemeClr val="lt1"/>
          </a:solidFill>
        </p:spPr>
        <p:txBody>
          <a:bodyPr spcFirstLastPara="1" wrap="square" lIns="121900" tIns="121900" rIns="121900" bIns="121900" anchor="t" anchorCtr="0">
            <a:noAutofit/>
          </a:bodyPr>
          <a:lstStyle/>
          <a:p>
            <a:pPr marL="0" lvl="0" indent="0" algn="r" rtl="0">
              <a:spcBef>
                <a:spcPts val="0"/>
              </a:spcBef>
              <a:spcAft>
                <a:spcPts val="0"/>
              </a:spcAft>
              <a:buNone/>
            </a:pPr>
            <a:r>
              <a:rPr lang="en-US" b="1"/>
              <a:t>Bitcoin, Cryptocurrencies and the Blockchain</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354000" y="2376833"/>
            <a:ext cx="5393700" cy="22344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US"/>
              <a:t>Advocates of Bitcoin promote 2 main benefits</a:t>
            </a:r>
            <a:endParaRPr/>
          </a:p>
        </p:txBody>
      </p:sp>
      <p:sp>
        <p:nvSpPr>
          <p:cNvPr id="134" name="Google Shape;134;p22"/>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Autofit/>
          </a:bodyPr>
          <a:lstStyle/>
          <a:p>
            <a:pPr marL="457200" lvl="0" indent="-406400" algn="l" rtl="0">
              <a:lnSpc>
                <a:spcPct val="90000"/>
              </a:lnSpc>
              <a:spcBef>
                <a:spcPts val="0"/>
              </a:spcBef>
              <a:spcAft>
                <a:spcPts val="0"/>
              </a:spcAft>
              <a:buClr>
                <a:schemeClr val="dk1"/>
              </a:buClr>
              <a:buSzPts val="2400"/>
              <a:buFont typeface="Calibri"/>
              <a:buAutoNum type="arabicPeriod"/>
            </a:pPr>
            <a:r>
              <a:rPr lang="en-US">
                <a:solidFill>
                  <a:schemeClr val="dk2"/>
                </a:solidFill>
              </a:rPr>
              <a:t>The supply of Bitcoin is limited; creating, or “mining” Bitcoin is a complex process of solving encoded puzzles to help verify transactions, requiring significant computing power and electricity</a:t>
            </a:r>
            <a:endParaRPr>
              <a:solidFill>
                <a:schemeClr val="dk2"/>
              </a:solidFill>
            </a:endParaRPr>
          </a:p>
          <a:p>
            <a:pPr marL="457200" lvl="0" indent="-406400" algn="l" rtl="0">
              <a:lnSpc>
                <a:spcPct val="90000"/>
              </a:lnSpc>
              <a:spcBef>
                <a:spcPts val="1000"/>
              </a:spcBef>
              <a:spcAft>
                <a:spcPts val="0"/>
              </a:spcAft>
              <a:buClr>
                <a:schemeClr val="dk1"/>
              </a:buClr>
              <a:buSzPts val="2400"/>
              <a:buFont typeface="Calibri"/>
              <a:buAutoNum type="arabicPeriod"/>
            </a:pPr>
            <a:r>
              <a:rPr lang="en-US">
                <a:solidFill>
                  <a:schemeClr val="dk2"/>
                </a:solidFill>
              </a:rPr>
              <a:t>Bitcoin has a decentralized ecosystem, meaning it is not controlled by any government entity or central bank.</a:t>
            </a:r>
            <a:endParaRPr>
              <a:solidFill>
                <a:schemeClr val="dk2"/>
              </a:solidFill>
            </a:endParaRPr>
          </a:p>
          <a:p>
            <a:pPr marL="0" lvl="0" indent="0" algn="l" rtl="0">
              <a:spcBef>
                <a:spcPts val="0"/>
              </a:spcBef>
              <a:spcAft>
                <a:spcPts val="2100"/>
              </a:spcAft>
              <a:buNone/>
            </a:pPr>
            <a:endParaRPr sz="32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Skeptics of Bitcoin claim:</a:t>
            </a:r>
            <a:endParaRPr/>
          </a:p>
        </p:txBody>
      </p:sp>
      <p:sp>
        <p:nvSpPr>
          <p:cNvPr id="141" name="Google Shape;141;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514350" lvl="0" indent="-514350" algn="l" rtl="0">
              <a:lnSpc>
                <a:spcPct val="90000"/>
              </a:lnSpc>
              <a:spcBef>
                <a:spcPts val="0"/>
              </a:spcBef>
              <a:spcAft>
                <a:spcPts val="0"/>
              </a:spcAft>
              <a:buClr>
                <a:schemeClr val="dk1"/>
              </a:buClr>
              <a:buSzPts val="2800"/>
              <a:buFont typeface="Calibri"/>
              <a:buAutoNum type="arabicPeriod"/>
            </a:pPr>
            <a:r>
              <a:rPr lang="en-US" sz="3200" dirty="0"/>
              <a:t>Primary users and traders of Bitcoin use the currency for nefarious purposes. In fact, the first uses of Bitcoin were for transactions on the dark web, such as drugs, stolen credit cards, and even assassinations. </a:t>
            </a:r>
            <a:endParaRPr sz="3200" dirty="0"/>
          </a:p>
          <a:p>
            <a:pPr marL="514350" lvl="0" indent="-514350" algn="l" rtl="0">
              <a:lnSpc>
                <a:spcPct val="90000"/>
              </a:lnSpc>
              <a:spcBef>
                <a:spcPts val="1000"/>
              </a:spcBef>
              <a:spcAft>
                <a:spcPts val="0"/>
              </a:spcAft>
              <a:buClr>
                <a:schemeClr val="dk1"/>
              </a:buClr>
              <a:buSzPts val="2800"/>
              <a:buFont typeface="Calibri"/>
              <a:buAutoNum type="arabicPeriod"/>
            </a:pPr>
            <a:r>
              <a:rPr lang="en-US" sz="3200" dirty="0"/>
              <a:t>The lack of regulation in the Bitcoin market has opened the door to online thefts within various Bitcoin exchanges.</a:t>
            </a:r>
            <a:endParaRPr sz="3200" dirty="0"/>
          </a:p>
          <a:p>
            <a:pPr marL="0" lvl="0" indent="0" algn="l" rtl="0">
              <a:lnSpc>
                <a:spcPct val="90000"/>
              </a:lnSpc>
              <a:spcBef>
                <a:spcPts val="1000"/>
              </a:spcBef>
              <a:spcAft>
                <a:spcPts val="2100"/>
              </a:spcAft>
              <a:buClr>
                <a:schemeClr val="dk1"/>
              </a:buClr>
              <a:buSzPts val="2800"/>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A Little More About Blockchain</a:t>
            </a:r>
            <a:endParaRPr/>
          </a:p>
        </p:txBody>
      </p:sp>
      <p:sp>
        <p:nvSpPr>
          <p:cNvPr id="148" name="Google Shape;148;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dirty="0"/>
              <a:t>Remember the blockchain is a shared digital ledger used for recording electronic transactions</a:t>
            </a:r>
            <a:endParaRPr dirty="0"/>
          </a:p>
          <a:p>
            <a:pPr marL="228600" lvl="0" indent="-228600" algn="l" rtl="0">
              <a:lnSpc>
                <a:spcPct val="90000"/>
              </a:lnSpc>
              <a:spcBef>
                <a:spcPts val="1000"/>
              </a:spcBef>
              <a:spcAft>
                <a:spcPts val="0"/>
              </a:spcAft>
              <a:buClr>
                <a:schemeClr val="dk1"/>
              </a:buClr>
              <a:buSzPts val="2800"/>
              <a:buChar char="●"/>
            </a:pPr>
            <a:r>
              <a:rPr lang="en-US" dirty="0"/>
              <a:t>The ledger is distributed and validated by its members</a:t>
            </a:r>
            <a:endParaRPr dirty="0"/>
          </a:p>
          <a:p>
            <a:pPr marL="228600" lvl="0" indent="-228600" algn="l" rtl="0">
              <a:lnSpc>
                <a:spcPct val="90000"/>
              </a:lnSpc>
              <a:spcBef>
                <a:spcPts val="1000"/>
              </a:spcBef>
              <a:spcAft>
                <a:spcPts val="0"/>
              </a:spcAft>
              <a:buClr>
                <a:schemeClr val="dk1"/>
              </a:buClr>
              <a:buSzPts val="2800"/>
              <a:buChar char="●"/>
            </a:pPr>
            <a:r>
              <a:rPr lang="en-US" dirty="0"/>
              <a:t>Invented to save time, money, and paperwork</a:t>
            </a:r>
            <a:endParaRPr dirty="0"/>
          </a:p>
          <a:p>
            <a:pPr marL="228600" lvl="0" indent="-228600" algn="l" rtl="0">
              <a:lnSpc>
                <a:spcPct val="90000"/>
              </a:lnSpc>
              <a:spcBef>
                <a:spcPts val="1000"/>
              </a:spcBef>
              <a:spcAft>
                <a:spcPts val="0"/>
              </a:spcAft>
              <a:buClr>
                <a:schemeClr val="dk1"/>
              </a:buClr>
              <a:buSzPts val="2800"/>
              <a:buChar char="●"/>
            </a:pPr>
            <a:r>
              <a:rPr lang="en-US" dirty="0"/>
              <a:t>Advocates say it removes costly intermediaries in financial institutions</a:t>
            </a:r>
            <a:endParaRPr dirty="0"/>
          </a:p>
          <a:p>
            <a:pPr marL="228600" lvl="0" indent="-228600" algn="l" rtl="0">
              <a:lnSpc>
                <a:spcPct val="90000"/>
              </a:lnSpc>
              <a:spcBef>
                <a:spcPts val="1000"/>
              </a:spcBef>
              <a:spcAft>
                <a:spcPts val="2100"/>
              </a:spcAft>
              <a:buClr>
                <a:schemeClr val="dk1"/>
              </a:buClr>
              <a:buSzPts val="2800"/>
              <a:buChar char="●"/>
            </a:pPr>
            <a:r>
              <a:rPr lang="en-US" dirty="0"/>
              <a:t>It is a peer-to-peer network where participants verify each other’s transactions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Smart contracts</a:t>
            </a:r>
            <a:endParaRPr/>
          </a:p>
        </p:txBody>
      </p:sp>
      <p:sp>
        <p:nvSpPr>
          <p:cNvPr id="155" name="Google Shape;155;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2100"/>
              </a:spcAft>
              <a:buClr>
                <a:schemeClr val="dk1"/>
              </a:buClr>
              <a:buSzPts val="2800"/>
              <a:buNone/>
            </a:pPr>
            <a:r>
              <a:rPr lang="en-US" sz="4000" dirty="0"/>
              <a:t>are digital agreements that govern a transaction, to simplify the financial infrastructure in the US and elsewhere. The purpose of these contracts is to eliminate intermediaries that can add significant cost, like a broker who collects fees and commissions.</a:t>
            </a:r>
            <a:endParaRPr sz="4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6"/>
          <p:cNvSpPr txBox="1">
            <a:spLocks noGrp="1"/>
          </p:cNvSpPr>
          <p:nvPr>
            <p:ph type="title"/>
          </p:nvPr>
        </p:nvSpPr>
        <p:spPr>
          <a:xfrm>
            <a:off x="1016000" y="500062"/>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a:t>Khan Academy’s Money and Banking Curriculum</a:t>
            </a:r>
            <a:endParaRPr dirty="0"/>
          </a:p>
        </p:txBody>
      </p:sp>
      <p:pic>
        <p:nvPicPr>
          <p:cNvPr id="162" name="Google Shape;162;p26"/>
          <p:cNvPicPr preferRelativeResize="0">
            <a:picLocks noGrp="1"/>
          </p:cNvPicPr>
          <p:nvPr>
            <p:ph type="body" idx="1"/>
          </p:nvPr>
        </p:nvPicPr>
        <p:blipFill rotWithShape="1">
          <a:blip r:embed="rId3">
            <a:alphaModFix/>
          </a:blip>
          <a:srcRect l="15652" t="16649" r="16637" b="5562"/>
          <a:stretch/>
        </p:blipFill>
        <p:spPr>
          <a:xfrm>
            <a:off x="2729346" y="1825625"/>
            <a:ext cx="6733308" cy="435133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rtl="0">
              <a:lnSpc>
                <a:spcPct val="90000"/>
              </a:lnSpc>
              <a:spcBef>
                <a:spcPts val="0"/>
              </a:spcBef>
              <a:spcAft>
                <a:spcPts val="0"/>
              </a:spcAft>
              <a:buClr>
                <a:schemeClr val="dk1"/>
              </a:buClr>
              <a:buSzPts val="5400"/>
              <a:buFont typeface="Calibri"/>
              <a:buNone/>
            </a:pPr>
            <a:r>
              <a:rPr lang="en-US" sz="5400" b="1" dirty="0"/>
              <a:t>Terms</a:t>
            </a:r>
            <a:endParaRPr dirty="0"/>
          </a:p>
        </p:txBody>
      </p:sp>
      <p:sp>
        <p:nvSpPr>
          <p:cNvPr id="169" name="Google Shape;169;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317182" algn="l" rtl="0">
              <a:lnSpc>
                <a:spcPct val="70000"/>
              </a:lnSpc>
              <a:spcBef>
                <a:spcPts val="0"/>
              </a:spcBef>
              <a:spcAft>
                <a:spcPts val="0"/>
              </a:spcAft>
              <a:buClr>
                <a:schemeClr val="dk1"/>
              </a:buClr>
              <a:buSzPts val="4995"/>
              <a:buChar char="●"/>
            </a:pPr>
            <a:r>
              <a:rPr lang="en-US" sz="4995" dirty="0"/>
              <a:t>Cryptocurrencies</a:t>
            </a:r>
            <a:endParaRPr lang="en-US" dirty="0"/>
          </a:p>
          <a:p>
            <a:pPr marL="228600" lvl="0" indent="-317182" algn="l" rtl="0">
              <a:lnSpc>
                <a:spcPct val="70000"/>
              </a:lnSpc>
              <a:spcBef>
                <a:spcPts val="1000"/>
              </a:spcBef>
              <a:spcAft>
                <a:spcPts val="0"/>
              </a:spcAft>
              <a:buClr>
                <a:schemeClr val="dk1"/>
              </a:buClr>
              <a:buSzPts val="4995"/>
              <a:buChar char="●"/>
            </a:pPr>
            <a:r>
              <a:rPr lang="en-US" sz="4995" dirty="0"/>
              <a:t>Bitcoin</a:t>
            </a:r>
            <a:endParaRPr lang="en-US" dirty="0"/>
          </a:p>
          <a:p>
            <a:pPr marL="228600" lvl="0" indent="-317182" algn="l" rtl="0">
              <a:lnSpc>
                <a:spcPct val="70000"/>
              </a:lnSpc>
              <a:spcBef>
                <a:spcPts val="1000"/>
              </a:spcBef>
              <a:spcAft>
                <a:spcPts val="0"/>
              </a:spcAft>
              <a:buClr>
                <a:schemeClr val="dk1"/>
              </a:buClr>
              <a:buSzPts val="4995"/>
              <a:buChar char="●"/>
            </a:pPr>
            <a:r>
              <a:rPr lang="en-US" sz="4995" dirty="0"/>
              <a:t>Blockchain</a:t>
            </a:r>
            <a:endParaRPr lang="en-US" dirty="0"/>
          </a:p>
          <a:p>
            <a:pPr marL="228600" lvl="0" indent="-317182" algn="l" rtl="0">
              <a:lnSpc>
                <a:spcPct val="70000"/>
              </a:lnSpc>
              <a:spcBef>
                <a:spcPts val="1000"/>
              </a:spcBef>
              <a:spcAft>
                <a:spcPts val="0"/>
              </a:spcAft>
              <a:buClr>
                <a:schemeClr val="dk1"/>
              </a:buClr>
              <a:buSzPts val="4995"/>
              <a:buChar char="●"/>
            </a:pPr>
            <a:r>
              <a:rPr lang="en-US" sz="4995"/>
              <a:t>ICO</a:t>
            </a:r>
            <a:endParaRPr lang="en-US" dirty="0"/>
          </a:p>
          <a:p>
            <a:pPr marL="228600" lvl="0" indent="-317182" algn="l" rtl="0">
              <a:lnSpc>
                <a:spcPct val="70000"/>
              </a:lnSpc>
              <a:spcBef>
                <a:spcPts val="1000"/>
              </a:spcBef>
              <a:spcAft>
                <a:spcPts val="0"/>
              </a:spcAft>
              <a:buClr>
                <a:schemeClr val="dk1"/>
              </a:buClr>
              <a:buSzPts val="4995"/>
              <a:buChar char="●"/>
            </a:pPr>
            <a:r>
              <a:rPr lang="en-US" sz="4995" dirty="0"/>
              <a:t>Virtual Wallet</a:t>
            </a:r>
            <a:endParaRPr lang="en-US" dirty="0"/>
          </a:p>
          <a:p>
            <a:pPr marL="228600" lvl="0" indent="-317182" algn="l" rtl="0">
              <a:lnSpc>
                <a:spcPct val="70000"/>
              </a:lnSpc>
              <a:spcBef>
                <a:spcPts val="1000"/>
              </a:spcBef>
              <a:spcAft>
                <a:spcPts val="0"/>
              </a:spcAft>
              <a:buClr>
                <a:schemeClr val="dk1"/>
              </a:buClr>
              <a:buSzPts val="4995"/>
              <a:buChar char="●"/>
            </a:pPr>
            <a:r>
              <a:rPr lang="en-US" sz="4995" dirty="0"/>
              <a:t>Smart Contracts</a:t>
            </a:r>
            <a:endParaRPr lang="en-US" dirty="0"/>
          </a:p>
          <a:p>
            <a:pPr marL="0" lvl="0" indent="0" algn="l" rtl="0">
              <a:lnSpc>
                <a:spcPct val="70000"/>
              </a:lnSpc>
              <a:spcBef>
                <a:spcPts val="1000"/>
              </a:spcBef>
              <a:spcAft>
                <a:spcPts val="2100"/>
              </a:spcAft>
              <a:buClr>
                <a:schemeClr val="dk1"/>
              </a:buClr>
              <a:buSzPts val="2590"/>
              <a:buNone/>
            </a:pPr>
            <a:endParaRPr sz="259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676137-331D-4D97-979C-5ED4D3A40B49}"/>
              </a:ext>
            </a:extLst>
          </p:cNvPr>
          <p:cNvPicPr>
            <a:picLocks noChangeAspect="1"/>
          </p:cNvPicPr>
          <p:nvPr/>
        </p:nvPicPr>
        <p:blipFill>
          <a:blip r:embed="rId2"/>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711E465A-38D8-4EB3-AEF3-E17C74A298DA}"/>
              </a:ext>
            </a:extLst>
          </p:cNvPr>
          <p:cNvSpPr/>
          <p:nvPr/>
        </p:nvSpPr>
        <p:spPr>
          <a:xfrm>
            <a:off x="895350" y="381001"/>
            <a:ext cx="10563225" cy="6247864"/>
          </a:xfrm>
          <a:prstGeom prst="rect">
            <a:avLst/>
          </a:prstGeom>
          <a:solidFill>
            <a:schemeClr val="bg1"/>
          </a:solidFill>
        </p:spPr>
        <p:txBody>
          <a:bodyPr wrap="square">
            <a:spAutoFit/>
          </a:bodyPr>
          <a:lstStyle/>
          <a:p>
            <a:pPr algn="just"/>
            <a:endParaRPr lang="en-US" sz="4000" dirty="0">
              <a:latin typeface="Century Schoolbook" panose="02040604050505020304" pitchFamily="18" charset="0"/>
            </a:endParaRPr>
          </a:p>
          <a:p>
            <a:pPr algn="just"/>
            <a:r>
              <a:rPr lang="en-US" sz="4000" dirty="0">
                <a:latin typeface="Century Schoolbook" panose="02040604050505020304" pitchFamily="18" charset="0"/>
              </a:rPr>
              <a:t>The Oklahoma Department of Securities Invest Ed® program has provided this information as a service to investors. Invest Ed does not recommend any particular investment strategy or plan, any type of product, or any securities professional over another.  No part of Invest Ed shall be taken as investment and/or legal advice.</a:t>
            </a:r>
          </a:p>
          <a:p>
            <a:pPr algn="just"/>
            <a:endParaRPr lang="en-US" sz="4000" dirty="0"/>
          </a:p>
        </p:txBody>
      </p:sp>
    </p:spTree>
    <p:extLst>
      <p:ext uri="{BB962C8B-B14F-4D97-AF65-F5344CB8AC3E}">
        <p14:creationId xmlns:p14="http://schemas.microsoft.com/office/powerpoint/2010/main" val="3932837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ctrTitle"/>
          </p:nvPr>
        </p:nvSpPr>
        <p:spPr>
          <a:xfrm>
            <a:off x="1338867" y="2335685"/>
            <a:ext cx="9515700" cy="13632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US"/>
              <a:t>Cryptocurrencies</a:t>
            </a:r>
            <a:endParaRPr/>
          </a:p>
        </p:txBody>
      </p:sp>
      <p:sp>
        <p:nvSpPr>
          <p:cNvPr id="83" name="Google Shape;83;p15"/>
          <p:cNvSpPr txBox="1">
            <a:spLocks noGrp="1"/>
          </p:cNvSpPr>
          <p:nvPr>
            <p:ph type="subTitle" idx="1"/>
          </p:nvPr>
        </p:nvSpPr>
        <p:spPr>
          <a:xfrm>
            <a:off x="2849633" y="3800052"/>
            <a:ext cx="6494100" cy="10569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a:t>Digital currencies, or assets used in electronic transactions.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ctrTitle"/>
          </p:nvPr>
        </p:nvSpPr>
        <p:spPr>
          <a:xfrm>
            <a:off x="1338867" y="2335685"/>
            <a:ext cx="9515700" cy="13632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US"/>
              <a:t>Price is not fixed</a:t>
            </a:r>
            <a:endParaRPr/>
          </a:p>
        </p:txBody>
      </p:sp>
      <p:sp>
        <p:nvSpPr>
          <p:cNvPr id="90" name="Google Shape;90;p16"/>
          <p:cNvSpPr txBox="1">
            <a:spLocks noGrp="1"/>
          </p:cNvSpPr>
          <p:nvPr>
            <p:ph type="subTitle" idx="1"/>
          </p:nvPr>
        </p:nvSpPr>
        <p:spPr>
          <a:xfrm>
            <a:off x="2849633" y="3800052"/>
            <a:ext cx="6494100" cy="10569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4800"/>
              <a:buNone/>
            </a:pPr>
            <a:r>
              <a:rPr lang="en-US" sz="4800"/>
              <a:t>It fluctuates with investor demand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ctrTitle"/>
          </p:nvPr>
        </p:nvSpPr>
        <p:spPr>
          <a:xfrm>
            <a:off x="1338867" y="2335685"/>
            <a:ext cx="9515700" cy="13632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US"/>
              <a:t>ICO</a:t>
            </a:r>
            <a:endParaRPr/>
          </a:p>
        </p:txBody>
      </p:sp>
      <p:sp>
        <p:nvSpPr>
          <p:cNvPr id="97" name="Google Shape;97;p17"/>
          <p:cNvSpPr txBox="1">
            <a:spLocks noGrp="1"/>
          </p:cNvSpPr>
          <p:nvPr>
            <p:ph type="subTitle" idx="1"/>
          </p:nvPr>
        </p:nvSpPr>
        <p:spPr>
          <a:xfrm>
            <a:off x="2849633" y="3800052"/>
            <a:ext cx="6494100" cy="10569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4800"/>
              <a:buNone/>
            </a:pPr>
            <a:r>
              <a:rPr lang="en-US" sz="4800"/>
              <a:t>Or initial coin offering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Prices are tracked online at sites like Coin Central</a:t>
            </a:r>
            <a:endParaRPr/>
          </a:p>
        </p:txBody>
      </p:sp>
      <p:pic>
        <p:nvPicPr>
          <p:cNvPr id="104" name="Google Shape;104;p18"/>
          <p:cNvPicPr preferRelativeResize="0">
            <a:picLocks noGrp="1"/>
          </p:cNvPicPr>
          <p:nvPr>
            <p:ph type="body" idx="1"/>
          </p:nvPr>
        </p:nvPicPr>
        <p:blipFill rotWithShape="1">
          <a:blip r:embed="rId3">
            <a:alphaModFix/>
          </a:blip>
          <a:srcRect l="534" t="15156" r="338" b="32388"/>
          <a:stretch/>
        </p:blipFill>
        <p:spPr>
          <a:xfrm>
            <a:off x="838200" y="2436284"/>
            <a:ext cx="10515600" cy="31300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The risks of using cryptocurrencies include:</a:t>
            </a:r>
            <a:endParaRPr/>
          </a:p>
        </p:txBody>
      </p:sp>
      <p:sp>
        <p:nvSpPr>
          <p:cNvPr id="111" name="Google Shape;111;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514350" lvl="0" indent="-514350" algn="l" rtl="0">
              <a:lnSpc>
                <a:spcPct val="90000"/>
              </a:lnSpc>
              <a:spcBef>
                <a:spcPts val="0"/>
              </a:spcBef>
              <a:spcAft>
                <a:spcPts val="0"/>
              </a:spcAft>
              <a:buClr>
                <a:schemeClr val="dk1"/>
              </a:buClr>
              <a:buSzPts val="2800"/>
              <a:buFont typeface="Calibri"/>
              <a:buAutoNum type="arabicPeriod"/>
            </a:pPr>
            <a:r>
              <a:rPr lang="en-US"/>
              <a:t>There is no limit to the number of different cryptocurrencies that can be created</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There is limited acceptance by the electronic commerce market place</a:t>
            </a:r>
            <a:endParaRPr/>
          </a:p>
          <a:p>
            <a:pPr marL="514350" lvl="0" indent="-514350" algn="l" rtl="0">
              <a:lnSpc>
                <a:spcPct val="90000"/>
              </a:lnSpc>
              <a:spcBef>
                <a:spcPts val="1000"/>
              </a:spcBef>
              <a:spcAft>
                <a:spcPts val="2100"/>
              </a:spcAft>
              <a:buClr>
                <a:schemeClr val="dk1"/>
              </a:buClr>
              <a:buSzPts val="2800"/>
              <a:buFont typeface="Calibri"/>
              <a:buAutoNum type="arabicPeriod"/>
            </a:pPr>
            <a:r>
              <a:rPr lang="en-US"/>
              <a:t>Your digital wallet, where you keep your cryptocurrencies, can be hacked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116"/>
        <p:cNvGrpSpPr/>
        <p:nvPr/>
      </p:nvGrpSpPr>
      <p:grpSpPr>
        <a:xfrm>
          <a:off x="0" y="0"/>
          <a:ext cx="0" cy="0"/>
          <a:chOff x="0" y="0"/>
          <a:chExt cx="0" cy="0"/>
        </a:xfrm>
      </p:grpSpPr>
      <p:sp>
        <p:nvSpPr>
          <p:cNvPr id="117" name="Google Shape;117;p20"/>
          <p:cNvSpPr txBox="1">
            <a:spLocks noGrp="1"/>
          </p:cNvSpPr>
          <p:nvPr>
            <p:ph type="ctrTitle" idx="4294967295"/>
          </p:nvPr>
        </p:nvSpPr>
        <p:spPr>
          <a:xfrm>
            <a:off x="1524000" y="-347207"/>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9600"/>
              <a:buFont typeface="Calibri"/>
              <a:buNone/>
            </a:pPr>
            <a:r>
              <a:rPr lang="en-US" sz="9600">
                <a:solidFill>
                  <a:schemeClr val="lt1"/>
                </a:solidFill>
              </a:rPr>
              <a:t>Bitcoin</a:t>
            </a:r>
            <a:endParaRPr/>
          </a:p>
        </p:txBody>
      </p:sp>
      <p:sp>
        <p:nvSpPr>
          <p:cNvPr id="118" name="Google Shape;118;p20"/>
          <p:cNvSpPr txBox="1">
            <a:spLocks noGrp="1"/>
          </p:cNvSpPr>
          <p:nvPr>
            <p:ph type="subTitle" idx="4294967295"/>
          </p:nvPr>
        </p:nvSpPr>
        <p:spPr>
          <a:xfrm>
            <a:off x="1524000" y="2328407"/>
            <a:ext cx="9144000" cy="1655762"/>
          </a:xfrm>
          <a:prstGeom prst="rect">
            <a:avLst/>
          </a:prstGeom>
          <a:noFill/>
          <a:ln>
            <a:noFill/>
          </a:ln>
        </p:spPr>
        <p:txBody>
          <a:bodyPr spcFirstLastPara="1" wrap="square" lIns="91425" tIns="45700" rIns="91425" bIns="45700" anchor="t" anchorCtr="0">
            <a:noAutofit/>
          </a:bodyPr>
          <a:lstStyle/>
          <a:p>
            <a:pPr marL="0" lvl="0" indent="0" algn="ctr" rtl="0">
              <a:lnSpc>
                <a:spcPct val="80000"/>
              </a:lnSpc>
              <a:spcBef>
                <a:spcPts val="0"/>
              </a:spcBef>
              <a:spcAft>
                <a:spcPts val="2100"/>
              </a:spcAft>
              <a:buClr>
                <a:schemeClr val="dk1"/>
              </a:buClr>
              <a:buSzPts val="4590"/>
              <a:buNone/>
            </a:pPr>
            <a:r>
              <a:rPr lang="en-US" sz="3600" dirty="0"/>
              <a:t>is a digital, or virtual, currency used in electronic payment systems</a:t>
            </a:r>
            <a:endParaRPr sz="3600" dirty="0"/>
          </a:p>
        </p:txBody>
      </p:sp>
      <p:sp>
        <p:nvSpPr>
          <p:cNvPr id="119" name="Google Shape;119;p20"/>
          <p:cNvSpPr txBox="1"/>
          <p:nvPr/>
        </p:nvSpPr>
        <p:spPr>
          <a:xfrm>
            <a:off x="1041400" y="4043583"/>
            <a:ext cx="9626600" cy="21236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b="0" i="0" u="none" strike="noStrike" cap="none">
                <a:solidFill>
                  <a:schemeClr val="dk1"/>
                </a:solidFill>
                <a:latin typeface="Calibri"/>
                <a:ea typeface="Calibri"/>
                <a:cs typeface="Calibri"/>
                <a:sym typeface="Calibri"/>
              </a:rPr>
              <a:t>Bitcoins can be stored in a </a:t>
            </a:r>
            <a:r>
              <a:rPr lang="en-US" sz="4400" b="0" i="0" u="none" strike="noStrike" cap="none">
                <a:solidFill>
                  <a:schemeClr val="lt1"/>
                </a:solidFill>
                <a:latin typeface="Calibri"/>
                <a:ea typeface="Calibri"/>
                <a:cs typeface="Calibri"/>
                <a:sym typeface="Calibri"/>
              </a:rPr>
              <a:t>virtual wallet </a:t>
            </a:r>
            <a:r>
              <a:rPr lang="en-US" sz="4400" b="0" i="0" u="none" strike="noStrike" cap="none">
                <a:solidFill>
                  <a:schemeClr val="dk1"/>
                </a:solidFill>
                <a:latin typeface="Calibri"/>
                <a:ea typeface="Calibri"/>
                <a:cs typeface="Calibri"/>
                <a:sym typeface="Calibri"/>
              </a:rPr>
              <a:t>holds a private key or code to the access the currency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title"/>
          </p:nvPr>
        </p:nvSpPr>
        <p:spPr>
          <a:xfrm>
            <a:off x="415600" y="1086400"/>
            <a:ext cx="11428500" cy="12561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8800"/>
              <a:buFont typeface="Calibri"/>
              <a:buNone/>
            </a:pPr>
            <a:r>
              <a:rPr lang="en-US" sz="8800" b="1"/>
              <a:t>blockchain</a:t>
            </a:r>
            <a:endParaRPr/>
          </a:p>
        </p:txBody>
      </p:sp>
      <p:sp>
        <p:nvSpPr>
          <p:cNvPr id="126" name="Google Shape;126;p21"/>
          <p:cNvSpPr txBox="1">
            <a:spLocks noGrp="1"/>
          </p:cNvSpPr>
          <p:nvPr>
            <p:ph type="subTitle" idx="4294967295"/>
          </p:nvPr>
        </p:nvSpPr>
        <p:spPr>
          <a:xfrm>
            <a:off x="1524000" y="2230438"/>
            <a:ext cx="9144000" cy="868500"/>
          </a:xfrm>
          <a:prstGeom prst="rect">
            <a:avLst/>
          </a:prstGeom>
          <a:noFill/>
          <a:ln>
            <a:noFill/>
          </a:ln>
        </p:spPr>
        <p:txBody>
          <a:bodyPr spcFirstLastPara="1" wrap="square" lIns="91425" tIns="45700" rIns="91425" bIns="45700" anchor="t" anchorCtr="0">
            <a:noAutofit/>
          </a:bodyPr>
          <a:lstStyle/>
          <a:p>
            <a:pPr marL="0" lvl="0" indent="0" algn="ctr" rtl="0">
              <a:lnSpc>
                <a:spcPct val="80000"/>
              </a:lnSpc>
              <a:spcBef>
                <a:spcPts val="0"/>
              </a:spcBef>
              <a:spcAft>
                <a:spcPts val="2100"/>
              </a:spcAft>
              <a:buClr>
                <a:schemeClr val="dk1"/>
              </a:buClr>
              <a:buSzPts val="6000"/>
              <a:buNone/>
            </a:pPr>
            <a:r>
              <a:rPr lang="en-US" sz="4800"/>
              <a:t>An online electronic ledger</a:t>
            </a:r>
            <a:endParaRPr sz="4800"/>
          </a:p>
        </p:txBody>
      </p:sp>
      <p:sp>
        <p:nvSpPr>
          <p:cNvPr id="127" name="Google Shape;127;p21"/>
          <p:cNvSpPr txBox="1"/>
          <p:nvPr/>
        </p:nvSpPr>
        <p:spPr>
          <a:xfrm>
            <a:off x="1169025" y="3751800"/>
            <a:ext cx="10337700" cy="1829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1"/>
                </a:solidFill>
                <a:latin typeface="Calibri"/>
                <a:ea typeface="Calibri"/>
                <a:cs typeface="Calibri"/>
                <a:sym typeface="Calibri"/>
              </a:rPr>
              <a:t>Digital security and encoded transactions are vital in the Bitcoin market. Owners of Bitcoin need to keep “private keys” or password safekeeping devices. </a:t>
            </a:r>
            <a:endParaRPr sz="3600"/>
          </a:p>
          <a:p>
            <a:pPr marL="0" marR="0" lvl="0" indent="0" algn="l" rtl="0">
              <a:spcBef>
                <a:spcPts val="0"/>
              </a:spcBef>
              <a:spcAft>
                <a:spcPts val="0"/>
              </a:spcAft>
              <a:buNone/>
            </a:pPr>
            <a:endParaRPr sz="4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1383</Words>
  <Application>Microsoft Office PowerPoint</Application>
  <PresentationFormat>Widescreen</PresentationFormat>
  <Paragraphs>94</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PT Sans Narrow</vt:lpstr>
      <vt:lpstr>Calibri</vt:lpstr>
      <vt:lpstr>Arial</vt:lpstr>
      <vt:lpstr>Century Schoolbook</vt:lpstr>
      <vt:lpstr>Open Sans</vt:lpstr>
      <vt:lpstr>Tropic</vt:lpstr>
      <vt:lpstr>Bitcoin, Cryptocurrencies and the Blockchain</vt:lpstr>
      <vt:lpstr>PowerPoint Presentation</vt:lpstr>
      <vt:lpstr>Cryptocurrencies</vt:lpstr>
      <vt:lpstr>Price is not fixed</vt:lpstr>
      <vt:lpstr>ICO</vt:lpstr>
      <vt:lpstr>Prices are tracked online at sites like Coin Central</vt:lpstr>
      <vt:lpstr>The risks of using cryptocurrencies include:</vt:lpstr>
      <vt:lpstr>Bitcoin</vt:lpstr>
      <vt:lpstr>blockchain</vt:lpstr>
      <vt:lpstr>Advocates of Bitcoin promote 2 main benefits</vt:lpstr>
      <vt:lpstr>Skeptics of Bitcoin claim:</vt:lpstr>
      <vt:lpstr>A Little More About Blockchain</vt:lpstr>
      <vt:lpstr>Smart contracts</vt:lpstr>
      <vt:lpstr>Khan Academy’s Money and Banking Curriculum</vt:lpstr>
      <vt:lpstr>Terms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Cryptocurrencies and the Blockchain</dc:title>
  <cp:lastModifiedBy>Jennifer Shaw</cp:lastModifiedBy>
  <cp:revision>3</cp:revision>
  <dcterms:modified xsi:type="dcterms:W3CDTF">2019-01-08T17:05:21Z</dcterms:modified>
</cp:coreProperties>
</file>