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1" r:id="rId2"/>
    <p:sldId id="278" r:id="rId3"/>
    <p:sldId id="256" r:id="rId4"/>
    <p:sldId id="258" r:id="rId5"/>
    <p:sldId id="272" r:id="rId6"/>
    <p:sldId id="259" r:id="rId7"/>
    <p:sldId id="266" r:id="rId8"/>
    <p:sldId id="260" r:id="rId9"/>
    <p:sldId id="261" r:id="rId10"/>
    <p:sldId id="262" r:id="rId11"/>
    <p:sldId id="263" r:id="rId12"/>
    <p:sldId id="264" r:id="rId13"/>
    <p:sldId id="265" r:id="rId14"/>
    <p:sldId id="267" r:id="rId15"/>
    <p:sldId id="268" r:id="rId16"/>
    <p:sldId id="273" r:id="rId17"/>
    <p:sldId id="274" r:id="rId18"/>
    <p:sldId id="275" r:id="rId19"/>
    <p:sldId id="277" r:id="rId20"/>
    <p:sldId id="269" r:id="rId21"/>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25" autoAdjust="0"/>
    <p:restoredTop sz="82304" autoAdjust="0"/>
  </p:normalViewPr>
  <p:slideViewPr>
    <p:cSldViewPr>
      <p:cViewPr varScale="1">
        <p:scale>
          <a:sx n="56" d="100"/>
          <a:sy n="56" d="100"/>
        </p:scale>
        <p:origin x="1384" y="40"/>
      </p:cViewPr>
      <p:guideLst>
        <p:guide orient="horz" pos="2160"/>
        <p:guide pos="2880"/>
      </p:guideLst>
    </p:cSldViewPr>
  </p:slideViewPr>
  <p:outlineViewPr>
    <p:cViewPr>
      <p:scale>
        <a:sx n="33" d="100"/>
        <a:sy n="33" d="100"/>
      </p:scale>
      <p:origin x="0" y="7915"/>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A1D0E9-ED75-4337-904A-D22EFF296020}"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US"/>
        </a:p>
      </dgm:t>
    </dgm:pt>
    <dgm:pt modelId="{F1CCD1DF-6CB1-4183-91B3-2908E108B732}">
      <dgm:prSet phldrT="[Text]"/>
      <dgm:spPr/>
      <dgm:t>
        <a:bodyPr/>
        <a:lstStyle/>
        <a:p>
          <a:r>
            <a:rPr lang="en-US" dirty="0"/>
            <a:t>Interest rates</a:t>
          </a:r>
        </a:p>
      </dgm:t>
    </dgm:pt>
    <dgm:pt modelId="{4261232B-1857-4989-A365-4FCA24A34DAD}" type="parTrans" cxnId="{3795FD1F-43C9-46F2-A5E0-EF997716B580}">
      <dgm:prSet/>
      <dgm:spPr/>
      <dgm:t>
        <a:bodyPr/>
        <a:lstStyle/>
        <a:p>
          <a:endParaRPr lang="en-US"/>
        </a:p>
      </dgm:t>
    </dgm:pt>
    <dgm:pt modelId="{E6D99F88-AC0D-4C26-A417-6B55DC091963}" type="sibTrans" cxnId="{3795FD1F-43C9-46F2-A5E0-EF997716B580}">
      <dgm:prSet/>
      <dgm:spPr/>
      <dgm:t>
        <a:bodyPr/>
        <a:lstStyle/>
        <a:p>
          <a:endParaRPr lang="en-US"/>
        </a:p>
      </dgm:t>
    </dgm:pt>
    <dgm:pt modelId="{8C3C30FA-AC48-4CCF-89F1-841539369804}">
      <dgm:prSet phldrT="[Text]"/>
      <dgm:spPr/>
      <dgm:t>
        <a:bodyPr/>
        <a:lstStyle/>
        <a:p>
          <a:r>
            <a:rPr lang="en-US" dirty="0"/>
            <a:t>Bond prices</a:t>
          </a:r>
        </a:p>
      </dgm:t>
    </dgm:pt>
    <dgm:pt modelId="{D0048C92-DC50-4B8F-A933-BA1E015BA003}" type="parTrans" cxnId="{32D2F732-BCD7-497E-AB2E-B515263E8003}">
      <dgm:prSet/>
      <dgm:spPr/>
      <dgm:t>
        <a:bodyPr/>
        <a:lstStyle/>
        <a:p>
          <a:endParaRPr lang="en-US"/>
        </a:p>
      </dgm:t>
    </dgm:pt>
    <dgm:pt modelId="{5D13A3C9-3E30-4914-A81B-62CC80B2AA0D}" type="sibTrans" cxnId="{32D2F732-BCD7-497E-AB2E-B515263E8003}">
      <dgm:prSet/>
      <dgm:spPr/>
      <dgm:t>
        <a:bodyPr/>
        <a:lstStyle/>
        <a:p>
          <a:endParaRPr lang="en-US"/>
        </a:p>
      </dgm:t>
    </dgm:pt>
    <dgm:pt modelId="{87A16B07-8584-48FC-AE25-31B61229E96A}" type="pres">
      <dgm:prSet presAssocID="{4BA1D0E9-ED75-4337-904A-D22EFF296020}" presName="compositeShape" presStyleCnt="0">
        <dgm:presLayoutVars>
          <dgm:chMax val="2"/>
          <dgm:dir/>
          <dgm:resizeHandles val="exact"/>
        </dgm:presLayoutVars>
      </dgm:prSet>
      <dgm:spPr/>
    </dgm:pt>
    <dgm:pt modelId="{577EE67D-F542-4334-A369-39F545B669C9}" type="pres">
      <dgm:prSet presAssocID="{F1CCD1DF-6CB1-4183-91B3-2908E108B732}" presName="upArrow" presStyleLbl="node1" presStyleIdx="0" presStyleCnt="2"/>
      <dgm:spPr/>
    </dgm:pt>
    <dgm:pt modelId="{DC8EAB59-2229-40DF-8CD0-20E07886094D}" type="pres">
      <dgm:prSet presAssocID="{F1CCD1DF-6CB1-4183-91B3-2908E108B732}" presName="upArrowText" presStyleLbl="revTx" presStyleIdx="0" presStyleCnt="2">
        <dgm:presLayoutVars>
          <dgm:chMax val="0"/>
          <dgm:bulletEnabled val="1"/>
        </dgm:presLayoutVars>
      </dgm:prSet>
      <dgm:spPr/>
    </dgm:pt>
    <dgm:pt modelId="{50710E97-642F-4D61-8181-71FEC1A88A0D}" type="pres">
      <dgm:prSet presAssocID="{8C3C30FA-AC48-4CCF-89F1-841539369804}" presName="downArrow" presStyleLbl="node1" presStyleIdx="1" presStyleCnt="2" custLinFactNeighborX="12072"/>
      <dgm:spPr/>
    </dgm:pt>
    <dgm:pt modelId="{B0377763-F97D-4E7C-B777-482B213BE713}" type="pres">
      <dgm:prSet presAssocID="{8C3C30FA-AC48-4CCF-89F1-841539369804}" presName="downArrowText" presStyleLbl="revTx" presStyleIdx="1" presStyleCnt="2">
        <dgm:presLayoutVars>
          <dgm:chMax val="0"/>
          <dgm:bulletEnabled val="1"/>
        </dgm:presLayoutVars>
      </dgm:prSet>
      <dgm:spPr/>
    </dgm:pt>
  </dgm:ptLst>
  <dgm:cxnLst>
    <dgm:cxn modelId="{3795FD1F-43C9-46F2-A5E0-EF997716B580}" srcId="{4BA1D0E9-ED75-4337-904A-D22EFF296020}" destId="{F1CCD1DF-6CB1-4183-91B3-2908E108B732}" srcOrd="0" destOrd="0" parTransId="{4261232B-1857-4989-A365-4FCA24A34DAD}" sibTransId="{E6D99F88-AC0D-4C26-A417-6B55DC091963}"/>
    <dgm:cxn modelId="{32D2F732-BCD7-497E-AB2E-B515263E8003}" srcId="{4BA1D0E9-ED75-4337-904A-D22EFF296020}" destId="{8C3C30FA-AC48-4CCF-89F1-841539369804}" srcOrd="1" destOrd="0" parTransId="{D0048C92-DC50-4B8F-A933-BA1E015BA003}" sibTransId="{5D13A3C9-3E30-4914-A81B-62CC80B2AA0D}"/>
    <dgm:cxn modelId="{E5E32595-A420-4C76-937C-F467F270EDE5}" type="presOf" srcId="{F1CCD1DF-6CB1-4183-91B3-2908E108B732}" destId="{DC8EAB59-2229-40DF-8CD0-20E07886094D}" srcOrd="0" destOrd="0" presId="urn:microsoft.com/office/officeart/2005/8/layout/arrow4"/>
    <dgm:cxn modelId="{50EC18BE-5DBA-414F-BD4A-A4D9B6CD915A}" type="presOf" srcId="{8C3C30FA-AC48-4CCF-89F1-841539369804}" destId="{B0377763-F97D-4E7C-B777-482B213BE713}" srcOrd="0" destOrd="0" presId="urn:microsoft.com/office/officeart/2005/8/layout/arrow4"/>
    <dgm:cxn modelId="{8ED735E6-D45F-44A7-A9B4-5525C64F735E}" type="presOf" srcId="{4BA1D0E9-ED75-4337-904A-D22EFF296020}" destId="{87A16B07-8584-48FC-AE25-31B61229E96A}" srcOrd="0" destOrd="0" presId="urn:microsoft.com/office/officeart/2005/8/layout/arrow4"/>
    <dgm:cxn modelId="{99CEAA0B-7ACA-4B4A-A54A-3662A7484771}" type="presParOf" srcId="{87A16B07-8584-48FC-AE25-31B61229E96A}" destId="{577EE67D-F542-4334-A369-39F545B669C9}" srcOrd="0" destOrd="0" presId="urn:microsoft.com/office/officeart/2005/8/layout/arrow4"/>
    <dgm:cxn modelId="{662C993A-8435-490C-A9CD-D98DD900016A}" type="presParOf" srcId="{87A16B07-8584-48FC-AE25-31B61229E96A}" destId="{DC8EAB59-2229-40DF-8CD0-20E07886094D}" srcOrd="1" destOrd="0" presId="urn:microsoft.com/office/officeart/2005/8/layout/arrow4"/>
    <dgm:cxn modelId="{A1C23406-1079-4158-AE8D-8844DC81A684}" type="presParOf" srcId="{87A16B07-8584-48FC-AE25-31B61229E96A}" destId="{50710E97-642F-4D61-8181-71FEC1A88A0D}" srcOrd="2" destOrd="0" presId="urn:microsoft.com/office/officeart/2005/8/layout/arrow4"/>
    <dgm:cxn modelId="{6C75BB96-2CC3-44D9-9896-F1FF8CD96FA8}" type="presParOf" srcId="{87A16B07-8584-48FC-AE25-31B61229E96A}" destId="{B0377763-F97D-4E7C-B777-482B213BE713}"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A1D0E9-ED75-4337-904A-D22EFF296020}"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US"/>
        </a:p>
      </dgm:t>
    </dgm:pt>
    <dgm:pt modelId="{F1CCD1DF-6CB1-4183-91B3-2908E108B732}">
      <dgm:prSet phldrT="[Text]"/>
      <dgm:spPr/>
      <dgm:t>
        <a:bodyPr/>
        <a:lstStyle/>
        <a:p>
          <a:r>
            <a:rPr lang="en-US" dirty="0"/>
            <a:t>Bond prices</a:t>
          </a:r>
        </a:p>
      </dgm:t>
    </dgm:pt>
    <dgm:pt modelId="{4261232B-1857-4989-A365-4FCA24A34DAD}" type="parTrans" cxnId="{3795FD1F-43C9-46F2-A5E0-EF997716B580}">
      <dgm:prSet/>
      <dgm:spPr/>
      <dgm:t>
        <a:bodyPr/>
        <a:lstStyle/>
        <a:p>
          <a:endParaRPr lang="en-US"/>
        </a:p>
      </dgm:t>
    </dgm:pt>
    <dgm:pt modelId="{E6D99F88-AC0D-4C26-A417-6B55DC091963}" type="sibTrans" cxnId="{3795FD1F-43C9-46F2-A5E0-EF997716B580}">
      <dgm:prSet/>
      <dgm:spPr/>
      <dgm:t>
        <a:bodyPr/>
        <a:lstStyle/>
        <a:p>
          <a:endParaRPr lang="en-US"/>
        </a:p>
      </dgm:t>
    </dgm:pt>
    <dgm:pt modelId="{8C3C30FA-AC48-4CCF-89F1-841539369804}">
      <dgm:prSet phldrT="[Text]"/>
      <dgm:spPr/>
      <dgm:t>
        <a:bodyPr/>
        <a:lstStyle/>
        <a:p>
          <a:r>
            <a:rPr lang="en-US" dirty="0"/>
            <a:t>Interest rates</a:t>
          </a:r>
        </a:p>
      </dgm:t>
    </dgm:pt>
    <dgm:pt modelId="{D0048C92-DC50-4B8F-A933-BA1E015BA003}" type="parTrans" cxnId="{32D2F732-BCD7-497E-AB2E-B515263E8003}">
      <dgm:prSet/>
      <dgm:spPr/>
      <dgm:t>
        <a:bodyPr/>
        <a:lstStyle/>
        <a:p>
          <a:endParaRPr lang="en-US"/>
        </a:p>
      </dgm:t>
    </dgm:pt>
    <dgm:pt modelId="{5D13A3C9-3E30-4914-A81B-62CC80B2AA0D}" type="sibTrans" cxnId="{32D2F732-BCD7-497E-AB2E-B515263E8003}">
      <dgm:prSet/>
      <dgm:spPr/>
      <dgm:t>
        <a:bodyPr/>
        <a:lstStyle/>
        <a:p>
          <a:endParaRPr lang="en-US"/>
        </a:p>
      </dgm:t>
    </dgm:pt>
    <dgm:pt modelId="{87A16B07-8584-48FC-AE25-31B61229E96A}" type="pres">
      <dgm:prSet presAssocID="{4BA1D0E9-ED75-4337-904A-D22EFF296020}" presName="compositeShape" presStyleCnt="0">
        <dgm:presLayoutVars>
          <dgm:chMax val="2"/>
          <dgm:dir/>
          <dgm:resizeHandles val="exact"/>
        </dgm:presLayoutVars>
      </dgm:prSet>
      <dgm:spPr/>
    </dgm:pt>
    <dgm:pt modelId="{577EE67D-F542-4334-A369-39F545B669C9}" type="pres">
      <dgm:prSet presAssocID="{F1CCD1DF-6CB1-4183-91B3-2908E108B732}" presName="upArrow" presStyleLbl="node1" presStyleIdx="0" presStyleCnt="2"/>
      <dgm:spPr/>
    </dgm:pt>
    <dgm:pt modelId="{DC8EAB59-2229-40DF-8CD0-20E07886094D}" type="pres">
      <dgm:prSet presAssocID="{F1CCD1DF-6CB1-4183-91B3-2908E108B732}" presName="upArrowText" presStyleLbl="revTx" presStyleIdx="0" presStyleCnt="2">
        <dgm:presLayoutVars>
          <dgm:chMax val="0"/>
          <dgm:bulletEnabled val="1"/>
        </dgm:presLayoutVars>
      </dgm:prSet>
      <dgm:spPr/>
    </dgm:pt>
    <dgm:pt modelId="{50710E97-642F-4D61-8181-71FEC1A88A0D}" type="pres">
      <dgm:prSet presAssocID="{8C3C30FA-AC48-4CCF-89F1-841539369804}" presName="downArrow" presStyleLbl="node1" presStyleIdx="1" presStyleCnt="2" custLinFactNeighborX="12072"/>
      <dgm:spPr/>
    </dgm:pt>
    <dgm:pt modelId="{B0377763-F97D-4E7C-B777-482B213BE713}" type="pres">
      <dgm:prSet presAssocID="{8C3C30FA-AC48-4CCF-89F1-841539369804}" presName="downArrowText" presStyleLbl="revTx" presStyleIdx="1" presStyleCnt="2">
        <dgm:presLayoutVars>
          <dgm:chMax val="0"/>
          <dgm:bulletEnabled val="1"/>
        </dgm:presLayoutVars>
      </dgm:prSet>
      <dgm:spPr/>
    </dgm:pt>
  </dgm:ptLst>
  <dgm:cxnLst>
    <dgm:cxn modelId="{3795FD1F-43C9-46F2-A5E0-EF997716B580}" srcId="{4BA1D0E9-ED75-4337-904A-D22EFF296020}" destId="{F1CCD1DF-6CB1-4183-91B3-2908E108B732}" srcOrd="0" destOrd="0" parTransId="{4261232B-1857-4989-A365-4FCA24A34DAD}" sibTransId="{E6D99F88-AC0D-4C26-A417-6B55DC091963}"/>
    <dgm:cxn modelId="{92CCBD23-DBB0-4C6F-9C7E-870713105DB2}" type="presOf" srcId="{4BA1D0E9-ED75-4337-904A-D22EFF296020}" destId="{87A16B07-8584-48FC-AE25-31B61229E96A}" srcOrd="0" destOrd="0" presId="urn:microsoft.com/office/officeart/2005/8/layout/arrow4"/>
    <dgm:cxn modelId="{32D2F732-BCD7-497E-AB2E-B515263E8003}" srcId="{4BA1D0E9-ED75-4337-904A-D22EFF296020}" destId="{8C3C30FA-AC48-4CCF-89F1-841539369804}" srcOrd="1" destOrd="0" parTransId="{D0048C92-DC50-4B8F-A933-BA1E015BA003}" sibTransId="{5D13A3C9-3E30-4914-A81B-62CC80B2AA0D}"/>
    <dgm:cxn modelId="{AE4D3E53-0EA7-4C5B-9A73-E0F7B790ECBD}" type="presOf" srcId="{8C3C30FA-AC48-4CCF-89F1-841539369804}" destId="{B0377763-F97D-4E7C-B777-482B213BE713}" srcOrd="0" destOrd="0" presId="urn:microsoft.com/office/officeart/2005/8/layout/arrow4"/>
    <dgm:cxn modelId="{92C9BFCC-5720-46FB-BA6A-C5B628B4CFBB}" type="presOf" srcId="{F1CCD1DF-6CB1-4183-91B3-2908E108B732}" destId="{DC8EAB59-2229-40DF-8CD0-20E07886094D}" srcOrd="0" destOrd="0" presId="urn:microsoft.com/office/officeart/2005/8/layout/arrow4"/>
    <dgm:cxn modelId="{7FCABD7C-33F1-4EF8-B80A-3BC8B8A0BDB8}" type="presParOf" srcId="{87A16B07-8584-48FC-AE25-31B61229E96A}" destId="{577EE67D-F542-4334-A369-39F545B669C9}" srcOrd="0" destOrd="0" presId="urn:microsoft.com/office/officeart/2005/8/layout/arrow4"/>
    <dgm:cxn modelId="{E5ABDD27-9180-4092-A747-8D642D730EBB}" type="presParOf" srcId="{87A16B07-8584-48FC-AE25-31B61229E96A}" destId="{DC8EAB59-2229-40DF-8CD0-20E07886094D}" srcOrd="1" destOrd="0" presId="urn:microsoft.com/office/officeart/2005/8/layout/arrow4"/>
    <dgm:cxn modelId="{E1E066F4-E671-41F6-B67E-B83A868ED451}" type="presParOf" srcId="{87A16B07-8584-48FC-AE25-31B61229E96A}" destId="{50710E97-642F-4D61-8181-71FEC1A88A0D}" srcOrd="2" destOrd="0" presId="urn:microsoft.com/office/officeart/2005/8/layout/arrow4"/>
    <dgm:cxn modelId="{687DA6B2-0DDE-4013-9D36-846EA778E751}" type="presParOf" srcId="{87A16B07-8584-48FC-AE25-31B61229E96A}" destId="{B0377763-F97D-4E7C-B777-482B213BE713}" srcOrd="3" destOrd="0" presId="urn:microsoft.com/office/officeart/2005/8/layout/arrow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EE67D-F542-4334-A369-39F545B669C9}">
      <dsp:nvSpPr>
        <dsp:cNvPr id="0" name=""/>
        <dsp:cNvSpPr/>
      </dsp:nvSpPr>
      <dsp:spPr>
        <a:xfrm>
          <a:off x="1634" y="0"/>
          <a:ext cx="980694" cy="1304544"/>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EAB59-2229-40DF-8CD0-20E07886094D}">
      <dsp:nvSpPr>
        <dsp:cNvPr id="0" name=""/>
        <dsp:cNvSpPr/>
      </dsp:nvSpPr>
      <dsp:spPr>
        <a:xfrm>
          <a:off x="1011749" y="0"/>
          <a:ext cx="1664208" cy="130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marL="0" lvl="0" indent="0" algn="l" defTabSz="1333500">
            <a:lnSpc>
              <a:spcPct val="90000"/>
            </a:lnSpc>
            <a:spcBef>
              <a:spcPct val="0"/>
            </a:spcBef>
            <a:spcAft>
              <a:spcPct val="35000"/>
            </a:spcAft>
            <a:buNone/>
          </a:pPr>
          <a:r>
            <a:rPr lang="en-US" sz="3000" kern="1200" dirty="0"/>
            <a:t>Interest rates</a:t>
          </a:r>
        </a:p>
      </dsp:txBody>
      <dsp:txXfrm>
        <a:off x="1011749" y="0"/>
        <a:ext cx="1664208" cy="1304544"/>
      </dsp:txXfrm>
    </dsp:sp>
    <dsp:sp modelId="{50710E97-642F-4D61-8181-71FEC1A88A0D}">
      <dsp:nvSpPr>
        <dsp:cNvPr id="0" name=""/>
        <dsp:cNvSpPr/>
      </dsp:nvSpPr>
      <dsp:spPr>
        <a:xfrm>
          <a:off x="414232" y="1413255"/>
          <a:ext cx="980694" cy="1304544"/>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377763-F97D-4E7C-B777-482B213BE713}">
      <dsp:nvSpPr>
        <dsp:cNvPr id="0" name=""/>
        <dsp:cNvSpPr/>
      </dsp:nvSpPr>
      <dsp:spPr>
        <a:xfrm>
          <a:off x="1305957" y="1413255"/>
          <a:ext cx="1664208" cy="130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marL="0" lvl="0" indent="0" algn="l" defTabSz="1333500">
            <a:lnSpc>
              <a:spcPct val="90000"/>
            </a:lnSpc>
            <a:spcBef>
              <a:spcPct val="0"/>
            </a:spcBef>
            <a:spcAft>
              <a:spcPct val="35000"/>
            </a:spcAft>
            <a:buNone/>
          </a:pPr>
          <a:r>
            <a:rPr lang="en-US" sz="3000" kern="1200" dirty="0"/>
            <a:t>Bond prices</a:t>
          </a:r>
        </a:p>
      </dsp:txBody>
      <dsp:txXfrm>
        <a:off x="1305957" y="1413255"/>
        <a:ext cx="1664208" cy="13045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EE67D-F542-4334-A369-39F545B669C9}">
      <dsp:nvSpPr>
        <dsp:cNvPr id="0" name=""/>
        <dsp:cNvSpPr/>
      </dsp:nvSpPr>
      <dsp:spPr>
        <a:xfrm>
          <a:off x="1634" y="0"/>
          <a:ext cx="980694" cy="1304544"/>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EAB59-2229-40DF-8CD0-20E07886094D}">
      <dsp:nvSpPr>
        <dsp:cNvPr id="0" name=""/>
        <dsp:cNvSpPr/>
      </dsp:nvSpPr>
      <dsp:spPr>
        <a:xfrm>
          <a:off x="1011749" y="0"/>
          <a:ext cx="1664208" cy="130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marL="0" lvl="0" indent="0" algn="l" defTabSz="1333500">
            <a:lnSpc>
              <a:spcPct val="90000"/>
            </a:lnSpc>
            <a:spcBef>
              <a:spcPct val="0"/>
            </a:spcBef>
            <a:spcAft>
              <a:spcPct val="35000"/>
            </a:spcAft>
            <a:buNone/>
          </a:pPr>
          <a:r>
            <a:rPr lang="en-US" sz="3000" kern="1200" dirty="0"/>
            <a:t>Bond prices</a:t>
          </a:r>
        </a:p>
      </dsp:txBody>
      <dsp:txXfrm>
        <a:off x="1011749" y="0"/>
        <a:ext cx="1664208" cy="1304544"/>
      </dsp:txXfrm>
    </dsp:sp>
    <dsp:sp modelId="{50710E97-642F-4D61-8181-71FEC1A88A0D}">
      <dsp:nvSpPr>
        <dsp:cNvPr id="0" name=""/>
        <dsp:cNvSpPr/>
      </dsp:nvSpPr>
      <dsp:spPr>
        <a:xfrm>
          <a:off x="414232" y="1413255"/>
          <a:ext cx="980694" cy="1304544"/>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377763-F97D-4E7C-B777-482B213BE713}">
      <dsp:nvSpPr>
        <dsp:cNvPr id="0" name=""/>
        <dsp:cNvSpPr/>
      </dsp:nvSpPr>
      <dsp:spPr>
        <a:xfrm>
          <a:off x="1305957" y="1413255"/>
          <a:ext cx="1664208" cy="130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marL="0" lvl="0" indent="0" algn="l" defTabSz="1333500">
            <a:lnSpc>
              <a:spcPct val="90000"/>
            </a:lnSpc>
            <a:spcBef>
              <a:spcPct val="0"/>
            </a:spcBef>
            <a:spcAft>
              <a:spcPct val="35000"/>
            </a:spcAft>
            <a:buNone/>
          </a:pPr>
          <a:r>
            <a:rPr lang="en-US" sz="3000" kern="1200" dirty="0"/>
            <a:t>Interest rates</a:t>
          </a:r>
        </a:p>
      </dsp:txBody>
      <dsp:txXfrm>
        <a:off x="1305957" y="1413255"/>
        <a:ext cx="1664208" cy="1304544"/>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1963"/>
          </a:xfrm>
          <a:prstGeom prst="rect">
            <a:avLst/>
          </a:prstGeom>
        </p:spPr>
        <p:txBody>
          <a:bodyPr vert="horz" lIns="91440" tIns="45720" rIns="91440" bIns="45720" rtlCol="0"/>
          <a:lstStyle>
            <a:lvl1pPr algn="r">
              <a:defRPr sz="1200"/>
            </a:lvl1pPr>
          </a:lstStyle>
          <a:p>
            <a:fld id="{0F681267-DCBD-48A8-B9A8-6AC806BC670F}" type="datetimeFigureOut">
              <a:rPr lang="en-US" smtClean="0"/>
              <a:t>1/10/2019</a:t>
            </a:fld>
            <a:endParaRPr lang="en-US"/>
          </a:p>
        </p:txBody>
      </p:sp>
      <p:sp>
        <p:nvSpPr>
          <p:cNvPr id="4" name="Slide Image Placeholder 3"/>
          <p:cNvSpPr>
            <a:spLocks noGrp="1" noRot="1" noChangeAspect="1"/>
          </p:cNvSpPr>
          <p:nvPr>
            <p:ph type="sldImg" idx="2"/>
          </p:nvPr>
        </p:nvSpPr>
        <p:spPr>
          <a:xfrm>
            <a:off x="1120775" y="693738"/>
            <a:ext cx="4616450"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88644"/>
            <a:ext cx="5486400" cy="41576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684"/>
            <a:ext cx="2971800"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684"/>
            <a:ext cx="2971800" cy="461963"/>
          </a:xfrm>
          <a:prstGeom prst="rect">
            <a:avLst/>
          </a:prstGeom>
        </p:spPr>
        <p:txBody>
          <a:bodyPr vert="horz" lIns="91440" tIns="45720" rIns="91440" bIns="45720" rtlCol="0" anchor="b"/>
          <a:lstStyle>
            <a:lvl1pPr algn="r">
              <a:defRPr sz="1200"/>
            </a:lvl1pPr>
          </a:lstStyle>
          <a:p>
            <a:fld id="{F3A5ABE9-8584-4104-80AF-7E52581BB526}" type="slidenum">
              <a:rPr lang="en-US" smtClean="0"/>
              <a:t>‹#›</a:t>
            </a:fld>
            <a:endParaRPr lang="en-US"/>
          </a:p>
        </p:txBody>
      </p:sp>
    </p:spTree>
    <p:extLst>
      <p:ext uri="{BB962C8B-B14F-4D97-AF65-F5344CB8AC3E}">
        <p14:creationId xmlns:p14="http://schemas.microsoft.com/office/powerpoint/2010/main" val="379511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5ABE9-8584-4104-80AF-7E52581BB526}" type="slidenum">
              <a:rPr lang="en-US" smtClean="0"/>
              <a:t>1</a:t>
            </a:fld>
            <a:endParaRPr lang="en-US"/>
          </a:p>
        </p:txBody>
      </p:sp>
    </p:spTree>
    <p:extLst>
      <p:ext uri="{BB962C8B-B14F-4D97-AF65-F5344CB8AC3E}">
        <p14:creationId xmlns:p14="http://schemas.microsoft.com/office/powerpoint/2010/main" val="229855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sell a bond before its maturity date, your rate of return is composed of the interest payments and the capital gain or loss. The bond price you receive upon selling may be higher or lower than your original investment. </a:t>
            </a:r>
          </a:p>
        </p:txBody>
      </p:sp>
      <p:sp>
        <p:nvSpPr>
          <p:cNvPr id="4" name="Slide Number Placeholder 3"/>
          <p:cNvSpPr>
            <a:spLocks noGrp="1"/>
          </p:cNvSpPr>
          <p:nvPr>
            <p:ph type="sldNum" sz="quarter" idx="10"/>
          </p:nvPr>
        </p:nvSpPr>
        <p:spPr/>
        <p:txBody>
          <a:bodyPr/>
          <a:lstStyle/>
          <a:p>
            <a:fld id="{F3A5ABE9-8584-4104-80AF-7E52581BB526}" type="slidenum">
              <a:rPr lang="en-US" smtClean="0"/>
              <a:t>10</a:t>
            </a:fld>
            <a:endParaRPr lang="en-US"/>
          </a:p>
        </p:txBody>
      </p:sp>
    </p:spTree>
    <p:extLst>
      <p:ext uri="{BB962C8B-B14F-4D97-AF65-F5344CB8AC3E}">
        <p14:creationId xmlns:p14="http://schemas.microsoft.com/office/powerpoint/2010/main" val="258254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important to know that market interest rates and bond prices move in opposite directions. If interest rates go up, bond prices go down and vice-versa.</a:t>
            </a:r>
          </a:p>
        </p:txBody>
      </p:sp>
      <p:sp>
        <p:nvSpPr>
          <p:cNvPr id="4" name="Slide Number Placeholder 3"/>
          <p:cNvSpPr>
            <a:spLocks noGrp="1"/>
          </p:cNvSpPr>
          <p:nvPr>
            <p:ph type="sldNum" sz="quarter" idx="10"/>
          </p:nvPr>
        </p:nvSpPr>
        <p:spPr/>
        <p:txBody>
          <a:bodyPr/>
          <a:lstStyle/>
          <a:p>
            <a:fld id="{F3A5ABE9-8584-4104-80AF-7E52581BB526}" type="slidenum">
              <a:rPr lang="en-US" smtClean="0"/>
              <a:t>11</a:t>
            </a:fld>
            <a:endParaRPr lang="en-US"/>
          </a:p>
        </p:txBody>
      </p:sp>
    </p:spTree>
    <p:extLst>
      <p:ext uri="{BB962C8B-B14F-4D97-AF65-F5344CB8AC3E}">
        <p14:creationId xmlns:p14="http://schemas.microsoft.com/office/powerpoint/2010/main" val="51256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Who issues bonds?</a:t>
            </a:r>
          </a:p>
          <a:p>
            <a:r>
              <a:rPr lang="en-US" sz="1200" kern="1200" dirty="0">
                <a:solidFill>
                  <a:schemeClr val="tx1"/>
                </a:solidFill>
                <a:effectLst/>
                <a:latin typeface="+mn-lt"/>
                <a:ea typeface="+mn-ea"/>
                <a:cs typeface="+mn-cs"/>
              </a:rPr>
              <a:t> Governments (England), municipalities (the state of Oklahoma), corporations (Ford Motor).</a:t>
            </a:r>
          </a:p>
          <a:p>
            <a:r>
              <a:rPr lang="en-US" sz="1200" kern="1200" dirty="0">
                <a:solidFill>
                  <a:schemeClr val="tx1"/>
                </a:solidFill>
                <a:effectLst/>
                <a:latin typeface="+mn-lt"/>
                <a:ea typeface="+mn-ea"/>
                <a:cs typeface="+mn-cs"/>
              </a:rPr>
              <a:t>Bond issued by municipalities are known as “tax-free”, since the interest payments are not taxed by the federal government.</a:t>
            </a:r>
          </a:p>
        </p:txBody>
      </p:sp>
      <p:sp>
        <p:nvSpPr>
          <p:cNvPr id="4" name="Slide Number Placeholder 3"/>
          <p:cNvSpPr>
            <a:spLocks noGrp="1"/>
          </p:cNvSpPr>
          <p:nvPr>
            <p:ph type="sldNum" sz="quarter" idx="10"/>
          </p:nvPr>
        </p:nvSpPr>
        <p:spPr/>
        <p:txBody>
          <a:bodyPr/>
          <a:lstStyle/>
          <a:p>
            <a:fld id="{F3A5ABE9-8584-4104-80AF-7E52581BB526}" type="slidenum">
              <a:rPr lang="en-US" smtClean="0"/>
              <a:t>12</a:t>
            </a:fld>
            <a:endParaRPr lang="en-US"/>
          </a:p>
        </p:txBody>
      </p:sp>
    </p:spTree>
    <p:extLst>
      <p:ext uri="{BB962C8B-B14F-4D97-AF65-F5344CB8AC3E}">
        <p14:creationId xmlns:p14="http://schemas.microsoft.com/office/powerpoint/2010/main" val="3031208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bonds are backed by pools (or groups) of home mortgages; these are known as mortgage-backed securities (MBS), which are part of a class of bonds called “asset-backed” securities. MBS can vary in risk and are an important part of the banking system.</a:t>
            </a:r>
          </a:p>
        </p:txBody>
      </p:sp>
      <p:sp>
        <p:nvSpPr>
          <p:cNvPr id="4" name="Slide Number Placeholder 3"/>
          <p:cNvSpPr>
            <a:spLocks noGrp="1"/>
          </p:cNvSpPr>
          <p:nvPr>
            <p:ph type="sldNum" sz="quarter" idx="10"/>
          </p:nvPr>
        </p:nvSpPr>
        <p:spPr/>
        <p:txBody>
          <a:bodyPr/>
          <a:lstStyle/>
          <a:p>
            <a:fld id="{F3A5ABE9-8584-4104-80AF-7E52581BB526}" type="slidenum">
              <a:rPr lang="en-US" smtClean="0"/>
              <a:t>13</a:t>
            </a:fld>
            <a:endParaRPr lang="en-US"/>
          </a:p>
        </p:txBody>
      </p:sp>
    </p:spTree>
    <p:extLst>
      <p:ext uri="{BB962C8B-B14F-4D97-AF65-F5344CB8AC3E}">
        <p14:creationId xmlns:p14="http://schemas.microsoft.com/office/powerpoint/2010/main" val="2418344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Where can you buy bonds?</a:t>
            </a:r>
          </a:p>
          <a:p>
            <a:r>
              <a:rPr lang="en-US" sz="1200" kern="1200" dirty="0">
                <a:solidFill>
                  <a:schemeClr val="tx1"/>
                </a:solidFill>
                <a:effectLst/>
                <a:latin typeface="+mn-lt"/>
                <a:ea typeface="+mn-ea"/>
                <a:cs typeface="+mn-cs"/>
              </a:rPr>
              <a:t>An investors can buy:</a:t>
            </a:r>
          </a:p>
          <a:p>
            <a:pPr lvl="0"/>
            <a:r>
              <a:rPr lang="en-US" sz="1200" kern="1200" dirty="0">
                <a:solidFill>
                  <a:schemeClr val="tx1"/>
                </a:solidFill>
                <a:effectLst/>
                <a:latin typeface="+mn-lt"/>
                <a:ea typeface="+mn-ea"/>
                <a:cs typeface="+mn-cs"/>
              </a:rPr>
              <a:t>Bond mutual funds. These funds will specify which types of bonds the manager is authorized to purchase.</a:t>
            </a:r>
          </a:p>
          <a:p>
            <a:pPr lvl="0"/>
            <a:r>
              <a:rPr lang="en-US" sz="1200" kern="1200" dirty="0">
                <a:solidFill>
                  <a:schemeClr val="tx1"/>
                </a:solidFill>
                <a:effectLst/>
                <a:latin typeface="+mn-lt"/>
                <a:ea typeface="+mn-ea"/>
                <a:cs typeface="+mn-cs"/>
              </a:rPr>
              <a:t>ETFs (Exchange Traded Funds) that are designed to track a bond index  </a:t>
            </a:r>
          </a:p>
          <a:p>
            <a:pPr lvl="0"/>
            <a:r>
              <a:rPr lang="en-US" sz="1200" kern="1200" dirty="0">
                <a:solidFill>
                  <a:schemeClr val="tx1"/>
                </a:solidFill>
                <a:effectLst/>
                <a:latin typeface="+mn-lt"/>
                <a:ea typeface="+mn-ea"/>
                <a:cs typeface="+mn-cs"/>
              </a:rPr>
              <a:t>individual issues from the government or a corporation through your brokerage firm</a:t>
            </a:r>
          </a:p>
          <a:p>
            <a:r>
              <a:rPr lang="en-US" sz="1200" kern="1200" dirty="0">
                <a:solidFill>
                  <a:schemeClr val="tx1"/>
                </a:solidFill>
                <a:effectLst/>
                <a:latin typeface="+mn-lt"/>
                <a:ea typeface="+mn-ea"/>
                <a:cs typeface="+mn-cs"/>
              </a:rPr>
              <a:t>Bonds are often given a “credit rating” by a third-party organization like Standard and Poor’s and Moody’s . Similar to a credit score, a credit rating indicates the safety of the investment. The better the rating, the safer the investment, but the lower the yield.</a:t>
            </a:r>
          </a:p>
        </p:txBody>
      </p:sp>
      <p:sp>
        <p:nvSpPr>
          <p:cNvPr id="4" name="Slide Number Placeholder 3"/>
          <p:cNvSpPr>
            <a:spLocks noGrp="1"/>
          </p:cNvSpPr>
          <p:nvPr>
            <p:ph type="sldNum" sz="quarter" idx="10"/>
          </p:nvPr>
        </p:nvSpPr>
        <p:spPr/>
        <p:txBody>
          <a:bodyPr/>
          <a:lstStyle/>
          <a:p>
            <a:fld id="{F3A5ABE9-8584-4104-80AF-7E52581BB526}" type="slidenum">
              <a:rPr lang="en-US" smtClean="0"/>
              <a:t>14</a:t>
            </a:fld>
            <a:endParaRPr lang="en-US"/>
          </a:p>
        </p:txBody>
      </p:sp>
    </p:spTree>
    <p:extLst>
      <p:ext uri="{BB962C8B-B14F-4D97-AF65-F5344CB8AC3E}">
        <p14:creationId xmlns:p14="http://schemas.microsoft.com/office/powerpoint/2010/main" val="2499338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bonds have a “call” feature. That means that the issuer can call away your bond in exchange for cash payment in excess of the face value, before the maturity date. This allows the company to refinance their bonds when interest rates go down. </a:t>
            </a:r>
          </a:p>
        </p:txBody>
      </p:sp>
      <p:sp>
        <p:nvSpPr>
          <p:cNvPr id="4" name="Slide Number Placeholder 3"/>
          <p:cNvSpPr>
            <a:spLocks noGrp="1"/>
          </p:cNvSpPr>
          <p:nvPr>
            <p:ph type="sldNum" sz="quarter" idx="10"/>
          </p:nvPr>
        </p:nvSpPr>
        <p:spPr/>
        <p:txBody>
          <a:bodyPr/>
          <a:lstStyle/>
          <a:p>
            <a:fld id="{F3A5ABE9-8584-4104-80AF-7E52581BB526}" type="slidenum">
              <a:rPr lang="en-US" smtClean="0"/>
              <a:t>15</a:t>
            </a:fld>
            <a:endParaRPr lang="en-US"/>
          </a:p>
        </p:txBody>
      </p:sp>
    </p:spTree>
    <p:extLst>
      <p:ext uri="{BB962C8B-B14F-4D97-AF65-F5344CB8AC3E}">
        <p14:creationId xmlns:p14="http://schemas.microsoft.com/office/powerpoint/2010/main" val="200983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three types of risk: </a:t>
            </a:r>
          </a:p>
          <a:p>
            <a:pPr lvl="0"/>
            <a:r>
              <a:rPr lang="en-US" sz="1200" kern="1200" dirty="0">
                <a:solidFill>
                  <a:schemeClr val="tx1"/>
                </a:solidFill>
                <a:effectLst/>
                <a:latin typeface="+mn-lt"/>
                <a:ea typeface="+mn-ea"/>
                <a:cs typeface="+mn-cs"/>
              </a:rPr>
              <a:t>Default risk  (the likelihood of the bond not paying your interest and principal in the future)</a:t>
            </a:r>
          </a:p>
          <a:p>
            <a:pPr lvl="0"/>
            <a:r>
              <a:rPr lang="en-US" sz="1200" kern="1200" dirty="0">
                <a:solidFill>
                  <a:schemeClr val="tx1"/>
                </a:solidFill>
                <a:effectLst/>
                <a:latin typeface="+mn-lt"/>
                <a:ea typeface="+mn-ea"/>
                <a:cs typeface="+mn-cs"/>
              </a:rPr>
              <a:t>inflation risk (if inflation rises, it reduces the buying power of your future fixed cash flows)</a:t>
            </a:r>
          </a:p>
          <a:p>
            <a:pPr lvl="0"/>
            <a:r>
              <a:rPr lang="en-US" sz="1200" kern="1200" dirty="0">
                <a:solidFill>
                  <a:schemeClr val="tx1"/>
                </a:solidFill>
                <a:effectLst/>
                <a:latin typeface="+mn-lt"/>
                <a:ea typeface="+mn-ea"/>
                <a:cs typeface="+mn-cs"/>
              </a:rPr>
              <a:t>interest rate risk (if market interest rates rise, bond prices fall)</a:t>
            </a:r>
          </a:p>
          <a:p>
            <a:endParaRPr lang="en-US" dirty="0"/>
          </a:p>
        </p:txBody>
      </p:sp>
      <p:sp>
        <p:nvSpPr>
          <p:cNvPr id="4" name="Slide Number Placeholder 3"/>
          <p:cNvSpPr>
            <a:spLocks noGrp="1"/>
          </p:cNvSpPr>
          <p:nvPr>
            <p:ph type="sldNum" sz="quarter" idx="10"/>
          </p:nvPr>
        </p:nvSpPr>
        <p:spPr/>
        <p:txBody>
          <a:bodyPr/>
          <a:lstStyle/>
          <a:p>
            <a:fld id="{F3A5ABE9-8584-4104-80AF-7E52581BB526}" type="slidenum">
              <a:rPr lang="en-US" smtClean="0"/>
              <a:t>16</a:t>
            </a:fld>
            <a:endParaRPr lang="en-US"/>
          </a:p>
        </p:txBody>
      </p:sp>
    </p:spTree>
    <p:extLst>
      <p:ext uri="{BB962C8B-B14F-4D97-AF65-F5344CB8AC3E}">
        <p14:creationId xmlns:p14="http://schemas.microsoft.com/office/powerpoint/2010/main" val="1706622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certificate of deposit is a loan to a bank. If an investor purchases a certificate of deposit (a CD) at a bank, the bank promises a fixed return over a specific amount of time. When the CD matures, the bank return the initial investment plus any earned interest. You can redeem a certificate of deposit early, but there may be fees or penalties for early withdrawal.</a:t>
            </a:r>
          </a:p>
          <a:p>
            <a:endParaRPr lang="en-US" dirty="0"/>
          </a:p>
        </p:txBody>
      </p:sp>
      <p:sp>
        <p:nvSpPr>
          <p:cNvPr id="4" name="Slide Number Placeholder 3"/>
          <p:cNvSpPr>
            <a:spLocks noGrp="1"/>
          </p:cNvSpPr>
          <p:nvPr>
            <p:ph type="sldNum" sz="quarter" idx="10"/>
          </p:nvPr>
        </p:nvSpPr>
        <p:spPr/>
        <p:txBody>
          <a:bodyPr/>
          <a:lstStyle/>
          <a:p>
            <a:fld id="{F3A5ABE9-8584-4104-80AF-7E52581BB526}" type="slidenum">
              <a:rPr lang="en-US" smtClean="0"/>
              <a:t>17</a:t>
            </a:fld>
            <a:endParaRPr lang="en-US"/>
          </a:p>
        </p:txBody>
      </p:sp>
    </p:spTree>
    <p:extLst>
      <p:ext uri="{BB962C8B-B14F-4D97-AF65-F5344CB8AC3E}">
        <p14:creationId xmlns:p14="http://schemas.microsoft.com/office/powerpoint/2010/main" val="51099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5ABE9-8584-4104-80AF-7E52581BB526}" type="slidenum">
              <a:rPr lang="en-US" smtClean="0"/>
              <a:t>18</a:t>
            </a:fld>
            <a:endParaRPr lang="en-US"/>
          </a:p>
        </p:txBody>
      </p:sp>
    </p:spTree>
    <p:extLst>
      <p:ext uri="{BB962C8B-B14F-4D97-AF65-F5344CB8AC3E}">
        <p14:creationId xmlns:p14="http://schemas.microsoft.com/office/powerpoint/2010/main" val="185593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A5ABE9-8584-4104-80AF-7E52581BB526}" type="slidenum">
              <a:rPr lang="en-US" smtClean="0"/>
              <a:t>19</a:t>
            </a:fld>
            <a:endParaRPr lang="en-US"/>
          </a:p>
        </p:txBody>
      </p:sp>
    </p:spTree>
    <p:extLst>
      <p:ext uri="{BB962C8B-B14F-4D97-AF65-F5344CB8AC3E}">
        <p14:creationId xmlns:p14="http://schemas.microsoft.com/office/powerpoint/2010/main" val="211072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5ABE9-8584-4104-80AF-7E52581BB526}" type="slidenum">
              <a:rPr lang="en-US" smtClean="0"/>
              <a:t>2</a:t>
            </a:fld>
            <a:endParaRPr lang="en-US"/>
          </a:p>
        </p:txBody>
      </p:sp>
    </p:spTree>
    <p:extLst>
      <p:ext uri="{BB962C8B-B14F-4D97-AF65-F5344CB8AC3E}">
        <p14:creationId xmlns:p14="http://schemas.microsoft.com/office/powerpoint/2010/main" val="222321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5ABE9-8584-4104-80AF-7E52581BB526}" type="slidenum">
              <a:rPr lang="en-US" smtClean="0"/>
              <a:t>20</a:t>
            </a:fld>
            <a:endParaRPr lang="en-US"/>
          </a:p>
        </p:txBody>
      </p:sp>
    </p:spTree>
    <p:extLst>
      <p:ext uri="{BB962C8B-B14F-4D97-AF65-F5344CB8AC3E}">
        <p14:creationId xmlns:p14="http://schemas.microsoft.com/office/powerpoint/2010/main" val="335789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Investments that pay a fixed amount of interest each period and promise to return your principal at some point in the future are “fixed income securities”. These investments include bonds, certificates of deposit, and preferred stock. Investors can receive interest payments monthly, quarterly, semiannually, or annually, depending on the type of fixed-income security owned. Many investors use these payments as a source of income, especially retirees.</a:t>
            </a:r>
          </a:p>
        </p:txBody>
      </p:sp>
      <p:sp>
        <p:nvSpPr>
          <p:cNvPr id="4" name="Slide Number Placeholder 3"/>
          <p:cNvSpPr>
            <a:spLocks noGrp="1"/>
          </p:cNvSpPr>
          <p:nvPr>
            <p:ph type="sldNum" sz="quarter" idx="10"/>
          </p:nvPr>
        </p:nvSpPr>
        <p:spPr/>
        <p:txBody>
          <a:bodyPr/>
          <a:lstStyle/>
          <a:p>
            <a:fld id="{F3A5ABE9-8584-4104-80AF-7E52581BB526}" type="slidenum">
              <a:rPr lang="en-US" smtClean="0"/>
              <a:t>3</a:t>
            </a:fld>
            <a:endParaRPr lang="en-US"/>
          </a:p>
        </p:txBody>
      </p:sp>
    </p:spTree>
    <p:extLst>
      <p:ext uri="{BB962C8B-B14F-4D97-AF65-F5344CB8AC3E}">
        <p14:creationId xmlns:p14="http://schemas.microsoft.com/office/powerpoint/2010/main" val="329979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Bonds are securities that investors purchase that represent a loan to a company or government.</a:t>
            </a:r>
          </a:p>
        </p:txBody>
      </p:sp>
      <p:sp>
        <p:nvSpPr>
          <p:cNvPr id="4" name="Slide Number Placeholder 3"/>
          <p:cNvSpPr>
            <a:spLocks noGrp="1"/>
          </p:cNvSpPr>
          <p:nvPr>
            <p:ph type="sldNum" sz="quarter" idx="10"/>
          </p:nvPr>
        </p:nvSpPr>
        <p:spPr/>
        <p:txBody>
          <a:bodyPr/>
          <a:lstStyle/>
          <a:p>
            <a:fld id="{F3A5ABE9-8584-4104-80AF-7E52581BB526}" type="slidenum">
              <a:rPr lang="en-US" smtClean="0"/>
              <a:t>4</a:t>
            </a:fld>
            <a:endParaRPr lang="en-US"/>
          </a:p>
        </p:txBody>
      </p:sp>
    </p:spTree>
    <p:extLst>
      <p:ext uri="{BB962C8B-B14F-4D97-AF65-F5344CB8AC3E}">
        <p14:creationId xmlns:p14="http://schemas.microsoft.com/office/powerpoint/2010/main" val="422668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bond is a financial contract where one party, the creditor, loans money to the borrower, or debtor, in return for a series of fixed interest payments and the return of the face value, or par value of the bond. The par value is paid to the investor on the maturity date of the bond.</a:t>
            </a:r>
          </a:p>
        </p:txBody>
      </p:sp>
      <p:sp>
        <p:nvSpPr>
          <p:cNvPr id="4" name="Slide Number Placeholder 3"/>
          <p:cNvSpPr>
            <a:spLocks noGrp="1"/>
          </p:cNvSpPr>
          <p:nvPr>
            <p:ph type="sldNum" sz="quarter" idx="10"/>
          </p:nvPr>
        </p:nvSpPr>
        <p:spPr/>
        <p:txBody>
          <a:bodyPr/>
          <a:lstStyle/>
          <a:p>
            <a:fld id="{F3A5ABE9-8584-4104-80AF-7E52581BB526}" type="slidenum">
              <a:rPr lang="en-US" smtClean="0"/>
              <a:t>5</a:t>
            </a:fld>
            <a:endParaRPr lang="en-US"/>
          </a:p>
        </p:txBody>
      </p:sp>
    </p:spTree>
    <p:extLst>
      <p:ext uri="{BB962C8B-B14F-4D97-AF65-F5344CB8AC3E}">
        <p14:creationId xmlns:p14="http://schemas.microsoft.com/office/powerpoint/2010/main" val="4226689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suppose a 5-year maturity bond has a par value, also known as the face value, of $1000 with an annual coupon of $80. The owner of the bond receives $80 at the end of every year for 5 years, and then $1000 on the last day of ownership (the maturity date). Notice how the payments are “fixed”</a:t>
            </a:r>
          </a:p>
        </p:txBody>
      </p:sp>
      <p:sp>
        <p:nvSpPr>
          <p:cNvPr id="4" name="Slide Number Placeholder 3"/>
          <p:cNvSpPr>
            <a:spLocks noGrp="1"/>
          </p:cNvSpPr>
          <p:nvPr>
            <p:ph type="sldNum" sz="quarter" idx="10"/>
          </p:nvPr>
        </p:nvSpPr>
        <p:spPr/>
        <p:txBody>
          <a:bodyPr/>
          <a:lstStyle/>
          <a:p>
            <a:fld id="{F3A5ABE9-8584-4104-80AF-7E52581BB526}" type="slidenum">
              <a:rPr lang="en-US" smtClean="0"/>
              <a:t>6</a:t>
            </a:fld>
            <a:endParaRPr lang="en-US"/>
          </a:p>
        </p:txBody>
      </p:sp>
    </p:spTree>
    <p:extLst>
      <p:ext uri="{BB962C8B-B14F-4D97-AF65-F5344CB8AC3E}">
        <p14:creationId xmlns:p14="http://schemas.microsoft.com/office/powerpoint/2010/main" val="388420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Bonds rank higher in the capital structure than stock. Bondholders have priority over stockholders if a company runs into financial trouble and files for bankruptcy. This is the primary reason that bonds are less risky than stocks. The bond holders typically receive a fraction of the original investment as a cash payment or ownership in a restructured company; equity holders are usually left with nothing. </a:t>
            </a:r>
          </a:p>
        </p:txBody>
      </p:sp>
      <p:sp>
        <p:nvSpPr>
          <p:cNvPr id="4" name="Slide Number Placeholder 3"/>
          <p:cNvSpPr>
            <a:spLocks noGrp="1"/>
          </p:cNvSpPr>
          <p:nvPr>
            <p:ph type="sldNum" sz="quarter" idx="10"/>
          </p:nvPr>
        </p:nvSpPr>
        <p:spPr/>
        <p:txBody>
          <a:bodyPr/>
          <a:lstStyle/>
          <a:p>
            <a:fld id="{F3A5ABE9-8584-4104-80AF-7E52581BB526}" type="slidenum">
              <a:rPr lang="en-US" smtClean="0"/>
              <a:t>7</a:t>
            </a:fld>
            <a:endParaRPr lang="en-US"/>
          </a:p>
        </p:txBody>
      </p:sp>
    </p:spTree>
    <p:extLst>
      <p:ext uri="{BB962C8B-B14F-4D97-AF65-F5344CB8AC3E}">
        <p14:creationId xmlns:p14="http://schemas.microsoft.com/office/powerpoint/2010/main" val="1925697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largest issuer of debt securities in the world is the United States Treasury. These investments are called Treasury bills, Treasury notes, and Treasury bonds.</a:t>
            </a:r>
          </a:p>
          <a:p>
            <a:r>
              <a:rPr lang="en-US" sz="1200" kern="1200" dirty="0">
                <a:solidFill>
                  <a:schemeClr val="tx1"/>
                </a:solidFill>
                <a:effectLst/>
                <a:latin typeface="+mn-lt"/>
                <a:ea typeface="+mn-ea"/>
                <a:cs typeface="+mn-cs"/>
              </a:rPr>
              <a:t>Investors who want to learn more about bonds issued by the United States Treasury can visit treasurydirect.gov . This site has information about different government securities; Treasury auctions dates, and data on the public debt. </a:t>
            </a:r>
          </a:p>
          <a:p>
            <a:r>
              <a:rPr lang="en-US" sz="1200" kern="1200" dirty="0">
                <a:solidFill>
                  <a:schemeClr val="tx1"/>
                </a:solidFill>
                <a:effectLst/>
                <a:latin typeface="+mn-lt"/>
                <a:ea typeface="+mn-ea"/>
                <a:cs typeface="+mn-cs"/>
              </a:rPr>
              <a:t>When you loan money, the interest rate you are paid is related to likelihood of getting your money back. For example, a United States Treasury Note will have a low yield compared to a bond issued by a company, since the risk of default is almost zero for the US government. </a:t>
            </a:r>
          </a:p>
        </p:txBody>
      </p:sp>
      <p:sp>
        <p:nvSpPr>
          <p:cNvPr id="4" name="Slide Number Placeholder 3"/>
          <p:cNvSpPr>
            <a:spLocks noGrp="1"/>
          </p:cNvSpPr>
          <p:nvPr>
            <p:ph type="sldNum" sz="quarter" idx="10"/>
          </p:nvPr>
        </p:nvSpPr>
        <p:spPr/>
        <p:txBody>
          <a:bodyPr/>
          <a:lstStyle/>
          <a:p>
            <a:fld id="{F3A5ABE9-8584-4104-80AF-7E52581BB526}" type="slidenum">
              <a:rPr lang="en-US" smtClean="0"/>
              <a:t>8</a:t>
            </a:fld>
            <a:endParaRPr lang="en-US"/>
          </a:p>
        </p:txBody>
      </p:sp>
    </p:spTree>
    <p:extLst>
      <p:ext uri="{BB962C8B-B14F-4D97-AF65-F5344CB8AC3E}">
        <p14:creationId xmlns:p14="http://schemas.microsoft.com/office/powerpoint/2010/main" val="411774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investors refer to the bond’s yield, this is the rate of return if you hold the bond until maturity.</a:t>
            </a:r>
          </a:p>
        </p:txBody>
      </p:sp>
      <p:sp>
        <p:nvSpPr>
          <p:cNvPr id="4" name="Slide Number Placeholder 3"/>
          <p:cNvSpPr>
            <a:spLocks noGrp="1"/>
          </p:cNvSpPr>
          <p:nvPr>
            <p:ph type="sldNum" sz="quarter" idx="10"/>
          </p:nvPr>
        </p:nvSpPr>
        <p:spPr/>
        <p:txBody>
          <a:bodyPr/>
          <a:lstStyle/>
          <a:p>
            <a:fld id="{F3A5ABE9-8584-4104-80AF-7E52581BB526}" type="slidenum">
              <a:rPr lang="en-US" smtClean="0"/>
              <a:t>9</a:t>
            </a:fld>
            <a:endParaRPr lang="en-US"/>
          </a:p>
        </p:txBody>
      </p:sp>
    </p:spTree>
    <p:extLst>
      <p:ext uri="{BB962C8B-B14F-4D97-AF65-F5344CB8AC3E}">
        <p14:creationId xmlns:p14="http://schemas.microsoft.com/office/powerpoint/2010/main" val="395329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A8C177-9914-478D-8D9C-C96EA5F4F9A5}" type="datetime1">
              <a:rPr lang="en-US" smtClean="0"/>
              <a:t>1/10/2019</a:t>
            </a:fld>
            <a:endParaRPr lang="en-US"/>
          </a:p>
        </p:txBody>
      </p:sp>
      <p:sp>
        <p:nvSpPr>
          <p:cNvPr id="5" name="Footer Placeholder 4"/>
          <p:cNvSpPr>
            <a:spLocks noGrp="1"/>
          </p:cNvSpPr>
          <p:nvPr>
            <p:ph type="ftr" sz="quarter" idx="11"/>
          </p:nvPr>
        </p:nvSpPr>
        <p:spPr/>
        <p:txBody>
          <a:bodyPr/>
          <a:lstStyle/>
          <a:p>
            <a:r>
              <a:rPr lang="en-US" dirty="0"/>
              <a:t>Invest Ed® STARS Program    Copyright© 2018 </a:t>
            </a:r>
          </a:p>
        </p:txBody>
      </p:sp>
      <p:sp>
        <p:nvSpPr>
          <p:cNvPr id="6" name="Slide Number Placeholder 5"/>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DE2FF5-A6E9-4445-B321-D6C1AE583407}" type="datetime1">
              <a:rPr lang="en-US" smtClean="0"/>
              <a:t>1/10/2019</a:t>
            </a:fld>
            <a:endParaRPr lang="en-US"/>
          </a:p>
        </p:txBody>
      </p:sp>
      <p:sp>
        <p:nvSpPr>
          <p:cNvPr id="5" name="Footer Placeholder 4"/>
          <p:cNvSpPr>
            <a:spLocks noGrp="1"/>
          </p:cNvSpPr>
          <p:nvPr>
            <p:ph type="ftr" sz="quarter" idx="11"/>
          </p:nvPr>
        </p:nvSpPr>
        <p:spPr/>
        <p:txBody>
          <a:bodyPr/>
          <a:lstStyle/>
          <a:p>
            <a:r>
              <a:rPr lang="en-US" dirty="0"/>
              <a:t>Invest Ed® STARS Program    Copyright© 2018 </a:t>
            </a:r>
          </a:p>
        </p:txBody>
      </p:sp>
      <p:sp>
        <p:nvSpPr>
          <p:cNvPr id="6" name="Slide Number Placeholder 5"/>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DDB25-78D1-4457-B90C-2C2313F83309}" type="datetime1">
              <a:rPr lang="en-US" smtClean="0"/>
              <a:t>1/10/2019</a:t>
            </a:fld>
            <a:endParaRPr lang="en-US"/>
          </a:p>
        </p:txBody>
      </p:sp>
      <p:sp>
        <p:nvSpPr>
          <p:cNvPr id="5" name="Footer Placeholder 4"/>
          <p:cNvSpPr>
            <a:spLocks noGrp="1"/>
          </p:cNvSpPr>
          <p:nvPr>
            <p:ph type="ftr" sz="quarter" idx="11"/>
          </p:nvPr>
        </p:nvSpPr>
        <p:spPr/>
        <p:txBody>
          <a:bodyPr/>
          <a:lstStyle/>
          <a:p>
            <a:r>
              <a:rPr lang="en-US" dirty="0"/>
              <a:t>Invest Ed® STARS Program    Copyright© 2018 </a:t>
            </a:r>
          </a:p>
        </p:txBody>
      </p:sp>
      <p:sp>
        <p:nvSpPr>
          <p:cNvPr id="6" name="Slide Number Placeholder 5"/>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02C351-56FF-4A53-9FF0-8BE6C3F35BCA}" type="datetime1">
              <a:rPr lang="en-US" smtClean="0"/>
              <a:t>1/10/2019</a:t>
            </a:fld>
            <a:endParaRPr lang="en-US"/>
          </a:p>
        </p:txBody>
      </p:sp>
      <p:sp>
        <p:nvSpPr>
          <p:cNvPr id="5" name="Footer Placeholder 4"/>
          <p:cNvSpPr>
            <a:spLocks noGrp="1"/>
          </p:cNvSpPr>
          <p:nvPr>
            <p:ph type="ftr" sz="quarter" idx="11"/>
          </p:nvPr>
        </p:nvSpPr>
        <p:spPr/>
        <p:txBody>
          <a:bodyPr/>
          <a:lstStyle/>
          <a:p>
            <a:r>
              <a:rPr lang="en-US" dirty="0"/>
              <a:t>Invest Ed® STARS Program    Copyright© 2018 </a:t>
            </a:r>
          </a:p>
        </p:txBody>
      </p:sp>
      <p:sp>
        <p:nvSpPr>
          <p:cNvPr id="6" name="Slide Number Placeholder 5"/>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811F8-F32F-4EC5-AAD8-A102F4497A4D}" type="datetime1">
              <a:rPr lang="en-US" smtClean="0"/>
              <a:t>1/10/2019</a:t>
            </a:fld>
            <a:endParaRPr lang="en-US"/>
          </a:p>
        </p:txBody>
      </p:sp>
      <p:sp>
        <p:nvSpPr>
          <p:cNvPr id="5" name="Footer Placeholder 4"/>
          <p:cNvSpPr>
            <a:spLocks noGrp="1"/>
          </p:cNvSpPr>
          <p:nvPr>
            <p:ph type="ftr" sz="quarter" idx="11"/>
          </p:nvPr>
        </p:nvSpPr>
        <p:spPr/>
        <p:txBody>
          <a:bodyPr/>
          <a:lstStyle/>
          <a:p>
            <a:r>
              <a:rPr lang="en-US" dirty="0"/>
              <a:t>Invest Ed® STARS Program    Copyright© 2018 </a:t>
            </a:r>
          </a:p>
        </p:txBody>
      </p:sp>
      <p:sp>
        <p:nvSpPr>
          <p:cNvPr id="6" name="Slide Number Placeholder 5"/>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2D688-F24E-4197-ADAD-772DFD12E2E2}" type="datetime1">
              <a:rPr lang="en-US" smtClean="0"/>
              <a:t>1/10/2019</a:t>
            </a:fld>
            <a:endParaRPr lang="en-US"/>
          </a:p>
        </p:txBody>
      </p:sp>
      <p:sp>
        <p:nvSpPr>
          <p:cNvPr id="6" name="Footer Placeholder 5"/>
          <p:cNvSpPr>
            <a:spLocks noGrp="1"/>
          </p:cNvSpPr>
          <p:nvPr>
            <p:ph type="ftr" sz="quarter" idx="11"/>
          </p:nvPr>
        </p:nvSpPr>
        <p:spPr/>
        <p:txBody>
          <a:bodyPr/>
          <a:lstStyle/>
          <a:p>
            <a:r>
              <a:rPr lang="en-US" dirty="0"/>
              <a:t>Invest Ed® STARS Program    Copyright© 2018 </a:t>
            </a:r>
          </a:p>
        </p:txBody>
      </p:sp>
      <p:sp>
        <p:nvSpPr>
          <p:cNvPr id="7" name="Slide Number Placeholder 6"/>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F89B6-90F4-49DC-A0CB-A1C323B6D20F}" type="datetime1">
              <a:rPr lang="en-US" smtClean="0"/>
              <a:t>1/10/2019</a:t>
            </a:fld>
            <a:endParaRPr lang="en-US"/>
          </a:p>
        </p:txBody>
      </p:sp>
      <p:sp>
        <p:nvSpPr>
          <p:cNvPr id="8" name="Footer Placeholder 7"/>
          <p:cNvSpPr>
            <a:spLocks noGrp="1"/>
          </p:cNvSpPr>
          <p:nvPr>
            <p:ph type="ftr" sz="quarter" idx="11"/>
          </p:nvPr>
        </p:nvSpPr>
        <p:spPr/>
        <p:txBody>
          <a:bodyPr/>
          <a:lstStyle/>
          <a:p>
            <a:r>
              <a:rPr lang="en-US" dirty="0"/>
              <a:t>Invest Ed® STARS Program    Copyright© 2018 </a:t>
            </a:r>
          </a:p>
        </p:txBody>
      </p:sp>
      <p:sp>
        <p:nvSpPr>
          <p:cNvPr id="9" name="Slide Number Placeholder 8"/>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359D10-4E05-4005-A45F-81ED3859B697}" type="datetime1">
              <a:rPr lang="en-US" smtClean="0"/>
              <a:t>1/10/2019</a:t>
            </a:fld>
            <a:endParaRPr lang="en-US"/>
          </a:p>
        </p:txBody>
      </p:sp>
      <p:sp>
        <p:nvSpPr>
          <p:cNvPr id="4" name="Footer Placeholder 3"/>
          <p:cNvSpPr>
            <a:spLocks noGrp="1"/>
          </p:cNvSpPr>
          <p:nvPr>
            <p:ph type="ftr" sz="quarter" idx="11"/>
          </p:nvPr>
        </p:nvSpPr>
        <p:spPr/>
        <p:txBody>
          <a:bodyPr/>
          <a:lstStyle/>
          <a:p>
            <a:r>
              <a:rPr lang="en-US" dirty="0"/>
              <a:t>Invest Ed® STARS Program    Copyright© 2018 </a:t>
            </a:r>
          </a:p>
        </p:txBody>
      </p:sp>
      <p:sp>
        <p:nvSpPr>
          <p:cNvPr id="5" name="Slide Number Placeholder 4"/>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4AB42-194A-43E3-AAB3-31794A95E3AB}" type="datetime1">
              <a:rPr lang="en-US" smtClean="0"/>
              <a:t>1/10/2019</a:t>
            </a:fld>
            <a:endParaRPr lang="en-US"/>
          </a:p>
        </p:txBody>
      </p:sp>
      <p:sp>
        <p:nvSpPr>
          <p:cNvPr id="3" name="Footer Placeholder 2"/>
          <p:cNvSpPr>
            <a:spLocks noGrp="1"/>
          </p:cNvSpPr>
          <p:nvPr>
            <p:ph type="ftr" sz="quarter" idx="11"/>
          </p:nvPr>
        </p:nvSpPr>
        <p:spPr/>
        <p:txBody>
          <a:bodyPr/>
          <a:lstStyle/>
          <a:p>
            <a:r>
              <a:rPr lang="en-US" dirty="0"/>
              <a:t>Invest Ed® STARS Program    Copyright© 2018 </a:t>
            </a:r>
          </a:p>
        </p:txBody>
      </p:sp>
      <p:sp>
        <p:nvSpPr>
          <p:cNvPr id="4" name="Slide Number Placeholder 3"/>
          <p:cNvSpPr>
            <a:spLocks noGrp="1"/>
          </p:cNvSpPr>
          <p:nvPr>
            <p:ph type="sldNum" sz="quarter" idx="12"/>
          </p:nvPr>
        </p:nvSpPr>
        <p:spPr/>
        <p:txBody>
          <a:bodyPr/>
          <a:lstStyle/>
          <a:p>
            <a:fld id="{E763A8CA-7367-4B19-B493-6AAC3418F5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941CF-9BF0-4BCA-93FD-6C8D03AB4E05}" type="datetime1">
              <a:rPr lang="en-US" smtClean="0"/>
              <a:t>1/10/2019</a:t>
            </a:fld>
            <a:endParaRPr lang="en-US"/>
          </a:p>
        </p:txBody>
      </p:sp>
      <p:sp>
        <p:nvSpPr>
          <p:cNvPr id="6" name="Footer Placeholder 5"/>
          <p:cNvSpPr>
            <a:spLocks noGrp="1"/>
          </p:cNvSpPr>
          <p:nvPr>
            <p:ph type="ftr" sz="quarter" idx="11"/>
          </p:nvPr>
        </p:nvSpPr>
        <p:spPr/>
        <p:txBody>
          <a:bodyPr/>
          <a:lstStyle/>
          <a:p>
            <a:r>
              <a:rPr lang="en-US" dirty="0"/>
              <a:t>Invest Ed® STARS Program    Copyright© 2018 </a:t>
            </a:r>
          </a:p>
        </p:txBody>
      </p:sp>
      <p:sp>
        <p:nvSpPr>
          <p:cNvPr id="7" name="Slide Number Placeholder 6"/>
          <p:cNvSpPr>
            <a:spLocks noGrp="1"/>
          </p:cNvSpPr>
          <p:nvPr>
            <p:ph type="sldNum" sz="quarter" idx="12"/>
          </p:nvPr>
        </p:nvSpPr>
        <p:spPr/>
        <p:txBody>
          <a:bodyPr/>
          <a:lstStyle/>
          <a:p>
            <a:fld id="{E763A8CA-7367-4B19-B493-6AAC3418F54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0499053-2F70-4C3A-861F-66B6010EE3E4}" type="datetime1">
              <a:rPr lang="en-US" smtClean="0"/>
              <a:t>1/10/2019</a:t>
            </a:fld>
            <a:endParaRPr lang="en-US"/>
          </a:p>
        </p:txBody>
      </p:sp>
      <p:sp>
        <p:nvSpPr>
          <p:cNvPr id="9" name="Slide Number Placeholder 8"/>
          <p:cNvSpPr>
            <a:spLocks noGrp="1"/>
          </p:cNvSpPr>
          <p:nvPr>
            <p:ph type="sldNum" sz="quarter" idx="11"/>
          </p:nvPr>
        </p:nvSpPr>
        <p:spPr/>
        <p:txBody>
          <a:bodyPr/>
          <a:lstStyle/>
          <a:p>
            <a:fld id="{E763A8CA-7367-4B19-B493-6AAC3418F54D}" type="slidenum">
              <a:rPr lang="en-US" smtClean="0"/>
              <a:t>‹#›</a:t>
            </a:fld>
            <a:endParaRPr lang="en-US"/>
          </a:p>
        </p:txBody>
      </p:sp>
      <p:sp>
        <p:nvSpPr>
          <p:cNvPr id="10" name="Footer Placeholder 9"/>
          <p:cNvSpPr>
            <a:spLocks noGrp="1"/>
          </p:cNvSpPr>
          <p:nvPr>
            <p:ph type="ftr" sz="quarter" idx="12"/>
          </p:nvPr>
        </p:nvSpPr>
        <p:spPr/>
        <p:txBody>
          <a:bodyPr/>
          <a:lstStyle/>
          <a:p>
            <a:r>
              <a:rPr lang="en-US" dirty="0"/>
              <a:t>Invest Ed® STARS Program    Copyright© 2018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763A8CA-7367-4B19-B493-6AAC3418F54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dirty="0"/>
              <a:t>Invest Ed® STARS Program    Copyright© 2018 </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7913DD5-C48F-4DC9-9F0B-77276D7BFE76}" type="datetime1">
              <a:rPr lang="en-US" smtClean="0"/>
              <a:t>1/10/2019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ww.treasurydirect.gov/"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InvestEd® STARS Program    Copyright© 2018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12192000" cy="6858000"/>
          </a:xfrm>
          <a:prstGeom prst="rect">
            <a:avLst/>
          </a:prstGeom>
        </p:spPr>
      </p:pic>
      <p:sp>
        <p:nvSpPr>
          <p:cNvPr id="4" name="Title 3"/>
          <p:cNvSpPr txBox="1">
            <a:spLocks/>
          </p:cNvSpPr>
          <p:nvPr/>
        </p:nvSpPr>
        <p:spPr>
          <a:xfrm>
            <a:off x="1600200" y="5526086"/>
            <a:ext cx="8153400" cy="688975"/>
          </a:xfrm>
          <a:prstGeom prst="rect">
            <a:avLst/>
          </a:prstGeom>
          <a:solidFill>
            <a:schemeClr val="bg1"/>
          </a:solidFill>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tx1"/>
                </a:solidFill>
                <a:latin typeface="Arial Rounded MT Bold" panose="020F0704030504030204" pitchFamily="34" charset="0"/>
              </a:rPr>
              <a:t>Bonds &amp; Fixed Income Securities</a:t>
            </a:r>
          </a:p>
        </p:txBody>
      </p:sp>
    </p:spTree>
    <p:extLst>
      <p:ext uri="{BB962C8B-B14F-4D97-AF65-F5344CB8AC3E}">
        <p14:creationId xmlns:p14="http://schemas.microsoft.com/office/powerpoint/2010/main" val="291900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914400"/>
            <a:ext cx="7772400" cy="1470025"/>
          </a:xfrm>
        </p:spPr>
        <p:txBody>
          <a:bodyPr/>
          <a:lstStyle/>
          <a:p>
            <a:r>
              <a:rPr lang="en-US" sz="4800" dirty="0">
                <a:latin typeface="Arial Rounded MT Bold" panose="020F0704030504030204" pitchFamily="34" charset="0"/>
              </a:rPr>
              <a:t>If you sell a bond before its maturity date</a:t>
            </a:r>
          </a:p>
        </p:txBody>
      </p:sp>
      <p:sp>
        <p:nvSpPr>
          <p:cNvPr id="4" name="Footer Placeholder 3"/>
          <p:cNvSpPr>
            <a:spLocks noGrp="1"/>
          </p:cNvSpPr>
          <p:nvPr>
            <p:ph type="ftr" sz="quarter" idx="11"/>
          </p:nvPr>
        </p:nvSpPr>
        <p:spPr/>
        <p:txBody>
          <a:bodyPr/>
          <a:lstStyle/>
          <a:p>
            <a:r>
              <a:rPr lang="en-US" dirty="0"/>
              <a:t>Invest Ed® STARS Program</a:t>
            </a:r>
          </a:p>
        </p:txBody>
      </p:sp>
      <p:sp>
        <p:nvSpPr>
          <p:cNvPr id="5" name="Subtitle 4"/>
          <p:cNvSpPr>
            <a:spLocks noGrp="1"/>
          </p:cNvSpPr>
          <p:nvPr>
            <p:ph type="subTitle" idx="1"/>
          </p:nvPr>
        </p:nvSpPr>
        <p:spPr>
          <a:xfrm>
            <a:off x="685800" y="2514600"/>
            <a:ext cx="7467600" cy="3352800"/>
          </a:xfrm>
        </p:spPr>
        <p:txBody>
          <a:bodyPr>
            <a:normAutofit fontScale="92500" lnSpcReduction="10000"/>
          </a:bodyPr>
          <a:lstStyle/>
          <a:p>
            <a:r>
              <a:rPr lang="en-US" sz="4000" dirty="0"/>
              <a:t>Your rate of return is composed of the interest payments to date and the capital gain or loss. The bond price you receive upon selling may be higher or lower than your original investment. </a:t>
            </a:r>
          </a:p>
          <a:p>
            <a:endParaRPr lang="en-US" dirty="0"/>
          </a:p>
          <a:p>
            <a:endParaRPr lang="en-US" dirty="0"/>
          </a:p>
        </p:txBody>
      </p:sp>
    </p:spTree>
    <p:extLst>
      <p:ext uri="{BB962C8B-B14F-4D97-AF65-F5344CB8AC3E}">
        <p14:creationId xmlns:p14="http://schemas.microsoft.com/office/powerpoint/2010/main" val="136899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4648200" cy="5337175"/>
          </a:xfrm>
        </p:spPr>
        <p:txBody>
          <a:bodyPr/>
          <a:lstStyle/>
          <a:p>
            <a:r>
              <a:rPr lang="en-US" sz="5400" dirty="0">
                <a:latin typeface="Arial Rounded MT Bold" panose="020F0704030504030204" pitchFamily="34" charset="0"/>
              </a:rPr>
              <a:t>Market interest rates and bond prices move in opposite directions</a:t>
            </a:r>
          </a:p>
        </p:txBody>
      </p:sp>
      <p:sp>
        <p:nvSpPr>
          <p:cNvPr id="4" name="Footer Placeholder 3"/>
          <p:cNvSpPr>
            <a:spLocks noGrp="1"/>
          </p:cNvSpPr>
          <p:nvPr>
            <p:ph type="ftr" sz="quarter" idx="11"/>
          </p:nvPr>
        </p:nvSpPr>
        <p:spPr/>
        <p:txBody>
          <a:bodyPr/>
          <a:lstStyle/>
          <a:p>
            <a:r>
              <a:rPr lang="en-US" dirty="0"/>
              <a:t>Invest Ed® STARS Program</a:t>
            </a:r>
          </a:p>
        </p:txBody>
      </p:sp>
      <p:graphicFrame>
        <p:nvGraphicFramePr>
          <p:cNvPr id="5" name="Diagram 4"/>
          <p:cNvGraphicFramePr/>
          <p:nvPr>
            <p:extLst>
              <p:ext uri="{D42A27DB-BD31-4B8C-83A1-F6EECF244321}">
                <p14:modId xmlns:p14="http://schemas.microsoft.com/office/powerpoint/2010/main" val="3260598621"/>
              </p:ext>
            </p:extLst>
          </p:nvPr>
        </p:nvGraphicFramePr>
        <p:xfrm>
          <a:off x="5257800" y="533400"/>
          <a:ext cx="2971800"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1943204849"/>
              </p:ext>
            </p:extLst>
          </p:nvPr>
        </p:nvGraphicFramePr>
        <p:xfrm>
          <a:off x="5334000" y="3835400"/>
          <a:ext cx="2971800" cy="271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Connector 7"/>
          <p:cNvCxnSpPr/>
          <p:nvPr/>
        </p:nvCxnSpPr>
        <p:spPr>
          <a:xfrm>
            <a:off x="5562600" y="3429000"/>
            <a:ext cx="2743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99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228600"/>
            <a:ext cx="7772400" cy="1470025"/>
          </a:xfrm>
        </p:spPr>
        <p:txBody>
          <a:bodyPr/>
          <a:lstStyle/>
          <a:p>
            <a:r>
              <a:rPr lang="en-US" sz="6000" dirty="0">
                <a:latin typeface="Arial Rounded MT Bold" panose="020F0704030504030204" pitchFamily="34" charset="0"/>
              </a:rPr>
              <a:t>Who issues bonds?</a:t>
            </a:r>
          </a:p>
        </p:txBody>
      </p:sp>
      <p:sp>
        <p:nvSpPr>
          <p:cNvPr id="3" name="Subtitle 2"/>
          <p:cNvSpPr>
            <a:spLocks noGrp="1"/>
          </p:cNvSpPr>
          <p:nvPr>
            <p:ph type="subTitle" idx="1"/>
          </p:nvPr>
        </p:nvSpPr>
        <p:spPr>
          <a:xfrm>
            <a:off x="762000" y="1905000"/>
            <a:ext cx="7543800" cy="4572000"/>
          </a:xfrm>
        </p:spPr>
        <p:txBody>
          <a:bodyPr>
            <a:normAutofit lnSpcReduction="10000"/>
          </a:bodyPr>
          <a:lstStyle/>
          <a:p>
            <a:pPr algn="l"/>
            <a:r>
              <a:rPr lang="en-US" sz="4800" dirty="0">
                <a:latin typeface="Bahnschrift SemiBold SemiConden" panose="020B0502040204020203" pitchFamily="34" charset="0"/>
              </a:rPr>
              <a:t>Governments, municipalities, corporations</a:t>
            </a:r>
          </a:p>
          <a:p>
            <a:pPr algn="l"/>
            <a:r>
              <a:rPr lang="en-US" sz="4800" dirty="0">
                <a:latin typeface="Bahnschrift SemiBold SemiConden" panose="020B0502040204020203" pitchFamily="34" charset="0"/>
              </a:rPr>
              <a:t>The interest payments on bonds issued by municipalities are not taxed by the federal government.</a:t>
            </a:r>
          </a:p>
        </p:txBody>
      </p:sp>
      <p:sp>
        <p:nvSpPr>
          <p:cNvPr id="4" name="Footer Placeholder 3"/>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136899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Invest Ed® STARS Program</a:t>
            </a:r>
          </a:p>
        </p:txBody>
      </p:sp>
      <p:sp>
        <p:nvSpPr>
          <p:cNvPr id="5" name="Subtitle 4"/>
          <p:cNvSpPr>
            <a:spLocks noGrp="1"/>
          </p:cNvSpPr>
          <p:nvPr>
            <p:ph type="subTitle" idx="1"/>
          </p:nvPr>
        </p:nvSpPr>
        <p:spPr>
          <a:xfrm>
            <a:off x="1143000" y="2777732"/>
            <a:ext cx="6461760" cy="2590800"/>
          </a:xfrm>
        </p:spPr>
        <p:txBody>
          <a:bodyPr>
            <a:normAutofit fontScale="92500" lnSpcReduction="10000"/>
          </a:bodyPr>
          <a:lstStyle/>
          <a:p>
            <a:r>
              <a:rPr lang="en-US" sz="3600" dirty="0"/>
              <a:t>Are backed by pools of home mortgages and are part of a class of bonds called asset–backed securities.</a:t>
            </a:r>
          </a:p>
          <a:p>
            <a:r>
              <a:rPr lang="en-US" sz="3600" dirty="0"/>
              <a:t>MBS can vary in risk.</a:t>
            </a:r>
          </a:p>
          <a:p>
            <a:endParaRPr lang="en-US" sz="3600" dirty="0"/>
          </a:p>
        </p:txBody>
      </p:sp>
      <p:sp>
        <p:nvSpPr>
          <p:cNvPr id="7" name="Title 6">
            <a:extLst>
              <a:ext uri="{FF2B5EF4-FFF2-40B4-BE49-F238E27FC236}">
                <a16:creationId xmlns:a16="http://schemas.microsoft.com/office/drawing/2014/main" id="{CBBCFEE7-81D3-314F-8FDE-AB3306F50BAA}"/>
              </a:ext>
            </a:extLst>
          </p:cNvPr>
          <p:cNvSpPr>
            <a:spLocks noGrp="1"/>
          </p:cNvSpPr>
          <p:nvPr>
            <p:ph type="ctrTitle"/>
          </p:nvPr>
        </p:nvSpPr>
        <p:spPr>
          <a:xfrm>
            <a:off x="685800" y="-76200"/>
            <a:ext cx="7543800" cy="2593975"/>
          </a:xfrm>
        </p:spPr>
        <p:txBody>
          <a:bodyPr/>
          <a:lstStyle/>
          <a:p>
            <a:r>
              <a:rPr lang="en-US" dirty="0">
                <a:latin typeface="Arial Rounded MT Bold" panose="020F0704030504030204" pitchFamily="34" charset="77"/>
              </a:rPr>
              <a:t>Mortgage-backed securities (MBS)</a:t>
            </a:r>
          </a:p>
        </p:txBody>
      </p:sp>
    </p:spTree>
    <p:extLst>
      <p:ext uri="{BB962C8B-B14F-4D97-AF65-F5344CB8AC3E}">
        <p14:creationId xmlns:p14="http://schemas.microsoft.com/office/powerpoint/2010/main" val="136899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228600"/>
            <a:ext cx="7772400" cy="1470025"/>
          </a:xfrm>
        </p:spPr>
        <p:txBody>
          <a:bodyPr/>
          <a:lstStyle/>
          <a:p>
            <a:r>
              <a:rPr lang="en-US" sz="4800" dirty="0">
                <a:latin typeface="Arial Rounded MT Bold" panose="020F0704030504030204" pitchFamily="34" charset="0"/>
              </a:rPr>
              <a:t>Bond Investments</a:t>
            </a:r>
          </a:p>
        </p:txBody>
      </p:sp>
      <p:sp>
        <p:nvSpPr>
          <p:cNvPr id="3" name="Subtitle 2"/>
          <p:cNvSpPr>
            <a:spLocks noGrp="1"/>
          </p:cNvSpPr>
          <p:nvPr>
            <p:ph type="subTitle" idx="1"/>
          </p:nvPr>
        </p:nvSpPr>
        <p:spPr>
          <a:xfrm>
            <a:off x="762000" y="1905000"/>
            <a:ext cx="7543800" cy="4572000"/>
          </a:xfrm>
        </p:spPr>
        <p:txBody>
          <a:bodyPr>
            <a:normAutofit lnSpcReduction="10000"/>
          </a:bodyPr>
          <a:lstStyle/>
          <a:p>
            <a:pPr marL="914400" indent="-914400">
              <a:buAutoNum type="arabicPeriod"/>
            </a:pPr>
            <a:r>
              <a:rPr lang="en-US" sz="4800" dirty="0"/>
              <a:t>mutual funds</a:t>
            </a:r>
          </a:p>
          <a:p>
            <a:pPr marL="914400" indent="-914400">
              <a:buAutoNum type="arabicPeriod"/>
            </a:pPr>
            <a:r>
              <a:rPr lang="en-US" sz="4800" dirty="0">
                <a:latin typeface="+mj-lt"/>
              </a:rPr>
              <a:t>ETFs that track a bond index</a:t>
            </a:r>
          </a:p>
          <a:p>
            <a:pPr marL="914400" indent="-914400">
              <a:buAutoNum type="arabicPeriod"/>
            </a:pPr>
            <a:r>
              <a:rPr lang="en-US" sz="4800" dirty="0">
                <a:latin typeface="+mj-lt"/>
              </a:rPr>
              <a:t>Individual issues from the government or a corporation</a:t>
            </a:r>
          </a:p>
        </p:txBody>
      </p:sp>
      <p:sp>
        <p:nvSpPr>
          <p:cNvPr id="4" name="Footer Placeholder 3"/>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36575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905000"/>
            <a:ext cx="7543800" cy="4572000"/>
          </a:xfrm>
        </p:spPr>
        <p:txBody>
          <a:bodyPr>
            <a:normAutofit/>
          </a:bodyPr>
          <a:lstStyle/>
          <a:p>
            <a:pPr algn="l"/>
            <a:r>
              <a:rPr lang="en-US" sz="4800" dirty="0">
                <a:latin typeface="Bahnschrift SemiBold SemiConden" panose="020B0502040204020203" pitchFamily="34" charset="0"/>
              </a:rPr>
              <a:t>The issuer can call away your bond in exchange for cash payment in excess of the face value, before the maturity date.</a:t>
            </a:r>
          </a:p>
        </p:txBody>
      </p:sp>
      <p:sp>
        <p:nvSpPr>
          <p:cNvPr id="4" name="Footer Placeholder 3"/>
          <p:cNvSpPr>
            <a:spLocks noGrp="1"/>
          </p:cNvSpPr>
          <p:nvPr>
            <p:ph type="ftr" sz="quarter" idx="11"/>
          </p:nvPr>
        </p:nvSpPr>
        <p:spPr/>
        <p:txBody>
          <a:bodyPr/>
          <a:lstStyle/>
          <a:p>
            <a:r>
              <a:rPr lang="en-US" dirty="0"/>
              <a:t>Invest Ed® STARS Program</a:t>
            </a:r>
          </a:p>
        </p:txBody>
      </p:sp>
      <p:sp>
        <p:nvSpPr>
          <p:cNvPr id="6" name="Title 1"/>
          <p:cNvSpPr txBox="1">
            <a:spLocks noGrp="1"/>
          </p:cNvSpPr>
          <p:nvPr>
            <p:ph type="ctrTitle"/>
          </p:nvPr>
        </p:nvSpPr>
        <p:spPr>
          <a:xfrm>
            <a:off x="666750" y="228600"/>
            <a:ext cx="7772400" cy="1470025"/>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z="4800" dirty="0">
                <a:latin typeface="Arial Rounded MT Bold" panose="020F0704030504030204" pitchFamily="34" charset="0"/>
              </a:rPr>
              <a:t>What is a “call” feature?</a:t>
            </a:r>
          </a:p>
        </p:txBody>
      </p:sp>
    </p:spTree>
    <p:extLst>
      <p:ext uri="{BB962C8B-B14F-4D97-AF65-F5344CB8AC3E}">
        <p14:creationId xmlns:p14="http://schemas.microsoft.com/office/powerpoint/2010/main" val="365758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risk</a:t>
            </a:r>
          </a:p>
        </p:txBody>
      </p:sp>
      <p:sp>
        <p:nvSpPr>
          <p:cNvPr id="3" name="Content Placeholder 2"/>
          <p:cNvSpPr>
            <a:spLocks noGrp="1"/>
          </p:cNvSpPr>
          <p:nvPr>
            <p:ph idx="1"/>
          </p:nvPr>
        </p:nvSpPr>
        <p:spPr/>
        <p:txBody>
          <a:bodyPr/>
          <a:lstStyle/>
          <a:p>
            <a:r>
              <a:rPr lang="en-US" sz="3600" dirty="0"/>
              <a:t>Default risk - not paid your interest or principal in the future</a:t>
            </a:r>
          </a:p>
          <a:p>
            <a:r>
              <a:rPr lang="en-US" sz="3600" dirty="0"/>
              <a:t>Inflation risk - reduced buying power of your future fixed cash flows</a:t>
            </a:r>
          </a:p>
          <a:p>
            <a:r>
              <a:rPr lang="en-US" sz="3600" dirty="0"/>
              <a:t>Interest rate risk - interest rate increase will cause bond prices to decrease</a:t>
            </a:r>
          </a:p>
          <a:p>
            <a:endParaRPr lang="en-US" dirty="0"/>
          </a:p>
        </p:txBody>
      </p:sp>
      <p:sp>
        <p:nvSpPr>
          <p:cNvPr id="4" name="Footer Placeholder 3"/>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79154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of Deposit- CD</a:t>
            </a:r>
          </a:p>
        </p:txBody>
      </p:sp>
      <p:sp>
        <p:nvSpPr>
          <p:cNvPr id="3" name="Content Placeholder 2"/>
          <p:cNvSpPr>
            <a:spLocks noGrp="1"/>
          </p:cNvSpPr>
          <p:nvPr>
            <p:ph idx="1"/>
          </p:nvPr>
        </p:nvSpPr>
        <p:spPr/>
        <p:txBody>
          <a:bodyPr>
            <a:normAutofit/>
          </a:bodyPr>
          <a:lstStyle/>
          <a:p>
            <a:r>
              <a:rPr lang="en-US" sz="4800" dirty="0"/>
              <a:t>Is simply a loan to a bank</a:t>
            </a:r>
          </a:p>
          <a:p>
            <a:r>
              <a:rPr lang="en-US" sz="4800" dirty="0"/>
              <a:t>At maturity pays interest plus the return of initial investment</a:t>
            </a:r>
          </a:p>
          <a:p>
            <a:r>
              <a:rPr lang="en-US" sz="4800" dirty="0"/>
              <a:t>Early redemption may cause fees or penalties </a:t>
            </a:r>
          </a:p>
        </p:txBody>
      </p:sp>
      <p:sp>
        <p:nvSpPr>
          <p:cNvPr id="4" name="Footer Placeholder 3"/>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124429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Stock</a:t>
            </a:r>
          </a:p>
        </p:txBody>
      </p:sp>
      <p:sp>
        <p:nvSpPr>
          <p:cNvPr id="3" name="Content Placeholder 2"/>
          <p:cNvSpPr>
            <a:spLocks noGrp="1"/>
          </p:cNvSpPr>
          <p:nvPr>
            <p:ph idx="1"/>
          </p:nvPr>
        </p:nvSpPr>
        <p:spPr/>
        <p:txBody>
          <a:bodyPr>
            <a:normAutofit fontScale="92500"/>
          </a:bodyPr>
          <a:lstStyle/>
          <a:p>
            <a:pPr marL="114300" indent="0">
              <a:buNone/>
            </a:pPr>
            <a:r>
              <a:rPr lang="en-US" sz="4000" dirty="0"/>
              <a:t>Preferred stock is a class of ownership in a corporation that has a higher claim on its assets and earnings than common stock.  Preferred shares generally have a dividend that must be paid out before dividends on common shareholders, and the shares usually do not carry voting rights.</a:t>
            </a:r>
          </a:p>
        </p:txBody>
      </p:sp>
      <p:sp>
        <p:nvSpPr>
          <p:cNvPr id="4" name="Footer Placeholder 3"/>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17526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fixed-income securities fit in a portfolio?</a:t>
            </a:r>
          </a:p>
        </p:txBody>
      </p:sp>
      <p:sp>
        <p:nvSpPr>
          <p:cNvPr id="3" name="Content Placeholder 2"/>
          <p:cNvSpPr>
            <a:spLocks noGrp="1"/>
          </p:cNvSpPr>
          <p:nvPr>
            <p:ph idx="1"/>
          </p:nvPr>
        </p:nvSpPr>
        <p:spPr/>
        <p:txBody>
          <a:bodyPr>
            <a:normAutofit/>
          </a:bodyPr>
          <a:lstStyle/>
          <a:p>
            <a:pPr marL="114300" indent="0">
              <a:buNone/>
            </a:pPr>
            <a:r>
              <a:rPr lang="en-US" sz="2800" dirty="0"/>
              <a:t>As investors get older, and become more risk-averse, they tend to have a higher proportion of their wealth in fixed-income securities. For example, an 80 year old grandmother with low risk tolerance may have most of her money in low-risk bonds. She doesn’t want to hold something that can drop significantly in value and therefore can’t hold a large proportion of her assets in risky stocks.</a:t>
            </a:r>
          </a:p>
          <a:p>
            <a:endParaRPr lang="en-US" sz="2800" dirty="0"/>
          </a:p>
        </p:txBody>
      </p:sp>
      <p:sp>
        <p:nvSpPr>
          <p:cNvPr id="4" name="Footer Placeholder 3"/>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354535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BD782-624D-4656-8C5C-DAFAE0C1FEAE}"/>
              </a:ext>
            </a:extLst>
          </p:cNvPr>
          <p:cNvSpPr>
            <a:spLocks noGrp="1"/>
          </p:cNvSpPr>
          <p:nvPr>
            <p:ph type="ftr" sz="quarter" idx="11"/>
          </p:nvPr>
        </p:nvSpPr>
        <p:spPr/>
        <p:txBody>
          <a:bodyPr/>
          <a:lstStyle/>
          <a:p>
            <a:r>
              <a:rPr lang="en-US" dirty="0"/>
              <a:t>Invest Ed® STARS Program</a:t>
            </a:r>
          </a:p>
        </p:txBody>
      </p:sp>
      <p:sp>
        <p:nvSpPr>
          <p:cNvPr id="4" name="Rectangle 3">
            <a:extLst>
              <a:ext uri="{FF2B5EF4-FFF2-40B4-BE49-F238E27FC236}">
                <a16:creationId xmlns:a16="http://schemas.microsoft.com/office/drawing/2014/main" id="{3DBAF6FD-3D6A-48B1-B60F-446A86424219}"/>
              </a:ext>
            </a:extLst>
          </p:cNvPr>
          <p:cNvSpPr/>
          <p:nvPr/>
        </p:nvSpPr>
        <p:spPr>
          <a:xfrm>
            <a:off x="0" y="305068"/>
            <a:ext cx="8353425" cy="5632311"/>
          </a:xfrm>
          <a:prstGeom prst="rect">
            <a:avLst/>
          </a:prstGeom>
          <a:noFill/>
        </p:spPr>
        <p:txBody>
          <a:bodyPr wrap="square">
            <a:spAutoFit/>
          </a:bodyPr>
          <a:lstStyle/>
          <a:p>
            <a:pPr algn="just"/>
            <a:r>
              <a:rPr lang="en-US" sz="3600" dirty="0">
                <a:latin typeface="Century Schoolbook" panose="02040604050505020304" pitchFamily="18" charset="0"/>
              </a:rPr>
              <a:t>The Oklahoma Department of Securities Invest Ed® program has provided this information as a service to investors. Invest Ed does not recommend any particular investment strategy or plan, any type of product, or any securities professional over another.  No part of Invest Ed shall be taken as investment and/or legal advice.</a:t>
            </a:r>
            <a:endParaRPr lang="en-US" sz="4000" dirty="0"/>
          </a:p>
        </p:txBody>
      </p:sp>
    </p:spTree>
    <p:extLst>
      <p:ext uri="{BB962C8B-B14F-4D97-AF65-F5344CB8AC3E}">
        <p14:creationId xmlns:p14="http://schemas.microsoft.com/office/powerpoint/2010/main" val="2548378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Terms</a:t>
            </a:r>
          </a:p>
        </p:txBody>
      </p:sp>
      <p:sp>
        <p:nvSpPr>
          <p:cNvPr id="3" name="Subtitle 2"/>
          <p:cNvSpPr>
            <a:spLocks noGrp="1"/>
          </p:cNvSpPr>
          <p:nvPr>
            <p:ph sz="half" idx="1"/>
          </p:nvPr>
        </p:nvSpPr>
        <p:spPr/>
        <p:txBody>
          <a:bodyPr>
            <a:normAutofit fontScale="85000" lnSpcReduction="20000"/>
          </a:bodyPr>
          <a:lstStyle/>
          <a:p>
            <a:pPr algn="l"/>
            <a:endParaRPr lang="en-US" sz="4800" dirty="0">
              <a:latin typeface="Bahnschrift SemiBold SemiConden" panose="020B0502040204020203" pitchFamily="34" charset="0"/>
            </a:endParaRPr>
          </a:p>
          <a:p>
            <a:pPr algn="l"/>
            <a:endParaRPr lang="en-US" sz="4800" dirty="0">
              <a:latin typeface="Bahnschrift SemiBold SemiConden" panose="020B0502040204020203" pitchFamily="34" charset="0"/>
            </a:endParaRPr>
          </a:p>
        </p:txBody>
      </p:sp>
      <p:sp>
        <p:nvSpPr>
          <p:cNvPr id="6" name="Content Placeholder 5"/>
          <p:cNvSpPr>
            <a:spLocks noGrp="1"/>
          </p:cNvSpPr>
          <p:nvPr>
            <p:ph sz="half" idx="2"/>
          </p:nvPr>
        </p:nvSpPr>
        <p:spPr>
          <a:xfrm>
            <a:off x="457200" y="1447800"/>
            <a:ext cx="2667000" cy="4590288"/>
          </a:xfrm>
        </p:spPr>
        <p:txBody>
          <a:bodyPr>
            <a:normAutofit fontScale="85000" lnSpcReduction="20000"/>
          </a:bodyPr>
          <a:lstStyle/>
          <a:p>
            <a:pPr marL="114300" indent="0">
              <a:buNone/>
            </a:pPr>
            <a:r>
              <a:rPr lang="en-US" dirty="0"/>
              <a:t>bond</a:t>
            </a:r>
          </a:p>
          <a:p>
            <a:pPr marL="114300" indent="0">
              <a:buNone/>
            </a:pPr>
            <a:r>
              <a:rPr lang="en-US" dirty="0"/>
              <a:t>principal</a:t>
            </a:r>
          </a:p>
          <a:p>
            <a:pPr marL="114300" indent="0">
              <a:buNone/>
            </a:pPr>
            <a:r>
              <a:rPr lang="en-US" dirty="0"/>
              <a:t>interest</a:t>
            </a:r>
          </a:p>
          <a:p>
            <a:pPr marL="114300" indent="0">
              <a:buNone/>
            </a:pPr>
            <a:r>
              <a:rPr lang="en-US" dirty="0"/>
              <a:t>income</a:t>
            </a:r>
          </a:p>
          <a:p>
            <a:pPr marL="114300" indent="0">
              <a:buNone/>
            </a:pPr>
            <a:r>
              <a:rPr lang="en-US" dirty="0"/>
              <a:t>creditor</a:t>
            </a:r>
          </a:p>
          <a:p>
            <a:pPr marL="114300" indent="0">
              <a:buNone/>
            </a:pPr>
            <a:r>
              <a:rPr lang="en-US" dirty="0"/>
              <a:t>fixed income</a:t>
            </a:r>
          </a:p>
          <a:p>
            <a:pPr marL="114300" indent="0">
              <a:buNone/>
            </a:pPr>
            <a:r>
              <a:rPr lang="en-US" dirty="0"/>
              <a:t>par value</a:t>
            </a:r>
          </a:p>
          <a:p>
            <a:pPr marL="114300" indent="0">
              <a:buNone/>
            </a:pPr>
            <a:r>
              <a:rPr lang="en-US" dirty="0"/>
              <a:t>maturity date</a:t>
            </a:r>
          </a:p>
          <a:p>
            <a:pPr marL="114300" indent="0">
              <a:buNone/>
            </a:pPr>
            <a:r>
              <a:rPr lang="en-US" dirty="0"/>
              <a:t>yield</a:t>
            </a:r>
          </a:p>
          <a:p>
            <a:pPr marL="114300" indent="0">
              <a:buNone/>
            </a:pPr>
            <a:r>
              <a:rPr lang="en-US" dirty="0"/>
              <a:t>debtor</a:t>
            </a:r>
          </a:p>
          <a:p>
            <a:pPr marL="114300" indent="0">
              <a:buNone/>
            </a:pPr>
            <a:r>
              <a:rPr lang="en-US" dirty="0"/>
              <a:t>CD</a:t>
            </a:r>
          </a:p>
          <a:p>
            <a:pPr marL="114300" indent="0">
              <a:buNone/>
            </a:pPr>
            <a:r>
              <a:rPr lang="en-US" dirty="0"/>
              <a:t> </a:t>
            </a:r>
          </a:p>
        </p:txBody>
      </p:sp>
      <p:sp>
        <p:nvSpPr>
          <p:cNvPr id="4" name="Footer Placeholder 3"/>
          <p:cNvSpPr>
            <a:spLocks noGrp="1"/>
          </p:cNvSpPr>
          <p:nvPr>
            <p:ph type="ftr" sz="quarter" idx="11"/>
          </p:nvPr>
        </p:nvSpPr>
        <p:spPr/>
        <p:txBody>
          <a:bodyPr/>
          <a:lstStyle/>
          <a:p>
            <a:r>
              <a:rPr lang="en-US" dirty="0"/>
              <a:t>Invest Ed® STARS Program</a:t>
            </a:r>
          </a:p>
        </p:txBody>
      </p:sp>
      <p:sp>
        <p:nvSpPr>
          <p:cNvPr id="7" name="Content Placeholder 5"/>
          <p:cNvSpPr txBox="1">
            <a:spLocks/>
          </p:cNvSpPr>
          <p:nvPr/>
        </p:nvSpPr>
        <p:spPr>
          <a:xfrm>
            <a:off x="4495800" y="1447800"/>
            <a:ext cx="3657600" cy="459028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endParaRPr lang="en-US" dirty="0"/>
          </a:p>
        </p:txBody>
      </p:sp>
      <p:sp>
        <p:nvSpPr>
          <p:cNvPr id="8" name="Rectangle 7"/>
          <p:cNvSpPr/>
          <p:nvPr/>
        </p:nvSpPr>
        <p:spPr>
          <a:xfrm>
            <a:off x="3276600" y="1205996"/>
            <a:ext cx="4419600" cy="4832092"/>
          </a:xfrm>
          <a:prstGeom prst="rect">
            <a:avLst/>
          </a:prstGeom>
        </p:spPr>
        <p:txBody>
          <a:bodyPr wrap="square">
            <a:spAutoFit/>
          </a:bodyPr>
          <a:lstStyle/>
          <a:p>
            <a:pPr marL="114300" indent="0">
              <a:buNone/>
            </a:pPr>
            <a:r>
              <a:rPr lang="en-US" sz="2800" dirty="0"/>
              <a:t>mortgage-backed securities</a:t>
            </a:r>
          </a:p>
          <a:p>
            <a:pPr marL="114300" indent="0">
              <a:buNone/>
            </a:pPr>
            <a:r>
              <a:rPr lang="en-US" sz="2800" dirty="0"/>
              <a:t>credit rating</a:t>
            </a:r>
          </a:p>
          <a:p>
            <a:pPr marL="114300" indent="0">
              <a:buNone/>
            </a:pPr>
            <a:r>
              <a:rPr lang="en-US" sz="2800" dirty="0"/>
              <a:t>Standard &amp; Poor’s</a:t>
            </a:r>
          </a:p>
          <a:p>
            <a:pPr marL="114300" indent="0">
              <a:buNone/>
            </a:pPr>
            <a:r>
              <a:rPr lang="en-US" sz="2800" dirty="0"/>
              <a:t>call</a:t>
            </a:r>
          </a:p>
          <a:p>
            <a:pPr marL="114300" indent="0">
              <a:buNone/>
            </a:pPr>
            <a:r>
              <a:rPr lang="en-US" sz="2800" dirty="0"/>
              <a:t>default risk</a:t>
            </a:r>
          </a:p>
          <a:p>
            <a:pPr marL="114300" indent="0">
              <a:buNone/>
            </a:pPr>
            <a:r>
              <a:rPr lang="en-US" sz="2800" dirty="0"/>
              <a:t>inflation risk</a:t>
            </a:r>
          </a:p>
          <a:p>
            <a:pPr marL="114300" indent="0">
              <a:buNone/>
            </a:pPr>
            <a:r>
              <a:rPr lang="en-US" sz="2800" dirty="0"/>
              <a:t>interest rate risk</a:t>
            </a:r>
          </a:p>
          <a:p>
            <a:pPr marL="114300" indent="0">
              <a:buNone/>
            </a:pPr>
            <a:r>
              <a:rPr lang="en-US" sz="2800" dirty="0"/>
              <a:t>preferred stock</a:t>
            </a:r>
          </a:p>
          <a:p>
            <a:pPr marL="114300" indent="0">
              <a:buNone/>
            </a:pPr>
            <a:r>
              <a:rPr lang="en-US" sz="2800" dirty="0"/>
              <a:t>Treasury bills</a:t>
            </a:r>
          </a:p>
          <a:p>
            <a:pPr marL="114300" indent="0">
              <a:buNone/>
            </a:pPr>
            <a:r>
              <a:rPr lang="en-US" sz="2800" dirty="0"/>
              <a:t>Treasury notes</a:t>
            </a:r>
          </a:p>
          <a:p>
            <a:pPr marL="114300" indent="0">
              <a:buNone/>
            </a:pPr>
            <a:r>
              <a:rPr lang="en-US" sz="2800" dirty="0"/>
              <a:t>Treasury bonds</a:t>
            </a:r>
          </a:p>
        </p:txBody>
      </p:sp>
    </p:spTree>
    <p:extLst>
      <p:ext uri="{BB962C8B-B14F-4D97-AF65-F5344CB8AC3E}">
        <p14:creationId xmlns:p14="http://schemas.microsoft.com/office/powerpoint/2010/main" val="36575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1470025"/>
          </a:xfrm>
        </p:spPr>
        <p:txBody>
          <a:bodyPr/>
          <a:lstStyle/>
          <a:p>
            <a:r>
              <a:rPr lang="en-US" dirty="0">
                <a:latin typeface="Arial Rounded MT Bold" panose="020F0704030504030204" pitchFamily="34" charset="0"/>
              </a:rPr>
              <a:t>Fixed</a:t>
            </a:r>
            <a:r>
              <a:rPr lang="en-US" baseline="0" dirty="0">
                <a:latin typeface="Arial Rounded MT Bold" panose="020F0704030504030204" pitchFamily="34" charset="0"/>
              </a:rPr>
              <a:t> income securities</a:t>
            </a:r>
            <a:endParaRPr lang="en-US" dirty="0">
              <a:latin typeface="Arial Rounded MT Bold" panose="020F0704030504030204" pitchFamily="34" charset="0"/>
            </a:endParaRPr>
          </a:p>
        </p:txBody>
      </p:sp>
      <p:sp>
        <p:nvSpPr>
          <p:cNvPr id="3" name="Subtitle 2"/>
          <p:cNvSpPr>
            <a:spLocks noGrp="1"/>
          </p:cNvSpPr>
          <p:nvPr>
            <p:ph type="subTitle" idx="1"/>
          </p:nvPr>
        </p:nvSpPr>
        <p:spPr>
          <a:xfrm>
            <a:off x="533400" y="2286000"/>
            <a:ext cx="7543800" cy="4572000"/>
          </a:xfrm>
        </p:spPr>
        <p:txBody>
          <a:bodyPr>
            <a:normAutofit/>
          </a:bodyPr>
          <a:lstStyle/>
          <a:p>
            <a:pPr algn="l"/>
            <a:r>
              <a:rPr lang="en-US" sz="4800" dirty="0">
                <a:latin typeface="Bahnschrift SemiBold SemiConden" panose="020B0502040204020203" pitchFamily="34" charset="0"/>
              </a:rPr>
              <a:t>Investments that pay a fixed amount and promise to return your principal at some point in the future</a:t>
            </a:r>
          </a:p>
        </p:txBody>
      </p:sp>
      <p:sp>
        <p:nvSpPr>
          <p:cNvPr id="4" name="Footer Placeholder 3"/>
          <p:cNvSpPr>
            <a:spLocks noGrp="1"/>
          </p:cNvSpPr>
          <p:nvPr>
            <p:ph type="ftr" sz="quarter" idx="11"/>
          </p:nvPr>
        </p:nvSpPr>
        <p:spPr/>
        <p:txBody>
          <a:bodyPr/>
          <a:lstStyle/>
          <a:p>
            <a:r>
              <a:rPr lang="en-US" dirty="0"/>
              <a:t>Invest Ed® STARS Program</a:t>
            </a:r>
          </a:p>
        </p:txBody>
      </p:sp>
      <p:sp>
        <p:nvSpPr>
          <p:cNvPr id="5" name="Rectangle 4"/>
          <p:cNvSpPr/>
          <p:nvPr/>
        </p:nvSpPr>
        <p:spPr>
          <a:xfrm>
            <a:off x="5486400" y="4648200"/>
            <a:ext cx="2344371" cy="1569660"/>
          </a:xfrm>
          <a:prstGeom prst="rect">
            <a:avLst/>
          </a:prstGeom>
          <a:noFill/>
          <a:ln w="57150">
            <a:solidFill>
              <a:schemeClr val="accent1"/>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Bonds CDs Pr</a:t>
            </a:r>
            <a:r>
              <a:rPr 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eferred Stock</a:t>
            </a:r>
          </a:p>
        </p:txBody>
      </p:sp>
    </p:spTree>
    <p:extLst>
      <p:ext uri="{BB962C8B-B14F-4D97-AF65-F5344CB8AC3E}">
        <p14:creationId xmlns:p14="http://schemas.microsoft.com/office/powerpoint/2010/main" val="349799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228600"/>
            <a:ext cx="7772400" cy="2362200"/>
          </a:xfrm>
        </p:spPr>
        <p:txBody>
          <a:bodyPr/>
          <a:lstStyle/>
          <a:p>
            <a:r>
              <a:rPr lang="en-US" sz="4800" dirty="0">
                <a:latin typeface="Arial Rounded MT Bold" panose="020F0704030504030204" pitchFamily="34" charset="0"/>
              </a:rPr>
              <a:t>Bonds</a:t>
            </a:r>
          </a:p>
        </p:txBody>
      </p:sp>
      <p:sp>
        <p:nvSpPr>
          <p:cNvPr id="3" name="Subtitle 2"/>
          <p:cNvSpPr>
            <a:spLocks noGrp="1"/>
          </p:cNvSpPr>
          <p:nvPr>
            <p:ph type="subTitle" idx="1"/>
          </p:nvPr>
        </p:nvSpPr>
        <p:spPr>
          <a:xfrm>
            <a:off x="762000" y="2590800"/>
            <a:ext cx="7543800" cy="3886200"/>
          </a:xfrm>
        </p:spPr>
        <p:txBody>
          <a:bodyPr>
            <a:normAutofit/>
          </a:bodyPr>
          <a:lstStyle/>
          <a:p>
            <a:pPr algn="l"/>
            <a:r>
              <a:rPr lang="en-US" sz="4800" dirty="0">
                <a:latin typeface="Bahnschrift SemiBold SemiConden" panose="020B0502040204020203" pitchFamily="34" charset="0"/>
              </a:rPr>
              <a:t>securities that investors purchase that represent a loan to a company or government…</a:t>
            </a:r>
          </a:p>
        </p:txBody>
      </p:sp>
      <p:sp>
        <p:nvSpPr>
          <p:cNvPr id="4" name="Footer Placeholder 3"/>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136899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828800"/>
            <a:ext cx="7543800" cy="4648200"/>
          </a:xfrm>
        </p:spPr>
        <p:txBody>
          <a:bodyPr>
            <a:normAutofit fontScale="85000" lnSpcReduction="20000"/>
          </a:bodyPr>
          <a:lstStyle/>
          <a:p>
            <a:r>
              <a:rPr lang="en-US" sz="4800" dirty="0"/>
              <a:t>A bond is a financial contract where one party, the creditor, loans money to the borrower, or debtor, in return for a series of fixed interest payments and the return of the face value, or par value, of the bond. The par value is paid to the investor on the maturity date of the bond.</a:t>
            </a:r>
          </a:p>
        </p:txBody>
      </p:sp>
      <p:sp>
        <p:nvSpPr>
          <p:cNvPr id="4" name="Footer Placeholder 3"/>
          <p:cNvSpPr>
            <a:spLocks noGrp="1"/>
          </p:cNvSpPr>
          <p:nvPr>
            <p:ph type="ftr" sz="quarter" idx="11"/>
          </p:nvPr>
        </p:nvSpPr>
        <p:spPr>
          <a:xfrm rot="16200000">
            <a:off x="7605995" y="4029674"/>
            <a:ext cx="2367281" cy="403931"/>
          </a:xfrm>
        </p:spPr>
        <p:txBody>
          <a:bodyPr/>
          <a:lstStyle/>
          <a:p>
            <a:r>
              <a:rPr lang="en-US" dirty="0"/>
              <a:t>Invest Ed® STARS Program</a:t>
            </a:r>
          </a:p>
        </p:txBody>
      </p:sp>
    </p:spTree>
    <p:extLst>
      <p:ext uri="{BB962C8B-B14F-4D97-AF65-F5344CB8AC3E}">
        <p14:creationId xmlns:p14="http://schemas.microsoft.com/office/powerpoint/2010/main" val="351009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838200"/>
            <a:ext cx="7772400" cy="1470025"/>
          </a:xfrm>
        </p:spPr>
        <p:txBody>
          <a:bodyPr/>
          <a:lstStyle/>
          <a:p>
            <a:r>
              <a:rPr lang="en-US" sz="6000" dirty="0">
                <a:latin typeface="Arial Rounded MT Bold" panose="020F0704030504030204" pitchFamily="34" charset="0"/>
              </a:rPr>
              <a:t>5-year maturity bond example</a:t>
            </a:r>
          </a:p>
        </p:txBody>
      </p:sp>
      <p:sp>
        <p:nvSpPr>
          <p:cNvPr id="4" name="Footer Placeholder 3"/>
          <p:cNvSpPr>
            <a:spLocks noGrp="1"/>
          </p:cNvSpPr>
          <p:nvPr>
            <p:ph type="ftr" sz="quarter" idx="11"/>
          </p:nvPr>
        </p:nvSpPr>
        <p:spPr>
          <a:xfrm rot="16200000">
            <a:off x="7586911" y="4048760"/>
            <a:ext cx="2367281" cy="365760"/>
          </a:xfrm>
        </p:spPr>
        <p:txBody>
          <a:bodyPr/>
          <a:lstStyle/>
          <a:p>
            <a:r>
              <a:rPr lang="en-US" dirty="0"/>
              <a:t>Invest Ed® STARS Program</a:t>
            </a:r>
          </a:p>
        </p:txBody>
      </p:sp>
    </p:spTree>
    <p:extLst>
      <p:ext uri="{BB962C8B-B14F-4D97-AF65-F5344CB8AC3E}">
        <p14:creationId xmlns:p14="http://schemas.microsoft.com/office/powerpoint/2010/main" val="136899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Bondholders have priority over stockholders </a:t>
            </a:r>
          </a:p>
        </p:txBody>
      </p:sp>
      <p:sp>
        <p:nvSpPr>
          <p:cNvPr id="3" name="Text Placeholder 2"/>
          <p:cNvSpPr>
            <a:spLocks noGrp="1"/>
          </p:cNvSpPr>
          <p:nvPr>
            <p:ph type="body" idx="1"/>
          </p:nvPr>
        </p:nvSpPr>
        <p:spPr/>
        <p:txBody>
          <a:bodyPr/>
          <a:lstStyle/>
          <a:p>
            <a:r>
              <a:rPr lang="en-US" dirty="0"/>
              <a:t>Bondholders</a:t>
            </a:r>
          </a:p>
        </p:txBody>
      </p:sp>
      <p:sp>
        <p:nvSpPr>
          <p:cNvPr id="4" name="Content Placeholder 3"/>
          <p:cNvSpPr>
            <a:spLocks noGrp="1"/>
          </p:cNvSpPr>
          <p:nvPr>
            <p:ph sz="half" idx="2"/>
          </p:nvPr>
        </p:nvSpPr>
        <p:spPr/>
        <p:txBody>
          <a:bodyPr>
            <a:normAutofit/>
          </a:bodyPr>
          <a:lstStyle/>
          <a:p>
            <a:r>
              <a:rPr lang="en-US" dirty="0"/>
              <a:t>Rank higher in the capital structure than stockholders, that is why bonds are considered less risky than stocks</a:t>
            </a:r>
          </a:p>
          <a:p>
            <a:r>
              <a:rPr lang="en-US" dirty="0"/>
              <a:t>Will typically receive a fraction of the original investment as a cash payment or ownership in a restructured company</a:t>
            </a:r>
          </a:p>
        </p:txBody>
      </p:sp>
      <p:sp>
        <p:nvSpPr>
          <p:cNvPr id="5" name="Text Placeholder 4"/>
          <p:cNvSpPr>
            <a:spLocks noGrp="1"/>
          </p:cNvSpPr>
          <p:nvPr>
            <p:ph type="body" sz="quarter" idx="3"/>
          </p:nvPr>
        </p:nvSpPr>
        <p:spPr/>
        <p:txBody>
          <a:bodyPr/>
          <a:lstStyle/>
          <a:p>
            <a:r>
              <a:rPr lang="en-US" dirty="0"/>
              <a:t>Stockholders</a:t>
            </a:r>
          </a:p>
        </p:txBody>
      </p:sp>
      <p:sp>
        <p:nvSpPr>
          <p:cNvPr id="6" name="Content Placeholder 5"/>
          <p:cNvSpPr>
            <a:spLocks noGrp="1"/>
          </p:cNvSpPr>
          <p:nvPr>
            <p:ph sz="quarter" idx="4"/>
          </p:nvPr>
        </p:nvSpPr>
        <p:spPr/>
        <p:txBody>
          <a:bodyPr/>
          <a:lstStyle/>
          <a:p>
            <a:r>
              <a:rPr lang="en-US" dirty="0"/>
              <a:t>Usually are left with nothing if a company goes bankrupt</a:t>
            </a:r>
          </a:p>
        </p:txBody>
      </p:sp>
      <p:sp>
        <p:nvSpPr>
          <p:cNvPr id="7" name="Footer Placeholder 6"/>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222242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t>Largest issuer of debt securities in the world</a:t>
            </a:r>
          </a:p>
          <a:p>
            <a:r>
              <a:rPr lang="en-US" sz="3600" dirty="0"/>
              <a:t>These investments are called:</a:t>
            </a:r>
          </a:p>
          <a:p>
            <a:pPr lvl="2"/>
            <a:r>
              <a:rPr lang="en-US" sz="3000" dirty="0"/>
              <a:t>Treasury bills</a:t>
            </a:r>
          </a:p>
          <a:p>
            <a:pPr lvl="2"/>
            <a:r>
              <a:rPr lang="en-US" sz="3000" dirty="0"/>
              <a:t>Treasury notes</a:t>
            </a:r>
          </a:p>
          <a:p>
            <a:pPr lvl="2"/>
            <a:r>
              <a:rPr lang="en-US" sz="3000" dirty="0"/>
              <a:t>Treasury bonds</a:t>
            </a:r>
          </a:p>
          <a:p>
            <a:pPr marL="777240" lvl="2" indent="0">
              <a:buNone/>
            </a:pPr>
            <a:endParaRPr lang="en-US" sz="3000" dirty="0"/>
          </a:p>
          <a:p>
            <a:pPr marL="114300" indent="0">
              <a:buNone/>
            </a:pPr>
            <a:r>
              <a:rPr lang="en-US" sz="3600" dirty="0"/>
              <a:t>To learn more visit </a:t>
            </a:r>
            <a:r>
              <a:rPr lang="en-US" sz="3600" dirty="0">
                <a:hlinkClick r:id="rId3"/>
              </a:rPr>
              <a:t>treasurydirect.gov</a:t>
            </a:r>
            <a:endParaRPr lang="en-US" sz="3600" dirty="0"/>
          </a:p>
        </p:txBody>
      </p:sp>
      <p:sp>
        <p:nvSpPr>
          <p:cNvPr id="4" name="Footer Placeholder 3"/>
          <p:cNvSpPr>
            <a:spLocks noGrp="1"/>
          </p:cNvSpPr>
          <p:nvPr>
            <p:ph type="ftr" sz="quarter" idx="11"/>
          </p:nvPr>
        </p:nvSpPr>
        <p:spPr/>
        <p:txBody>
          <a:bodyPr/>
          <a:lstStyle/>
          <a:p>
            <a:r>
              <a:rPr lang="en-US" dirty="0"/>
              <a:t>Invest Ed® STARS Program</a:t>
            </a:r>
          </a:p>
        </p:txBody>
      </p:sp>
      <p:sp>
        <p:nvSpPr>
          <p:cNvPr id="6" name="Title 1"/>
          <p:cNvSpPr txBox="1">
            <a:spLocks/>
          </p:cNvSpPr>
          <p:nvPr/>
        </p:nvSpPr>
        <p:spPr>
          <a:xfrm>
            <a:off x="407831" y="4343400"/>
            <a:ext cx="7772400" cy="1470025"/>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endParaRPr lang="en-US" dirty="0">
              <a:latin typeface="Arial Rounded MT Bold" panose="020F070403050403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5915" y="3379788"/>
            <a:ext cx="2402416" cy="1801812"/>
          </a:xfrm>
          <a:prstGeom prst="rect">
            <a:avLst/>
          </a:prstGeom>
        </p:spPr>
      </p:pic>
      <p:sp>
        <p:nvSpPr>
          <p:cNvPr id="10" name="Title 9"/>
          <p:cNvSpPr>
            <a:spLocks noGrp="1"/>
          </p:cNvSpPr>
          <p:nvPr>
            <p:ph type="title"/>
          </p:nvPr>
        </p:nvSpPr>
        <p:spPr/>
        <p:txBody>
          <a:bodyPr/>
          <a:lstStyle/>
          <a:p>
            <a:pPr algn="ctr"/>
            <a:r>
              <a:rPr lang="en-US" dirty="0"/>
              <a:t>United States Treasury</a:t>
            </a:r>
          </a:p>
        </p:txBody>
      </p:sp>
      <p:sp>
        <p:nvSpPr>
          <p:cNvPr id="11" name="TextBox 10"/>
          <p:cNvSpPr txBox="1"/>
          <p:nvPr/>
        </p:nvSpPr>
        <p:spPr>
          <a:xfrm>
            <a:off x="5815915" y="5181600"/>
            <a:ext cx="2642285" cy="246221"/>
          </a:xfrm>
          <a:prstGeom prst="rect">
            <a:avLst/>
          </a:prstGeom>
          <a:noFill/>
        </p:spPr>
        <p:txBody>
          <a:bodyPr wrap="square" rtlCol="0">
            <a:spAutoFit/>
          </a:bodyPr>
          <a:lstStyle/>
          <a:p>
            <a:r>
              <a:rPr lang="en-US" sz="1000" dirty="0"/>
              <a:t>© </a:t>
            </a:r>
            <a:r>
              <a:rPr lang="en-US" sz="1000" dirty="0" err="1"/>
              <a:t>Benoît</a:t>
            </a:r>
            <a:r>
              <a:rPr lang="en-US" sz="1000" dirty="0"/>
              <a:t> </a:t>
            </a:r>
            <a:r>
              <a:rPr lang="en-US" sz="1000" dirty="0" err="1"/>
              <a:t>Prieur</a:t>
            </a:r>
            <a:r>
              <a:rPr lang="en-US" sz="1000" dirty="0"/>
              <a:t> / Wikimedia Commons</a:t>
            </a:r>
          </a:p>
        </p:txBody>
      </p:sp>
    </p:spTree>
    <p:extLst>
      <p:ext uri="{BB962C8B-B14F-4D97-AF65-F5344CB8AC3E}">
        <p14:creationId xmlns:p14="http://schemas.microsoft.com/office/powerpoint/2010/main" val="136899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228600"/>
            <a:ext cx="7772400" cy="1470025"/>
          </a:xfrm>
        </p:spPr>
        <p:txBody>
          <a:bodyPr/>
          <a:lstStyle/>
          <a:p>
            <a:r>
              <a:rPr lang="en-US" dirty="0">
                <a:latin typeface="Arial Rounded MT Bold" panose="020F0704030504030204" pitchFamily="34" charset="0"/>
              </a:rPr>
              <a:t>Bond yield</a:t>
            </a:r>
          </a:p>
        </p:txBody>
      </p:sp>
      <p:sp>
        <p:nvSpPr>
          <p:cNvPr id="3" name="Subtitle 2"/>
          <p:cNvSpPr>
            <a:spLocks noGrp="1"/>
          </p:cNvSpPr>
          <p:nvPr>
            <p:ph type="subTitle" idx="1"/>
          </p:nvPr>
        </p:nvSpPr>
        <p:spPr>
          <a:xfrm>
            <a:off x="762000" y="1905000"/>
            <a:ext cx="7543800" cy="4572000"/>
          </a:xfrm>
        </p:spPr>
        <p:txBody>
          <a:bodyPr>
            <a:normAutofit/>
          </a:bodyPr>
          <a:lstStyle/>
          <a:p>
            <a:pPr algn="l"/>
            <a:r>
              <a:rPr lang="en-US" sz="4800" dirty="0">
                <a:latin typeface="Bahnschrift SemiBold SemiConden" panose="020B0502040204020203" pitchFamily="34" charset="0"/>
              </a:rPr>
              <a:t>the rate of return if you hold the bond until maturity.</a:t>
            </a:r>
          </a:p>
        </p:txBody>
      </p:sp>
      <p:sp>
        <p:nvSpPr>
          <p:cNvPr id="4" name="Footer Placeholder 3"/>
          <p:cNvSpPr>
            <a:spLocks noGrp="1"/>
          </p:cNvSpPr>
          <p:nvPr>
            <p:ph type="ftr" sz="quarter" idx="11"/>
          </p:nvPr>
        </p:nvSpPr>
        <p:spPr/>
        <p:txBody>
          <a:bodyPr/>
          <a:lstStyle/>
          <a:p>
            <a:r>
              <a:rPr lang="en-US" dirty="0"/>
              <a:t>Invest Ed® STARS Program</a:t>
            </a:r>
          </a:p>
        </p:txBody>
      </p:sp>
    </p:spTree>
    <p:extLst>
      <p:ext uri="{BB962C8B-B14F-4D97-AF65-F5344CB8AC3E}">
        <p14:creationId xmlns:p14="http://schemas.microsoft.com/office/powerpoint/2010/main" val="1368993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tures Power Point">
  <a:themeElements>
    <a:clrScheme name="InvestEd">
      <a:dk1>
        <a:sysClr val="windowText" lastClr="000000"/>
      </a:dk1>
      <a:lt1>
        <a:sysClr val="window" lastClr="FFFFFF"/>
      </a:lt1>
      <a:dk2>
        <a:srgbClr val="E36C09"/>
      </a:dk2>
      <a:lt2>
        <a:srgbClr val="EEECE1"/>
      </a:lt2>
      <a:accent1>
        <a:srgbClr val="E36C09"/>
      </a:accent1>
      <a:accent2>
        <a:srgbClr val="4F81BD"/>
      </a:accent2>
      <a:accent3>
        <a:srgbClr val="C3D69B"/>
      </a:accent3>
      <a:accent4>
        <a:srgbClr val="76923C"/>
      </a:accent4>
      <a:accent5>
        <a:srgbClr val="92CDDC"/>
      </a:accent5>
      <a:accent6>
        <a:srgbClr val="FAC08F"/>
      </a:accent6>
      <a:hlink>
        <a:srgbClr val="E36C09"/>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Futures Power Point</Template>
  <TotalTime>3592</TotalTime>
  <Words>1672</Words>
  <Application>Microsoft Office PowerPoint</Application>
  <PresentationFormat>On-screen Show (4:3)</PresentationFormat>
  <Paragraphs>148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Rounded MT Bold</vt:lpstr>
      <vt:lpstr>Bahnschrift SemiBold SemiConden</vt:lpstr>
      <vt:lpstr>Calibri</vt:lpstr>
      <vt:lpstr>Century Schoolbook</vt:lpstr>
      <vt:lpstr>Futures Power Point</vt:lpstr>
      <vt:lpstr>PowerPoint Presentation</vt:lpstr>
      <vt:lpstr>PowerPoint Presentation</vt:lpstr>
      <vt:lpstr>Fixed income securities</vt:lpstr>
      <vt:lpstr>Bonds</vt:lpstr>
      <vt:lpstr>PowerPoint Presentation</vt:lpstr>
      <vt:lpstr>5-year maturity bond example</vt:lpstr>
      <vt:lpstr>Bondholders have priority over stockholders </vt:lpstr>
      <vt:lpstr>United States Treasury</vt:lpstr>
      <vt:lpstr>Bond yield</vt:lpstr>
      <vt:lpstr>If you sell a bond before its maturity date</vt:lpstr>
      <vt:lpstr>Market interest rates and bond prices move in opposite directions</vt:lpstr>
      <vt:lpstr>Who issues bonds?</vt:lpstr>
      <vt:lpstr>Mortgage-backed securities (MBS)</vt:lpstr>
      <vt:lpstr>Bond Investments</vt:lpstr>
      <vt:lpstr>What is a “call” feature?</vt:lpstr>
      <vt:lpstr>Three types of risk</vt:lpstr>
      <vt:lpstr>Certificate of Deposit- CD</vt:lpstr>
      <vt:lpstr>Preferred Stock</vt:lpstr>
      <vt:lpstr>Where do fixed-income securities fit in a portfolio?</vt:lpstr>
      <vt:lpstr>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Marquita Seifried</dc:creator>
  <cp:lastModifiedBy>Jennifer Shaw</cp:lastModifiedBy>
  <cp:revision>43</cp:revision>
  <cp:lastPrinted>2018-12-29T13:17:36Z</cp:lastPrinted>
  <dcterms:created xsi:type="dcterms:W3CDTF">2018-12-27T03:36:36Z</dcterms:created>
  <dcterms:modified xsi:type="dcterms:W3CDTF">2019-01-10T15:18:00Z</dcterms:modified>
</cp:coreProperties>
</file>