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7"/>
  </p:notesMasterIdLst>
  <p:sldIdLst>
    <p:sldId id="256" r:id="rId2"/>
    <p:sldId id="271" r:id="rId3"/>
    <p:sldId id="257" r:id="rId4"/>
    <p:sldId id="258" r:id="rId5"/>
    <p:sldId id="259" r:id="rId6"/>
    <p:sldId id="260" r:id="rId7"/>
    <p:sldId id="261" r:id="rId8"/>
    <p:sldId id="263" r:id="rId9"/>
    <p:sldId id="262" r:id="rId10"/>
    <p:sldId id="264" r:id="rId11"/>
    <p:sldId id="265" r:id="rId12"/>
    <p:sldId id="267" r:id="rId13"/>
    <p:sldId id="268" r:id="rId14"/>
    <p:sldId id="269" r:id="rId15"/>
    <p:sldId id="270" r:id="rId16"/>
  </p:sldIdLst>
  <p:sldSz cx="9144000" cy="5143500" type="screen16x9"/>
  <p:notesSz cx="6858000" cy="9239250"/>
  <p:embeddedFontLst>
    <p:embeddedFont>
      <p:font typeface="Century Schoolbook" panose="02040604050505020304" pitchFamily="18" charset="0"/>
      <p:regular r:id="rId18"/>
      <p:bold r:id="rId19"/>
      <p:italic r:id="rId20"/>
      <p:boldItalic r:id="rId21"/>
    </p:embeddedFont>
    <p:embeddedFont>
      <p:font typeface="Roboto"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071" autoAdjust="0"/>
  </p:normalViewPr>
  <p:slideViewPr>
    <p:cSldViewPr>
      <p:cViewPr varScale="1">
        <p:scale>
          <a:sx n="122" d="100"/>
          <a:sy n="122" d="100"/>
        </p:scale>
        <p:origin x="128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50838" y="693738"/>
            <a:ext cx="6156325"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88644"/>
            <a:ext cx="5486400" cy="4157663"/>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802814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50838" y="693738"/>
            <a:ext cx="6156325"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88644"/>
            <a:ext cx="5486400" cy="41576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c097c2d12_0_2622:notes"/>
          <p:cNvSpPr>
            <a:spLocks noGrp="1" noRot="1" noChangeAspect="1"/>
          </p:cNvSpPr>
          <p:nvPr>
            <p:ph type="sldImg" idx="2"/>
          </p:nvPr>
        </p:nvSpPr>
        <p:spPr>
          <a:xfrm>
            <a:off x="350838" y="693738"/>
            <a:ext cx="6156325"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c097c2d12_0_2622:notes"/>
          <p:cNvSpPr txBox="1">
            <a:spLocks noGrp="1"/>
          </p:cNvSpPr>
          <p:nvPr>
            <p:ph type="body" idx="1"/>
          </p:nvPr>
        </p:nvSpPr>
        <p:spPr>
          <a:xfrm>
            <a:off x="685800" y="4388644"/>
            <a:ext cx="5486400" cy="41576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dirty="0"/>
              <a:t>Corporate governance. This section of the investor relations page reveals the ways a public company protects the rights of its shareholders. Form DEF 14A or DEFA14A (if revised) comes out once a year. This “proxy” document discloses the names and background</a:t>
            </a:r>
            <a:r>
              <a:rPr lang="en-US" dirty="0"/>
              <a:t>s</a:t>
            </a:r>
            <a:r>
              <a:rPr lang="en" dirty="0"/>
              <a:t> of the members of the board of directors and also discusses the executive salaries and bonuses each year. The company will also share its Code of Business Conduct and Ethics guidelines. The proxy outlines the ways to vote on the candidates for the Board of Directors. This Board represents the shareholders’ interests inside the company.</a:t>
            </a:r>
            <a:endParaRPr dirty="0"/>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c097c2d12_0_2643:notes"/>
          <p:cNvSpPr>
            <a:spLocks noGrp="1" noRot="1" noChangeAspect="1"/>
          </p:cNvSpPr>
          <p:nvPr>
            <p:ph type="sldImg" idx="2"/>
          </p:nvPr>
        </p:nvSpPr>
        <p:spPr>
          <a:xfrm>
            <a:off x="350838" y="693738"/>
            <a:ext cx="6156325"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c097c2d12_0_2643:notes"/>
          <p:cNvSpPr txBox="1">
            <a:spLocks noGrp="1"/>
          </p:cNvSpPr>
          <p:nvPr>
            <p:ph type="body" idx="1"/>
          </p:nvPr>
        </p:nvSpPr>
        <p:spPr>
          <a:xfrm>
            <a:off x="685800" y="4388644"/>
            <a:ext cx="5486400" cy="41576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c097c2d12_0_2721:notes"/>
          <p:cNvSpPr>
            <a:spLocks noGrp="1" noRot="1" noChangeAspect="1"/>
          </p:cNvSpPr>
          <p:nvPr>
            <p:ph type="sldImg" idx="2"/>
          </p:nvPr>
        </p:nvSpPr>
        <p:spPr>
          <a:xfrm>
            <a:off x="350838" y="693738"/>
            <a:ext cx="6156325"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c097c2d12_0_2721:notes"/>
          <p:cNvSpPr txBox="1">
            <a:spLocks noGrp="1"/>
          </p:cNvSpPr>
          <p:nvPr>
            <p:ph type="body" idx="1"/>
          </p:nvPr>
        </p:nvSpPr>
        <p:spPr>
          <a:xfrm>
            <a:off x="685800" y="4388644"/>
            <a:ext cx="5486400" cy="41576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c097c2d12_0_2781:notes"/>
          <p:cNvSpPr>
            <a:spLocks noGrp="1" noRot="1" noChangeAspect="1"/>
          </p:cNvSpPr>
          <p:nvPr>
            <p:ph type="sldImg" idx="2"/>
          </p:nvPr>
        </p:nvSpPr>
        <p:spPr>
          <a:xfrm>
            <a:off x="350838" y="693738"/>
            <a:ext cx="6156325"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c097c2d12_0_2781:notes"/>
          <p:cNvSpPr txBox="1">
            <a:spLocks noGrp="1"/>
          </p:cNvSpPr>
          <p:nvPr>
            <p:ph type="body" idx="1"/>
          </p:nvPr>
        </p:nvSpPr>
        <p:spPr>
          <a:xfrm>
            <a:off x="685800" y="4388644"/>
            <a:ext cx="5486400" cy="41576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dirty="0"/>
              <a:t>On EDGAR, </a:t>
            </a:r>
            <a:r>
              <a:rPr lang="en-US" dirty="0"/>
              <a:t>the late filings </a:t>
            </a:r>
            <a:r>
              <a:rPr lang="en" dirty="0"/>
              <a:t>will </a:t>
            </a:r>
            <a:r>
              <a:rPr lang="en-US" dirty="0"/>
              <a:t>be marked in front with</a:t>
            </a:r>
            <a:r>
              <a:rPr lang="en" dirty="0"/>
              <a:t> “NT” (Not Timely). </a:t>
            </a:r>
          </a:p>
          <a:p>
            <a:pPr marL="0" lvl="0" indent="0" algn="l" rtl="0">
              <a:spcBef>
                <a:spcPts val="0"/>
              </a:spcBef>
              <a:spcAft>
                <a:spcPts val="0"/>
              </a:spcAft>
              <a:buClr>
                <a:srgbClr val="000000"/>
              </a:buClr>
              <a:buSzPts val="1100"/>
              <a:buFont typeface="Arial"/>
              <a:buNone/>
            </a:pPr>
            <a:endParaRPr lang="en"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c097c2d12_0_2828:notes"/>
          <p:cNvSpPr>
            <a:spLocks noGrp="1" noRot="1" noChangeAspect="1"/>
          </p:cNvSpPr>
          <p:nvPr>
            <p:ph type="sldImg" idx="2"/>
          </p:nvPr>
        </p:nvSpPr>
        <p:spPr>
          <a:xfrm>
            <a:off x="350838" y="693738"/>
            <a:ext cx="6156325"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c097c2d12_0_2828:notes"/>
          <p:cNvSpPr txBox="1">
            <a:spLocks noGrp="1"/>
          </p:cNvSpPr>
          <p:nvPr>
            <p:ph type="body" idx="1"/>
          </p:nvPr>
        </p:nvSpPr>
        <p:spPr>
          <a:xfrm>
            <a:off x="685800" y="4388644"/>
            <a:ext cx="5486400" cy="41576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c097c2d12_0_0:notes"/>
          <p:cNvSpPr>
            <a:spLocks noGrp="1" noRot="1" noChangeAspect="1"/>
          </p:cNvSpPr>
          <p:nvPr>
            <p:ph type="sldImg" idx="2"/>
          </p:nvPr>
        </p:nvSpPr>
        <p:spPr>
          <a:xfrm>
            <a:off x="350838" y="693738"/>
            <a:ext cx="6156325"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c097c2d12_0_0:notes"/>
          <p:cNvSpPr txBox="1">
            <a:spLocks noGrp="1"/>
          </p:cNvSpPr>
          <p:nvPr>
            <p:ph type="body" idx="1"/>
          </p:nvPr>
        </p:nvSpPr>
        <p:spPr>
          <a:xfrm>
            <a:off x="685800" y="4388644"/>
            <a:ext cx="5486400" cy="41576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u="sng" dirty="0"/>
              <a:t>Researching public companies</a:t>
            </a:r>
            <a:endParaRPr u="sng" dirty="0"/>
          </a:p>
          <a:p>
            <a:pPr marL="0" lvl="0" indent="0" algn="l" rtl="0">
              <a:spcBef>
                <a:spcPts val="0"/>
              </a:spcBef>
              <a:spcAft>
                <a:spcPts val="0"/>
              </a:spcAft>
              <a:buClr>
                <a:srgbClr val="000000"/>
              </a:buClr>
              <a:buSzPts val="1100"/>
              <a:buFont typeface="Arial"/>
              <a:buNone/>
            </a:pPr>
            <a:r>
              <a:rPr lang="en" dirty="0"/>
              <a:t>There are two places that we can visit to learn more about a publicly traded company.</a:t>
            </a:r>
            <a:endParaRPr dirty="0"/>
          </a:p>
          <a:p>
            <a:pPr marL="0" lvl="0" indent="0" algn="l" rtl="0">
              <a:spcBef>
                <a:spcPts val="0"/>
              </a:spcBef>
              <a:spcAft>
                <a:spcPts val="0"/>
              </a:spcAft>
              <a:buClr>
                <a:srgbClr val="000000"/>
              </a:buClr>
              <a:buSzPts val="1100"/>
              <a:buFont typeface="Arial"/>
              <a:buNone/>
            </a:pPr>
            <a:r>
              <a:rPr lang="en" dirty="0"/>
              <a:t>1.      The company’s investor relations page</a:t>
            </a:r>
            <a:endParaRPr dirty="0"/>
          </a:p>
          <a:p>
            <a:pPr marL="0" lvl="0" indent="0" algn="l" rtl="0">
              <a:spcBef>
                <a:spcPts val="0"/>
              </a:spcBef>
              <a:spcAft>
                <a:spcPts val="0"/>
              </a:spcAft>
              <a:buClr>
                <a:srgbClr val="000000"/>
              </a:buClr>
              <a:buSzPts val="1100"/>
              <a:buFont typeface="Arial"/>
              <a:buNone/>
            </a:pPr>
            <a:r>
              <a:rPr lang="en" dirty="0"/>
              <a:t>2.      EDGAR </a:t>
            </a:r>
            <a:r>
              <a:rPr lang="en-US" sz="1100" b="0" i="0" u="none" strike="noStrike" cap="none" dirty="0">
                <a:solidFill>
                  <a:srgbClr val="000000"/>
                </a:solidFill>
                <a:effectLst/>
                <a:latin typeface="Arial"/>
                <a:ea typeface="Arial"/>
                <a:cs typeface="Arial"/>
                <a:sym typeface="Arial"/>
              </a:rPr>
              <a:t>(Electronic Data Gathering, Analysis, and Retrieval) is an online public database from the U.S. Securities and Exchange Commission (SEC).</a:t>
            </a:r>
            <a:endParaRPr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c097c2d12_0_346:notes"/>
          <p:cNvSpPr>
            <a:spLocks noGrp="1" noRot="1" noChangeAspect="1"/>
          </p:cNvSpPr>
          <p:nvPr>
            <p:ph type="sldImg" idx="2"/>
          </p:nvPr>
        </p:nvSpPr>
        <p:spPr>
          <a:xfrm>
            <a:off x="350838" y="693738"/>
            <a:ext cx="6156325"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c097c2d12_0_346:notes"/>
          <p:cNvSpPr txBox="1">
            <a:spLocks noGrp="1"/>
          </p:cNvSpPr>
          <p:nvPr>
            <p:ph type="body" idx="1"/>
          </p:nvPr>
        </p:nvSpPr>
        <p:spPr>
          <a:xfrm>
            <a:off x="685800" y="4388644"/>
            <a:ext cx="5486400" cy="41576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dirty="0"/>
              <a:t>A publicly traded company must file certain documents with the </a:t>
            </a:r>
            <a:r>
              <a:rPr lang="en-US" dirty="0"/>
              <a:t>SEC</a:t>
            </a:r>
            <a:r>
              <a:rPr lang="en" dirty="0"/>
              <a:t> on a regular basis. These documents provide investors with information on the </a:t>
            </a:r>
            <a:r>
              <a:rPr lang="en-US" dirty="0"/>
              <a:t>company’s</a:t>
            </a:r>
            <a:r>
              <a:rPr lang="en" dirty="0"/>
              <a:t> financial condition, the management’s discussion of the business, and various corporate announcements.</a:t>
            </a:r>
            <a:endParaRPr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c097c2d12_0_633:notes"/>
          <p:cNvSpPr>
            <a:spLocks noGrp="1" noRot="1" noChangeAspect="1"/>
          </p:cNvSpPr>
          <p:nvPr>
            <p:ph type="sldImg" idx="2"/>
          </p:nvPr>
        </p:nvSpPr>
        <p:spPr>
          <a:xfrm>
            <a:off x="350838" y="693738"/>
            <a:ext cx="6156325"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c097c2d12_0_633:notes"/>
          <p:cNvSpPr txBox="1">
            <a:spLocks noGrp="1"/>
          </p:cNvSpPr>
          <p:nvPr>
            <p:ph type="body" idx="1"/>
          </p:nvPr>
        </p:nvSpPr>
        <p:spPr>
          <a:xfrm>
            <a:off x="685800" y="4388644"/>
            <a:ext cx="5486400" cy="41576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dirty="0"/>
              <a:t>Most public companies have an investor relations page that provides the SEC filings, along with other information such as company news and recent presentations. This is a screenshot from Pepsico.</a:t>
            </a:r>
            <a:endParaRPr dirty="0"/>
          </a:p>
          <a:p>
            <a:pPr marL="0" lvl="0" indent="0" algn="l" rtl="0">
              <a:spcBef>
                <a:spcPts val="0"/>
              </a:spcBef>
              <a:spcAft>
                <a:spcPts val="0"/>
              </a:spcAft>
              <a:buClr>
                <a:srgbClr val="000000"/>
              </a:buClr>
              <a:buSzPts val="1100"/>
              <a:buFont typeface="Arial"/>
              <a:buNone/>
            </a:pPr>
            <a:r>
              <a:rPr lang="en" dirty="0"/>
              <a:t>The investor relations page is designed to share news, corporate announcements, and links to financial filings. This page is an excellent way for an investor to learn about a public company.</a:t>
            </a:r>
            <a:endParaRPr dirty="0"/>
          </a:p>
          <a:p>
            <a:pPr marL="0" lvl="0" indent="0" algn="l" rtl="0">
              <a:spcBef>
                <a:spcPts val="0"/>
              </a:spcBef>
              <a:spcAft>
                <a:spcPts val="0"/>
              </a:spcAft>
              <a:buClr>
                <a:srgbClr val="000000"/>
              </a:buClr>
              <a:buSzPts val="1100"/>
              <a:buFont typeface="Arial"/>
              <a:buNone/>
            </a:pPr>
            <a:r>
              <a:rPr lang="en-US" dirty="0"/>
              <a:t>N</a:t>
            </a:r>
            <a:r>
              <a:rPr lang="en" dirty="0"/>
              <a:t>ot all companies present this information in the same way on their corporate website.</a:t>
            </a:r>
            <a:endParaRPr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c097c2d12_0_1368:notes"/>
          <p:cNvSpPr>
            <a:spLocks noGrp="1" noRot="1" noChangeAspect="1"/>
          </p:cNvSpPr>
          <p:nvPr>
            <p:ph type="sldImg" idx="2"/>
          </p:nvPr>
        </p:nvSpPr>
        <p:spPr>
          <a:xfrm>
            <a:off x="350838" y="693738"/>
            <a:ext cx="6156325"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c097c2d12_0_1368:notes"/>
          <p:cNvSpPr txBox="1">
            <a:spLocks noGrp="1"/>
          </p:cNvSpPr>
          <p:nvPr>
            <p:ph type="body" idx="1"/>
          </p:nvPr>
        </p:nvSpPr>
        <p:spPr>
          <a:xfrm>
            <a:off x="685800" y="4388644"/>
            <a:ext cx="5486400" cy="41576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dirty="0"/>
              <a:t>Financial filings. A public company must file a financial report (or financial filing) each quarter. At the end of each of the first three quarters of the year, the firm files a form “10-Q” . At the end of the last quarter of the year, the firm files a “10-K”, also known as the “annual report”, since it provides the 4</a:t>
            </a:r>
            <a:r>
              <a:rPr lang="en" baseline="30000" dirty="0"/>
              <a:t>th</a:t>
            </a:r>
            <a:r>
              <a:rPr lang="en" dirty="0"/>
              <a:t> quarter information </a:t>
            </a:r>
            <a:r>
              <a:rPr lang="en" i="1" dirty="0"/>
              <a:t>and</a:t>
            </a:r>
            <a:r>
              <a:rPr lang="en" dirty="0"/>
              <a:t> the entire year’s financial results.</a:t>
            </a:r>
            <a:endParaRPr dirty="0"/>
          </a:p>
          <a:p>
            <a:pPr marL="0" lvl="0" indent="0" algn="l" rtl="0">
              <a:spcBef>
                <a:spcPts val="0"/>
              </a:spcBef>
              <a:spcAft>
                <a:spcPts val="0"/>
              </a:spcAft>
              <a:buClr>
                <a:srgbClr val="000000"/>
              </a:buClr>
              <a:buSzPts val="1100"/>
              <a:buFont typeface="Arial"/>
              <a:buNone/>
            </a:pPr>
            <a:r>
              <a:rPr lang="en" dirty="0"/>
              <a:t>Financial filings include accounting information (such as the income state</a:t>
            </a:r>
            <a:r>
              <a:rPr lang="en-US" dirty="0" err="1"/>
              <a:t>ment</a:t>
            </a:r>
            <a:r>
              <a:rPr lang="en" dirty="0"/>
              <a:t> and earnings per share), a discussion by management about the most recent quarter and the business environment, and disclosures of various business risks. Investors should read financial filings thoroughly to understand the company’s business operations. Think of the 10-Q (quarterly report) as the company’s periodic report card and the 10-K (annual report) as the final grade for the year.</a:t>
            </a:r>
            <a:endParaRPr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c097c2d12_0_1731:notes"/>
          <p:cNvSpPr>
            <a:spLocks noGrp="1" noRot="1" noChangeAspect="1"/>
          </p:cNvSpPr>
          <p:nvPr>
            <p:ph type="sldImg" idx="2"/>
          </p:nvPr>
        </p:nvSpPr>
        <p:spPr>
          <a:xfrm>
            <a:off x="350838" y="693738"/>
            <a:ext cx="6156325"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c097c2d12_0_1731:notes"/>
          <p:cNvSpPr txBox="1">
            <a:spLocks noGrp="1"/>
          </p:cNvSpPr>
          <p:nvPr>
            <p:ph type="body" idx="1"/>
          </p:nvPr>
        </p:nvSpPr>
        <p:spPr>
          <a:xfrm>
            <a:off x="685800" y="4388644"/>
            <a:ext cx="5486400" cy="41576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dirty="0"/>
              <a:t>Generally, </a:t>
            </a:r>
            <a:r>
              <a:rPr lang="en" dirty="0"/>
              <a:t>insider sales or purchases of stock must be reported to the SEC.</a:t>
            </a:r>
            <a:endParaRPr dirty="0"/>
          </a:p>
          <a:p>
            <a:pPr marL="0" lvl="0" indent="0" algn="l" rtl="0">
              <a:spcBef>
                <a:spcPts val="0"/>
              </a:spcBef>
              <a:spcAft>
                <a:spcPts val="0"/>
              </a:spcAft>
              <a:buClr>
                <a:srgbClr val="000000"/>
              </a:buClr>
              <a:buSzPts val="1100"/>
              <a:buFont typeface="Arial"/>
              <a:buNone/>
            </a:pPr>
            <a:r>
              <a:rPr lang="en-US" dirty="0"/>
              <a:t>Who</a:t>
            </a:r>
            <a:r>
              <a:rPr lang="en" dirty="0"/>
              <a:t> is an insider? For SEC filing purposes, an insider is anyone who owns more than 10% of a company’s stock, or who </a:t>
            </a:r>
            <a:r>
              <a:rPr lang="en-US" dirty="0"/>
              <a:t>is </a:t>
            </a:r>
            <a:r>
              <a:rPr lang="en" dirty="0"/>
              <a:t>a member of the board of directors, or any officer in </a:t>
            </a:r>
            <a:r>
              <a:rPr lang="en-US" dirty="0"/>
              <a:t>the</a:t>
            </a:r>
            <a:r>
              <a:rPr lang="en" dirty="0"/>
              <a:t> company, like a CFO (</a:t>
            </a:r>
            <a:r>
              <a:rPr lang="en-US" dirty="0"/>
              <a:t>Chief Financial Officer) </a:t>
            </a:r>
            <a:r>
              <a:rPr lang="en" dirty="0"/>
              <a:t>or COO (</a:t>
            </a:r>
            <a:r>
              <a:rPr lang="en-US" dirty="0"/>
              <a:t>Chief Operating Officer)</a:t>
            </a:r>
            <a:r>
              <a:rPr lang="en" dirty="0"/>
              <a:t>.</a:t>
            </a:r>
            <a:endParaRPr dirty="0"/>
          </a:p>
          <a:p>
            <a:pPr marL="0" lvl="0" indent="0" algn="l" rtl="0">
              <a:spcBef>
                <a:spcPts val="0"/>
              </a:spcBef>
              <a:spcAft>
                <a:spcPts val="0"/>
              </a:spcAft>
              <a:buClr>
                <a:srgbClr val="000000"/>
              </a:buClr>
              <a:buSzPts val="1100"/>
              <a:buFont typeface="Arial"/>
              <a:buNone/>
            </a:pPr>
            <a:r>
              <a:rPr lang="en" dirty="0">
                <a:solidFill>
                  <a:srgbClr val="222222"/>
                </a:solidFill>
                <a:highlight>
                  <a:srgbClr val="FFFFFF"/>
                </a:highlight>
              </a:rPr>
              <a:t>Insiders are allowed to buy and sell shares in their own companies, but only during certain windows of time when there is no recent or upcoming announcement of material news. It is illegal to trade on “non-public material information”. Material information is news that a reasonable investor would want to have in making an informed decision about the stock. Insiders cannot trade in their own shares before a major announcement whe</a:t>
            </a:r>
            <a:r>
              <a:rPr lang="en-US" dirty="0">
                <a:solidFill>
                  <a:srgbClr val="222222"/>
                </a:solidFill>
                <a:highlight>
                  <a:srgbClr val="FFFFFF"/>
                </a:highlight>
              </a:rPr>
              <a:t>n</a:t>
            </a:r>
            <a:r>
              <a:rPr lang="en" dirty="0">
                <a:solidFill>
                  <a:srgbClr val="222222"/>
                </a:solidFill>
                <a:highlight>
                  <a:srgbClr val="FFFFFF"/>
                </a:highlight>
              </a:rPr>
              <a:t> they would have an advantage of inside information. This is known as “insider trading”. </a:t>
            </a:r>
            <a:endParaRPr dirty="0"/>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c097c2d12_0_2449:notes"/>
          <p:cNvSpPr>
            <a:spLocks noGrp="1" noRot="1" noChangeAspect="1"/>
          </p:cNvSpPr>
          <p:nvPr>
            <p:ph type="sldImg" idx="2"/>
          </p:nvPr>
        </p:nvSpPr>
        <p:spPr>
          <a:xfrm>
            <a:off x="350838" y="693738"/>
            <a:ext cx="6156325"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c097c2d12_0_2449:notes"/>
          <p:cNvSpPr txBox="1">
            <a:spLocks noGrp="1"/>
          </p:cNvSpPr>
          <p:nvPr>
            <p:ph type="body" idx="1"/>
          </p:nvPr>
        </p:nvSpPr>
        <p:spPr>
          <a:xfrm>
            <a:off x="685800" y="4388644"/>
            <a:ext cx="5486400" cy="41576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dirty="0"/>
              <a:t>What can we learn from insider transactions?</a:t>
            </a:r>
            <a:endParaRP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dirty="0"/>
              <a:t>When management buys stock, or has a large amount of stock, their own financial interests are aligned with the shareholders’ interest. Usually this results in management decisions that enhance shareholder value. </a:t>
            </a:r>
            <a:r>
              <a:rPr lang="en-US" sz="1100" dirty="0"/>
              <a:t>An officer’s sale of a large amount of his stock holdings may not show confidence in the company’s financial future.</a:t>
            </a:r>
          </a:p>
          <a:p>
            <a:pPr marL="0" lvl="0" indent="0" algn="l" rtl="0">
              <a:spcBef>
                <a:spcPts val="0"/>
              </a:spcBef>
              <a:spcAft>
                <a:spcPts val="0"/>
              </a:spcAft>
              <a:buClr>
                <a:srgbClr val="000000"/>
              </a:buClr>
              <a:buSzPts val="1100"/>
              <a:buFont typeface="Arial"/>
              <a:buNone/>
            </a:pPr>
            <a:r>
              <a:rPr lang="en" dirty="0"/>
              <a:t>There are three forms that companies file with the SEC concerning insiders:</a:t>
            </a:r>
            <a:endParaRPr dirty="0"/>
          </a:p>
          <a:p>
            <a:pPr marL="0" lvl="0" indent="0" algn="l" rtl="0">
              <a:spcBef>
                <a:spcPts val="0"/>
              </a:spcBef>
              <a:spcAft>
                <a:spcPts val="0"/>
              </a:spcAft>
              <a:buClr>
                <a:srgbClr val="000000"/>
              </a:buClr>
              <a:buSzPts val="1100"/>
              <a:buFont typeface="Arial"/>
              <a:buNone/>
            </a:pPr>
            <a:r>
              <a:rPr lang="en" dirty="0"/>
              <a:t>(Show image of forms 3, 4, 5 on SEC website)</a:t>
            </a:r>
            <a:endParaRPr dirty="0"/>
          </a:p>
          <a:p>
            <a:pPr marL="0" lvl="0" indent="0" algn="l" rtl="0">
              <a:spcBef>
                <a:spcPts val="0"/>
              </a:spcBef>
              <a:spcAft>
                <a:spcPts val="0"/>
              </a:spcAft>
              <a:buClr>
                <a:srgbClr val="000000"/>
              </a:buClr>
              <a:buSzPts val="1100"/>
              <a:buFont typeface="Arial"/>
              <a:buNone/>
            </a:pPr>
            <a:r>
              <a:rPr lang="en" dirty="0"/>
              <a:t>Form 3: discloses the name (and number of shares) of anyone </a:t>
            </a:r>
            <a:r>
              <a:rPr lang="en-US" dirty="0"/>
              <a:t>who </a:t>
            </a:r>
            <a:r>
              <a:rPr lang="en" dirty="0"/>
              <a:t>own</a:t>
            </a:r>
            <a:r>
              <a:rPr lang="en-US" dirty="0"/>
              <a:t>s </a:t>
            </a:r>
            <a:r>
              <a:rPr lang="en" dirty="0"/>
              <a:t>more than 10% of the shares, or is a corporate office</a:t>
            </a:r>
            <a:r>
              <a:rPr lang="en-US" dirty="0"/>
              <a:t>r</a:t>
            </a:r>
            <a:r>
              <a:rPr lang="en" dirty="0"/>
              <a:t> or director.</a:t>
            </a:r>
            <a:endParaRPr dirty="0"/>
          </a:p>
          <a:p>
            <a:pPr marL="0" lvl="0" indent="0" algn="l" rtl="0">
              <a:spcBef>
                <a:spcPts val="0"/>
              </a:spcBef>
              <a:spcAft>
                <a:spcPts val="0"/>
              </a:spcAft>
              <a:buClr>
                <a:srgbClr val="000000"/>
              </a:buClr>
              <a:buSzPts val="1100"/>
              <a:buFont typeface="Arial"/>
              <a:buNone/>
            </a:pPr>
            <a:r>
              <a:rPr lang="en" dirty="0"/>
              <a:t>Form 4 and Form 5: disclosures of transactions (buys or sells) and how the shares were acquired (grants from the company or purchased in the open market).</a:t>
            </a:r>
            <a:endParaRPr dirty="0"/>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c097c2d12_0_2342:notes"/>
          <p:cNvSpPr>
            <a:spLocks noGrp="1" noRot="1" noChangeAspect="1"/>
          </p:cNvSpPr>
          <p:nvPr>
            <p:ph type="sldImg" idx="2"/>
          </p:nvPr>
        </p:nvSpPr>
        <p:spPr>
          <a:xfrm>
            <a:off x="350838" y="693738"/>
            <a:ext cx="6156325"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c097c2d12_0_2342:notes"/>
          <p:cNvSpPr txBox="1">
            <a:spLocks noGrp="1"/>
          </p:cNvSpPr>
          <p:nvPr>
            <p:ph type="body" idx="1"/>
          </p:nvPr>
        </p:nvSpPr>
        <p:spPr>
          <a:xfrm>
            <a:off x="685800" y="4388644"/>
            <a:ext cx="5486400" cy="4157663"/>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222222"/>
                </a:solidFill>
                <a:highlight>
                  <a:srgbClr val="FFFFFF"/>
                </a:highlight>
              </a:rPr>
              <a:t>It is illegal to trade on “non-public material information”. Material information is news that a reasonable investor would want to have in making an informed decision about the stock. Insiders cannot trade in their own shares before a major announcement when they would have an advantage of inside information. This is known as “insider trading”. </a:t>
            </a:r>
            <a:endParaRPr lang="en-US" dirty="0">
              <a:highlight>
                <a:srgbClr val="FFFFFF"/>
              </a:highlight>
            </a:endParaRPr>
          </a:p>
          <a:p>
            <a:pPr marL="0" lvl="0" indent="0" algn="l" rtl="0">
              <a:spcBef>
                <a:spcPts val="0"/>
              </a:spcBef>
              <a:spcAft>
                <a:spcPts val="0"/>
              </a:spcAft>
              <a:buClr>
                <a:srgbClr val="000000"/>
              </a:buClr>
              <a:buSzPts val="1100"/>
              <a:buFont typeface="Arial"/>
              <a:buNone/>
            </a:pPr>
            <a:endParaRPr lang="en" dirty="0">
              <a:solidFill>
                <a:srgbClr val="222222"/>
              </a:solidFill>
              <a:highlight>
                <a:srgbClr val="FFFFFF"/>
              </a:highlight>
            </a:endParaRPr>
          </a:p>
          <a:p>
            <a:pPr marL="0" lvl="0" indent="0" algn="l" rtl="0">
              <a:spcBef>
                <a:spcPts val="0"/>
              </a:spcBef>
              <a:spcAft>
                <a:spcPts val="0"/>
              </a:spcAft>
              <a:buClr>
                <a:srgbClr val="000000"/>
              </a:buClr>
              <a:buSzPts val="1100"/>
              <a:buFont typeface="Arial"/>
              <a:buNone/>
            </a:pPr>
            <a:r>
              <a:rPr lang="en" dirty="0">
                <a:solidFill>
                  <a:srgbClr val="222222"/>
                </a:solidFill>
                <a:highlight>
                  <a:srgbClr val="FFFFFF"/>
                </a:highlight>
              </a:rPr>
              <a:t>Insider trading can </a:t>
            </a:r>
            <a:r>
              <a:rPr lang="en-US" dirty="0">
                <a:solidFill>
                  <a:srgbClr val="222222"/>
                </a:solidFill>
                <a:highlight>
                  <a:srgbClr val="FFFFFF"/>
                </a:highlight>
              </a:rPr>
              <a:t>also </a:t>
            </a:r>
            <a:r>
              <a:rPr lang="en" dirty="0">
                <a:solidFill>
                  <a:srgbClr val="222222"/>
                </a:solidFill>
                <a:highlight>
                  <a:srgbClr val="FFFFFF"/>
                </a:highlight>
              </a:rPr>
              <a:t>involve those that are not considered insiders of the company.  For exam</a:t>
            </a:r>
            <a:r>
              <a:rPr lang="en-US" dirty="0">
                <a:solidFill>
                  <a:srgbClr val="222222"/>
                </a:solidFill>
                <a:highlight>
                  <a:srgbClr val="FFFFFF"/>
                </a:highlight>
              </a:rPr>
              <a:t>p</a:t>
            </a:r>
            <a:r>
              <a:rPr lang="en" dirty="0">
                <a:solidFill>
                  <a:srgbClr val="222222"/>
                </a:solidFill>
                <a:highlight>
                  <a:srgbClr val="FFFFFF"/>
                </a:highlight>
              </a:rPr>
              <a:t>le, anyone who trades on insider information obtained from friends or family on the inside of a company </a:t>
            </a:r>
            <a:r>
              <a:rPr lang="en-US" dirty="0">
                <a:solidFill>
                  <a:srgbClr val="222222"/>
                </a:solidFill>
                <a:highlight>
                  <a:srgbClr val="FFFFFF"/>
                </a:highlight>
              </a:rPr>
              <a:t>can be engaged in insider trading.</a:t>
            </a:r>
            <a:endParaRPr dirty="0">
              <a:solidFill>
                <a:srgbClr val="222222"/>
              </a:solidFill>
              <a:highlight>
                <a:srgbClr val="FFFFFF"/>
              </a:highlight>
            </a:endParaRPr>
          </a:p>
          <a:p>
            <a:pPr marL="0" lvl="0" indent="0" algn="l" rtl="0">
              <a:spcBef>
                <a:spcPts val="0"/>
              </a:spcBef>
              <a:spcAft>
                <a:spcPts val="0"/>
              </a:spcAft>
              <a:buClr>
                <a:srgbClr val="000000"/>
              </a:buClr>
              <a:buSzPts val="1100"/>
              <a:buFont typeface="Arial"/>
              <a:buNone/>
            </a:pPr>
            <a:r>
              <a:rPr lang="en" dirty="0"/>
              <a:t> </a:t>
            </a:r>
            <a:endParaRPr dirty="0"/>
          </a:p>
          <a:p>
            <a:pPr marL="0" lvl="0" indent="0" algn="l" rtl="0">
              <a:spcBef>
                <a:spcPts val="0"/>
              </a:spcBef>
              <a:spcAft>
                <a:spcPts val="0"/>
              </a:spcAft>
              <a:buClr>
                <a:srgbClr val="000000"/>
              </a:buClr>
              <a:buSzPts val="1100"/>
              <a:buFont typeface="Arial"/>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c097c2d12_0_2600:notes"/>
          <p:cNvSpPr>
            <a:spLocks noGrp="1" noRot="1" noChangeAspect="1"/>
          </p:cNvSpPr>
          <p:nvPr>
            <p:ph type="sldImg" idx="2"/>
          </p:nvPr>
        </p:nvSpPr>
        <p:spPr>
          <a:xfrm>
            <a:off x="350838" y="693738"/>
            <a:ext cx="6156325"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c097c2d12_0_2600:notes"/>
          <p:cNvSpPr txBox="1">
            <a:spLocks noGrp="1"/>
          </p:cNvSpPr>
          <p:nvPr>
            <p:ph type="body" idx="1"/>
          </p:nvPr>
        </p:nvSpPr>
        <p:spPr>
          <a:xfrm>
            <a:off x="685800" y="4388644"/>
            <a:ext cx="5486400" cy="41576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dirty="0"/>
              <a:t>Prospectus.  (insert picture of prospectus) When a company wants to sell new securities to investors, it files a registration statement that contains a prospectus. Inside a prospectus you will find very important information such as:</a:t>
            </a:r>
            <a:endParaRPr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sz="1100" dirty="0"/>
              <a:t>Number of shares to be sold  &amp; amount of money to be raised </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Use of proceeds</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 dirty="0"/>
              <a:t>I</a:t>
            </a:r>
            <a:r>
              <a:rPr lang="en-US" dirty="0" err="1"/>
              <a:t>nsiders</a:t>
            </a:r>
            <a:r>
              <a:rPr lang="en-US" dirty="0"/>
              <a:t> selling their stock</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 dirty="0"/>
              <a:t>Explanation of the company’s business</a:t>
            </a:r>
            <a:endParaRPr dirty="0"/>
          </a:p>
          <a:p>
            <a:pPr marL="0" lvl="0" indent="0" algn="l" rtl="0">
              <a:spcBef>
                <a:spcPts val="0"/>
              </a:spcBef>
              <a:spcAft>
                <a:spcPts val="0"/>
              </a:spcAft>
              <a:buClr>
                <a:srgbClr val="000000"/>
              </a:buClr>
              <a:buSzPts val="1100"/>
              <a:buFont typeface="Arial"/>
              <a:buNone/>
            </a:pPr>
            <a:r>
              <a:rPr lang="en" dirty="0"/>
              <a:t>5.   Risk factors</a:t>
            </a:r>
            <a:endParaRPr dirty="0"/>
          </a:p>
          <a:p>
            <a:pPr marL="0" lvl="0" indent="0" algn="l" rtl="0">
              <a:spcBef>
                <a:spcPts val="0"/>
              </a:spcBef>
              <a:spcAft>
                <a:spcPts val="0"/>
              </a:spcAft>
              <a:buClr>
                <a:srgbClr val="000000"/>
              </a:buClr>
              <a:buSzPts val="1100"/>
              <a:buFont typeface="Arial"/>
              <a:buNone/>
            </a:pPr>
            <a:r>
              <a:rPr lang="en" dirty="0"/>
              <a:t>6.   Historical financial information</a:t>
            </a:r>
            <a:endParaRPr dirty="0"/>
          </a:p>
          <a:p>
            <a:pPr marL="0" lvl="0" indent="0" algn="l" rtl="0">
              <a:spcBef>
                <a:spcPts val="0"/>
              </a:spcBef>
              <a:spcAft>
                <a:spcPts val="0"/>
              </a:spcAft>
              <a:buClr>
                <a:srgbClr val="000000"/>
              </a:buClr>
              <a:buSzPts val="1100"/>
              <a:buFont typeface="Arial"/>
              <a:buNone/>
            </a:pPr>
            <a:r>
              <a:rPr lang="en" dirty="0"/>
              <a:t>7.   </a:t>
            </a:r>
            <a:r>
              <a:rPr lang="en-US" dirty="0"/>
              <a:t>Primary</a:t>
            </a:r>
            <a:r>
              <a:rPr lang="en" dirty="0"/>
              <a:t> stockholders and how </a:t>
            </a:r>
            <a:r>
              <a:rPr lang="en-US" dirty="0"/>
              <a:t>many shares</a:t>
            </a:r>
            <a:r>
              <a:rPr lang="en" dirty="0"/>
              <a:t> they own</a:t>
            </a:r>
            <a:endParaRPr dirty="0"/>
          </a:p>
          <a:p>
            <a:pPr marL="0" lvl="0" indent="0" algn="l" rtl="0">
              <a:spcBef>
                <a:spcPts val="0"/>
              </a:spcBef>
              <a:spcAft>
                <a:spcPts val="0"/>
              </a:spcAft>
              <a:buClr>
                <a:srgbClr val="000000"/>
              </a:buClr>
              <a:buSzPts val="1100"/>
              <a:buFont typeface="Arial"/>
              <a:buNone/>
            </a:pPr>
            <a:r>
              <a:rPr lang="en" dirty="0"/>
              <a:t>8.   </a:t>
            </a:r>
            <a:r>
              <a:rPr lang="en-US" dirty="0"/>
              <a:t>M</a:t>
            </a:r>
            <a:r>
              <a:rPr lang="en" dirty="0"/>
              <a:t>anagement’s background and experience</a:t>
            </a:r>
            <a:endParaRPr dirty="0"/>
          </a:p>
          <a:p>
            <a:pPr marL="0" lvl="0" indent="0" algn="l" rtl="0">
              <a:spcBef>
                <a:spcPts val="0"/>
              </a:spcBef>
              <a:spcAft>
                <a:spcPts val="0"/>
              </a:spcAft>
              <a:buClr>
                <a:srgbClr val="000000"/>
              </a:buClr>
              <a:buSzPts val="1100"/>
              <a:buFont typeface="Arial"/>
              <a:buNone/>
            </a:pPr>
            <a:r>
              <a:rPr lang="en" dirty="0"/>
              <a:t>9.   </a:t>
            </a:r>
            <a:r>
              <a:rPr lang="en-US" dirty="0"/>
              <a:t>Commissions to be paid to those selling the shares</a:t>
            </a:r>
            <a:endParaRPr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spTree>
      <p:nvGrpSpPr>
        <p:cNvPr id="1" name="Shape 63"/>
        <p:cNvGrpSpPr/>
        <p:nvPr/>
      </p:nvGrpSpPr>
      <p:grpSpPr>
        <a:xfrm>
          <a:off x="0" y="0"/>
          <a:ext cx="0" cy="0"/>
          <a:chOff x="0" y="0"/>
          <a:chExt cx="0" cy="0"/>
        </a:xfrm>
      </p:grpSpPr>
      <p:sp>
        <p:nvSpPr>
          <p:cNvPr id="64" name="Google Shape;64;p13"/>
          <p:cNvSpPr/>
          <p:nvPr/>
        </p:nvSpPr>
        <p:spPr>
          <a:xfrm>
            <a:off x="0" y="0"/>
            <a:ext cx="91440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2530550" y="1194000"/>
            <a:ext cx="6303300" cy="113400"/>
          </a:xfrm>
          <a:prstGeom prst="rect">
            <a:avLst/>
          </a:pr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307875" y="1194000"/>
            <a:ext cx="2024100" cy="113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txBox="1">
            <a:spLocks noGrp="1"/>
          </p:cNvSpPr>
          <p:nvPr>
            <p:ph type="title"/>
          </p:nvPr>
        </p:nvSpPr>
        <p:spPr>
          <a:xfrm>
            <a:off x="307875" y="1444550"/>
            <a:ext cx="2024100" cy="2975700"/>
          </a:xfrm>
          <a:prstGeom prst="rect">
            <a:avLst/>
          </a:prstGeom>
          <a:noFill/>
        </p:spPr>
        <p:txBody>
          <a:bodyPr spcFirstLastPara="1" wrap="square" lIns="91425" tIns="91425" rIns="91425" bIns="91425" anchor="t" anchorCtr="0"/>
          <a:lstStyle>
            <a:lvl1pPr lvl="0" algn="l">
              <a:lnSpc>
                <a:spcPct val="100000"/>
              </a:lnSpc>
              <a:spcBef>
                <a:spcPts val="0"/>
              </a:spcBef>
              <a:spcAft>
                <a:spcPts val="0"/>
              </a:spcAft>
              <a:buClr>
                <a:srgbClr val="FFFFFF"/>
              </a:buClr>
              <a:buSzPts val="2000"/>
              <a:buNone/>
              <a:defRPr sz="2000" b="1">
                <a:solidFill>
                  <a:srgbClr val="FFFFFF"/>
                </a:solidFill>
              </a:defRPr>
            </a:lvl1pPr>
            <a:lvl2pPr lvl="1" algn="l">
              <a:lnSpc>
                <a:spcPct val="100000"/>
              </a:lnSpc>
              <a:spcBef>
                <a:spcPts val="0"/>
              </a:spcBef>
              <a:spcAft>
                <a:spcPts val="0"/>
              </a:spcAft>
              <a:buClr>
                <a:srgbClr val="FFFFFF"/>
              </a:buClr>
              <a:buSzPts val="2000"/>
              <a:buNone/>
              <a:defRPr sz="2000" b="1">
                <a:solidFill>
                  <a:srgbClr val="FFFFFF"/>
                </a:solidFill>
              </a:defRPr>
            </a:lvl2pPr>
            <a:lvl3pPr lvl="2" algn="l">
              <a:lnSpc>
                <a:spcPct val="100000"/>
              </a:lnSpc>
              <a:spcBef>
                <a:spcPts val="0"/>
              </a:spcBef>
              <a:spcAft>
                <a:spcPts val="0"/>
              </a:spcAft>
              <a:buClr>
                <a:srgbClr val="FFFFFF"/>
              </a:buClr>
              <a:buSzPts val="2000"/>
              <a:buNone/>
              <a:defRPr sz="2000" b="1">
                <a:solidFill>
                  <a:srgbClr val="FFFFFF"/>
                </a:solidFill>
              </a:defRPr>
            </a:lvl3pPr>
            <a:lvl4pPr lvl="3" algn="l">
              <a:lnSpc>
                <a:spcPct val="100000"/>
              </a:lnSpc>
              <a:spcBef>
                <a:spcPts val="0"/>
              </a:spcBef>
              <a:spcAft>
                <a:spcPts val="0"/>
              </a:spcAft>
              <a:buClr>
                <a:srgbClr val="FFFFFF"/>
              </a:buClr>
              <a:buSzPts val="2000"/>
              <a:buNone/>
              <a:defRPr sz="2000" b="1">
                <a:solidFill>
                  <a:srgbClr val="FFFFFF"/>
                </a:solidFill>
              </a:defRPr>
            </a:lvl4pPr>
            <a:lvl5pPr lvl="4" algn="l">
              <a:lnSpc>
                <a:spcPct val="100000"/>
              </a:lnSpc>
              <a:spcBef>
                <a:spcPts val="0"/>
              </a:spcBef>
              <a:spcAft>
                <a:spcPts val="0"/>
              </a:spcAft>
              <a:buClr>
                <a:srgbClr val="FFFFFF"/>
              </a:buClr>
              <a:buSzPts val="2000"/>
              <a:buNone/>
              <a:defRPr sz="2000" b="1">
                <a:solidFill>
                  <a:srgbClr val="FFFFFF"/>
                </a:solidFill>
              </a:defRPr>
            </a:lvl5pPr>
            <a:lvl6pPr lvl="5" algn="l">
              <a:lnSpc>
                <a:spcPct val="100000"/>
              </a:lnSpc>
              <a:spcBef>
                <a:spcPts val="0"/>
              </a:spcBef>
              <a:spcAft>
                <a:spcPts val="0"/>
              </a:spcAft>
              <a:buClr>
                <a:srgbClr val="FFFFFF"/>
              </a:buClr>
              <a:buSzPts val="2000"/>
              <a:buNone/>
              <a:defRPr sz="2000" b="1">
                <a:solidFill>
                  <a:srgbClr val="FFFFFF"/>
                </a:solidFill>
              </a:defRPr>
            </a:lvl6pPr>
            <a:lvl7pPr lvl="6" algn="l">
              <a:lnSpc>
                <a:spcPct val="100000"/>
              </a:lnSpc>
              <a:spcBef>
                <a:spcPts val="0"/>
              </a:spcBef>
              <a:spcAft>
                <a:spcPts val="0"/>
              </a:spcAft>
              <a:buClr>
                <a:srgbClr val="FFFFFF"/>
              </a:buClr>
              <a:buSzPts val="2000"/>
              <a:buNone/>
              <a:defRPr sz="2000" b="1">
                <a:solidFill>
                  <a:srgbClr val="FFFFFF"/>
                </a:solidFill>
              </a:defRPr>
            </a:lvl7pPr>
            <a:lvl8pPr lvl="7" algn="l">
              <a:lnSpc>
                <a:spcPct val="100000"/>
              </a:lnSpc>
              <a:spcBef>
                <a:spcPts val="0"/>
              </a:spcBef>
              <a:spcAft>
                <a:spcPts val="0"/>
              </a:spcAft>
              <a:buClr>
                <a:srgbClr val="FFFFFF"/>
              </a:buClr>
              <a:buSzPts val="2000"/>
              <a:buNone/>
              <a:defRPr sz="2000" b="1">
                <a:solidFill>
                  <a:srgbClr val="FFFFFF"/>
                </a:solidFill>
              </a:defRPr>
            </a:lvl8pPr>
            <a:lvl9pPr lvl="8" algn="l">
              <a:lnSpc>
                <a:spcPct val="100000"/>
              </a:lnSpc>
              <a:spcBef>
                <a:spcPts val="0"/>
              </a:spcBef>
              <a:spcAft>
                <a:spcPts val="0"/>
              </a:spcAft>
              <a:buClr>
                <a:srgbClr val="FFFFFF"/>
              </a:buClr>
              <a:buSzPts val="2000"/>
              <a:buNone/>
              <a:defRPr sz="2000" b="1">
                <a:solidFill>
                  <a:srgbClr val="FFFFFF"/>
                </a:solidFill>
              </a:defRPr>
            </a:lvl9pPr>
          </a:lstStyle>
          <a:p>
            <a:endParaRPr/>
          </a:p>
        </p:txBody>
      </p:sp>
      <p:sp>
        <p:nvSpPr>
          <p:cNvPr id="68" name="Google Shape;68;p13"/>
          <p:cNvSpPr txBox="1">
            <a:spLocks noGrp="1"/>
          </p:cNvSpPr>
          <p:nvPr>
            <p:ph type="body" idx="1"/>
          </p:nvPr>
        </p:nvSpPr>
        <p:spPr>
          <a:xfrm>
            <a:off x="2530550" y="1444550"/>
            <a:ext cx="6303300" cy="2615100"/>
          </a:xfrm>
          <a:prstGeom prst="rect">
            <a:avLst/>
          </a:prstGeom>
          <a:noFill/>
        </p:spPr>
        <p:txBody>
          <a:bodyPr spcFirstLastPara="1" wrap="square" lIns="91425" tIns="91425" rIns="91425" bIns="91425" anchor="t" anchorCtr="0"/>
          <a:lstStyle>
            <a:lvl1pPr marL="457200" lvl="0" indent="-317500" algn="l">
              <a:lnSpc>
                <a:spcPct val="115000"/>
              </a:lnSpc>
              <a:spcBef>
                <a:spcPts val="0"/>
              </a:spcBef>
              <a:spcAft>
                <a:spcPts val="0"/>
              </a:spcAft>
              <a:buClr>
                <a:srgbClr val="FFFFFF"/>
              </a:buClr>
              <a:buSzPts val="1400"/>
              <a:buChar char="●"/>
              <a:defRPr sz="1400">
                <a:solidFill>
                  <a:srgbClr val="FFFFFF"/>
                </a:solidFill>
              </a:defRPr>
            </a:lvl1pPr>
            <a:lvl2pPr marL="914400" lvl="1" indent="-304800" algn="l">
              <a:lnSpc>
                <a:spcPct val="115000"/>
              </a:lnSpc>
              <a:spcBef>
                <a:spcPts val="1600"/>
              </a:spcBef>
              <a:spcAft>
                <a:spcPts val="0"/>
              </a:spcAft>
              <a:buClr>
                <a:srgbClr val="FFFFFF"/>
              </a:buClr>
              <a:buSzPts val="1200"/>
              <a:buChar char="○"/>
              <a:defRPr sz="1200">
                <a:solidFill>
                  <a:srgbClr val="FFFFFF"/>
                </a:solidFill>
              </a:defRPr>
            </a:lvl2pPr>
            <a:lvl3pPr marL="1371600" lvl="2" indent="-304800" algn="l">
              <a:lnSpc>
                <a:spcPct val="115000"/>
              </a:lnSpc>
              <a:spcBef>
                <a:spcPts val="1600"/>
              </a:spcBef>
              <a:spcAft>
                <a:spcPts val="0"/>
              </a:spcAft>
              <a:buClr>
                <a:srgbClr val="FFFFFF"/>
              </a:buClr>
              <a:buSzPts val="1200"/>
              <a:buChar char="■"/>
              <a:defRPr sz="1200">
                <a:solidFill>
                  <a:srgbClr val="FFFFFF"/>
                </a:solidFill>
              </a:defRPr>
            </a:lvl3pPr>
            <a:lvl4pPr marL="1828800" lvl="3" indent="-304800" algn="l">
              <a:lnSpc>
                <a:spcPct val="115000"/>
              </a:lnSpc>
              <a:spcBef>
                <a:spcPts val="1600"/>
              </a:spcBef>
              <a:spcAft>
                <a:spcPts val="0"/>
              </a:spcAft>
              <a:buClr>
                <a:srgbClr val="FFFFFF"/>
              </a:buClr>
              <a:buSzPts val="1200"/>
              <a:buChar char="●"/>
              <a:defRPr sz="1200">
                <a:solidFill>
                  <a:srgbClr val="FFFFFF"/>
                </a:solidFill>
              </a:defRPr>
            </a:lvl4pPr>
            <a:lvl5pPr marL="2286000" lvl="4" indent="-304800" algn="l">
              <a:lnSpc>
                <a:spcPct val="115000"/>
              </a:lnSpc>
              <a:spcBef>
                <a:spcPts val="1600"/>
              </a:spcBef>
              <a:spcAft>
                <a:spcPts val="0"/>
              </a:spcAft>
              <a:buClr>
                <a:srgbClr val="FFFFFF"/>
              </a:buClr>
              <a:buSzPts val="1200"/>
              <a:buChar char="○"/>
              <a:defRPr sz="1200">
                <a:solidFill>
                  <a:srgbClr val="FFFFFF"/>
                </a:solidFill>
              </a:defRPr>
            </a:lvl5pPr>
            <a:lvl6pPr marL="2743200" lvl="5" indent="-304800" algn="l">
              <a:lnSpc>
                <a:spcPct val="115000"/>
              </a:lnSpc>
              <a:spcBef>
                <a:spcPts val="1600"/>
              </a:spcBef>
              <a:spcAft>
                <a:spcPts val="0"/>
              </a:spcAft>
              <a:buClr>
                <a:srgbClr val="FFFFFF"/>
              </a:buClr>
              <a:buSzPts val="1200"/>
              <a:buChar char="■"/>
              <a:defRPr sz="1200">
                <a:solidFill>
                  <a:srgbClr val="FFFFFF"/>
                </a:solidFill>
              </a:defRPr>
            </a:lvl6pPr>
            <a:lvl7pPr marL="3200400" lvl="6" indent="-304800" algn="l">
              <a:lnSpc>
                <a:spcPct val="115000"/>
              </a:lnSpc>
              <a:spcBef>
                <a:spcPts val="1600"/>
              </a:spcBef>
              <a:spcAft>
                <a:spcPts val="0"/>
              </a:spcAft>
              <a:buClr>
                <a:srgbClr val="FFFFFF"/>
              </a:buClr>
              <a:buSzPts val="1200"/>
              <a:buChar char="●"/>
              <a:defRPr sz="1200">
                <a:solidFill>
                  <a:srgbClr val="FFFFFF"/>
                </a:solidFill>
              </a:defRPr>
            </a:lvl7pPr>
            <a:lvl8pPr marL="3657600" lvl="7" indent="-304800" algn="l">
              <a:lnSpc>
                <a:spcPct val="115000"/>
              </a:lnSpc>
              <a:spcBef>
                <a:spcPts val="1600"/>
              </a:spcBef>
              <a:spcAft>
                <a:spcPts val="0"/>
              </a:spcAft>
              <a:buClr>
                <a:srgbClr val="FFFFFF"/>
              </a:buClr>
              <a:buSzPts val="1200"/>
              <a:buChar char="○"/>
              <a:defRPr sz="1200">
                <a:solidFill>
                  <a:srgbClr val="FFFFFF"/>
                </a:solidFill>
              </a:defRPr>
            </a:lvl8pPr>
            <a:lvl9pPr marL="4114800" lvl="8" indent="-304800" algn="l">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69" name="Google Shape;69;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xfrm>
            <a:off x="2971800" y="4019550"/>
            <a:ext cx="6172200" cy="792600"/>
          </a:xfrm>
          <a:prstGeom prst="rect">
            <a:avLst/>
          </a:prstGeom>
          <a:solidFill>
            <a:srgbClr val="FFFFFF"/>
          </a:solidFill>
        </p:spPr>
        <p:txBody>
          <a:bodyPr spcFirstLastPara="1" wrap="square" lIns="91425" tIns="91425" rIns="91425" bIns="91425" anchor="b" anchorCtr="0">
            <a:noAutofit/>
          </a:bodyPr>
          <a:lstStyle/>
          <a:p>
            <a:pPr marL="0" lvl="0" indent="0" algn="r" rtl="0">
              <a:spcBef>
                <a:spcPts val="0"/>
              </a:spcBef>
              <a:spcAft>
                <a:spcPts val="0"/>
              </a:spcAft>
              <a:buNone/>
            </a:pPr>
            <a:r>
              <a:rPr lang="en" sz="3200" b="1" dirty="0">
                <a:solidFill>
                  <a:schemeClr val="bg2"/>
                </a:solidFill>
              </a:rPr>
              <a:t>Researching Public Companies</a:t>
            </a:r>
            <a:r>
              <a:rPr lang="en" sz="3200" b="1" dirty="0"/>
              <a:t>s   </a:t>
            </a:r>
            <a:endParaRPr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265500" y="133350"/>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Prospectus</a:t>
            </a:r>
            <a:endParaRPr dirty="0"/>
          </a:p>
        </p:txBody>
      </p:sp>
      <p:sp>
        <p:nvSpPr>
          <p:cNvPr id="134" name="Google Shape;134;p23"/>
          <p:cNvSpPr txBox="1">
            <a:spLocks noGrp="1"/>
          </p:cNvSpPr>
          <p:nvPr>
            <p:ph type="body" idx="2"/>
          </p:nvPr>
        </p:nvSpPr>
        <p:spPr>
          <a:xfrm>
            <a:off x="4939500" y="320050"/>
            <a:ext cx="3837000" cy="4599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US" sz="1600" dirty="0"/>
              <a:t>Number of </a:t>
            </a:r>
            <a:r>
              <a:rPr lang="en" sz="1600" dirty="0"/>
              <a:t>shares </a:t>
            </a:r>
            <a:r>
              <a:rPr lang="en-US" sz="1600" dirty="0"/>
              <a:t>to</a:t>
            </a:r>
            <a:r>
              <a:rPr lang="en" sz="1600" dirty="0"/>
              <a:t> be sold  &amp; amount </a:t>
            </a:r>
            <a:r>
              <a:rPr lang="en-US" sz="1600" dirty="0"/>
              <a:t>of</a:t>
            </a:r>
            <a:r>
              <a:rPr lang="en" sz="1600" dirty="0"/>
              <a:t> money </a:t>
            </a:r>
            <a:r>
              <a:rPr lang="en-US" sz="1600" dirty="0"/>
              <a:t>to</a:t>
            </a:r>
            <a:r>
              <a:rPr lang="en" sz="1600" dirty="0"/>
              <a:t> be raised </a:t>
            </a:r>
            <a:endParaRPr sz="1600" dirty="0"/>
          </a:p>
          <a:p>
            <a:pPr marL="457200" lvl="0" indent="-330200" algn="l" rtl="0">
              <a:spcBef>
                <a:spcPts val="0"/>
              </a:spcBef>
              <a:spcAft>
                <a:spcPts val="0"/>
              </a:spcAft>
              <a:buSzPts val="1600"/>
              <a:buAutoNum type="arabicPeriod"/>
            </a:pPr>
            <a:r>
              <a:rPr lang="en-US" sz="1600" dirty="0"/>
              <a:t>Use of proceeds</a:t>
            </a:r>
            <a:endParaRPr sz="1600" dirty="0"/>
          </a:p>
          <a:p>
            <a:pPr marL="457200" lvl="0" indent="-330200" algn="l" rtl="0">
              <a:spcBef>
                <a:spcPts val="0"/>
              </a:spcBef>
              <a:spcAft>
                <a:spcPts val="0"/>
              </a:spcAft>
              <a:buSzPts val="1600"/>
              <a:buAutoNum type="arabicPeriod"/>
            </a:pPr>
            <a:r>
              <a:rPr lang="en" sz="1600" dirty="0"/>
              <a:t>Insiders selling the</a:t>
            </a:r>
            <a:r>
              <a:rPr lang="en-US" sz="1600" dirty="0" err="1"/>
              <a:t>ir</a:t>
            </a:r>
            <a:r>
              <a:rPr lang="en" sz="1600" dirty="0"/>
              <a:t> stock</a:t>
            </a:r>
            <a:endParaRPr sz="1600" dirty="0"/>
          </a:p>
          <a:p>
            <a:pPr marL="457200" lvl="0" indent="-330200" algn="l" rtl="0">
              <a:spcBef>
                <a:spcPts val="0"/>
              </a:spcBef>
              <a:spcAft>
                <a:spcPts val="0"/>
              </a:spcAft>
              <a:buSzPts val="1600"/>
              <a:buAutoNum type="arabicPeriod"/>
            </a:pPr>
            <a:r>
              <a:rPr lang="en" sz="1600" dirty="0"/>
              <a:t>Explanation </a:t>
            </a:r>
            <a:r>
              <a:rPr lang="en-US" sz="1600" dirty="0"/>
              <a:t>o</a:t>
            </a:r>
            <a:r>
              <a:rPr lang="en" sz="1600" dirty="0"/>
              <a:t>f the company’s business</a:t>
            </a:r>
            <a:endParaRPr sz="1600" dirty="0"/>
          </a:p>
          <a:p>
            <a:pPr marL="457200" lvl="0" indent="-330200" algn="l" rtl="0">
              <a:spcBef>
                <a:spcPts val="0"/>
              </a:spcBef>
              <a:spcAft>
                <a:spcPts val="0"/>
              </a:spcAft>
              <a:buSzPts val="1600"/>
              <a:buAutoNum type="arabicPeriod"/>
            </a:pPr>
            <a:r>
              <a:rPr lang="en" sz="1600" dirty="0"/>
              <a:t>Risk factors</a:t>
            </a:r>
            <a:endParaRPr sz="1600" dirty="0"/>
          </a:p>
          <a:p>
            <a:pPr marL="457200" lvl="0" indent="-330200" algn="l" rtl="0">
              <a:spcBef>
                <a:spcPts val="0"/>
              </a:spcBef>
              <a:spcAft>
                <a:spcPts val="0"/>
              </a:spcAft>
              <a:buSzPts val="1600"/>
              <a:buAutoNum type="arabicPeriod"/>
            </a:pPr>
            <a:r>
              <a:rPr lang="en" sz="1600" dirty="0"/>
              <a:t>Historical financial information</a:t>
            </a:r>
            <a:endParaRPr sz="1600" dirty="0"/>
          </a:p>
          <a:p>
            <a:pPr marL="457200" lvl="0" indent="-330200" algn="l" rtl="0">
              <a:spcBef>
                <a:spcPts val="0"/>
              </a:spcBef>
              <a:spcAft>
                <a:spcPts val="0"/>
              </a:spcAft>
              <a:buSzPts val="1600"/>
              <a:buAutoNum type="arabicPeriod"/>
            </a:pPr>
            <a:r>
              <a:rPr lang="en-US" sz="1600" dirty="0"/>
              <a:t>Primary</a:t>
            </a:r>
            <a:r>
              <a:rPr lang="en" sz="1600" dirty="0"/>
              <a:t> stockholders &amp; how </a:t>
            </a:r>
            <a:r>
              <a:rPr lang="en-US" sz="1600" dirty="0"/>
              <a:t>many shares</a:t>
            </a:r>
            <a:r>
              <a:rPr lang="en" sz="1600" dirty="0"/>
              <a:t> they own</a:t>
            </a:r>
            <a:endParaRPr sz="1600" dirty="0"/>
          </a:p>
          <a:p>
            <a:pPr marL="457200" lvl="0" indent="-330200" algn="l" rtl="0">
              <a:spcBef>
                <a:spcPts val="0"/>
              </a:spcBef>
              <a:spcAft>
                <a:spcPts val="0"/>
              </a:spcAft>
              <a:buSzPts val="1600"/>
              <a:buAutoNum type="arabicPeriod"/>
            </a:pPr>
            <a:r>
              <a:rPr lang="en" sz="1600" dirty="0"/>
              <a:t>Management’s background &amp; experience</a:t>
            </a:r>
            <a:endParaRPr sz="1600" dirty="0"/>
          </a:p>
          <a:p>
            <a:pPr marL="457200" lvl="0" indent="-330200" algn="l" rtl="0">
              <a:spcBef>
                <a:spcPts val="0"/>
              </a:spcBef>
              <a:spcAft>
                <a:spcPts val="0"/>
              </a:spcAft>
              <a:buSzPts val="1600"/>
              <a:buAutoNum type="arabicPeriod"/>
            </a:pPr>
            <a:r>
              <a:rPr lang="en-US" sz="1600" dirty="0"/>
              <a:t>Commissions</a:t>
            </a:r>
            <a:r>
              <a:rPr lang="en" sz="1600" dirty="0"/>
              <a:t> </a:t>
            </a:r>
            <a:r>
              <a:rPr lang="en-US" sz="1600" dirty="0"/>
              <a:t>to be paid to those selling the shares </a:t>
            </a:r>
            <a:endParaRPr sz="1600" dirty="0"/>
          </a:p>
        </p:txBody>
      </p:sp>
      <p:sp>
        <p:nvSpPr>
          <p:cNvPr id="135" name="Google Shape;135;p23"/>
          <p:cNvSpPr txBox="1">
            <a:spLocks noGrp="1"/>
          </p:cNvSpPr>
          <p:nvPr>
            <p:ph type="subTitle" idx="1"/>
          </p:nvPr>
        </p:nvSpPr>
        <p:spPr>
          <a:xfrm>
            <a:off x="252248" y="1809750"/>
            <a:ext cx="4045200" cy="1235100"/>
          </a:xfrm>
          <a:prstGeom prst="rect">
            <a:avLst/>
          </a:prstGeom>
        </p:spPr>
        <p:txBody>
          <a:bodyPr spcFirstLastPara="1" wrap="square" lIns="91425" tIns="91425" rIns="91425" bIns="91425" anchor="t" anchorCtr="0">
            <a:noAutofit/>
          </a:bodyPr>
          <a:lstStyle/>
          <a:p>
            <a:pPr marL="0" lvl="0" indent="0"/>
            <a:r>
              <a:rPr lang="en-US" sz="2600" dirty="0"/>
              <a:t>When a company wants to sell new securities it files a registration statement containing a prospectus.  The prospectus </a:t>
            </a:r>
            <a:r>
              <a:rPr lang="en" sz="2600" dirty="0"/>
              <a:t>contains very important information</a:t>
            </a:r>
            <a:endParaRPr sz="2600" dirty="0"/>
          </a:p>
        </p:txBody>
      </p:sp>
      <p:cxnSp>
        <p:nvCxnSpPr>
          <p:cNvPr id="136" name="Google Shape;136;p23"/>
          <p:cNvCxnSpPr/>
          <p:nvPr/>
        </p:nvCxnSpPr>
        <p:spPr>
          <a:xfrm rot="10800000" flipH="1">
            <a:off x="3626251" y="3527851"/>
            <a:ext cx="1156500" cy="887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265500" y="1123950"/>
            <a:ext cx="4045200" cy="21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Corporate governance</a:t>
            </a:r>
            <a:endParaRPr dirty="0"/>
          </a:p>
        </p:txBody>
      </p:sp>
      <p:sp>
        <p:nvSpPr>
          <p:cNvPr id="143" name="Google Shape;143;p2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indent="0">
              <a:spcAft>
                <a:spcPts val="1600"/>
              </a:spcAft>
              <a:buNone/>
            </a:pPr>
            <a:r>
              <a:rPr lang="en-US" sz="2800" dirty="0"/>
              <a:t>This is a section of the investor relations page that reveals the ways a public company protects the rights of its shareholders.</a:t>
            </a:r>
          </a:p>
          <a:p>
            <a:pPr marL="0" lvl="0" indent="0" algn="l" rtl="0">
              <a:spcBef>
                <a:spcPts val="0"/>
              </a:spcBef>
              <a:spcAft>
                <a:spcPts val="1600"/>
              </a:spcAft>
              <a:buNone/>
            </a:pPr>
            <a:endParaRPr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News and Press Releases</a:t>
            </a:r>
            <a:endParaRPr/>
          </a:p>
        </p:txBody>
      </p:sp>
      <p:sp>
        <p:nvSpPr>
          <p:cNvPr id="156" name="Google Shape;156;p2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600" dirty="0"/>
              <a:t>The company </a:t>
            </a:r>
            <a:r>
              <a:rPr lang="en-US" sz="1600" dirty="0"/>
              <a:t>normally </a:t>
            </a:r>
            <a:r>
              <a:rPr lang="en" sz="1600" dirty="0"/>
              <a:t>release</a:t>
            </a:r>
            <a:r>
              <a:rPr lang="en-US" sz="1600" dirty="0"/>
              <a:t>s</a:t>
            </a:r>
            <a:r>
              <a:rPr lang="en" sz="1600" dirty="0"/>
              <a:t> official news to the public through its investor relations website. </a:t>
            </a:r>
          </a:p>
          <a:p>
            <a:pPr marL="0" lvl="0" indent="0" algn="l" rtl="0">
              <a:spcBef>
                <a:spcPts val="0"/>
              </a:spcBef>
              <a:spcAft>
                <a:spcPts val="0"/>
              </a:spcAft>
              <a:buClr>
                <a:srgbClr val="000000"/>
              </a:buClr>
              <a:buSzPts val="1100"/>
              <a:buFont typeface="Arial"/>
              <a:buNone/>
            </a:pPr>
            <a:endParaRPr lang="en" sz="1600" dirty="0"/>
          </a:p>
          <a:p>
            <a:pPr marL="0" lvl="0" indent="0" algn="l" rtl="0">
              <a:spcBef>
                <a:spcPts val="0"/>
              </a:spcBef>
              <a:spcAft>
                <a:spcPts val="0"/>
              </a:spcAft>
              <a:buClr>
                <a:srgbClr val="000000"/>
              </a:buClr>
              <a:buSzPts val="1100"/>
              <a:buFont typeface="Arial"/>
              <a:buNone/>
            </a:pPr>
            <a:r>
              <a:rPr lang="en" sz="1600" dirty="0"/>
              <a:t>External finance-based websites have reports and news stories about compan</a:t>
            </a:r>
            <a:r>
              <a:rPr lang="en-US" sz="1600" dirty="0" err="1"/>
              <a:t>ies</a:t>
            </a:r>
            <a:r>
              <a:rPr lang="en" sz="1600" dirty="0"/>
              <a:t>, but these can be biased and are often worthless. Please use credible news sources when investigating a company. The company is required to file a form 8-K </a:t>
            </a:r>
            <a:r>
              <a:rPr lang="en-US" sz="1600" dirty="0"/>
              <a:t>with </a:t>
            </a:r>
            <a:r>
              <a:rPr lang="en" sz="1600" dirty="0"/>
              <a:t>the SEC </a:t>
            </a:r>
            <a:r>
              <a:rPr lang="en-US" sz="1600" dirty="0"/>
              <a:t>through its </a:t>
            </a:r>
            <a:r>
              <a:rPr lang="en" sz="1600" dirty="0"/>
              <a:t>EDGAR database with any material news.</a:t>
            </a:r>
            <a:endParaRPr sz="1600" dirty="0"/>
          </a:p>
          <a:p>
            <a:pPr marL="0" lvl="0" indent="0" algn="l" rtl="0">
              <a:spcBef>
                <a:spcPts val="1600"/>
              </a:spcBef>
              <a:spcAft>
                <a:spcPts val="0"/>
              </a:spcAft>
              <a:buClr>
                <a:srgbClr val="000000"/>
              </a:buClr>
              <a:buSzPts val="1100"/>
              <a:buFont typeface="Arial"/>
              <a:buNone/>
            </a:pPr>
            <a:r>
              <a:rPr lang="en" sz="1600" dirty="0"/>
              <a:t> Rather than using the investor relations page,  you can go directly to the SEC and enter the ticker symbol in the EDGAR database. </a:t>
            </a:r>
            <a:endParaRPr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Summary of forms filed on E</a:t>
            </a:r>
            <a:r>
              <a:rPr lang="en-US" dirty="0"/>
              <a:t>DGAR</a:t>
            </a:r>
            <a:endParaRPr dirty="0"/>
          </a:p>
        </p:txBody>
      </p:sp>
      <p:sp>
        <p:nvSpPr>
          <p:cNvPr id="162" name="Google Shape;162;p2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dirty="0">
              <a:solidFill>
                <a:srgbClr val="000000"/>
              </a:solidFill>
              <a:latin typeface="Arial"/>
              <a:ea typeface="Arial"/>
              <a:cs typeface="Arial"/>
              <a:sym typeface="Arial"/>
            </a:endParaRPr>
          </a:p>
          <a:p>
            <a:pPr marL="342900">
              <a:lnSpc>
                <a:spcPct val="100000"/>
              </a:lnSpc>
              <a:buClr>
                <a:srgbClr val="000000"/>
              </a:buClr>
              <a:buSzPts val="1100"/>
            </a:pPr>
            <a:r>
              <a:rPr lang="en" sz="2400" dirty="0">
                <a:solidFill>
                  <a:srgbClr val="000000"/>
                </a:solidFill>
                <a:latin typeface="Arial"/>
                <a:ea typeface="Arial"/>
                <a:cs typeface="Arial"/>
                <a:sym typeface="Arial"/>
              </a:rPr>
              <a:t>10-K, 10-Q: the annual and quarterly reports</a:t>
            </a:r>
            <a:endParaRPr sz="2400" dirty="0">
              <a:solidFill>
                <a:srgbClr val="000000"/>
              </a:solidFill>
              <a:latin typeface="Arial"/>
              <a:ea typeface="Arial"/>
              <a:cs typeface="Arial"/>
              <a:sym typeface="Arial"/>
            </a:endParaRPr>
          </a:p>
          <a:p>
            <a:pPr marL="342900">
              <a:lnSpc>
                <a:spcPct val="100000"/>
              </a:lnSpc>
              <a:buClr>
                <a:srgbClr val="000000"/>
              </a:buClr>
              <a:buSzPts val="1100"/>
            </a:pPr>
            <a:r>
              <a:rPr lang="en" sz="2400" dirty="0">
                <a:solidFill>
                  <a:srgbClr val="000000"/>
                </a:solidFill>
                <a:latin typeface="Arial"/>
                <a:ea typeface="Arial"/>
                <a:cs typeface="Arial"/>
                <a:sym typeface="Arial"/>
              </a:rPr>
              <a:t>8-K: news releases</a:t>
            </a:r>
            <a:endParaRPr sz="2400" dirty="0">
              <a:solidFill>
                <a:srgbClr val="000000"/>
              </a:solidFill>
              <a:latin typeface="Arial"/>
              <a:ea typeface="Arial"/>
              <a:cs typeface="Arial"/>
              <a:sym typeface="Arial"/>
            </a:endParaRPr>
          </a:p>
          <a:p>
            <a:pPr marL="342900">
              <a:lnSpc>
                <a:spcPct val="100000"/>
              </a:lnSpc>
              <a:buClr>
                <a:srgbClr val="000000"/>
              </a:buClr>
              <a:buSzPts val="1100"/>
            </a:pPr>
            <a:r>
              <a:rPr lang="en" sz="2400" dirty="0">
                <a:solidFill>
                  <a:srgbClr val="000000"/>
                </a:solidFill>
                <a:latin typeface="Arial"/>
                <a:ea typeface="Arial"/>
                <a:cs typeface="Arial"/>
                <a:sym typeface="Arial"/>
              </a:rPr>
              <a:t>3, 4, or 5: Insider holdings and transactions</a:t>
            </a:r>
            <a:endParaRPr sz="2400" dirty="0">
              <a:solidFill>
                <a:srgbClr val="000000"/>
              </a:solidFill>
              <a:latin typeface="Arial"/>
              <a:ea typeface="Arial"/>
              <a:cs typeface="Arial"/>
              <a:sym typeface="Arial"/>
            </a:endParaRPr>
          </a:p>
          <a:p>
            <a:pPr marL="342900">
              <a:lnSpc>
                <a:spcPct val="100000"/>
              </a:lnSpc>
              <a:buClr>
                <a:srgbClr val="000000"/>
              </a:buClr>
              <a:buSzPts val="1100"/>
            </a:pPr>
            <a:r>
              <a:rPr lang="en" sz="2400" dirty="0">
                <a:solidFill>
                  <a:srgbClr val="000000"/>
                </a:solidFill>
                <a:latin typeface="Arial"/>
                <a:ea typeface="Arial"/>
                <a:cs typeface="Arial"/>
                <a:sym typeface="Arial"/>
              </a:rPr>
              <a:t>DEF 14A : Proxy</a:t>
            </a:r>
            <a:endParaRPr sz="2400" dirty="0">
              <a:solidFill>
                <a:srgbClr val="000000"/>
              </a:solidFill>
              <a:latin typeface="Arial"/>
              <a:ea typeface="Arial"/>
              <a:cs typeface="Arial"/>
              <a:sym typeface="Arial"/>
            </a:endParaRPr>
          </a:p>
          <a:p>
            <a:pPr marL="342900">
              <a:lnSpc>
                <a:spcPct val="100000"/>
              </a:lnSpc>
              <a:buClr>
                <a:srgbClr val="000000"/>
              </a:buClr>
              <a:buSzPts val="1100"/>
            </a:pPr>
            <a:r>
              <a:rPr lang="en" sz="2400" dirty="0">
                <a:solidFill>
                  <a:srgbClr val="000000"/>
                </a:solidFill>
                <a:latin typeface="Arial"/>
                <a:ea typeface="Arial"/>
                <a:cs typeface="Arial"/>
                <a:sym typeface="Arial"/>
              </a:rPr>
              <a:t>S-1, 424B3: security offerings for registration of new shares and the </a:t>
            </a:r>
            <a:r>
              <a:rPr lang="en-US" sz="2400" dirty="0">
                <a:solidFill>
                  <a:srgbClr val="000000"/>
                </a:solidFill>
                <a:latin typeface="Arial"/>
                <a:ea typeface="Arial"/>
                <a:cs typeface="Arial"/>
                <a:sym typeface="Arial"/>
              </a:rPr>
              <a:t>relevant </a:t>
            </a:r>
            <a:r>
              <a:rPr lang="en" sz="2400" dirty="0">
                <a:solidFill>
                  <a:srgbClr val="000000"/>
                </a:solidFill>
                <a:latin typeface="Arial"/>
                <a:ea typeface="Arial"/>
                <a:cs typeface="Arial"/>
                <a:sym typeface="Arial"/>
              </a:rPr>
              <a:t>prospectus</a:t>
            </a:r>
            <a:r>
              <a:rPr lang="en-US" sz="2400" dirty="0">
                <a:solidFill>
                  <a:srgbClr val="000000"/>
                </a:solidFill>
                <a:latin typeface="Arial"/>
                <a:ea typeface="Arial"/>
                <a:cs typeface="Arial"/>
                <a:sym typeface="Arial"/>
              </a:rPr>
              <a:t>es</a:t>
            </a:r>
            <a:endParaRPr sz="2400" dirty="0">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000000"/>
              </a:buClr>
              <a:buSzPts val="1100"/>
              <a:buFont typeface="Arial"/>
              <a:buNone/>
            </a:pPr>
            <a:endParaRPr sz="2400" dirty="0">
              <a:solidFill>
                <a:srgbClr val="000000"/>
              </a:solidFill>
              <a:latin typeface="Arial"/>
              <a:ea typeface="Arial"/>
              <a:cs typeface="Arial"/>
              <a:sym typeface="Arial"/>
            </a:endParaRPr>
          </a:p>
          <a:p>
            <a:pPr marL="0" lvl="0" indent="0" algn="l" rtl="0">
              <a:spcBef>
                <a:spcPts val="0"/>
              </a:spcBef>
              <a:spcAft>
                <a:spcPts val="1600"/>
              </a:spcAft>
              <a:buNone/>
            </a:pPr>
            <a:endParaRPr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2" name="Flowchart: Punched Tape 1">
            <a:extLst>
              <a:ext uri="{FF2B5EF4-FFF2-40B4-BE49-F238E27FC236}">
                <a16:creationId xmlns:a16="http://schemas.microsoft.com/office/drawing/2014/main" id="{AF06B90F-363B-4914-921A-B2BCEF0751E2}"/>
              </a:ext>
            </a:extLst>
          </p:cNvPr>
          <p:cNvSpPr/>
          <p:nvPr/>
        </p:nvSpPr>
        <p:spPr>
          <a:xfrm>
            <a:off x="409437" y="1504950"/>
            <a:ext cx="2021825" cy="2743200"/>
          </a:xfrm>
          <a:prstGeom prst="flowChartPunchedTape">
            <a:avLst/>
          </a:prstGeom>
          <a:solidFill>
            <a:srgbClr val="FF00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Google Shape;167;p28"/>
          <p:cNvSpPr txBox="1">
            <a:spLocks noGrp="1"/>
          </p:cNvSpPr>
          <p:nvPr>
            <p:ph type="title"/>
          </p:nvPr>
        </p:nvSpPr>
        <p:spPr>
          <a:xfrm>
            <a:off x="409436" y="1825550"/>
            <a:ext cx="2021825" cy="2422600"/>
          </a:xfrm>
          <a:prstGeom prst="rect">
            <a:avLst/>
          </a:prstGeom>
          <a:ln>
            <a:noFill/>
          </a:ln>
        </p:spPr>
        <p:txBody>
          <a:bodyPr spcFirstLastPara="1" vert="wordArtVert" wrap="square" lIns="91425" tIns="91425" rIns="91425" bIns="91425" anchor="t" anchorCtr="0">
            <a:noAutofit/>
          </a:bodyPr>
          <a:lstStyle/>
          <a:p>
            <a:pPr marL="0" lvl="0" indent="0" algn="l" rtl="0">
              <a:spcBef>
                <a:spcPts val="0"/>
              </a:spcBef>
              <a:spcAft>
                <a:spcPts val="0"/>
              </a:spcAft>
              <a:buNone/>
            </a:pPr>
            <a:r>
              <a:rPr lang="en-US" sz="2800" dirty="0"/>
              <a:t>RED FLAG</a:t>
            </a:r>
            <a:endParaRPr sz="2800" dirty="0"/>
          </a:p>
        </p:txBody>
      </p:sp>
      <p:sp>
        <p:nvSpPr>
          <p:cNvPr id="168" name="Google Shape;168;p28"/>
          <p:cNvSpPr txBox="1">
            <a:spLocks noGrp="1"/>
          </p:cNvSpPr>
          <p:nvPr>
            <p:ph type="body" idx="1"/>
          </p:nvPr>
        </p:nvSpPr>
        <p:spPr>
          <a:xfrm>
            <a:off x="2590800" y="1406450"/>
            <a:ext cx="6303300" cy="3260800"/>
          </a:xfrm>
          <a:prstGeom prst="rect">
            <a:avLst/>
          </a:prstGeom>
          <a:solidFill>
            <a:schemeClr val="bg1"/>
          </a:solidFill>
        </p:spPr>
        <p:txBody>
          <a:bodyPr spcFirstLastPara="1" wrap="square" lIns="91425" tIns="91425" rIns="91425" bIns="91425" anchor="t" anchorCtr="0">
            <a:noAutofit/>
          </a:bodyPr>
          <a:lstStyle/>
          <a:p>
            <a:pPr marL="0" lvl="0" indent="0">
              <a:buNone/>
            </a:pPr>
            <a:r>
              <a:rPr lang="en" sz="2600" dirty="0">
                <a:solidFill>
                  <a:srgbClr val="FF0000"/>
                </a:solidFill>
              </a:rPr>
              <a:t>When a company delays its filing of quarterly or annu</a:t>
            </a:r>
            <a:r>
              <a:rPr lang="en-US" sz="2600" dirty="0">
                <a:solidFill>
                  <a:srgbClr val="FF0000"/>
                </a:solidFill>
              </a:rPr>
              <a:t>al reports, </a:t>
            </a:r>
            <a:r>
              <a:rPr lang="en-US" sz="2600" dirty="0" err="1">
                <a:solidFill>
                  <a:srgbClr val="FF0000"/>
                </a:solidFill>
              </a:rPr>
              <a:t>somethin</a:t>
            </a:r>
            <a:r>
              <a:rPr lang="en" sz="2600" dirty="0">
                <a:solidFill>
                  <a:srgbClr val="FF0000"/>
                </a:solidFill>
                <a:latin typeface="Arial"/>
                <a:ea typeface="Arial"/>
                <a:cs typeface="Arial"/>
                <a:sym typeface="Arial"/>
              </a:rPr>
              <a:t>g </a:t>
            </a:r>
            <a:r>
              <a:rPr lang="en-US" sz="2600" dirty="0">
                <a:solidFill>
                  <a:srgbClr val="FF0000"/>
                </a:solidFill>
                <a:latin typeface="Arial"/>
                <a:ea typeface="Arial"/>
                <a:cs typeface="Arial"/>
                <a:sym typeface="Arial"/>
              </a:rPr>
              <a:t>may be</a:t>
            </a:r>
            <a:r>
              <a:rPr lang="en" sz="2600" dirty="0">
                <a:solidFill>
                  <a:srgbClr val="FF0000"/>
                </a:solidFill>
                <a:latin typeface="Arial"/>
                <a:ea typeface="Arial"/>
                <a:cs typeface="Arial"/>
                <a:sym typeface="Arial"/>
              </a:rPr>
              <a:t> amiss. </a:t>
            </a:r>
          </a:p>
          <a:p>
            <a:pPr marL="0" lvl="0" indent="0" algn="l" rtl="0">
              <a:lnSpc>
                <a:spcPct val="100000"/>
              </a:lnSpc>
              <a:spcBef>
                <a:spcPts val="1600"/>
              </a:spcBef>
              <a:spcAft>
                <a:spcPts val="0"/>
              </a:spcAft>
              <a:buClr>
                <a:srgbClr val="000000"/>
              </a:buClr>
              <a:buSzPts val="1100"/>
              <a:buFont typeface="Arial"/>
              <a:buNone/>
            </a:pPr>
            <a:r>
              <a:rPr lang="en-US" sz="2600" dirty="0">
                <a:solidFill>
                  <a:srgbClr val="FF0000"/>
                </a:solidFill>
                <a:latin typeface="Arial"/>
                <a:ea typeface="Arial"/>
                <a:cs typeface="Arial"/>
                <a:sym typeface="Arial"/>
              </a:rPr>
              <a:t>Late filings by public companies may indicate </a:t>
            </a:r>
            <a:r>
              <a:rPr lang="en" sz="2600" dirty="0">
                <a:solidFill>
                  <a:srgbClr val="FF0000"/>
                </a:solidFill>
                <a:latin typeface="Arial"/>
                <a:ea typeface="Arial"/>
                <a:cs typeface="Arial"/>
                <a:sym typeface="Arial"/>
              </a:rPr>
              <a:t>poor stock and operating performance.</a:t>
            </a:r>
            <a:endParaRPr sz="2600"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TERMS</a:t>
            </a:r>
            <a:endParaRPr/>
          </a:p>
        </p:txBody>
      </p:sp>
      <p:sp>
        <p:nvSpPr>
          <p:cNvPr id="174" name="Google Shape;174;p29"/>
          <p:cNvSpPr txBox="1"/>
          <p:nvPr/>
        </p:nvSpPr>
        <p:spPr>
          <a:xfrm>
            <a:off x="1828800" y="895350"/>
            <a:ext cx="3724800" cy="395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EDGAR</a:t>
            </a:r>
            <a:endParaRPr sz="1800" dirty="0"/>
          </a:p>
          <a:p>
            <a:pPr marL="0" lvl="0" indent="0" algn="l" rtl="0">
              <a:spcBef>
                <a:spcPts val="0"/>
              </a:spcBef>
              <a:spcAft>
                <a:spcPts val="0"/>
              </a:spcAft>
              <a:buNone/>
            </a:pPr>
            <a:r>
              <a:rPr lang="en" sz="1800" dirty="0"/>
              <a:t>10-K</a:t>
            </a:r>
            <a:endParaRPr sz="1800" dirty="0"/>
          </a:p>
          <a:p>
            <a:pPr marL="0" lvl="0" indent="0" algn="l" rtl="0">
              <a:spcBef>
                <a:spcPts val="0"/>
              </a:spcBef>
              <a:spcAft>
                <a:spcPts val="0"/>
              </a:spcAft>
              <a:buNone/>
            </a:pPr>
            <a:r>
              <a:rPr lang="en" sz="1800" dirty="0"/>
              <a:t>10-Q</a:t>
            </a:r>
            <a:endParaRPr sz="1800" dirty="0"/>
          </a:p>
          <a:p>
            <a:pPr marL="0" lvl="0" indent="0" algn="l" rtl="0">
              <a:spcBef>
                <a:spcPts val="0"/>
              </a:spcBef>
              <a:spcAft>
                <a:spcPts val="0"/>
              </a:spcAft>
              <a:buNone/>
            </a:pPr>
            <a:r>
              <a:rPr lang="en" sz="1800" dirty="0"/>
              <a:t>8-K</a:t>
            </a:r>
            <a:endParaRPr sz="1800" dirty="0"/>
          </a:p>
          <a:p>
            <a:pPr marL="0" lvl="0" indent="0" algn="l" rtl="0">
              <a:spcBef>
                <a:spcPts val="0"/>
              </a:spcBef>
              <a:spcAft>
                <a:spcPts val="0"/>
              </a:spcAft>
              <a:buNone/>
            </a:pPr>
            <a:r>
              <a:rPr lang="en-US" sz="1800" dirty="0"/>
              <a:t>a</a:t>
            </a:r>
            <a:r>
              <a:rPr lang="en" sz="1800" dirty="0"/>
              <a:t>nnual report</a:t>
            </a:r>
            <a:endParaRPr sz="1800" dirty="0"/>
          </a:p>
          <a:p>
            <a:pPr marL="0" lvl="0" indent="0" algn="l" rtl="0">
              <a:spcBef>
                <a:spcPts val="0"/>
              </a:spcBef>
              <a:spcAft>
                <a:spcPts val="0"/>
              </a:spcAft>
              <a:buNone/>
            </a:pPr>
            <a:r>
              <a:rPr lang="en-US" sz="1800" dirty="0"/>
              <a:t>p</a:t>
            </a:r>
            <a:r>
              <a:rPr lang="en" sz="1800" dirty="0"/>
              <a:t>rospectus</a:t>
            </a:r>
            <a:endParaRPr sz="1800" dirty="0"/>
          </a:p>
          <a:p>
            <a:pPr marL="0" lvl="0" indent="0" algn="l" rtl="0">
              <a:spcBef>
                <a:spcPts val="0"/>
              </a:spcBef>
              <a:spcAft>
                <a:spcPts val="0"/>
              </a:spcAft>
              <a:buNone/>
            </a:pPr>
            <a:r>
              <a:rPr lang="en-US" sz="1800" dirty="0"/>
              <a:t>insider</a:t>
            </a:r>
          </a:p>
          <a:p>
            <a:pPr marL="0" lvl="0" indent="0" algn="l" rtl="0">
              <a:spcBef>
                <a:spcPts val="0"/>
              </a:spcBef>
              <a:spcAft>
                <a:spcPts val="0"/>
              </a:spcAft>
              <a:buNone/>
            </a:pPr>
            <a:r>
              <a:rPr lang="en-US" sz="1800" dirty="0"/>
              <a:t>insider trading</a:t>
            </a:r>
          </a:p>
          <a:p>
            <a:pPr marL="0" lvl="0" indent="0" algn="l" rtl="0">
              <a:spcBef>
                <a:spcPts val="0"/>
              </a:spcBef>
              <a:spcAft>
                <a:spcPts val="0"/>
              </a:spcAft>
              <a:buNone/>
            </a:pPr>
            <a:r>
              <a:rPr lang="en" sz="1800" dirty="0"/>
              <a:t>CFO</a:t>
            </a:r>
            <a:endParaRPr sz="1800" dirty="0"/>
          </a:p>
          <a:p>
            <a:pPr marL="0" lvl="0" indent="0" algn="l" rtl="0">
              <a:spcBef>
                <a:spcPts val="0"/>
              </a:spcBef>
              <a:spcAft>
                <a:spcPts val="0"/>
              </a:spcAft>
              <a:buNone/>
            </a:pPr>
            <a:r>
              <a:rPr lang="en" sz="1800" dirty="0"/>
              <a:t>COO</a:t>
            </a:r>
            <a:endParaRPr sz="1800" dirty="0"/>
          </a:p>
          <a:p>
            <a:pPr marL="0" lvl="0" indent="0" algn="l" rtl="0">
              <a:spcBef>
                <a:spcPts val="0"/>
              </a:spcBef>
              <a:spcAft>
                <a:spcPts val="0"/>
              </a:spcAft>
              <a:buNone/>
            </a:pPr>
            <a:r>
              <a:rPr lang="en-US" sz="1800" dirty="0"/>
              <a:t>p</a:t>
            </a:r>
            <a:r>
              <a:rPr lang="en" sz="1800" dirty="0"/>
              <a:t>roxy document</a:t>
            </a:r>
            <a:endParaRP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9C84EC-72D1-4BA7-BBA4-3A60799EB36E}"/>
              </a:ext>
            </a:extLst>
          </p:cNvPr>
          <p:cNvSpPr/>
          <p:nvPr/>
        </p:nvSpPr>
        <p:spPr>
          <a:xfrm>
            <a:off x="762000" y="361950"/>
            <a:ext cx="7620000" cy="3539430"/>
          </a:xfrm>
          <a:prstGeom prst="rect">
            <a:avLst/>
          </a:prstGeom>
        </p:spPr>
        <p:txBody>
          <a:bodyPr wrap="square">
            <a:spAutoFit/>
          </a:bodyPr>
          <a:lstStyle/>
          <a:p>
            <a:pPr algn="just"/>
            <a:r>
              <a:rPr lang="en-US" sz="2800" dirty="0">
                <a:latin typeface="Century Schoolbook" panose="02040604050505020304" pitchFamily="18" charset="0"/>
              </a:rPr>
              <a:t>The Oklahoma Department of Securities Invest Ed® program has provided this information as a service to investors. Invest Ed does not recommend any particular investment strategy or plan, any type of product, or any securities professional over another.  No part of Invest Ed shall be taken as investment and/or legal advice.</a:t>
            </a:r>
            <a:endParaRPr lang="en-US" sz="2800" dirty="0"/>
          </a:p>
        </p:txBody>
      </p:sp>
    </p:spTree>
    <p:extLst>
      <p:ext uri="{BB962C8B-B14F-4D97-AF65-F5344CB8AC3E}">
        <p14:creationId xmlns:p14="http://schemas.microsoft.com/office/powerpoint/2010/main" val="3743722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460950" y="34817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Ready to do some research? Start here:</a:t>
            </a:r>
            <a:endParaRPr/>
          </a:p>
        </p:txBody>
      </p:sp>
      <p:sp>
        <p:nvSpPr>
          <p:cNvPr id="87" name="Google Shape;87;p16"/>
          <p:cNvSpPr txBox="1">
            <a:spLocks noGrp="1"/>
          </p:cNvSpPr>
          <p:nvPr>
            <p:ph type="body" idx="1"/>
          </p:nvPr>
        </p:nvSpPr>
        <p:spPr>
          <a:xfrm>
            <a:off x="471900" y="1919075"/>
            <a:ext cx="3999900" cy="2710200"/>
          </a:xfrm>
          <a:prstGeom prst="rect">
            <a:avLst/>
          </a:prstGeom>
          <a:solidFill>
            <a:srgbClr val="D0E0E3"/>
          </a:solidFill>
        </p:spPr>
        <p:txBody>
          <a:bodyPr spcFirstLastPara="1" wrap="square" lIns="91425" tIns="91425" rIns="91425" bIns="91425" anchor="t" anchorCtr="0">
            <a:noAutofit/>
          </a:bodyPr>
          <a:lstStyle/>
          <a:p>
            <a:pPr marL="0" lvl="0" indent="0" algn="l" rtl="0">
              <a:spcBef>
                <a:spcPts val="0"/>
              </a:spcBef>
              <a:spcAft>
                <a:spcPts val="1600"/>
              </a:spcAft>
              <a:buNone/>
            </a:pPr>
            <a:r>
              <a:rPr lang="en" sz="4000" b="1"/>
              <a:t>EDGAR database on the SEC website</a:t>
            </a:r>
            <a:endParaRPr sz="4000" b="1"/>
          </a:p>
        </p:txBody>
      </p:sp>
      <p:sp>
        <p:nvSpPr>
          <p:cNvPr id="88" name="Google Shape;88;p16"/>
          <p:cNvSpPr txBox="1">
            <a:spLocks noGrp="1"/>
          </p:cNvSpPr>
          <p:nvPr>
            <p:ph type="body" idx="2"/>
          </p:nvPr>
        </p:nvSpPr>
        <p:spPr>
          <a:xfrm>
            <a:off x="4694250" y="1919075"/>
            <a:ext cx="3999900" cy="2710200"/>
          </a:xfrm>
          <a:prstGeom prst="rect">
            <a:avLst/>
          </a:prstGeom>
          <a:solidFill>
            <a:srgbClr val="D0E0E3"/>
          </a:solidFill>
        </p:spPr>
        <p:txBody>
          <a:bodyPr spcFirstLastPara="1" wrap="square" lIns="91425" tIns="91425" rIns="91425" bIns="91425" anchor="t" anchorCtr="0">
            <a:noAutofit/>
          </a:bodyPr>
          <a:lstStyle/>
          <a:p>
            <a:pPr marL="0" lvl="0" indent="0" algn="l" rtl="0">
              <a:spcBef>
                <a:spcPts val="0"/>
              </a:spcBef>
              <a:spcAft>
                <a:spcPts val="1600"/>
              </a:spcAft>
              <a:buNone/>
            </a:pPr>
            <a:r>
              <a:rPr lang="en" sz="4000" b="1" dirty="0"/>
              <a:t>Investor relations page on the company website</a:t>
            </a:r>
            <a:endParaRPr sz="4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279853" y="72475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1"/>
              <a:t>EDGAR</a:t>
            </a:r>
            <a:endParaRPr sz="4800" b="1"/>
          </a:p>
        </p:txBody>
      </p:sp>
      <p:sp>
        <p:nvSpPr>
          <p:cNvPr id="94" name="Google Shape;94;p17"/>
          <p:cNvSpPr txBox="1">
            <a:spLocks noGrp="1"/>
          </p:cNvSpPr>
          <p:nvPr>
            <p:ph type="body" idx="1"/>
          </p:nvPr>
        </p:nvSpPr>
        <p:spPr>
          <a:xfrm>
            <a:off x="3388650" y="874150"/>
            <a:ext cx="5674800" cy="8040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6000" b="1">
                <a:solidFill>
                  <a:srgbClr val="CC4125"/>
                </a:solidFill>
              </a:rPr>
              <a:t>www.sec.gov</a:t>
            </a:r>
            <a:endParaRPr sz="6000" b="1">
              <a:solidFill>
                <a:srgbClr val="CC4125"/>
              </a:solidFill>
            </a:endParaRPr>
          </a:p>
        </p:txBody>
      </p:sp>
      <p:pic>
        <p:nvPicPr>
          <p:cNvPr id="95" name="Google Shape;95;p17"/>
          <p:cNvPicPr preferRelativeResize="0"/>
          <p:nvPr/>
        </p:nvPicPr>
        <p:blipFill>
          <a:blip r:embed="rId3">
            <a:alphaModFix/>
          </a:blip>
          <a:stretch>
            <a:fillRect/>
          </a:stretch>
        </p:blipFill>
        <p:spPr>
          <a:xfrm>
            <a:off x="0" y="2438175"/>
            <a:ext cx="9144001" cy="270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Most companies have an investor relation page- Below is Pepsico</a:t>
            </a:r>
            <a:endParaRPr/>
          </a:p>
        </p:txBody>
      </p:sp>
      <p:pic>
        <p:nvPicPr>
          <p:cNvPr id="101" name="Google Shape;101;p18"/>
          <p:cNvPicPr preferRelativeResize="0"/>
          <p:nvPr/>
        </p:nvPicPr>
        <p:blipFill rotWithShape="1">
          <a:blip r:embed="rId3">
            <a:alphaModFix/>
          </a:blip>
          <a:srcRect l="-2704" t="14211" r="14028" b="10197"/>
          <a:stretch/>
        </p:blipFill>
        <p:spPr>
          <a:xfrm>
            <a:off x="0" y="619050"/>
            <a:ext cx="9080323" cy="4524449"/>
          </a:xfrm>
          <a:prstGeom prst="rect">
            <a:avLst/>
          </a:prstGeom>
          <a:noFill/>
          <a:ln>
            <a:noFill/>
          </a:ln>
        </p:spPr>
      </p:pic>
      <p:cxnSp>
        <p:nvCxnSpPr>
          <p:cNvPr id="102" name="Google Shape;102;p18"/>
          <p:cNvCxnSpPr/>
          <p:nvPr/>
        </p:nvCxnSpPr>
        <p:spPr>
          <a:xfrm flipH="1">
            <a:off x="6548650" y="212475"/>
            <a:ext cx="1237200" cy="10218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545425" y="13037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Financial Filings</a:t>
            </a:r>
            <a:endParaRPr dirty="0"/>
          </a:p>
        </p:txBody>
      </p:sp>
      <p:sp>
        <p:nvSpPr>
          <p:cNvPr id="2" name="Text Placeholder 1">
            <a:extLst>
              <a:ext uri="{FF2B5EF4-FFF2-40B4-BE49-F238E27FC236}">
                <a16:creationId xmlns:a16="http://schemas.microsoft.com/office/drawing/2014/main" id="{CE4EB267-0170-4298-8A31-25B5586E98DD}"/>
              </a:ext>
            </a:extLst>
          </p:cNvPr>
          <p:cNvSpPr>
            <a:spLocks noGrp="1"/>
          </p:cNvSpPr>
          <p:nvPr>
            <p:ph type="body" idx="2"/>
          </p:nvPr>
        </p:nvSpPr>
        <p:spPr>
          <a:xfrm>
            <a:off x="4694250" y="1919075"/>
            <a:ext cx="3763950" cy="881275"/>
          </a:xfrm>
          <a:ln>
            <a:solidFill>
              <a:schemeClr val="tx1"/>
            </a:solidFill>
          </a:ln>
        </p:spPr>
        <p:txBody>
          <a:bodyPr/>
          <a:lstStyle/>
          <a:p>
            <a:pPr marL="139700" indent="0" algn="ctr">
              <a:buNone/>
            </a:pPr>
            <a:r>
              <a:rPr lang="en-US" sz="4800" b="1" dirty="0">
                <a:solidFill>
                  <a:schemeClr val="bg2"/>
                </a:solidFill>
              </a:rPr>
              <a:t>10-K</a:t>
            </a:r>
          </a:p>
          <a:p>
            <a:pPr marL="139700" indent="0">
              <a:buNone/>
            </a:pPr>
            <a:endParaRPr lang="en-US" dirty="0"/>
          </a:p>
        </p:txBody>
      </p:sp>
      <p:sp>
        <p:nvSpPr>
          <p:cNvPr id="9" name="Text Placeholder 1">
            <a:extLst>
              <a:ext uri="{FF2B5EF4-FFF2-40B4-BE49-F238E27FC236}">
                <a16:creationId xmlns:a16="http://schemas.microsoft.com/office/drawing/2014/main" id="{2E72326C-B71D-4BA4-BBFC-D5ABE5DB90F9}"/>
              </a:ext>
            </a:extLst>
          </p:cNvPr>
          <p:cNvSpPr>
            <a:spLocks noGrp="1"/>
          </p:cNvSpPr>
          <p:nvPr>
            <p:ph type="body" idx="1"/>
          </p:nvPr>
        </p:nvSpPr>
        <p:spPr>
          <a:xfrm>
            <a:off x="471488" y="1919288"/>
            <a:ext cx="3763950" cy="881062"/>
          </a:xfrm>
          <a:ln>
            <a:solidFill>
              <a:schemeClr val="tx1"/>
            </a:solidFill>
          </a:ln>
        </p:spPr>
        <p:txBody>
          <a:bodyPr/>
          <a:lstStyle/>
          <a:p>
            <a:pPr marL="139700" indent="0" algn="ctr">
              <a:buNone/>
            </a:pPr>
            <a:r>
              <a:rPr lang="en-US" sz="4800" b="1" dirty="0">
                <a:solidFill>
                  <a:schemeClr val="bg2"/>
                </a:solidFill>
              </a:rPr>
              <a:t>10-Q</a:t>
            </a:r>
          </a:p>
          <a:p>
            <a:pPr marL="139700" indent="0">
              <a:buNone/>
            </a:pPr>
            <a:endParaRPr lang="en-US" dirty="0"/>
          </a:p>
        </p:txBody>
      </p:sp>
      <p:sp>
        <p:nvSpPr>
          <p:cNvPr id="6" name="TextBox 5">
            <a:extLst>
              <a:ext uri="{FF2B5EF4-FFF2-40B4-BE49-F238E27FC236}">
                <a16:creationId xmlns:a16="http://schemas.microsoft.com/office/drawing/2014/main" id="{E06A92FD-AB2A-44CA-B425-73A2DF735874}"/>
              </a:ext>
            </a:extLst>
          </p:cNvPr>
          <p:cNvSpPr txBox="1"/>
          <p:nvPr/>
        </p:nvSpPr>
        <p:spPr>
          <a:xfrm>
            <a:off x="609600" y="3409950"/>
            <a:ext cx="3625838" cy="1446550"/>
          </a:xfrm>
          <a:prstGeom prst="rect">
            <a:avLst/>
          </a:prstGeom>
          <a:noFill/>
        </p:spPr>
        <p:txBody>
          <a:bodyPr wrap="square" rtlCol="0">
            <a:spAutoFit/>
          </a:bodyPr>
          <a:lstStyle/>
          <a:p>
            <a:pPr algn="ctr"/>
            <a:r>
              <a:rPr lang="en-US" sz="4400" dirty="0"/>
              <a:t>First  3 quarters</a:t>
            </a:r>
          </a:p>
        </p:txBody>
      </p:sp>
      <p:sp>
        <p:nvSpPr>
          <p:cNvPr id="11" name="TextBox 10">
            <a:extLst>
              <a:ext uri="{FF2B5EF4-FFF2-40B4-BE49-F238E27FC236}">
                <a16:creationId xmlns:a16="http://schemas.microsoft.com/office/drawing/2014/main" id="{1D6707C7-ED7B-4D7E-A5FF-E1608788F9AB}"/>
              </a:ext>
            </a:extLst>
          </p:cNvPr>
          <p:cNvSpPr txBox="1"/>
          <p:nvPr/>
        </p:nvSpPr>
        <p:spPr>
          <a:xfrm>
            <a:off x="5029200" y="3486150"/>
            <a:ext cx="3429000" cy="769441"/>
          </a:xfrm>
          <a:prstGeom prst="rect">
            <a:avLst/>
          </a:prstGeom>
          <a:noFill/>
        </p:spPr>
        <p:txBody>
          <a:bodyPr wrap="square" rtlCol="0" anchor="ctr">
            <a:spAutoFit/>
          </a:bodyPr>
          <a:lstStyle/>
          <a:p>
            <a:pPr algn="ctr"/>
            <a:r>
              <a:rPr lang="en-US" sz="4400" dirty="0"/>
              <a:t>Last quarter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400" dirty="0"/>
              <a:t>Generally, </a:t>
            </a:r>
            <a:r>
              <a:rPr lang="en-US" sz="2400" dirty="0" err="1"/>
              <a:t>i</a:t>
            </a:r>
            <a:r>
              <a:rPr lang="en" sz="2400" dirty="0"/>
              <a:t>nsider sales or purchases of stock must be reported to the SEC.</a:t>
            </a:r>
            <a:endParaRPr sz="2400" dirty="0"/>
          </a:p>
        </p:txBody>
      </p:sp>
      <p:sp>
        <p:nvSpPr>
          <p:cNvPr id="115" name="Google Shape;115;p20"/>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Insider Transactions</a:t>
            </a:r>
            <a:endParaRPr dirty="0"/>
          </a:p>
        </p:txBody>
      </p:sp>
      <p:sp>
        <p:nvSpPr>
          <p:cNvPr id="116" name="Google Shape;116;p20"/>
          <p:cNvSpPr txBox="1"/>
          <p:nvPr/>
        </p:nvSpPr>
        <p:spPr>
          <a:xfrm>
            <a:off x="3697950" y="357800"/>
            <a:ext cx="5056200" cy="426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Who is an insider?</a:t>
            </a:r>
            <a:endParaRPr sz="3600" dirty="0"/>
          </a:p>
          <a:p>
            <a:pPr marL="0" lvl="0" indent="0" algn="l" rtl="0">
              <a:spcBef>
                <a:spcPts val="0"/>
              </a:spcBef>
              <a:spcAft>
                <a:spcPts val="0"/>
              </a:spcAft>
              <a:buNone/>
            </a:pPr>
            <a:r>
              <a:rPr lang="en" sz="2400" dirty="0"/>
              <a:t>Anyone who owns more than 10% of a company’s stock, or who </a:t>
            </a:r>
            <a:r>
              <a:rPr lang="en-US" sz="2400" dirty="0"/>
              <a:t>is </a:t>
            </a:r>
            <a:r>
              <a:rPr lang="en" sz="2400" dirty="0"/>
              <a:t>a member of the board of directors, or any officer in </a:t>
            </a:r>
            <a:r>
              <a:rPr lang="en-US" sz="2400" dirty="0"/>
              <a:t>the</a:t>
            </a:r>
            <a:r>
              <a:rPr lang="en" sz="2400" dirty="0"/>
              <a:t> company, like a CFO or COO.</a:t>
            </a:r>
            <a:endParaRPr sz="2400" dirty="0"/>
          </a:p>
          <a:p>
            <a:pPr marL="0" lvl="0" indent="0" algn="l" rtl="0">
              <a:spcBef>
                <a:spcPts val="0"/>
              </a:spcBef>
              <a:spcAft>
                <a:spcPts val="0"/>
              </a:spcAft>
              <a:buNone/>
            </a:pPr>
            <a:endParaRPr sz="2400" dirty="0"/>
          </a:p>
          <a:p>
            <a:pPr marL="0" lvl="0" indent="0" algn="l" rtl="0">
              <a:spcBef>
                <a:spcPts val="0"/>
              </a:spcBef>
              <a:spcAft>
                <a:spcPts val="0"/>
              </a:spcAft>
              <a:buNone/>
            </a:pPr>
            <a:r>
              <a:rPr lang="en" sz="2400" dirty="0"/>
              <a:t>Insiders are allowed to buy and sell shares in their own companies during certain windows of time.</a:t>
            </a:r>
            <a:endParaRPr sz="2400" dirty="0"/>
          </a:p>
          <a:p>
            <a:pPr marL="0" lvl="0" indent="0" algn="l" rtl="0">
              <a:spcBef>
                <a:spcPts val="0"/>
              </a:spcBef>
              <a:spcAft>
                <a:spcPts val="0"/>
              </a:spcAft>
              <a:buNone/>
            </a:pP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07875" y="1444550"/>
            <a:ext cx="2024100" cy="297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Can We Learn From Insider Transactions?</a:t>
            </a:r>
            <a:endParaRPr/>
          </a:p>
        </p:txBody>
      </p:sp>
      <p:sp>
        <p:nvSpPr>
          <p:cNvPr id="128" name="Google Shape;128;p22"/>
          <p:cNvSpPr txBox="1">
            <a:spLocks noGrp="1"/>
          </p:cNvSpPr>
          <p:nvPr>
            <p:ph type="body" idx="1"/>
          </p:nvPr>
        </p:nvSpPr>
        <p:spPr>
          <a:xfrm>
            <a:off x="2530550" y="1444550"/>
            <a:ext cx="6303300" cy="261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When management buys stock, or has a large amount of stock, their own financial interests are aligned with the shareholders’ interest.</a:t>
            </a:r>
            <a:endParaRPr sz="1800" dirty="0"/>
          </a:p>
          <a:p>
            <a:pPr marL="0" lvl="0" indent="0" algn="l" rtl="0">
              <a:spcBef>
                <a:spcPts val="1600"/>
              </a:spcBef>
              <a:spcAft>
                <a:spcPts val="0"/>
              </a:spcAft>
              <a:buNone/>
            </a:pPr>
            <a:r>
              <a:rPr lang="en" sz="1800" dirty="0"/>
              <a:t>An officer’s s</a:t>
            </a:r>
            <a:r>
              <a:rPr lang="en-US" sz="1800" dirty="0"/>
              <a:t>ale of a </a:t>
            </a:r>
            <a:r>
              <a:rPr lang="en" sz="1800" dirty="0"/>
              <a:t>large amount of </a:t>
            </a:r>
            <a:r>
              <a:rPr lang="en-US" sz="1800" dirty="0"/>
              <a:t>his</a:t>
            </a:r>
            <a:r>
              <a:rPr lang="en" sz="1800" dirty="0"/>
              <a:t> stock holdings may not show confidence in the company’s financial future.</a:t>
            </a:r>
            <a:endParaRPr sz="1800" dirty="0"/>
          </a:p>
          <a:p>
            <a:pPr marL="0" lvl="0" indent="0" algn="l" rtl="0">
              <a:spcBef>
                <a:spcPts val="1600"/>
              </a:spcBef>
              <a:spcAft>
                <a:spcPts val="0"/>
              </a:spcAft>
              <a:buNone/>
            </a:pPr>
            <a:r>
              <a:rPr lang="en" sz="1800" dirty="0"/>
              <a:t>There are 3 forms that companies file with SEC concerning insiders: </a:t>
            </a:r>
            <a:r>
              <a:rPr lang="en-US" sz="1800" dirty="0"/>
              <a:t>forms</a:t>
            </a:r>
            <a:r>
              <a:rPr lang="en" sz="1800" dirty="0"/>
              <a:t> 3, 4, &amp; 5 </a:t>
            </a:r>
            <a:r>
              <a:rPr lang="en-US" sz="1800" dirty="0"/>
              <a:t>available </a:t>
            </a:r>
            <a:r>
              <a:rPr lang="en" sz="1800" dirty="0"/>
              <a:t>on the SEC website.</a:t>
            </a: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What is “insider trading”?</a:t>
            </a:r>
            <a:endParaRPr sz="4800" dirty="0"/>
          </a:p>
        </p:txBody>
      </p:sp>
      <p:sp>
        <p:nvSpPr>
          <p:cNvPr id="122" name="Google Shape;122;p21"/>
          <p:cNvSpPr txBox="1">
            <a:spLocks noGrp="1"/>
          </p:cNvSpPr>
          <p:nvPr>
            <p:ph type="body" idx="1"/>
          </p:nvPr>
        </p:nvSpPr>
        <p:spPr>
          <a:xfrm>
            <a:off x="471900" y="1919075"/>
            <a:ext cx="8222100" cy="2710200"/>
          </a:xfrm>
          <a:prstGeom prst="rect">
            <a:avLst/>
          </a:prstGeom>
          <a:solidFill>
            <a:schemeClr val="bg1"/>
          </a:solidFill>
        </p:spPr>
        <p:txBody>
          <a:bodyPr spcFirstLastPara="1" wrap="square" lIns="91425" tIns="91425" rIns="91425" bIns="91425" anchor="t" anchorCtr="0">
            <a:noAutofit/>
          </a:bodyPr>
          <a:lstStyle/>
          <a:p>
            <a:pPr marL="0" lvl="0" indent="0">
              <a:lnSpc>
                <a:spcPct val="100000"/>
              </a:lnSpc>
              <a:buClr>
                <a:srgbClr val="000000"/>
              </a:buClr>
              <a:buSzPts val="1100"/>
              <a:buNone/>
              <a:defRPr/>
            </a:pPr>
            <a:r>
              <a:rPr lang="en-US" sz="2400" dirty="0">
                <a:solidFill>
                  <a:srgbClr val="222222"/>
                </a:solidFill>
                <a:highlight>
                  <a:srgbClr val="FFFFFF"/>
                </a:highlight>
              </a:rPr>
              <a:t>It is illegal to trade on “non-public material information”. Material information is news that a reasonable investor would want to have in making an informed decision about the stock. Insiders cannot trade in their own shares before a major announcement when they would have an advantage of inside information. This is known as “insider trading”. </a:t>
            </a:r>
            <a:endParaRPr lang="en-US" sz="2400" dirty="0">
              <a:highlight>
                <a:srgbClr val="FFFFFF"/>
              </a:highlight>
            </a:endParaRPr>
          </a:p>
          <a:p>
            <a:pPr marL="0" lvl="0" indent="0" algn="l" rtl="0">
              <a:spcBef>
                <a:spcPts val="0"/>
              </a:spcBef>
              <a:spcAft>
                <a:spcPts val="1600"/>
              </a:spcAft>
              <a:buNone/>
            </a:pPr>
            <a:endParaRPr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1605</Words>
  <Application>Microsoft Office PowerPoint</Application>
  <PresentationFormat>On-screen Show (16:9)</PresentationFormat>
  <Paragraphs>100</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Roboto</vt:lpstr>
      <vt:lpstr>Arial</vt:lpstr>
      <vt:lpstr>Century Schoolbook</vt:lpstr>
      <vt:lpstr>Material</vt:lpstr>
      <vt:lpstr>Researching Public Companiess   </vt:lpstr>
      <vt:lpstr>PowerPoint Presentation</vt:lpstr>
      <vt:lpstr>Ready to do some research? Start here:</vt:lpstr>
      <vt:lpstr>EDGAR</vt:lpstr>
      <vt:lpstr>Most companies have an investor relation page- Below is Pepsico</vt:lpstr>
      <vt:lpstr>Financial Filings</vt:lpstr>
      <vt:lpstr>Insider Transactions</vt:lpstr>
      <vt:lpstr>What Can We Learn From Insider Transactions?</vt:lpstr>
      <vt:lpstr>What is “insider trading”?</vt:lpstr>
      <vt:lpstr>Prospectus</vt:lpstr>
      <vt:lpstr>Corporate governance</vt:lpstr>
      <vt:lpstr>News and Press Releases</vt:lpstr>
      <vt:lpstr>Summary of forms filed on EDGAR</vt:lpstr>
      <vt:lpstr>RED FLAG</vt:lpstr>
      <vt:lpstr>TERMS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Researching Public Companiess   </dc:title>
  <cp:lastModifiedBy>Jennifer Shaw</cp:lastModifiedBy>
  <cp:revision>18</cp:revision>
  <cp:lastPrinted>2019-01-02T16:34:30Z</cp:lastPrinted>
  <dcterms:modified xsi:type="dcterms:W3CDTF">2019-01-11T20:12:39Z</dcterms:modified>
</cp:coreProperties>
</file>