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313863"/>
  <p:embeddedFontLst>
    <p:embeddedFont>
      <p:font typeface="Century Schoolbook" panose="02040604050505020304" pitchFamily="18" charset="0"/>
      <p:regular r:id="rId21"/>
      <p:bold r:id="rId22"/>
      <p:italic r:id="rId23"/>
      <p:boldItalic r:id="rId24"/>
    </p:embeddedFont>
    <p:embeddedFont>
      <p:font typeface="Roboto" panose="020000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58" autoAdjust="0"/>
  </p:normalViewPr>
  <p:slideViewPr>
    <p:cSldViewPr>
      <p:cViewPr varScale="1">
        <p:scale>
          <a:sx n="62" d="100"/>
          <a:sy n="62" d="100"/>
        </p:scale>
        <p:origin x="140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424085"/>
            <a:ext cx="5486400" cy="4191238"/>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609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401kcalculator.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c05e6cde9_0_50: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c05e6cde9_0_50: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Leverage increases your risk. Leverage, or borrowing, magnifies your rate of return, and introduces the possibility that a decline in your investments might leave you in debt to your broker</a:t>
            </a:r>
            <a:r>
              <a:rPr lang="en-US" dirty="0">
                <a:solidFill>
                  <a:schemeClr val="dk1"/>
                </a:solidFill>
              </a:rPr>
              <a:t>age firm</a:t>
            </a:r>
            <a:r>
              <a:rPr lang="en" dirty="0">
                <a:solidFill>
                  <a:schemeClr val="dk1"/>
                </a:solidFill>
              </a:rPr>
              <a:t>. Leverage leaves the investor much more susceptible to large drops in the market.</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c05e6cde9_0_57: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c05e6cde9_0_57: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 Please avoid borrowing money to put at risk in the stock market.</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c05e6cde9_0_65: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c05e6cde9_0_65: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 teacher notes- this is just title slide for diverstification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Photo credits </a:t>
            </a:r>
            <a:r>
              <a:rPr lang="en" sz="1050" u="sng" dirty="0">
                <a:solidFill>
                  <a:schemeClr val="hlink"/>
                </a:solidFill>
                <a:highlight>
                  <a:srgbClr val="F3F5F6"/>
                </a:highlight>
                <a:hlinkClick r:id="rId3"/>
              </a:rPr>
              <a:t>http://401kcalculator.org</a:t>
            </a:r>
            <a:endParaRPr sz="1050" dirty="0">
              <a:solidFill>
                <a:srgbClr val="212124"/>
              </a:solidFill>
              <a:highlight>
                <a:srgbClr val="F3F5F6"/>
              </a:highlight>
            </a:endParaRPr>
          </a:p>
          <a:p>
            <a:pPr marL="0" lvl="0" indent="0" algn="l" rtl="0">
              <a:spcBef>
                <a:spcPts val="0"/>
              </a:spcBef>
              <a:spcAft>
                <a:spcPts val="0"/>
              </a:spcAft>
              <a:buNone/>
            </a:pPr>
            <a:r>
              <a:rPr lang="en" sz="1050" dirty="0">
                <a:solidFill>
                  <a:srgbClr val="212124"/>
                </a:solidFill>
                <a:highlight>
                  <a:srgbClr val="F3F5F6"/>
                </a:highlight>
              </a:rPr>
              <a:t>Creative Commons free for use, modification, and for commercial use with credit to </a:t>
            </a:r>
            <a:r>
              <a:rPr lang="en" sz="1050" u="sng" dirty="0">
                <a:solidFill>
                  <a:schemeClr val="hlink"/>
                </a:solidFill>
                <a:highlight>
                  <a:srgbClr val="F3F5F6"/>
                </a:highlight>
                <a:hlinkClick r:id="rId3"/>
              </a:rPr>
              <a:t>http://401kcalculator.org</a:t>
            </a:r>
            <a:endParaRPr sz="1050" dirty="0">
              <a:solidFill>
                <a:srgbClr val="212124"/>
              </a:solidFill>
              <a:highlight>
                <a:srgbClr val="F3F5F6"/>
              </a:highlight>
            </a:endParaRPr>
          </a:p>
          <a:p>
            <a:pPr marL="0" lvl="0" indent="0" algn="l" rtl="0">
              <a:spcBef>
                <a:spcPts val="0"/>
              </a:spcBef>
              <a:spcAft>
                <a:spcPts val="0"/>
              </a:spcAft>
              <a:buNone/>
            </a:pPr>
            <a:endParaRPr sz="1050" dirty="0">
              <a:solidFill>
                <a:srgbClr val="212124"/>
              </a:solidFill>
              <a:highlight>
                <a:srgbClr val="F3F5F6"/>
              </a:highlight>
            </a:endParaRPr>
          </a:p>
          <a:p>
            <a:pPr marL="0" lvl="0" indent="0" algn="l" rtl="0">
              <a:spcBef>
                <a:spcPts val="0"/>
              </a:spcBef>
              <a:spcAft>
                <a:spcPts val="0"/>
              </a:spcAft>
              <a:buNone/>
            </a:pPr>
            <a:r>
              <a:rPr lang="en" sz="1050" dirty="0">
                <a:solidFill>
                  <a:srgbClr val="212124"/>
                </a:solidFill>
                <a:highlight>
                  <a:srgbClr val="F3F5F6"/>
                </a:highlight>
              </a:rPr>
              <a:t>https://www.flickr.com/photos/68751915@N05/6793832171/in/photostream/</a:t>
            </a:r>
            <a:endParaRPr sz="1050" dirty="0">
              <a:solidFill>
                <a:srgbClr val="212124"/>
              </a:solidFill>
              <a:highlight>
                <a:srgbClr val="F3F5F6"/>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c05e6cde9_0_69: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c05e6cde9_0_69: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An investment portfolio is a collection of financial assets, such as stocks, bonds, real estate, commodities and perhaps cash or bank deposits.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The best way to reduce risk in your portfolio is through diversification. Diversification means simply “do not put all your eggs in one basket”. It means to own a variety of securities, </a:t>
            </a:r>
            <a:r>
              <a:rPr lang="en-US" dirty="0">
                <a:solidFill>
                  <a:schemeClr val="dk1"/>
                </a:solidFill>
              </a:rPr>
              <a:t>representing different market industries</a:t>
            </a:r>
            <a:r>
              <a:rPr lang="en" dirty="0">
                <a:solidFill>
                  <a:schemeClr val="dk1"/>
                </a:solidFill>
              </a:rPr>
              <a:t>, each with different risks and potential returns. </a:t>
            </a:r>
            <a:r>
              <a:rPr lang="en" i="1" dirty="0">
                <a:solidFill>
                  <a:schemeClr val="dk1"/>
                </a:solidFill>
              </a:rPr>
              <a:t>There are many ways to diversify a portfolio. For example, an investor might diversify her portfolio with the following asset classes:  US stocks, </a:t>
            </a:r>
            <a:r>
              <a:rPr lang="en-US" i="1" dirty="0">
                <a:solidFill>
                  <a:schemeClr val="dk1"/>
                </a:solidFill>
              </a:rPr>
              <a:t>g</a:t>
            </a:r>
            <a:r>
              <a:rPr lang="en" i="1" dirty="0">
                <a:solidFill>
                  <a:schemeClr val="dk1"/>
                </a:solidFill>
              </a:rPr>
              <a:t>overnment bonds, </a:t>
            </a:r>
            <a:r>
              <a:rPr lang="en-US" i="1" dirty="0" err="1">
                <a:solidFill>
                  <a:schemeClr val="dk1"/>
                </a:solidFill>
              </a:rPr>
              <a:t>i</a:t>
            </a:r>
            <a:r>
              <a:rPr lang="en" i="1" dirty="0">
                <a:solidFill>
                  <a:schemeClr val="dk1"/>
                </a:solidFill>
              </a:rPr>
              <a:t>nternational </a:t>
            </a:r>
            <a:r>
              <a:rPr lang="en-US" i="1" dirty="0">
                <a:solidFill>
                  <a:schemeClr val="dk1"/>
                </a:solidFill>
              </a:rPr>
              <a:t>s</a:t>
            </a:r>
            <a:r>
              <a:rPr lang="en" i="1" dirty="0">
                <a:solidFill>
                  <a:schemeClr val="dk1"/>
                </a:solidFill>
              </a:rPr>
              <a:t>tocks, and </a:t>
            </a:r>
            <a:r>
              <a:rPr lang="en-US" i="1" dirty="0">
                <a:solidFill>
                  <a:schemeClr val="dk1"/>
                </a:solidFill>
              </a:rPr>
              <a:t>c</a:t>
            </a:r>
            <a:r>
              <a:rPr lang="en" i="1" dirty="0">
                <a:solidFill>
                  <a:schemeClr val="dk1"/>
                </a:solidFill>
              </a:rPr>
              <a:t>ash.</a:t>
            </a:r>
            <a:endParaRPr i="1"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c05e6cde9_0_575: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c05e6cde9_0_575: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Diversification helps investors avoid total financial ruin. Suppose you place all your money in one stock, and the stock goes to zero. You would have to start your investing career over, from scratch. Now suppose you buy 20 </a:t>
            </a:r>
            <a:r>
              <a:rPr lang="en-US" dirty="0">
                <a:solidFill>
                  <a:schemeClr val="dk1"/>
                </a:solidFill>
              </a:rPr>
              <a:t>diversified </a:t>
            </a:r>
            <a:r>
              <a:rPr lang="en" dirty="0">
                <a:solidFill>
                  <a:schemeClr val="dk1"/>
                </a:solidFill>
              </a:rPr>
              <a:t>stocks. It is very unlikely that all stocks in your portfolio would go to zero.  </a:t>
            </a:r>
            <a:r>
              <a:rPr lang="en-US" dirty="0">
                <a:solidFill>
                  <a:schemeClr val="dk1"/>
                </a:solidFill>
              </a:rPr>
              <a:t>T</a:t>
            </a:r>
            <a:r>
              <a:rPr lang="en" dirty="0">
                <a:solidFill>
                  <a:schemeClr val="dk1"/>
                </a:solidFill>
              </a:rPr>
              <a:t>he stocks may all go down in a bear market, but not by the same amount.  </a:t>
            </a:r>
            <a:endParaRPr dirty="0">
              <a:solidFill>
                <a:schemeClr val="dk1"/>
              </a:solidFill>
            </a:endParaRP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solidFill>
                  <a:schemeClr val="dk1"/>
                </a:solidFill>
              </a:rPr>
              <a:t>Bear Market - </a:t>
            </a:r>
            <a:r>
              <a:rPr lang="en-US" sz="1100" b="0" i="0" u="none" strike="noStrike" cap="none" dirty="0">
                <a:solidFill>
                  <a:srgbClr val="000000"/>
                </a:solidFill>
                <a:effectLst/>
                <a:latin typeface="Arial"/>
                <a:ea typeface="Arial"/>
                <a:cs typeface="Arial"/>
                <a:sym typeface="Arial"/>
              </a:rPr>
              <a:t>a period of falling prices in a financial market, e.g., stock prices go down during a bear market</a:t>
            </a:r>
            <a:r>
              <a:rPr lang="en-US" dirty="0"/>
              <a:t> </a:t>
            </a:r>
            <a:endParaRPr lang="en-US" i="1"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c05e6cde9_0_581: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c05e6cde9_0_581: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Owning  </a:t>
            </a:r>
            <a:r>
              <a:rPr lang="en-US" dirty="0">
                <a:solidFill>
                  <a:schemeClr val="dk1"/>
                </a:solidFill>
              </a:rPr>
              <a:t>stock in </a:t>
            </a:r>
            <a:r>
              <a:rPr lang="en" dirty="0">
                <a:solidFill>
                  <a:schemeClr val="dk1"/>
                </a:solidFill>
              </a:rPr>
              <a:t>15 to 20 companies in different industries leaves a stock portfolio well diversified.</a:t>
            </a:r>
            <a:endParaRPr dirty="0">
              <a:solidFill>
                <a:schemeClr val="dk1"/>
              </a:solidFill>
            </a:endParaRPr>
          </a:p>
          <a:p>
            <a:pPr marL="0" lvl="0" indent="0" algn="l" rtl="0">
              <a:spcBef>
                <a:spcPts val="0"/>
              </a:spcBef>
              <a:spcAft>
                <a:spcPts val="0"/>
              </a:spcAft>
              <a:buNone/>
            </a:pPr>
            <a:r>
              <a:rPr lang="en" dirty="0">
                <a:solidFill>
                  <a:schemeClr val="dk1"/>
                </a:solidFill>
              </a:rPr>
              <a:t>You can diversify, or “balance”, the portfolio by owning stocks in a broad range of industries (such as energy, retail, technology), and with different market capitalizations (or sizes). Most industries are not perfectly correlated with each other; that is, they do not always grow at the same rate. Some industries do well during economic recessions, and some outperform during economic booms.</a:t>
            </a:r>
            <a:endParaRPr dirty="0">
              <a:solidFill>
                <a:schemeClr val="dk1"/>
              </a:solidFill>
            </a:endParaRPr>
          </a:p>
          <a:p>
            <a:pPr marL="0" lvl="0" indent="0" algn="l" rtl="0">
              <a:spcBef>
                <a:spcPts val="0"/>
              </a:spcBef>
              <a:spcAft>
                <a:spcPts val="0"/>
              </a:spcAft>
              <a:buNone/>
            </a:pPr>
            <a:r>
              <a:rPr lang="en" dirty="0">
                <a:solidFill>
                  <a:schemeClr val="dk1"/>
                </a:solidFill>
              </a:rPr>
              <a:t>Even within the bond market you can own both government and corporate bonds in a diversified portfolio. </a:t>
            </a:r>
            <a:r>
              <a:rPr lang="en-US" dirty="0">
                <a:solidFill>
                  <a:schemeClr val="dk1"/>
                </a:solidFill>
              </a:rPr>
              <a:t>M</a:t>
            </a:r>
            <a:r>
              <a:rPr lang="en" dirty="0">
                <a:solidFill>
                  <a:schemeClr val="dk1"/>
                </a:solidFill>
              </a:rPr>
              <a:t>utual funds and ETFs allow investors to </a:t>
            </a:r>
            <a:r>
              <a:rPr lang="en-US" dirty="0">
                <a:solidFill>
                  <a:schemeClr val="dk1"/>
                </a:solidFill>
              </a:rPr>
              <a:t>easily </a:t>
            </a:r>
            <a:r>
              <a:rPr lang="en" dirty="0">
                <a:solidFill>
                  <a:schemeClr val="dk1"/>
                </a:solidFill>
              </a:rPr>
              <a:t>diversify th</a:t>
            </a:r>
            <a:r>
              <a:rPr lang="en-US" dirty="0" err="1">
                <a:solidFill>
                  <a:schemeClr val="dk1"/>
                </a:solidFill>
              </a:rPr>
              <a:t>eir</a:t>
            </a:r>
            <a:r>
              <a:rPr lang="en-US" dirty="0">
                <a:solidFill>
                  <a:schemeClr val="dk1"/>
                </a:solidFill>
              </a:rPr>
              <a:t> portfolios.  </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Capitalizations –  	</a:t>
            </a:r>
            <a:r>
              <a:rPr lang="en-US" i="1" dirty="0">
                <a:solidFill>
                  <a:schemeClr val="dk1"/>
                </a:solidFill>
              </a:rPr>
              <a:t>Large Cap </a:t>
            </a:r>
            <a:r>
              <a:rPr lang="en-US" dirty="0">
                <a:solidFill>
                  <a:schemeClr val="dk1"/>
                </a:solidFill>
              </a:rPr>
              <a:t>- </a:t>
            </a:r>
            <a:r>
              <a:rPr lang="en-US" sz="1100" b="0" i="0" u="none" strike="noStrike" cap="none" dirty="0">
                <a:solidFill>
                  <a:srgbClr val="000000"/>
                </a:solidFill>
                <a:effectLst/>
                <a:latin typeface="Arial"/>
                <a:ea typeface="Arial"/>
                <a:cs typeface="Arial"/>
                <a:sym typeface="Arial"/>
              </a:rPr>
              <a:t>equities with a market capitalization in excess of $10 billion</a:t>
            </a:r>
          </a:p>
          <a:p>
            <a:pPr marL="0" lvl="0" indent="0" algn="l" rtl="0">
              <a:spcBef>
                <a:spcPts val="0"/>
              </a:spcBef>
              <a:spcAft>
                <a:spcPts val="0"/>
              </a:spcAft>
              <a:buNone/>
            </a:pPr>
            <a:r>
              <a:rPr lang="en-US" dirty="0">
                <a:solidFill>
                  <a:schemeClr val="dk1"/>
                </a:solidFill>
              </a:rPr>
              <a:t>		</a:t>
            </a:r>
            <a:r>
              <a:rPr lang="en-US" i="1" dirty="0">
                <a:solidFill>
                  <a:schemeClr val="dk1"/>
                </a:solidFill>
              </a:rPr>
              <a:t>Mid Cap </a:t>
            </a:r>
            <a:r>
              <a:rPr lang="en-US" dirty="0">
                <a:solidFill>
                  <a:schemeClr val="dk1"/>
                </a:solidFill>
              </a:rPr>
              <a:t>- </a:t>
            </a:r>
            <a:r>
              <a:rPr lang="en-US" sz="1100" b="0" i="0" u="none" strike="noStrike" cap="none" dirty="0">
                <a:solidFill>
                  <a:srgbClr val="000000"/>
                </a:solidFill>
                <a:effectLst/>
                <a:latin typeface="Arial"/>
                <a:ea typeface="Arial"/>
                <a:cs typeface="Arial"/>
                <a:sym typeface="Arial"/>
              </a:rPr>
              <a:t>equities with a market capitalization between $2 Billion and $10 Billion</a:t>
            </a:r>
            <a:r>
              <a:rPr lang="en-US" dirty="0"/>
              <a:t> </a:t>
            </a:r>
          </a:p>
          <a:p>
            <a:pPr marL="0" lvl="0" indent="0" algn="l" rtl="0">
              <a:spcBef>
                <a:spcPts val="0"/>
              </a:spcBef>
              <a:spcAft>
                <a:spcPts val="0"/>
              </a:spcAft>
              <a:buNone/>
            </a:pPr>
            <a:r>
              <a:rPr lang="en-US" dirty="0">
                <a:solidFill>
                  <a:schemeClr val="dk1"/>
                </a:solidFill>
              </a:rPr>
              <a:t>		</a:t>
            </a:r>
            <a:r>
              <a:rPr lang="en-US" i="1" dirty="0">
                <a:solidFill>
                  <a:schemeClr val="dk1"/>
                </a:solidFill>
              </a:rPr>
              <a:t>Small Cap </a:t>
            </a:r>
            <a:r>
              <a:rPr lang="en-US" dirty="0">
                <a:solidFill>
                  <a:schemeClr val="dk1"/>
                </a:solidFill>
              </a:rPr>
              <a:t>- </a:t>
            </a:r>
            <a:r>
              <a:rPr lang="en-US" sz="1100" b="0" i="0" u="none" strike="noStrike" cap="none" dirty="0">
                <a:solidFill>
                  <a:srgbClr val="000000"/>
                </a:solidFill>
                <a:effectLst/>
                <a:latin typeface="Arial"/>
                <a:ea typeface="Arial"/>
                <a:cs typeface="Arial"/>
                <a:sym typeface="Arial"/>
              </a:rPr>
              <a:t>stocks with less than $500 Million in market capitalization</a:t>
            </a:r>
            <a:r>
              <a:rPr lang="en-US" dirty="0"/>
              <a:t> </a:t>
            </a: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c05e6cde9_0_591: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c05e6cde9_0_591: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How an investor allocates or divides up the assets in a portfolio is called “asset allocation”. The asset allocation decision is based on several factors, including time horizon and risk tolerance.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Time horizon means how </a:t>
            </a:r>
            <a:r>
              <a:rPr lang="en-US" dirty="0">
                <a:solidFill>
                  <a:schemeClr val="dk1"/>
                </a:solidFill>
              </a:rPr>
              <a:t>long the investor expects to hold the portfolio, which may depend on how many years </a:t>
            </a:r>
            <a:r>
              <a:rPr lang="en" dirty="0">
                <a:solidFill>
                  <a:schemeClr val="dk1"/>
                </a:solidFill>
              </a:rPr>
              <a:t>in the future the investor </a:t>
            </a:r>
            <a:r>
              <a:rPr lang="en-US" dirty="0">
                <a:solidFill>
                  <a:schemeClr val="dk1"/>
                </a:solidFill>
              </a:rPr>
              <a:t>anticipates he </a:t>
            </a:r>
            <a:r>
              <a:rPr lang="en" dirty="0">
                <a:solidFill>
                  <a:schemeClr val="dk1"/>
                </a:solidFill>
              </a:rPr>
              <a:t>will need the cash. For example, </a:t>
            </a:r>
            <a:r>
              <a:rPr lang="en-US" dirty="0">
                <a:solidFill>
                  <a:schemeClr val="dk1"/>
                </a:solidFill>
              </a:rPr>
              <a:t>if you plan to retire in 2 years</a:t>
            </a:r>
            <a:r>
              <a:rPr lang="en" dirty="0">
                <a:solidFill>
                  <a:schemeClr val="dk1"/>
                </a:solidFill>
              </a:rPr>
              <a:t>, then your </a:t>
            </a:r>
            <a:r>
              <a:rPr lang="en-US" dirty="0">
                <a:solidFill>
                  <a:schemeClr val="dk1"/>
                </a:solidFill>
              </a:rPr>
              <a:t>investment </a:t>
            </a:r>
            <a:r>
              <a:rPr lang="en" dirty="0">
                <a:solidFill>
                  <a:schemeClr val="dk1"/>
                </a:solidFill>
              </a:rPr>
              <a:t>time horizon is short. If you </a:t>
            </a:r>
            <a:r>
              <a:rPr lang="en-US" dirty="0">
                <a:solidFill>
                  <a:schemeClr val="dk1"/>
                </a:solidFill>
              </a:rPr>
              <a:t>plan to </a:t>
            </a:r>
            <a:r>
              <a:rPr lang="en" dirty="0">
                <a:solidFill>
                  <a:schemeClr val="dk1"/>
                </a:solidFill>
              </a:rPr>
              <a:t>retire in 30 years, you have a longer time horizon. The shorter the investment time horizon, the lower the riskiness of the assets </a:t>
            </a:r>
            <a:r>
              <a:rPr lang="en-US" dirty="0">
                <a:solidFill>
                  <a:schemeClr val="dk1"/>
                </a:solidFill>
              </a:rPr>
              <a:t>in the portfolio</a:t>
            </a:r>
            <a:r>
              <a:rPr lang="en" dirty="0">
                <a:solidFill>
                  <a:schemeClr val="dk1"/>
                </a:solidFill>
              </a:rPr>
              <a:t> should be.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dirty="0">
                <a:solidFill>
                  <a:schemeClr val="dk1"/>
                </a:solidFill>
              </a:rPr>
              <a:t>Risk tolerance </a:t>
            </a:r>
            <a:r>
              <a:rPr lang="en-US" sz="1100" b="0" i="0" u="none" strike="noStrike" cap="none" dirty="0">
                <a:solidFill>
                  <a:srgbClr val="000000"/>
                </a:solidFill>
                <a:effectLst/>
                <a:latin typeface="Arial"/>
                <a:ea typeface="Arial"/>
                <a:cs typeface="Arial"/>
                <a:sym typeface="Arial"/>
              </a:rPr>
              <a:t>the ability to accept a given amount of risk in investing. The higher the risk tolerance, the more risk investors accept in their portfolios</a:t>
            </a:r>
            <a:r>
              <a:rPr lang="en" dirty="0">
                <a:solidFill>
                  <a:schemeClr val="dk1"/>
                </a:solidFill>
              </a:rPr>
              <a:t>. Low risk tolerance means that preservation of capital is the primary concern.</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None/>
            </a:pPr>
            <a:endParaRPr i="1"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c05e6cde9_0_633: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c05e6cde9_0_633: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05e6cde9_0_0: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05e6cde9_0_0: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c05e6cde9_0_6: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c05e6cde9_0_6: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i="1" dirty="0">
                <a:solidFill>
                  <a:schemeClr val="dk1"/>
                </a:solidFill>
              </a:rPr>
              <a:t>Risk</a:t>
            </a:r>
            <a:endParaRPr i="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Investing involves placing money at risk in the hopes of earning a positive rate of return.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Risk is the likelihood of loss when </a:t>
            </a:r>
            <a:r>
              <a:rPr lang="en-US" dirty="0">
                <a:solidFill>
                  <a:schemeClr val="dk1"/>
                </a:solidFill>
              </a:rPr>
              <a:t>you</a:t>
            </a:r>
            <a:r>
              <a:rPr lang="en" dirty="0">
                <a:solidFill>
                  <a:schemeClr val="dk1"/>
                </a:solidFill>
              </a:rPr>
              <a:t> invest, and if </a:t>
            </a:r>
            <a:r>
              <a:rPr lang="en-US" dirty="0">
                <a:solidFill>
                  <a:schemeClr val="dk1"/>
                </a:solidFill>
              </a:rPr>
              <a:t>you</a:t>
            </a:r>
            <a:r>
              <a:rPr lang="en" dirty="0">
                <a:solidFill>
                  <a:schemeClr val="dk1"/>
                </a:solidFill>
              </a:rPr>
              <a:t> do lose money, how much </a:t>
            </a:r>
            <a:r>
              <a:rPr lang="en-US" dirty="0">
                <a:solidFill>
                  <a:schemeClr val="dk1"/>
                </a:solidFill>
              </a:rPr>
              <a:t>you</a:t>
            </a:r>
            <a:r>
              <a:rPr lang="en" dirty="0">
                <a:solidFill>
                  <a:schemeClr val="dk1"/>
                </a:solidFill>
              </a:rPr>
              <a:t> can </a:t>
            </a:r>
            <a:r>
              <a:rPr lang="en-US" dirty="0">
                <a:solidFill>
                  <a:schemeClr val="dk1"/>
                </a:solidFill>
              </a:rPr>
              <a:t>afford to </a:t>
            </a:r>
            <a:r>
              <a:rPr lang="en" dirty="0">
                <a:solidFill>
                  <a:schemeClr val="dk1"/>
                </a:solidFill>
              </a:rPr>
              <a:t>lose.</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You </a:t>
            </a:r>
            <a:r>
              <a:rPr lang="en" dirty="0">
                <a:solidFill>
                  <a:schemeClr val="dk1"/>
                </a:solidFill>
              </a:rPr>
              <a:t>need to understand risk and find ways to minimize the risk in </a:t>
            </a:r>
            <a:r>
              <a:rPr lang="en-US" dirty="0">
                <a:solidFill>
                  <a:schemeClr val="dk1"/>
                </a:solidFill>
              </a:rPr>
              <a:t>y</a:t>
            </a:r>
            <a:r>
              <a:rPr lang="en" dirty="0">
                <a:solidFill>
                  <a:schemeClr val="dk1"/>
                </a:solidFill>
              </a:rPr>
              <a:t>our portfolio.</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c05e6cde9_0_13: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c05e6cde9_0_13: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 portfolio is a collection of investments assembled to meet one or more investment </a:t>
            </a:r>
            <a:r>
              <a:rPr lang="en">
                <a:solidFill>
                  <a:schemeClr val="dk1"/>
                </a:solidFill>
              </a:rPr>
              <a:t>goals.</a:t>
            </a: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c05e6cde9_0_19: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c05e6cde9_0_19: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 “Risk means more things can happen than will happen.” Elroy Dimson</a:t>
            </a:r>
            <a:endParaRPr dirty="0">
              <a:solidFill>
                <a:schemeClr val="dk1"/>
              </a:solidFill>
            </a:endParaRPr>
          </a:p>
          <a:p>
            <a:pPr marL="0" lvl="0" indent="0" algn="l" rtl="0">
              <a:spcBef>
                <a:spcPts val="0"/>
              </a:spcBef>
              <a:spcAft>
                <a:spcPts val="0"/>
              </a:spcAft>
              <a:buNone/>
            </a:pPr>
            <a:r>
              <a:rPr lang="en" dirty="0">
                <a:solidFill>
                  <a:schemeClr val="dk1"/>
                </a:solidFill>
              </a:rPr>
              <a:t>Risk cannot be eliminated, </a:t>
            </a:r>
            <a:r>
              <a:rPr lang="en-US" dirty="0">
                <a:solidFill>
                  <a:schemeClr val="dk1"/>
                </a:solidFill>
              </a:rPr>
              <a:t>you</a:t>
            </a:r>
            <a:r>
              <a:rPr lang="en" dirty="0">
                <a:solidFill>
                  <a:schemeClr val="dk1"/>
                </a:solidFill>
              </a:rPr>
              <a:t> can only try to reduce and control the risk in </a:t>
            </a:r>
            <a:r>
              <a:rPr lang="en-US" dirty="0">
                <a:solidFill>
                  <a:schemeClr val="dk1"/>
                </a:solidFill>
              </a:rPr>
              <a:t>y</a:t>
            </a:r>
            <a:r>
              <a:rPr lang="en" dirty="0">
                <a:solidFill>
                  <a:schemeClr val="dk1"/>
                </a:solidFill>
              </a:rPr>
              <a:t>our portfolio.</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05e6cde9_0_25: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05e6cde9_0_25: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i="1" dirty="0">
                <a:solidFill>
                  <a:schemeClr val="dk1"/>
                </a:solidFill>
              </a:rPr>
              <a:t>The following are some guidelines about risk:    	</a:t>
            </a:r>
            <a:endParaRPr i="1" dirty="0">
              <a:solidFill>
                <a:schemeClr val="dk1"/>
              </a:solidFill>
            </a:endParaRPr>
          </a:p>
          <a:p>
            <a:pPr marL="0" lvl="0" indent="0" algn="l" rtl="0">
              <a:spcBef>
                <a:spcPts val="0"/>
              </a:spcBef>
              <a:spcAft>
                <a:spcPts val="0"/>
              </a:spcAft>
              <a:buClr>
                <a:schemeClr val="dk1"/>
              </a:buClr>
              <a:buSzPts val="1100"/>
              <a:buFont typeface="Arial"/>
              <a:buNone/>
            </a:pPr>
            <a:r>
              <a:rPr lang="en" i="1" dirty="0">
                <a:solidFill>
                  <a:schemeClr val="dk1"/>
                </a:solidFill>
              </a:rPr>
              <a:t>Price and risk are connected. The lower the price </a:t>
            </a:r>
            <a:r>
              <a:rPr lang="en-US" i="1" dirty="0">
                <a:solidFill>
                  <a:schemeClr val="dk1"/>
                </a:solidFill>
              </a:rPr>
              <a:t>you</a:t>
            </a:r>
            <a:r>
              <a:rPr lang="en" i="1" dirty="0">
                <a:solidFill>
                  <a:schemeClr val="dk1"/>
                </a:solidFill>
              </a:rPr>
              <a:t> pay for a stock, the less </a:t>
            </a:r>
            <a:r>
              <a:rPr lang="en-US" i="1" dirty="0">
                <a:solidFill>
                  <a:schemeClr val="dk1"/>
                </a:solidFill>
              </a:rPr>
              <a:t>you</a:t>
            </a:r>
            <a:r>
              <a:rPr lang="en" i="1" dirty="0">
                <a:solidFill>
                  <a:schemeClr val="dk1"/>
                </a:solidFill>
              </a:rPr>
              <a:t> can lose. </a:t>
            </a:r>
            <a:r>
              <a:rPr lang="en-US" i="1" dirty="0">
                <a:solidFill>
                  <a:schemeClr val="dk1"/>
                </a:solidFill>
              </a:rPr>
              <a:t>You</a:t>
            </a:r>
            <a:r>
              <a:rPr lang="en" i="1" dirty="0">
                <a:solidFill>
                  <a:schemeClr val="dk1"/>
                </a:solidFill>
              </a:rPr>
              <a:t> should always try to buy a good business at the lowest price possible. In addition, the lower the price we pay for a stock, the higher the return, all else equal. For example, if a stock will be worth $20 in two years, do you make more profit if you buy it today at $10 or $12 per share?</a:t>
            </a:r>
            <a:endParaRPr i="1"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You </a:t>
            </a:r>
            <a:r>
              <a:rPr lang="en" i="1" dirty="0">
                <a:solidFill>
                  <a:schemeClr val="dk1"/>
                </a:solidFill>
              </a:rPr>
              <a:t>should think about the different possible outcomes for a business, not only what </a:t>
            </a:r>
            <a:r>
              <a:rPr lang="en-US" i="1" dirty="0">
                <a:solidFill>
                  <a:schemeClr val="dk1"/>
                </a:solidFill>
              </a:rPr>
              <a:t>you</a:t>
            </a:r>
            <a:r>
              <a:rPr lang="en" i="1" dirty="0">
                <a:solidFill>
                  <a:schemeClr val="dk1"/>
                </a:solidFill>
              </a:rPr>
              <a:t> want to happen. What would happen if </a:t>
            </a:r>
            <a:r>
              <a:rPr lang="en-US" i="1" dirty="0">
                <a:solidFill>
                  <a:schemeClr val="dk1"/>
                </a:solidFill>
              </a:rPr>
              <a:t>there is </a:t>
            </a:r>
            <a:r>
              <a:rPr lang="en" i="1" dirty="0">
                <a:solidFill>
                  <a:schemeClr val="dk1"/>
                </a:solidFill>
              </a:rPr>
              <a:t>an economic recession? What would happen if the company had a bad quarter? Is the company’s stock “priced for perfection”? If so, any bad news will certainly damage the stock.</a:t>
            </a:r>
            <a:endParaRPr i="1" dirty="0">
              <a:solidFill>
                <a:schemeClr val="dk1"/>
              </a:solidFill>
            </a:endParaRPr>
          </a:p>
          <a:p>
            <a:pPr marL="0" lvl="0" indent="0" algn="l" rtl="0">
              <a:spcBef>
                <a:spcPts val="0"/>
              </a:spcBef>
              <a:spcAft>
                <a:spcPts val="0"/>
              </a:spcAft>
              <a:buNone/>
            </a:pPr>
            <a:endParaRPr i="1"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c05e6cde9_0_31: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c05e6cde9_0_31: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i="1" dirty="0">
                <a:solidFill>
                  <a:schemeClr val="dk1"/>
                </a:solidFill>
              </a:rPr>
              <a:t>Never put money in the stock market that, if it went to zero, would affect your lifestyle. Never put money that you need next month, or even next year, at risk.</a:t>
            </a:r>
            <a:endParaRPr i="1" dirty="0">
              <a:solidFill>
                <a:schemeClr val="dk1"/>
              </a:solidFill>
            </a:endParaRPr>
          </a:p>
          <a:p>
            <a:pPr marL="0" lvl="0" indent="0" algn="l" rtl="0">
              <a:spcBef>
                <a:spcPts val="0"/>
              </a:spcBef>
              <a:spcAft>
                <a:spcPts val="0"/>
              </a:spcAft>
              <a:buNone/>
            </a:pPr>
            <a:r>
              <a:rPr lang="en" i="1" dirty="0">
                <a:solidFill>
                  <a:schemeClr val="dk1"/>
                </a:solidFill>
              </a:rPr>
              <a:t>Be aware of your level of risk aversion in the market.</a:t>
            </a:r>
            <a:endParaRPr i="1" dirty="0">
              <a:solidFill>
                <a:schemeClr val="dk1"/>
              </a:solidFill>
            </a:endParaRPr>
          </a:p>
          <a:p>
            <a:pPr marL="0" lvl="0" indent="0" algn="l" rtl="0">
              <a:spcBef>
                <a:spcPts val="0"/>
              </a:spcBef>
              <a:spcAft>
                <a:spcPts val="0"/>
              </a:spcAft>
              <a:buNone/>
            </a:pPr>
            <a:endParaRPr i="1" dirty="0">
              <a:solidFill>
                <a:schemeClr val="dk1"/>
              </a:solidFill>
            </a:endParaRPr>
          </a:p>
          <a:p>
            <a:pPr marL="0" lvl="0" indent="0" algn="l" rtl="0">
              <a:spcBef>
                <a:spcPts val="0"/>
              </a:spcBef>
              <a:spcAft>
                <a:spcPts val="0"/>
              </a:spcAft>
              <a:buNone/>
            </a:pPr>
            <a:r>
              <a:rPr lang="en" i="1" dirty="0">
                <a:solidFill>
                  <a:schemeClr val="dk1"/>
                </a:solidFill>
              </a:rPr>
              <a:t> </a:t>
            </a:r>
            <a:endParaRPr i="1"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c05e6cde9_0_38: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c05e6cde9_0_38: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chemeClr val="dk1"/>
                </a:solidFill>
              </a:rPr>
              <a:t> Risk aversion is a measure of </a:t>
            </a:r>
            <a:r>
              <a:rPr lang="en-US" i="1" dirty="0">
                <a:solidFill>
                  <a:schemeClr val="dk1"/>
                </a:solidFill>
              </a:rPr>
              <a:t>a person’s</a:t>
            </a:r>
            <a:r>
              <a:rPr lang="en" i="1" dirty="0">
                <a:solidFill>
                  <a:schemeClr val="dk1"/>
                </a:solidFill>
              </a:rPr>
              <a:t> attitude towards risk. When people have low risk aversion, they do not fear risky investments, and they will pay high</a:t>
            </a:r>
            <a:r>
              <a:rPr lang="en-US" i="1" dirty="0" err="1">
                <a:solidFill>
                  <a:schemeClr val="dk1"/>
                </a:solidFill>
              </a:rPr>
              <a:t>er</a:t>
            </a:r>
            <a:r>
              <a:rPr lang="en" i="1" dirty="0">
                <a:solidFill>
                  <a:schemeClr val="dk1"/>
                </a:solidFill>
              </a:rPr>
              <a:t> prices for assets. An investor with low risk aversion has high risk tolerance. </a:t>
            </a:r>
            <a:r>
              <a:rPr lang="en" sz="1100" dirty="0">
                <a:solidFill>
                  <a:schemeClr val="tx1"/>
                </a:solidFill>
              </a:rPr>
              <a:t>When </a:t>
            </a:r>
            <a:r>
              <a:rPr lang="en-US" sz="1100" dirty="0">
                <a:solidFill>
                  <a:schemeClr val="tx1"/>
                </a:solidFill>
              </a:rPr>
              <a:t>people have a high </a:t>
            </a:r>
            <a:r>
              <a:rPr lang="en" sz="1100" dirty="0">
                <a:solidFill>
                  <a:schemeClr val="tx1"/>
                </a:solidFill>
              </a:rPr>
              <a:t>risk aversion, </a:t>
            </a:r>
            <a:r>
              <a:rPr lang="en-US" sz="1100" dirty="0">
                <a:solidFill>
                  <a:schemeClr val="tx1"/>
                </a:solidFill>
              </a:rPr>
              <a:t>they</a:t>
            </a:r>
            <a:r>
              <a:rPr lang="en" sz="1100" dirty="0">
                <a:solidFill>
                  <a:schemeClr val="tx1"/>
                </a:solidFill>
              </a:rPr>
              <a:t> are terrified of losing money and they </a:t>
            </a:r>
            <a:r>
              <a:rPr lang="en-US" sz="1100" dirty="0">
                <a:solidFill>
                  <a:schemeClr val="tx1"/>
                </a:solidFill>
              </a:rPr>
              <a:t>are</a:t>
            </a:r>
            <a:r>
              <a:rPr lang="en" sz="1100" dirty="0">
                <a:solidFill>
                  <a:schemeClr val="tx1"/>
                </a:solidFill>
              </a:rPr>
              <a:t> </a:t>
            </a:r>
            <a:r>
              <a:rPr lang="en-US" sz="1100" dirty="0">
                <a:solidFill>
                  <a:schemeClr val="tx1"/>
                </a:solidFill>
              </a:rPr>
              <a:t>reluctant to own stocks.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c05e6cde9_0_44:notes"/>
          <p:cNvSpPr>
            <a:spLocks noGrp="1" noRot="1" noChangeAspect="1"/>
          </p:cNvSpPr>
          <p:nvPr>
            <p:ph type="sldImg" idx="2"/>
          </p:nvPr>
        </p:nvSpPr>
        <p:spPr>
          <a:xfrm>
            <a:off x="325438" y="698500"/>
            <a:ext cx="6207125" cy="3492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c05e6cde9_0_44:notes"/>
          <p:cNvSpPr txBox="1">
            <a:spLocks noGrp="1"/>
          </p:cNvSpPr>
          <p:nvPr>
            <p:ph type="body" idx="1"/>
          </p:nvPr>
        </p:nvSpPr>
        <p:spPr>
          <a:xfrm>
            <a:off x="685800" y="4424085"/>
            <a:ext cx="5486400" cy="4191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Usually when risk aversion is the highest is at the end of a bear market, and risk aversion is the lowest at the top of bull markets. The great investor Warren Buffett has said “Be fearful when others are greedy, and greedy when others are fearful”.</a:t>
            </a:r>
            <a:endParaRPr dirty="0">
              <a:solidFill>
                <a:schemeClr val="dk1"/>
              </a:solidFill>
            </a:endParaRPr>
          </a:p>
          <a:p>
            <a:pPr marL="0" lvl="0" indent="0" algn="l" rtl="0">
              <a:spcBef>
                <a:spcPts val="0"/>
              </a:spcBef>
              <a:spcAft>
                <a:spcPts val="0"/>
              </a:spcAft>
              <a:buNone/>
            </a:pPr>
            <a:endParaRPr lang="en-US" i="1" dirty="0">
              <a:solidFill>
                <a:schemeClr val="dk1"/>
              </a:solidFill>
            </a:endParaRPr>
          </a:p>
          <a:p>
            <a:pPr marL="0" lvl="0" indent="0" algn="l" rtl="0">
              <a:spcBef>
                <a:spcPts val="0"/>
              </a:spcBef>
              <a:spcAft>
                <a:spcPts val="0"/>
              </a:spcAft>
              <a:buNone/>
            </a:pPr>
            <a:endParaRPr lang="en-US" i="1" dirty="0">
              <a:solidFill>
                <a:schemeClr val="dk1"/>
              </a:solidFill>
            </a:endParaRPr>
          </a:p>
          <a:p>
            <a:pPr marL="0" lvl="0" indent="0" algn="l" rtl="0">
              <a:spcBef>
                <a:spcPts val="0"/>
              </a:spcBef>
              <a:spcAft>
                <a:spcPts val="0"/>
              </a:spcAft>
              <a:buNone/>
            </a:pPr>
            <a:r>
              <a:rPr lang="en-US" i="1" dirty="0">
                <a:solidFill>
                  <a:schemeClr val="dk1"/>
                </a:solidFill>
              </a:rPr>
              <a:t>Bull Market- </a:t>
            </a:r>
            <a:r>
              <a:rPr lang="en-US" sz="1100" b="0" i="0" u="none" strike="noStrike" cap="none" dirty="0">
                <a:solidFill>
                  <a:srgbClr val="000000"/>
                </a:solidFill>
                <a:effectLst/>
                <a:latin typeface="Arial"/>
                <a:ea typeface="Arial"/>
                <a:cs typeface="Arial"/>
                <a:sym typeface="Arial"/>
              </a:rPr>
              <a:t>a time of rising prices in the financial markets; e.g., stock prices go up in a bull market</a:t>
            </a:r>
            <a:r>
              <a:rPr lang="en-US" dirty="0"/>
              <a:t> </a:t>
            </a:r>
          </a:p>
          <a:p>
            <a:pPr marL="0" lvl="0" indent="0" algn="l" rtl="0">
              <a:spcBef>
                <a:spcPts val="0"/>
              </a:spcBef>
              <a:spcAft>
                <a:spcPts val="0"/>
              </a:spcAft>
              <a:buNone/>
            </a:pPr>
            <a:endParaRPr lang="en-US" i="1" dirty="0">
              <a:solidFill>
                <a:schemeClr val="dk1"/>
              </a:solidFill>
            </a:endParaRPr>
          </a:p>
          <a:p>
            <a:pPr marL="0" lvl="0" indent="0" algn="l" rtl="0">
              <a:spcBef>
                <a:spcPts val="0"/>
              </a:spcBef>
              <a:spcAft>
                <a:spcPts val="0"/>
              </a:spcAft>
              <a:buNone/>
            </a:pPr>
            <a:r>
              <a:rPr lang="en-US" i="1" dirty="0">
                <a:solidFill>
                  <a:schemeClr val="dk1"/>
                </a:solidFill>
              </a:rPr>
              <a:t>Bear Market - </a:t>
            </a:r>
            <a:r>
              <a:rPr lang="en-US" sz="1100" b="0" i="0" u="none" strike="noStrike" cap="none" dirty="0">
                <a:solidFill>
                  <a:srgbClr val="000000"/>
                </a:solidFill>
                <a:effectLst/>
                <a:latin typeface="Arial"/>
                <a:ea typeface="Arial"/>
                <a:cs typeface="Arial"/>
                <a:sym typeface="Arial"/>
              </a:rPr>
              <a:t>a period of falling prices in a financial market, e.g., stock prices go down during a bear market</a:t>
            </a:r>
            <a:r>
              <a:rPr lang="en-US" dirty="0"/>
              <a:t> </a:t>
            </a:r>
            <a:endParaRPr i="1" dirty="0">
              <a:solidFill>
                <a:schemeClr val="dk1"/>
              </a:solidFill>
            </a:endParaRPr>
          </a:p>
          <a:p>
            <a:pPr marL="0" lvl="0" indent="0" algn="l" rtl="0">
              <a:spcBef>
                <a:spcPts val="0"/>
              </a:spcBef>
              <a:spcAft>
                <a:spcPts val="0"/>
              </a:spcAft>
              <a:buNone/>
            </a:pPr>
            <a:endParaRPr i="1" dirty="0">
              <a:solidFill>
                <a:schemeClr val="dk1"/>
              </a:solidFill>
            </a:endParaRPr>
          </a:p>
          <a:p>
            <a:pPr marL="0" lvl="0" indent="0" algn="l" rtl="0">
              <a:spcBef>
                <a:spcPts val="0"/>
              </a:spcBef>
              <a:spcAft>
                <a:spcPts val="0"/>
              </a:spcAft>
              <a:buNone/>
            </a:pPr>
            <a:endParaRPr i="1" dirty="0">
              <a:solidFill>
                <a:schemeClr val="dk1"/>
              </a:solidFill>
            </a:endParaRPr>
          </a:p>
          <a:p>
            <a:pPr marL="0" lvl="0" indent="0" algn="l" rtl="0">
              <a:spcBef>
                <a:spcPts val="0"/>
              </a:spcBef>
              <a:spcAft>
                <a:spcPts val="0"/>
              </a:spcAft>
              <a:buNone/>
            </a:pPr>
            <a:endParaRPr i="1" dirty="0">
              <a:solidFill>
                <a:schemeClr val="dk1"/>
              </a:solidFill>
            </a:endParaRPr>
          </a:p>
          <a:p>
            <a:pPr marL="0" lvl="0" indent="0" algn="l" rtl="0">
              <a:spcBef>
                <a:spcPts val="0"/>
              </a:spcBef>
              <a:spcAft>
                <a:spcPts val="0"/>
              </a:spcAft>
              <a:buNone/>
            </a:pPr>
            <a:endParaRPr i="1"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303975" y="310400"/>
            <a:ext cx="4300800" cy="10707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3000"/>
              <a:buNone/>
              <a:defRPr sz="3000" b="1">
                <a:solidFill>
                  <a:srgbClr val="FF3B15"/>
                </a:solidFill>
              </a:defRPr>
            </a:lvl1pPr>
            <a:lvl2pPr lvl="1" algn="l">
              <a:lnSpc>
                <a:spcPct val="100000"/>
              </a:lnSpc>
              <a:spcBef>
                <a:spcPts val="0"/>
              </a:spcBef>
              <a:spcAft>
                <a:spcPts val="0"/>
              </a:spcAft>
              <a:buClr>
                <a:schemeClr val="dk1"/>
              </a:buClr>
              <a:buSzPts val="3000"/>
              <a:buNone/>
              <a:defRPr sz="3000" b="1">
                <a:solidFill>
                  <a:srgbClr val="FF3B15"/>
                </a:solidFill>
              </a:defRPr>
            </a:lvl2pPr>
            <a:lvl3pPr lvl="2" algn="l">
              <a:lnSpc>
                <a:spcPct val="100000"/>
              </a:lnSpc>
              <a:spcBef>
                <a:spcPts val="0"/>
              </a:spcBef>
              <a:spcAft>
                <a:spcPts val="0"/>
              </a:spcAft>
              <a:buClr>
                <a:schemeClr val="dk1"/>
              </a:buClr>
              <a:buSzPts val="3000"/>
              <a:buNone/>
              <a:defRPr sz="3000" b="1">
                <a:solidFill>
                  <a:srgbClr val="FF3B15"/>
                </a:solidFill>
              </a:defRPr>
            </a:lvl3pPr>
            <a:lvl4pPr lvl="3" algn="l">
              <a:lnSpc>
                <a:spcPct val="100000"/>
              </a:lnSpc>
              <a:spcBef>
                <a:spcPts val="0"/>
              </a:spcBef>
              <a:spcAft>
                <a:spcPts val="0"/>
              </a:spcAft>
              <a:buClr>
                <a:schemeClr val="dk1"/>
              </a:buClr>
              <a:buSzPts val="3000"/>
              <a:buNone/>
              <a:defRPr sz="3000" b="1">
                <a:solidFill>
                  <a:srgbClr val="FF3B15"/>
                </a:solidFill>
              </a:defRPr>
            </a:lvl4pPr>
            <a:lvl5pPr lvl="4" algn="l">
              <a:lnSpc>
                <a:spcPct val="100000"/>
              </a:lnSpc>
              <a:spcBef>
                <a:spcPts val="0"/>
              </a:spcBef>
              <a:spcAft>
                <a:spcPts val="0"/>
              </a:spcAft>
              <a:buClr>
                <a:schemeClr val="dk1"/>
              </a:buClr>
              <a:buSzPts val="3000"/>
              <a:buNone/>
              <a:defRPr sz="3000" b="1">
                <a:solidFill>
                  <a:srgbClr val="FF3B15"/>
                </a:solidFill>
              </a:defRPr>
            </a:lvl5pPr>
            <a:lvl6pPr lvl="5" algn="l">
              <a:lnSpc>
                <a:spcPct val="100000"/>
              </a:lnSpc>
              <a:spcBef>
                <a:spcPts val="0"/>
              </a:spcBef>
              <a:spcAft>
                <a:spcPts val="0"/>
              </a:spcAft>
              <a:buClr>
                <a:schemeClr val="dk1"/>
              </a:buClr>
              <a:buSzPts val="3000"/>
              <a:buNone/>
              <a:defRPr sz="3000" b="1">
                <a:solidFill>
                  <a:srgbClr val="FF3B15"/>
                </a:solidFill>
              </a:defRPr>
            </a:lvl6pPr>
            <a:lvl7pPr lvl="6" algn="l">
              <a:lnSpc>
                <a:spcPct val="100000"/>
              </a:lnSpc>
              <a:spcBef>
                <a:spcPts val="0"/>
              </a:spcBef>
              <a:spcAft>
                <a:spcPts val="0"/>
              </a:spcAft>
              <a:buClr>
                <a:schemeClr val="dk1"/>
              </a:buClr>
              <a:buSzPts val="3000"/>
              <a:buNone/>
              <a:defRPr sz="3000" b="1">
                <a:solidFill>
                  <a:srgbClr val="FF3B15"/>
                </a:solidFill>
              </a:defRPr>
            </a:lvl7pPr>
            <a:lvl8pPr lvl="7" algn="l">
              <a:lnSpc>
                <a:spcPct val="100000"/>
              </a:lnSpc>
              <a:spcBef>
                <a:spcPts val="0"/>
              </a:spcBef>
              <a:spcAft>
                <a:spcPts val="0"/>
              </a:spcAft>
              <a:buClr>
                <a:schemeClr val="dk1"/>
              </a:buClr>
              <a:buSzPts val="3000"/>
              <a:buNone/>
              <a:defRPr sz="3000" b="1">
                <a:solidFill>
                  <a:srgbClr val="FF3B15"/>
                </a:solidFill>
              </a:defRPr>
            </a:lvl8pPr>
            <a:lvl9pPr lvl="8" algn="l">
              <a:lnSpc>
                <a:spcPct val="100000"/>
              </a:lnSpc>
              <a:spcBef>
                <a:spcPts val="0"/>
              </a:spcBef>
              <a:spcAft>
                <a:spcPts val="0"/>
              </a:spcAft>
              <a:buClr>
                <a:schemeClr val="dk1"/>
              </a:buClr>
              <a:buSzPts val="3000"/>
              <a:buNone/>
              <a:defRPr sz="3000" b="1">
                <a:solidFill>
                  <a:srgbClr val="FF3B15"/>
                </a:solidFill>
              </a:defRPr>
            </a:lvl9pPr>
          </a:lstStyle>
          <a:p>
            <a:endParaRPr/>
          </a:p>
        </p:txBody>
      </p:sp>
      <p:sp>
        <p:nvSpPr>
          <p:cNvPr id="53" name="Google Shape;53;p13"/>
          <p:cNvSpPr txBox="1">
            <a:spLocks noGrp="1"/>
          </p:cNvSpPr>
          <p:nvPr>
            <p:ph type="subTitle" idx="1"/>
          </p:nvPr>
        </p:nvSpPr>
        <p:spPr>
          <a:xfrm>
            <a:off x="303975" y="1457300"/>
            <a:ext cx="4300800" cy="5730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chemeClr val="dk1"/>
              </a:buClr>
              <a:buSzPts val="1600"/>
              <a:buNone/>
              <a:defRPr sz="1600">
                <a:solidFill>
                  <a:srgbClr val="FF3B15"/>
                </a:solidFill>
              </a:defRPr>
            </a:lvl1pPr>
            <a:lvl2pPr lvl="1" algn="l">
              <a:lnSpc>
                <a:spcPct val="100000"/>
              </a:lnSpc>
              <a:spcBef>
                <a:spcPts val="0"/>
              </a:spcBef>
              <a:spcAft>
                <a:spcPts val="0"/>
              </a:spcAft>
              <a:buClr>
                <a:schemeClr val="dk1"/>
              </a:buClr>
              <a:buSzPts val="1600"/>
              <a:buNone/>
              <a:defRPr sz="1600">
                <a:solidFill>
                  <a:srgbClr val="FF3B15"/>
                </a:solidFill>
              </a:defRPr>
            </a:lvl2pPr>
            <a:lvl3pPr lvl="2" algn="l">
              <a:lnSpc>
                <a:spcPct val="100000"/>
              </a:lnSpc>
              <a:spcBef>
                <a:spcPts val="0"/>
              </a:spcBef>
              <a:spcAft>
                <a:spcPts val="0"/>
              </a:spcAft>
              <a:buClr>
                <a:schemeClr val="dk1"/>
              </a:buClr>
              <a:buSzPts val="1600"/>
              <a:buNone/>
              <a:defRPr sz="1600">
                <a:solidFill>
                  <a:srgbClr val="FF3B15"/>
                </a:solidFill>
              </a:defRPr>
            </a:lvl3pPr>
            <a:lvl4pPr lvl="3" algn="l">
              <a:lnSpc>
                <a:spcPct val="100000"/>
              </a:lnSpc>
              <a:spcBef>
                <a:spcPts val="0"/>
              </a:spcBef>
              <a:spcAft>
                <a:spcPts val="0"/>
              </a:spcAft>
              <a:buClr>
                <a:schemeClr val="dk1"/>
              </a:buClr>
              <a:buSzPts val="1600"/>
              <a:buNone/>
              <a:defRPr sz="1600">
                <a:solidFill>
                  <a:srgbClr val="FF3B15"/>
                </a:solidFill>
              </a:defRPr>
            </a:lvl4pPr>
            <a:lvl5pPr lvl="4" algn="l">
              <a:lnSpc>
                <a:spcPct val="100000"/>
              </a:lnSpc>
              <a:spcBef>
                <a:spcPts val="0"/>
              </a:spcBef>
              <a:spcAft>
                <a:spcPts val="0"/>
              </a:spcAft>
              <a:buClr>
                <a:schemeClr val="dk1"/>
              </a:buClr>
              <a:buSzPts val="1600"/>
              <a:buNone/>
              <a:defRPr sz="1600">
                <a:solidFill>
                  <a:srgbClr val="FF3B15"/>
                </a:solidFill>
              </a:defRPr>
            </a:lvl5pPr>
            <a:lvl6pPr lvl="5" algn="l">
              <a:lnSpc>
                <a:spcPct val="100000"/>
              </a:lnSpc>
              <a:spcBef>
                <a:spcPts val="0"/>
              </a:spcBef>
              <a:spcAft>
                <a:spcPts val="0"/>
              </a:spcAft>
              <a:buClr>
                <a:schemeClr val="dk1"/>
              </a:buClr>
              <a:buSzPts val="1600"/>
              <a:buNone/>
              <a:defRPr sz="1600">
                <a:solidFill>
                  <a:srgbClr val="FF3B15"/>
                </a:solidFill>
              </a:defRPr>
            </a:lvl6pPr>
            <a:lvl7pPr lvl="6" algn="l">
              <a:lnSpc>
                <a:spcPct val="100000"/>
              </a:lnSpc>
              <a:spcBef>
                <a:spcPts val="0"/>
              </a:spcBef>
              <a:spcAft>
                <a:spcPts val="0"/>
              </a:spcAft>
              <a:buClr>
                <a:schemeClr val="dk1"/>
              </a:buClr>
              <a:buSzPts val="1600"/>
              <a:buNone/>
              <a:defRPr sz="1600">
                <a:solidFill>
                  <a:srgbClr val="FF3B15"/>
                </a:solidFill>
              </a:defRPr>
            </a:lvl7pPr>
            <a:lvl8pPr lvl="7" algn="l">
              <a:lnSpc>
                <a:spcPct val="100000"/>
              </a:lnSpc>
              <a:spcBef>
                <a:spcPts val="0"/>
              </a:spcBef>
              <a:spcAft>
                <a:spcPts val="0"/>
              </a:spcAft>
              <a:buClr>
                <a:schemeClr val="dk1"/>
              </a:buClr>
              <a:buSzPts val="1600"/>
              <a:buNone/>
              <a:defRPr sz="1600">
                <a:solidFill>
                  <a:srgbClr val="FF3B15"/>
                </a:solidFill>
              </a:defRPr>
            </a:lvl8pPr>
            <a:lvl9pPr lvl="8" algn="l">
              <a:lnSpc>
                <a:spcPct val="100000"/>
              </a:lnSpc>
              <a:spcBef>
                <a:spcPts val="0"/>
              </a:spcBef>
              <a:spcAft>
                <a:spcPts val="0"/>
              </a:spcAft>
              <a:buClr>
                <a:schemeClr val="dk1"/>
              </a:buClr>
              <a:buSzPts val="1600"/>
              <a:buNone/>
              <a:defRPr sz="1600">
                <a:solidFill>
                  <a:srgbClr val="FF3B15"/>
                </a:solidFill>
              </a:defRPr>
            </a:lvl9pPr>
          </a:lstStyle>
          <a:p>
            <a:endParaRPr/>
          </a:p>
        </p:txBody>
      </p:sp>
      <p:sp>
        <p:nvSpPr>
          <p:cNvPr id="54" name="Google Shape;54;p13"/>
          <p:cNvSpPr txBox="1">
            <a:spLocks noGrp="1"/>
          </p:cNvSpPr>
          <p:nvPr>
            <p:ph type="body" idx="2"/>
          </p:nvPr>
        </p:nvSpPr>
        <p:spPr>
          <a:xfrm>
            <a:off x="303975" y="2815900"/>
            <a:ext cx="4300800" cy="20172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1600"/>
              </a:spcBef>
              <a:spcAft>
                <a:spcPts val="0"/>
              </a:spcAft>
              <a:buClr>
                <a:schemeClr val="dk2"/>
              </a:buClr>
              <a:buSzPts val="1200"/>
              <a:buChar char="○"/>
              <a:defRPr sz="1200">
                <a:solidFill>
                  <a:schemeClr val="dk2"/>
                </a:solidFill>
              </a:defRPr>
            </a:lvl2pPr>
            <a:lvl3pPr marL="1371600" lvl="2" indent="-304800" algn="l">
              <a:lnSpc>
                <a:spcPct val="115000"/>
              </a:lnSpc>
              <a:spcBef>
                <a:spcPts val="1600"/>
              </a:spcBef>
              <a:spcAft>
                <a:spcPts val="0"/>
              </a:spcAft>
              <a:buClr>
                <a:schemeClr val="dk2"/>
              </a:buClr>
              <a:buSzPts val="1200"/>
              <a:buChar char="■"/>
              <a:defRPr sz="1200">
                <a:solidFill>
                  <a:schemeClr val="dk2"/>
                </a:solidFill>
              </a:defRPr>
            </a:lvl3pPr>
            <a:lvl4pPr marL="1828800" lvl="3" indent="-304800" algn="l">
              <a:lnSpc>
                <a:spcPct val="115000"/>
              </a:lnSpc>
              <a:spcBef>
                <a:spcPts val="1600"/>
              </a:spcBef>
              <a:spcAft>
                <a:spcPts val="0"/>
              </a:spcAft>
              <a:buClr>
                <a:schemeClr val="dk2"/>
              </a:buClr>
              <a:buSzPts val="1200"/>
              <a:buChar char="●"/>
              <a:defRPr sz="1200">
                <a:solidFill>
                  <a:schemeClr val="dk2"/>
                </a:solidFill>
              </a:defRPr>
            </a:lvl4pPr>
            <a:lvl5pPr marL="2286000" lvl="4" indent="-304800" algn="l">
              <a:lnSpc>
                <a:spcPct val="115000"/>
              </a:lnSpc>
              <a:spcBef>
                <a:spcPts val="1600"/>
              </a:spcBef>
              <a:spcAft>
                <a:spcPts val="0"/>
              </a:spcAft>
              <a:buClr>
                <a:schemeClr val="dk2"/>
              </a:buClr>
              <a:buSzPts val="1200"/>
              <a:buChar char="○"/>
              <a:defRPr sz="1200">
                <a:solidFill>
                  <a:schemeClr val="dk2"/>
                </a:solidFill>
              </a:defRPr>
            </a:lvl5pPr>
            <a:lvl6pPr marL="2743200" lvl="5" indent="-304800" algn="l">
              <a:lnSpc>
                <a:spcPct val="115000"/>
              </a:lnSpc>
              <a:spcBef>
                <a:spcPts val="1600"/>
              </a:spcBef>
              <a:spcAft>
                <a:spcPts val="0"/>
              </a:spcAft>
              <a:buClr>
                <a:schemeClr val="dk2"/>
              </a:buClr>
              <a:buSzPts val="1200"/>
              <a:buChar char="■"/>
              <a:defRPr sz="1200">
                <a:solidFill>
                  <a:schemeClr val="dk2"/>
                </a:solidFill>
              </a:defRPr>
            </a:lvl6pPr>
            <a:lvl7pPr marL="3200400" lvl="6" indent="-304800" algn="l">
              <a:lnSpc>
                <a:spcPct val="115000"/>
              </a:lnSpc>
              <a:spcBef>
                <a:spcPts val="1600"/>
              </a:spcBef>
              <a:spcAft>
                <a:spcPts val="0"/>
              </a:spcAft>
              <a:buClr>
                <a:schemeClr val="dk2"/>
              </a:buClr>
              <a:buSzPts val="1200"/>
              <a:buChar char="●"/>
              <a:defRPr sz="1200">
                <a:solidFill>
                  <a:schemeClr val="dk2"/>
                </a:solidFill>
              </a:defRPr>
            </a:lvl7pPr>
            <a:lvl8pPr marL="3657600" lvl="7" indent="-304800" algn="l">
              <a:lnSpc>
                <a:spcPct val="115000"/>
              </a:lnSpc>
              <a:spcBef>
                <a:spcPts val="1600"/>
              </a:spcBef>
              <a:spcAft>
                <a:spcPts val="0"/>
              </a:spcAft>
              <a:buClr>
                <a:schemeClr val="dk2"/>
              </a:buClr>
              <a:buSzPts val="1200"/>
              <a:buChar char="○"/>
              <a:defRPr sz="1200">
                <a:solidFill>
                  <a:schemeClr val="dk2"/>
                </a:solidFill>
              </a:defRPr>
            </a:lvl8pPr>
            <a:lvl9pPr marL="4114800" lvl="8" indent="-304800" algn="l">
              <a:lnSpc>
                <a:spcPct val="115000"/>
              </a:lnSpc>
              <a:spcBef>
                <a:spcPts val="1600"/>
              </a:spcBef>
              <a:spcAft>
                <a:spcPts val="1600"/>
              </a:spcAft>
              <a:buClr>
                <a:schemeClr val="dk2"/>
              </a:buClr>
              <a:buSzPts val="1200"/>
              <a:buChar char="■"/>
              <a:defRPr sz="1200">
                <a:solidFill>
                  <a:schemeClr val="dk2"/>
                </a:solidFill>
              </a:defRPr>
            </a:lvl9pPr>
          </a:lstStyle>
          <a:p>
            <a:endParaRPr/>
          </a:p>
        </p:txBody>
      </p:sp>
      <p:sp>
        <p:nvSpPr>
          <p:cNvPr id="55" name="Google Shape;5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949300" y="3902675"/>
            <a:ext cx="6194700" cy="981900"/>
          </a:xfrm>
          <a:prstGeom prst="rect">
            <a:avLst/>
          </a:prstGeom>
          <a:solidFill>
            <a:schemeClr val="lt1"/>
          </a:solidFill>
        </p:spPr>
        <p:txBody>
          <a:bodyPr spcFirstLastPara="1" wrap="square" lIns="91425" tIns="91425" rIns="91425" bIns="91425" anchor="b" anchorCtr="0">
            <a:noAutofit/>
          </a:bodyPr>
          <a:lstStyle/>
          <a:p>
            <a:pPr marL="0" lvl="0" indent="0" algn="ctr" rtl="0">
              <a:spcBef>
                <a:spcPts val="0"/>
              </a:spcBef>
              <a:spcAft>
                <a:spcPts val="0"/>
              </a:spcAft>
              <a:buNone/>
            </a:pPr>
            <a:r>
              <a:rPr lang="en"/>
              <a:t>Risk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265500" y="231200"/>
            <a:ext cx="4045200" cy="148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n" sz="3600" dirty="0"/>
              <a:t>Be fearful when others are greedy, and greedy when others are fearful</a:t>
            </a:r>
            <a:r>
              <a:rPr lang="en" dirty="0"/>
              <a:t>.”</a:t>
            </a:r>
            <a:endParaRPr dirty="0"/>
          </a:p>
        </p:txBody>
      </p:sp>
      <p:sp>
        <p:nvSpPr>
          <p:cNvPr id="114" name="Google Shape;114;p22"/>
          <p:cNvSpPr txBox="1">
            <a:spLocks noGrp="1"/>
          </p:cNvSpPr>
          <p:nvPr>
            <p:ph type="subTitle" idx="1"/>
          </p:nvPr>
        </p:nvSpPr>
        <p:spPr>
          <a:xfrm>
            <a:off x="265500" y="2194901"/>
            <a:ext cx="4045200" cy="12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dk1"/>
                </a:solidFill>
              </a:rPr>
              <a:t>-Warren Buffett</a:t>
            </a:r>
            <a:endParaRPr sz="3600" dirty="0"/>
          </a:p>
        </p:txBody>
      </p:sp>
      <p:sp>
        <p:nvSpPr>
          <p:cNvPr id="115" name="Google Shape;115;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3200" dirty="0">
                <a:solidFill>
                  <a:schemeClr val="tx1"/>
                </a:solidFill>
              </a:rPr>
              <a:t>R</a:t>
            </a:r>
            <a:r>
              <a:rPr lang="en" sz="3200" dirty="0">
                <a:solidFill>
                  <a:schemeClr val="tx1"/>
                </a:solidFill>
              </a:rPr>
              <a:t>isk aversion is </a:t>
            </a:r>
            <a:r>
              <a:rPr lang="en-US" sz="3200" dirty="0">
                <a:solidFill>
                  <a:schemeClr val="tx1"/>
                </a:solidFill>
              </a:rPr>
              <a:t>usually </a:t>
            </a:r>
            <a:r>
              <a:rPr lang="en" sz="3200" dirty="0">
                <a:solidFill>
                  <a:schemeClr val="tx1"/>
                </a:solidFill>
              </a:rPr>
              <a:t>hig</a:t>
            </a:r>
            <a:r>
              <a:rPr lang="en-US" sz="3200" dirty="0">
                <a:solidFill>
                  <a:schemeClr val="tx1"/>
                </a:solidFill>
              </a:rPr>
              <a:t>her</a:t>
            </a:r>
            <a:r>
              <a:rPr lang="en" sz="3200" dirty="0">
                <a:solidFill>
                  <a:schemeClr val="tx1"/>
                </a:solidFill>
              </a:rPr>
              <a:t> at the end of a bear market, and risk aversion is </a:t>
            </a:r>
            <a:r>
              <a:rPr lang="en-US" sz="3200" dirty="0">
                <a:solidFill>
                  <a:schemeClr val="tx1"/>
                </a:solidFill>
              </a:rPr>
              <a:t>usually </a:t>
            </a:r>
            <a:r>
              <a:rPr lang="en" sz="3200" dirty="0">
                <a:solidFill>
                  <a:schemeClr val="tx1"/>
                </a:solidFill>
              </a:rPr>
              <a:t>low at the top of </a:t>
            </a:r>
            <a:r>
              <a:rPr lang="en-US" sz="3200" dirty="0">
                <a:solidFill>
                  <a:schemeClr val="tx1"/>
                </a:solidFill>
              </a:rPr>
              <a:t>a </a:t>
            </a:r>
            <a:r>
              <a:rPr lang="en" sz="3200" dirty="0">
                <a:solidFill>
                  <a:schemeClr val="tx1"/>
                </a:solidFill>
              </a:rPr>
              <a:t>bull market.</a:t>
            </a:r>
            <a:endParaRPr sz="3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39200" cy="9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FFFFFF"/>
                </a:solidFill>
              </a:rPr>
              <a:t>Leverage-</a:t>
            </a:r>
            <a:r>
              <a:rPr lang="en" sz="4800">
                <a:solidFill>
                  <a:srgbClr val="B7B7B7"/>
                </a:solidFill>
              </a:rPr>
              <a:t>borrowed money</a:t>
            </a:r>
            <a:r>
              <a:rPr lang="en" sz="4800">
                <a:solidFill>
                  <a:srgbClr val="FFFFFF"/>
                </a:solidFill>
              </a:rPr>
              <a:t> </a:t>
            </a:r>
            <a:endParaRPr sz="3600">
              <a:solidFill>
                <a:srgbClr val="FFFFFF"/>
              </a:solidFill>
            </a:endParaRPr>
          </a:p>
        </p:txBody>
      </p:sp>
      <p:sp>
        <p:nvSpPr>
          <p:cNvPr id="121" name="Google Shape;121;p23"/>
          <p:cNvSpPr txBox="1"/>
          <p:nvPr/>
        </p:nvSpPr>
        <p:spPr>
          <a:xfrm>
            <a:off x="399700" y="1315925"/>
            <a:ext cx="8451300" cy="35919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Clr>
                <a:srgbClr val="CCCCCC"/>
              </a:buClr>
              <a:buSzPts val="3000"/>
              <a:buChar char="●"/>
            </a:pPr>
            <a:r>
              <a:rPr lang="en" sz="3000" dirty="0">
                <a:solidFill>
                  <a:srgbClr val="CCCCCC"/>
                </a:solidFill>
              </a:rPr>
              <a:t>Increases your risk</a:t>
            </a:r>
            <a:endParaRPr sz="3000" dirty="0">
              <a:solidFill>
                <a:srgbClr val="CCCCCC"/>
              </a:solidFill>
            </a:endParaRPr>
          </a:p>
          <a:p>
            <a:pPr marL="457200" lvl="0" indent="-419100" algn="l" rtl="0">
              <a:spcBef>
                <a:spcPts val="0"/>
              </a:spcBef>
              <a:spcAft>
                <a:spcPts val="0"/>
              </a:spcAft>
              <a:buClr>
                <a:srgbClr val="CCCCCC"/>
              </a:buClr>
              <a:buSzPts val="3000"/>
              <a:buChar char="●"/>
            </a:pPr>
            <a:r>
              <a:rPr lang="en" sz="3000" dirty="0">
                <a:solidFill>
                  <a:srgbClr val="CCCCCC"/>
                </a:solidFill>
              </a:rPr>
              <a:t>Magnifies your rate of return</a:t>
            </a:r>
            <a:endParaRPr sz="3000" dirty="0">
              <a:solidFill>
                <a:srgbClr val="CCCCCC"/>
              </a:solidFill>
            </a:endParaRPr>
          </a:p>
          <a:p>
            <a:pPr marL="457200" lvl="0" indent="-419100" algn="l" rtl="0">
              <a:spcBef>
                <a:spcPts val="0"/>
              </a:spcBef>
              <a:spcAft>
                <a:spcPts val="0"/>
              </a:spcAft>
              <a:buClr>
                <a:srgbClr val="CCCCCC"/>
              </a:buClr>
              <a:buSzPts val="3000"/>
              <a:buChar char="●"/>
            </a:pPr>
            <a:r>
              <a:rPr lang="en" sz="3000" dirty="0">
                <a:solidFill>
                  <a:srgbClr val="CCCCCC"/>
                </a:solidFill>
              </a:rPr>
              <a:t>Introduces the possibility that a decline in your investments might leave you in debt to your broker</a:t>
            </a:r>
            <a:r>
              <a:rPr lang="en-US" sz="3000" dirty="0">
                <a:solidFill>
                  <a:srgbClr val="CCCCCC"/>
                </a:solidFill>
              </a:rPr>
              <a:t>age firm</a:t>
            </a:r>
            <a:endParaRPr sz="3000" dirty="0">
              <a:solidFill>
                <a:srgbClr val="CCCCCC"/>
              </a:solidFill>
            </a:endParaRPr>
          </a:p>
          <a:p>
            <a:pPr marL="457200" lvl="0" indent="-419100" algn="l" rtl="0">
              <a:spcBef>
                <a:spcPts val="0"/>
              </a:spcBef>
              <a:spcAft>
                <a:spcPts val="0"/>
              </a:spcAft>
              <a:buClr>
                <a:srgbClr val="CCCCCC"/>
              </a:buClr>
              <a:buSzPts val="3000"/>
              <a:buChar char="●"/>
            </a:pPr>
            <a:r>
              <a:rPr lang="en" sz="3000" dirty="0">
                <a:solidFill>
                  <a:srgbClr val="CCCCCC"/>
                </a:solidFill>
              </a:rPr>
              <a:t>Leaves an investor more susceptible to large drops in the market</a:t>
            </a:r>
            <a:endParaRPr sz="3000" dirty="0">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4744775" y="522900"/>
            <a:ext cx="3947400" cy="3968100"/>
          </a:xfrm>
          <a:prstGeom prst="rect">
            <a:avLst/>
          </a:prstGeom>
          <a:ln w="114300" cap="flat" cmpd="sng">
            <a:solidFill>
              <a:srgbClr val="CC4125"/>
            </a:solidFill>
            <a:prstDash val="lgDash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FFFFFF"/>
                </a:solidFill>
              </a:rPr>
              <a:t> Please avoid borrowing money to put at risk in the stock market!</a:t>
            </a:r>
            <a:endParaRPr sz="3600">
              <a:solidFill>
                <a:srgbClr val="FFFFFF"/>
              </a:solidFill>
            </a:endParaRPr>
          </a:p>
        </p:txBody>
      </p:sp>
      <p:pic>
        <p:nvPicPr>
          <p:cNvPr id="127" name="Google Shape;127;p24"/>
          <p:cNvPicPr preferRelativeResize="0"/>
          <p:nvPr/>
        </p:nvPicPr>
        <p:blipFill>
          <a:blip r:embed="rId3">
            <a:alphaModFix/>
          </a:blip>
          <a:stretch>
            <a:fillRect/>
          </a:stretch>
        </p:blipFill>
        <p:spPr>
          <a:xfrm>
            <a:off x="318975" y="1402263"/>
            <a:ext cx="3405775" cy="3405775"/>
          </a:xfrm>
          <a:prstGeom prst="rect">
            <a:avLst/>
          </a:prstGeom>
          <a:noFill/>
          <a:ln>
            <a:noFill/>
          </a:ln>
        </p:spPr>
      </p:pic>
      <p:sp>
        <p:nvSpPr>
          <p:cNvPr id="128" name="Google Shape;128;p24"/>
          <p:cNvSpPr txBox="1"/>
          <p:nvPr/>
        </p:nvSpPr>
        <p:spPr>
          <a:xfrm>
            <a:off x="318975" y="314975"/>
            <a:ext cx="37878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b="1">
                <a:solidFill>
                  <a:srgbClr val="FFFFFF"/>
                </a:solidFill>
              </a:rPr>
              <a:t>Leverage</a:t>
            </a:r>
            <a:endParaRPr sz="60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63250" y="1783500"/>
            <a:ext cx="6768900" cy="157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Diversification</a:t>
            </a:r>
            <a:endParaRPr/>
          </a:p>
        </p:txBody>
      </p:sp>
      <p:pic>
        <p:nvPicPr>
          <p:cNvPr id="134" name="Google Shape;134;p25"/>
          <p:cNvPicPr preferRelativeResize="0"/>
          <p:nvPr/>
        </p:nvPicPr>
        <p:blipFill>
          <a:blip r:embed="rId3">
            <a:alphaModFix/>
          </a:blip>
          <a:stretch>
            <a:fillRect/>
          </a:stretch>
        </p:blipFill>
        <p:spPr>
          <a:xfrm>
            <a:off x="1" y="-68575"/>
            <a:ext cx="3960499" cy="5280650"/>
          </a:xfrm>
          <a:prstGeom prst="rect">
            <a:avLst/>
          </a:prstGeom>
          <a:noFill/>
          <a:ln>
            <a:noFill/>
          </a:ln>
        </p:spPr>
      </p:pic>
      <p:sp>
        <p:nvSpPr>
          <p:cNvPr id="135" name="Google Shape;135;p25"/>
          <p:cNvSpPr txBox="1"/>
          <p:nvPr/>
        </p:nvSpPr>
        <p:spPr>
          <a:xfrm>
            <a:off x="2440300" y="4912675"/>
            <a:ext cx="21087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12124"/>
                </a:solidFill>
                <a:highlight>
                  <a:srgbClr val="F3F5F6"/>
                </a:highlight>
              </a:rPr>
              <a:t>http://401kcalculator.org</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grpSp>
        <p:nvGrpSpPr>
          <p:cNvPr id="140" name="Google Shape;140;p26"/>
          <p:cNvGrpSpPr/>
          <p:nvPr/>
        </p:nvGrpSpPr>
        <p:grpSpPr>
          <a:xfrm>
            <a:off x="4649025" y="891450"/>
            <a:ext cx="3175200" cy="3175200"/>
            <a:chOff x="2820225" y="891450"/>
            <a:chExt cx="3175200" cy="3175200"/>
          </a:xfrm>
        </p:grpSpPr>
        <p:sp>
          <p:nvSpPr>
            <p:cNvPr id="141" name="Google Shape;141;p26"/>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6"/>
          <p:cNvSpPr/>
          <p:nvPr/>
        </p:nvSpPr>
        <p:spPr>
          <a:xfrm rot="-2081266">
            <a:off x="5742220" y="1905189"/>
            <a:ext cx="1323660" cy="1321079"/>
          </a:xfrm>
          <a:prstGeom prst="ellipse">
            <a:avLst/>
          </a:prstGeom>
          <a:solidFill>
            <a:srgbClr val="65F0AD"/>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44" name="Google Shape;144;p26"/>
          <p:cNvGrpSpPr/>
          <p:nvPr/>
        </p:nvGrpSpPr>
        <p:grpSpPr>
          <a:xfrm>
            <a:off x="3807437" y="1202068"/>
            <a:ext cx="2407147" cy="2190413"/>
            <a:chOff x="1978637" y="1202068"/>
            <a:chExt cx="2407147" cy="2190413"/>
          </a:xfrm>
        </p:grpSpPr>
        <p:sp>
          <p:nvSpPr>
            <p:cNvPr id="145" name="Google Shape;145;p26"/>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65F0A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6"/>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B7140"/>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26"/>
            <p:cNvSpPr txBox="1"/>
            <p:nvPr/>
          </p:nvSpPr>
          <p:spPr>
            <a:xfrm rot="-4432199">
              <a:off x="2798390" y="1964894"/>
              <a:ext cx="1304451" cy="5625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cash or bank deposits</a:t>
              </a:r>
              <a:endParaRPr sz="1000" dirty="0">
                <a:solidFill>
                  <a:srgbClr val="FFFFFF"/>
                </a:solidFill>
                <a:latin typeface="Roboto"/>
                <a:ea typeface="Roboto"/>
                <a:cs typeface="Roboto"/>
                <a:sym typeface="Roboto"/>
              </a:endParaRPr>
            </a:p>
          </p:txBody>
        </p:sp>
      </p:grpSp>
      <p:grpSp>
        <p:nvGrpSpPr>
          <p:cNvPr id="148" name="Google Shape;148;p26"/>
          <p:cNvGrpSpPr/>
          <p:nvPr/>
        </p:nvGrpSpPr>
        <p:grpSpPr>
          <a:xfrm>
            <a:off x="4695912" y="2599927"/>
            <a:ext cx="2108006" cy="2437164"/>
            <a:chOff x="2867112" y="2599927"/>
            <a:chExt cx="2108006" cy="2437164"/>
          </a:xfrm>
        </p:grpSpPr>
        <p:sp>
          <p:nvSpPr>
            <p:cNvPr id="149" name="Google Shape;149;p26"/>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65F0A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26"/>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B774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6"/>
            <p:cNvSpPr txBox="1"/>
            <p:nvPr/>
          </p:nvSpPr>
          <p:spPr>
            <a:xfrm rot="2156063">
              <a:off x="3231785" y="3231412"/>
              <a:ext cx="1304574" cy="5628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commodities</a:t>
              </a:r>
              <a:endParaRPr sz="1000" dirty="0">
                <a:solidFill>
                  <a:srgbClr val="FFFFFF"/>
                </a:solidFill>
                <a:latin typeface="Roboto"/>
                <a:ea typeface="Roboto"/>
                <a:cs typeface="Roboto"/>
                <a:sym typeface="Roboto"/>
              </a:endParaRPr>
            </a:p>
          </p:txBody>
        </p:sp>
      </p:grpSp>
      <p:grpSp>
        <p:nvGrpSpPr>
          <p:cNvPr id="152" name="Google Shape;152;p26"/>
          <p:cNvGrpSpPr/>
          <p:nvPr/>
        </p:nvGrpSpPr>
        <p:grpSpPr>
          <a:xfrm>
            <a:off x="6166315" y="2464414"/>
            <a:ext cx="2424506" cy="2097542"/>
            <a:chOff x="4337515" y="2464414"/>
            <a:chExt cx="2424506" cy="2097542"/>
          </a:xfrm>
        </p:grpSpPr>
        <p:sp>
          <p:nvSpPr>
            <p:cNvPr id="153" name="Google Shape;153;p26"/>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65F0A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26"/>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0C8148"/>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6"/>
            <p:cNvSpPr txBox="1"/>
            <p:nvPr/>
          </p:nvSpPr>
          <p:spPr>
            <a:xfrm rot="-2245873">
              <a:off x="4639442" y="3207930"/>
              <a:ext cx="1304523" cy="563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real estate</a:t>
              </a:r>
              <a:endParaRPr sz="1000" dirty="0">
                <a:solidFill>
                  <a:srgbClr val="FFFFFF"/>
                </a:solidFill>
                <a:latin typeface="Roboto"/>
                <a:ea typeface="Roboto"/>
                <a:cs typeface="Roboto"/>
                <a:sym typeface="Roboto"/>
              </a:endParaRPr>
            </a:p>
          </p:txBody>
        </p:sp>
      </p:grpSp>
      <p:grpSp>
        <p:nvGrpSpPr>
          <p:cNvPr id="156" name="Google Shape;156;p26"/>
          <p:cNvGrpSpPr/>
          <p:nvPr/>
        </p:nvGrpSpPr>
        <p:grpSpPr>
          <a:xfrm>
            <a:off x="5091896" y="71333"/>
            <a:ext cx="2344104" cy="2370669"/>
            <a:chOff x="3263096" y="71333"/>
            <a:chExt cx="2344104" cy="2370669"/>
          </a:xfrm>
        </p:grpSpPr>
        <p:sp>
          <p:nvSpPr>
            <p:cNvPr id="157" name="Google Shape;157;p26"/>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65F0A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6"/>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8563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26"/>
            <p:cNvSpPr txBox="1"/>
            <p:nvPr/>
          </p:nvSpPr>
          <p:spPr>
            <a:xfrm>
              <a:off x="3919788" y="1123225"/>
              <a:ext cx="13044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stocks</a:t>
              </a:r>
              <a:endParaRPr sz="1000" dirty="0">
                <a:solidFill>
                  <a:srgbClr val="FFFFFF"/>
                </a:solidFill>
                <a:latin typeface="Roboto"/>
                <a:ea typeface="Roboto"/>
                <a:cs typeface="Roboto"/>
                <a:sym typeface="Roboto"/>
              </a:endParaRPr>
            </a:p>
          </p:txBody>
        </p:sp>
      </p:grpSp>
      <p:grpSp>
        <p:nvGrpSpPr>
          <p:cNvPr id="160" name="Google Shape;160;p26"/>
          <p:cNvGrpSpPr/>
          <p:nvPr/>
        </p:nvGrpSpPr>
        <p:grpSpPr>
          <a:xfrm>
            <a:off x="6422107" y="804376"/>
            <a:ext cx="2268741" cy="2444000"/>
            <a:chOff x="4593307" y="804376"/>
            <a:chExt cx="2268741" cy="2444000"/>
          </a:xfrm>
        </p:grpSpPr>
        <p:sp>
          <p:nvSpPr>
            <p:cNvPr id="161" name="Google Shape;161;p26"/>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65F0A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26"/>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0E945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26"/>
            <p:cNvSpPr txBox="1"/>
            <p:nvPr/>
          </p:nvSpPr>
          <p:spPr>
            <a:xfrm rot="4352156">
              <a:off x="5032997" y="1939707"/>
              <a:ext cx="1304532" cy="5629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bonds</a:t>
              </a:r>
              <a:endParaRPr sz="1000">
                <a:solidFill>
                  <a:srgbClr val="FFFFFF"/>
                </a:solidFill>
                <a:latin typeface="Roboto"/>
                <a:ea typeface="Roboto"/>
                <a:cs typeface="Roboto"/>
                <a:sym typeface="Roboto"/>
              </a:endParaRPr>
            </a:p>
          </p:txBody>
        </p:sp>
      </p:grpSp>
      <p:sp>
        <p:nvSpPr>
          <p:cNvPr id="164" name="Google Shape;164;p26"/>
          <p:cNvSpPr txBox="1">
            <a:spLocks noGrp="1"/>
          </p:cNvSpPr>
          <p:nvPr>
            <p:ph type="title"/>
          </p:nvPr>
        </p:nvSpPr>
        <p:spPr>
          <a:xfrm>
            <a:off x="250500" y="1219225"/>
            <a:ext cx="3298200" cy="317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Build a Diversified</a:t>
            </a:r>
            <a:endParaRPr dirty="0"/>
          </a:p>
          <a:p>
            <a:pPr marL="0" lvl="0" indent="0" algn="l" rtl="0">
              <a:spcBef>
                <a:spcPts val="0"/>
              </a:spcBef>
              <a:spcAft>
                <a:spcPts val="0"/>
              </a:spcAft>
              <a:buNone/>
            </a:pPr>
            <a:r>
              <a:rPr lang="en" dirty="0"/>
              <a:t>Investment</a:t>
            </a:r>
            <a:endParaRPr dirty="0"/>
          </a:p>
          <a:p>
            <a:pPr marL="0" lvl="0" indent="0" algn="l" rtl="0">
              <a:spcBef>
                <a:spcPts val="0"/>
              </a:spcBef>
              <a:spcAft>
                <a:spcPts val="0"/>
              </a:spcAft>
              <a:buNone/>
            </a:pPr>
            <a:r>
              <a:rPr lang="en" dirty="0"/>
              <a:t>Portfolio</a:t>
            </a:r>
            <a:endParaRPr dirty="0"/>
          </a:p>
        </p:txBody>
      </p:sp>
      <p:sp>
        <p:nvSpPr>
          <p:cNvPr id="165" name="Google Shape;165;p26"/>
          <p:cNvSpPr txBox="1"/>
          <p:nvPr/>
        </p:nvSpPr>
        <p:spPr>
          <a:xfrm>
            <a:off x="358850" y="329175"/>
            <a:ext cx="4290300" cy="10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t>Best way to reduce risk </a:t>
            </a:r>
            <a:endParaRPr sz="2800"/>
          </a:p>
        </p:txBody>
      </p:sp>
      <p:cxnSp>
        <p:nvCxnSpPr>
          <p:cNvPr id="166" name="Google Shape;166;p26"/>
          <p:cNvCxnSpPr/>
          <p:nvPr/>
        </p:nvCxnSpPr>
        <p:spPr>
          <a:xfrm>
            <a:off x="609600" y="804375"/>
            <a:ext cx="0" cy="597350"/>
          </a:xfrm>
          <a:prstGeom prst="straightConnector1">
            <a:avLst/>
          </a:prstGeom>
          <a:noFill/>
          <a:ln w="7620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265500" y="1760525"/>
            <a:ext cx="40452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Diversification helps investors avoid total financial ruin.</a:t>
            </a:r>
            <a:endParaRPr/>
          </a:p>
        </p:txBody>
      </p:sp>
      <p:sp>
        <p:nvSpPr>
          <p:cNvPr id="172" name="Google Shape;172;p27"/>
          <p:cNvSpPr txBox="1">
            <a:spLocks noGrp="1"/>
          </p:cNvSpPr>
          <p:nvPr>
            <p:ph type="body" idx="2"/>
          </p:nvPr>
        </p:nvSpPr>
        <p:spPr>
          <a:xfrm>
            <a:off x="4939500" y="114475"/>
            <a:ext cx="3837000" cy="1664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dirty="0"/>
              <a:t>If you have only 1 </a:t>
            </a:r>
            <a:r>
              <a:rPr lang="en-US" sz="2400" dirty="0"/>
              <a:t>stock in your portfolio</a:t>
            </a:r>
            <a:r>
              <a:rPr lang="en" sz="2400" dirty="0"/>
              <a:t> &amp; that </a:t>
            </a:r>
            <a:r>
              <a:rPr lang="en-US" sz="2400" dirty="0"/>
              <a:t>stock loses all of its value - </a:t>
            </a:r>
            <a:r>
              <a:rPr lang="en" sz="2400" dirty="0"/>
              <a:t>it will wipe you out!</a:t>
            </a:r>
            <a:endParaRPr sz="2400" dirty="0"/>
          </a:p>
        </p:txBody>
      </p:sp>
      <p:pic>
        <p:nvPicPr>
          <p:cNvPr id="173" name="Google Shape;173;p27"/>
          <p:cNvPicPr preferRelativeResize="0"/>
          <p:nvPr/>
        </p:nvPicPr>
        <p:blipFill>
          <a:blip r:embed="rId3">
            <a:alphaModFix/>
          </a:blip>
          <a:stretch>
            <a:fillRect/>
          </a:stretch>
        </p:blipFill>
        <p:spPr>
          <a:xfrm>
            <a:off x="4615500" y="992825"/>
            <a:ext cx="4313400" cy="399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39775" y="1830475"/>
            <a:ext cx="4045200"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balanced or diversified portfolio will...</a:t>
            </a:r>
            <a:endParaRPr/>
          </a:p>
        </p:txBody>
      </p:sp>
      <p:sp>
        <p:nvSpPr>
          <p:cNvPr id="179" name="Google Shape;179;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t" anchorCtr="0">
            <a:noAutofit/>
          </a:bodyPr>
          <a:lstStyle/>
          <a:p>
            <a:pPr marL="457200" lvl="0" indent="-419100" algn="l" rtl="0">
              <a:lnSpc>
                <a:spcPct val="100000"/>
              </a:lnSpc>
              <a:spcBef>
                <a:spcPts val="0"/>
              </a:spcBef>
              <a:spcAft>
                <a:spcPts val="0"/>
              </a:spcAft>
              <a:buSzPts val="3000"/>
              <a:buChar char="●"/>
            </a:pPr>
            <a:r>
              <a:rPr lang="en" sz="3000"/>
              <a:t>Have 15 - 20 companies</a:t>
            </a:r>
            <a:endParaRPr sz="3000"/>
          </a:p>
          <a:p>
            <a:pPr marL="457200" lvl="0" indent="-419100" algn="l" rtl="0">
              <a:lnSpc>
                <a:spcPct val="100000"/>
              </a:lnSpc>
              <a:spcBef>
                <a:spcPts val="0"/>
              </a:spcBef>
              <a:spcAft>
                <a:spcPts val="0"/>
              </a:spcAft>
              <a:buSzPts val="3000"/>
              <a:buChar char="●"/>
            </a:pPr>
            <a:r>
              <a:rPr lang="en" sz="3000"/>
              <a:t>Broad range of industries</a:t>
            </a:r>
            <a:endParaRPr sz="3000"/>
          </a:p>
          <a:p>
            <a:pPr marL="457200" lvl="0" indent="-419100" algn="l" rtl="0">
              <a:lnSpc>
                <a:spcPct val="100000"/>
              </a:lnSpc>
              <a:spcBef>
                <a:spcPts val="0"/>
              </a:spcBef>
              <a:spcAft>
                <a:spcPts val="0"/>
              </a:spcAft>
              <a:buSzPts val="3000"/>
              <a:buChar char="●"/>
            </a:pPr>
            <a:r>
              <a:rPr lang="en" sz="3000"/>
              <a:t>Different market capitalizations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9"/>
          <p:cNvPicPr preferRelativeResize="0"/>
          <p:nvPr/>
        </p:nvPicPr>
        <p:blipFill rotWithShape="1">
          <a:blip r:embed="rId3">
            <a:alphaModFix/>
          </a:blip>
          <a:srcRect l="6731" r="6740"/>
          <a:stretch/>
        </p:blipFill>
        <p:spPr>
          <a:xfrm>
            <a:off x="4912775" y="310400"/>
            <a:ext cx="3913447" cy="4522675"/>
          </a:xfrm>
          <a:prstGeom prst="rect">
            <a:avLst/>
          </a:prstGeom>
          <a:noFill/>
          <a:ln>
            <a:noFill/>
          </a:ln>
        </p:spPr>
      </p:pic>
      <p:sp>
        <p:nvSpPr>
          <p:cNvPr id="185" name="Google Shape;185;p29"/>
          <p:cNvSpPr txBox="1">
            <a:spLocks noGrp="1"/>
          </p:cNvSpPr>
          <p:nvPr>
            <p:ph type="title"/>
          </p:nvPr>
        </p:nvSpPr>
        <p:spPr>
          <a:xfrm>
            <a:off x="3048000" y="219993"/>
            <a:ext cx="4300800" cy="10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Asset Allocation</a:t>
            </a:r>
            <a:endParaRPr dirty="0"/>
          </a:p>
        </p:txBody>
      </p:sp>
      <p:sp>
        <p:nvSpPr>
          <p:cNvPr id="186" name="Google Shape;186;p29"/>
          <p:cNvSpPr txBox="1">
            <a:spLocks noGrp="1"/>
          </p:cNvSpPr>
          <p:nvPr>
            <p:ph type="subTitle" idx="1"/>
          </p:nvPr>
        </p:nvSpPr>
        <p:spPr>
          <a:xfrm>
            <a:off x="271200" y="755343"/>
            <a:ext cx="43008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How an investor allocates or divides up the assets in a portfolio</a:t>
            </a:r>
            <a:endParaRPr sz="2400" dirty="0"/>
          </a:p>
        </p:txBody>
      </p:sp>
      <p:sp>
        <p:nvSpPr>
          <p:cNvPr id="187" name="Google Shape;187;p29"/>
          <p:cNvSpPr txBox="1">
            <a:spLocks noGrp="1"/>
          </p:cNvSpPr>
          <p:nvPr>
            <p:ph type="body" idx="2"/>
          </p:nvPr>
        </p:nvSpPr>
        <p:spPr>
          <a:xfrm>
            <a:off x="271200" y="2053284"/>
            <a:ext cx="4300800" cy="201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Asset allocation is based on several factors, including time horizon and risk tolerance</a:t>
            </a:r>
            <a:endParaRPr sz="1800" dirty="0"/>
          </a:p>
          <a:p>
            <a:pPr marL="0" lvl="0" indent="0" algn="l" rtl="0">
              <a:spcBef>
                <a:spcPts val="1600"/>
              </a:spcBef>
              <a:spcAft>
                <a:spcPts val="0"/>
              </a:spcAft>
              <a:buNone/>
            </a:pPr>
            <a:r>
              <a:rPr lang="en" sz="1800" b="1" dirty="0"/>
              <a:t>Time horizon- </a:t>
            </a:r>
            <a:r>
              <a:rPr lang="en" sz="1800" dirty="0"/>
              <a:t>means how many years in the future will the investor need to spend the cash in the portfolio</a:t>
            </a:r>
            <a:endParaRPr sz="1800" dirty="0"/>
          </a:p>
          <a:p>
            <a:pPr marL="0" lvl="0" indent="0" algn="l" rtl="0">
              <a:spcBef>
                <a:spcPts val="1600"/>
              </a:spcBef>
              <a:spcAft>
                <a:spcPts val="0"/>
              </a:spcAft>
              <a:buNone/>
            </a:pPr>
            <a:r>
              <a:rPr lang="en" sz="1800" b="1" dirty="0"/>
              <a:t>Risk tolerance-</a:t>
            </a:r>
            <a:r>
              <a:rPr lang="en" sz="1800" dirty="0"/>
              <a:t>  </a:t>
            </a:r>
            <a:r>
              <a:rPr lang="en-US" sz="1800" dirty="0"/>
              <a:t>the ability to accept a given amount of risk in investing</a:t>
            </a:r>
            <a:endParaRPr sz="1800" dirty="0"/>
          </a:p>
          <a:p>
            <a:pPr marL="45720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2286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Terms</a:t>
            </a:r>
            <a:endParaRPr dirty="0"/>
          </a:p>
        </p:txBody>
      </p:sp>
      <p:sp>
        <p:nvSpPr>
          <p:cNvPr id="193" name="Google Shape;193;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risk</a:t>
            </a:r>
            <a:endParaRPr sz="2800" dirty="0">
              <a:solidFill>
                <a:schemeClr val="tx1"/>
              </a:solidFill>
            </a:endParaRPr>
          </a:p>
          <a:p>
            <a:pPr marL="0" lvl="0" indent="0" algn="l" rtl="0">
              <a:spcBef>
                <a:spcPts val="1600"/>
              </a:spcBef>
              <a:spcAft>
                <a:spcPts val="0"/>
              </a:spcAft>
              <a:buNone/>
            </a:pPr>
            <a:r>
              <a:rPr lang="en" sz="2800" dirty="0">
                <a:solidFill>
                  <a:schemeClr val="tx1"/>
                </a:solidFill>
              </a:rPr>
              <a:t>risk aversion</a:t>
            </a:r>
            <a:endParaRPr sz="2800" dirty="0">
              <a:solidFill>
                <a:schemeClr val="tx1"/>
              </a:solidFill>
            </a:endParaRPr>
          </a:p>
          <a:p>
            <a:pPr marL="0" lvl="0" indent="0" algn="l" rtl="0">
              <a:spcBef>
                <a:spcPts val="1600"/>
              </a:spcBef>
              <a:spcAft>
                <a:spcPts val="0"/>
              </a:spcAft>
              <a:buNone/>
            </a:pPr>
            <a:r>
              <a:rPr lang="en" sz="2800" dirty="0">
                <a:solidFill>
                  <a:schemeClr val="tx1"/>
                </a:solidFill>
              </a:rPr>
              <a:t>leverage</a:t>
            </a:r>
            <a:endParaRPr sz="2800" dirty="0">
              <a:solidFill>
                <a:schemeClr val="tx1"/>
              </a:solidFill>
            </a:endParaRPr>
          </a:p>
          <a:p>
            <a:pPr marL="0" lvl="0" indent="0" algn="l" rtl="0">
              <a:spcBef>
                <a:spcPts val="1600"/>
              </a:spcBef>
              <a:spcAft>
                <a:spcPts val="0"/>
              </a:spcAft>
              <a:buNone/>
            </a:pPr>
            <a:r>
              <a:rPr lang="en" sz="2800" dirty="0">
                <a:solidFill>
                  <a:schemeClr val="tx1"/>
                </a:solidFill>
              </a:rPr>
              <a:t>diversification </a:t>
            </a:r>
            <a:endParaRPr sz="2800" dirty="0">
              <a:solidFill>
                <a:schemeClr val="tx1"/>
              </a:solidFill>
            </a:endParaRPr>
          </a:p>
          <a:p>
            <a:pPr marL="0" lvl="0" indent="0" algn="l" rtl="0">
              <a:spcBef>
                <a:spcPts val="1600"/>
              </a:spcBef>
              <a:spcAft>
                <a:spcPts val="0"/>
              </a:spcAft>
              <a:buNone/>
            </a:pPr>
            <a:r>
              <a:rPr lang="en" sz="2800" dirty="0">
                <a:solidFill>
                  <a:schemeClr val="tx1"/>
                </a:solidFill>
              </a:rPr>
              <a:t>portfolio</a:t>
            </a:r>
            <a:endParaRPr sz="2800" dirty="0">
              <a:solidFill>
                <a:schemeClr val="tx1"/>
              </a:solidFill>
            </a:endParaRPr>
          </a:p>
          <a:p>
            <a:pPr marL="0" lvl="0" indent="0" algn="l" rtl="0">
              <a:spcBef>
                <a:spcPts val="1600"/>
              </a:spcBef>
              <a:spcAft>
                <a:spcPts val="1600"/>
              </a:spcAft>
              <a:buNone/>
            </a:pPr>
            <a:endParaRPr dirty="0"/>
          </a:p>
        </p:txBody>
      </p:sp>
      <p:sp>
        <p:nvSpPr>
          <p:cNvPr id="2" name="Rectangle 1">
            <a:extLst>
              <a:ext uri="{FF2B5EF4-FFF2-40B4-BE49-F238E27FC236}">
                <a16:creationId xmlns:a16="http://schemas.microsoft.com/office/drawing/2014/main" id="{ACDB60DA-298F-49A7-BD3A-B303AA6E5373}"/>
              </a:ext>
            </a:extLst>
          </p:cNvPr>
          <p:cNvSpPr/>
          <p:nvPr/>
        </p:nvSpPr>
        <p:spPr>
          <a:xfrm>
            <a:off x="4311600" y="1152475"/>
            <a:ext cx="2546400" cy="3713837"/>
          </a:xfrm>
          <a:prstGeom prst="rect">
            <a:avLst/>
          </a:prstGeom>
        </p:spPr>
        <p:txBody>
          <a:bodyPr wrap="square">
            <a:spAutoFit/>
          </a:bodyPr>
          <a:lstStyle/>
          <a:p>
            <a:pPr lvl="0">
              <a:buClr>
                <a:schemeClr val="dk1"/>
              </a:buClr>
              <a:buSzPts val="1100"/>
            </a:pPr>
            <a:r>
              <a:rPr lang="en-US" sz="2800" dirty="0">
                <a:solidFill>
                  <a:schemeClr val="dk1"/>
                </a:solidFill>
                <a:latin typeface="+mn-lt"/>
              </a:rPr>
              <a:t>capitalization</a:t>
            </a:r>
          </a:p>
          <a:p>
            <a:pPr lvl="0">
              <a:spcBef>
                <a:spcPts val="1600"/>
              </a:spcBef>
            </a:pPr>
            <a:r>
              <a:rPr lang="en-US" sz="2800" dirty="0">
                <a:latin typeface="+mn-lt"/>
              </a:rPr>
              <a:t>asset allocation</a:t>
            </a:r>
          </a:p>
          <a:p>
            <a:pPr lvl="0">
              <a:spcBef>
                <a:spcPts val="1600"/>
              </a:spcBef>
            </a:pPr>
            <a:r>
              <a:rPr lang="en-US" sz="2800" dirty="0">
                <a:latin typeface="+mn-lt"/>
              </a:rPr>
              <a:t>risk tolerance</a:t>
            </a:r>
          </a:p>
          <a:p>
            <a:pPr lvl="0">
              <a:spcBef>
                <a:spcPts val="1600"/>
              </a:spcBef>
            </a:pPr>
            <a:r>
              <a:rPr lang="en-US" sz="2800" dirty="0">
                <a:latin typeface="+mn-lt"/>
              </a:rPr>
              <a:t>bull market</a:t>
            </a:r>
          </a:p>
          <a:p>
            <a:pPr lvl="0">
              <a:spcBef>
                <a:spcPts val="1600"/>
              </a:spcBef>
            </a:pPr>
            <a:r>
              <a:rPr lang="en-US" sz="2800" dirty="0">
                <a:latin typeface="+mn-lt"/>
              </a:rPr>
              <a:t>bear market</a:t>
            </a:r>
          </a:p>
          <a:p>
            <a:pPr lvl="0">
              <a:buClr>
                <a:schemeClr val="dk1"/>
              </a:buClr>
              <a:buSzPts val="1100"/>
            </a:pPr>
            <a:endParaRPr lang="en"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3E3BA1-BB4B-4AA1-92D1-BBD735D08AFD}"/>
              </a:ext>
            </a:extLst>
          </p:cNvPr>
          <p:cNvSpPr/>
          <p:nvPr/>
        </p:nvSpPr>
        <p:spPr>
          <a:xfrm>
            <a:off x="1143000" y="438150"/>
            <a:ext cx="6858000" cy="3970318"/>
          </a:xfrm>
          <a:prstGeom prst="rect">
            <a:avLst/>
          </a:prstGeom>
          <a:solidFill>
            <a:schemeClr val="bg1"/>
          </a:solidFill>
        </p:spPr>
        <p:txBody>
          <a:bodyPr wrap="square">
            <a:spAutoFit/>
          </a:bodyPr>
          <a:lstStyle/>
          <a:p>
            <a:pPr algn="just"/>
            <a:r>
              <a:rPr lang="en-US" sz="28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endParaRPr lang="en-US" sz="2800" dirty="0"/>
          </a:p>
        </p:txBody>
      </p:sp>
    </p:spTree>
    <p:extLst>
      <p:ext uri="{BB962C8B-B14F-4D97-AF65-F5344CB8AC3E}">
        <p14:creationId xmlns:p14="http://schemas.microsoft.com/office/powerpoint/2010/main" val="35853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FFFFFF"/>
                </a:solidFill>
              </a:rPr>
              <a:t>Risk Management</a:t>
            </a:r>
            <a:endParaRPr sz="6000">
              <a:solidFill>
                <a:srgbClr val="FFFFFF"/>
              </a:solidFill>
            </a:endParaRPr>
          </a:p>
        </p:txBody>
      </p:sp>
      <p:pic>
        <p:nvPicPr>
          <p:cNvPr id="66" name="Google Shape;66;p15"/>
          <p:cNvPicPr preferRelativeResize="0"/>
          <p:nvPr/>
        </p:nvPicPr>
        <p:blipFill>
          <a:blip r:embed="rId3">
            <a:alphaModFix/>
          </a:blip>
          <a:stretch>
            <a:fillRect/>
          </a:stretch>
        </p:blipFill>
        <p:spPr>
          <a:xfrm>
            <a:off x="5353050" y="1352550"/>
            <a:ext cx="3790950" cy="379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5500" y="1233175"/>
            <a:ext cx="40452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Risk</a:t>
            </a:r>
            <a:endParaRPr sz="6000" b="1" dirty="0"/>
          </a:p>
        </p:txBody>
      </p:sp>
      <p:sp>
        <p:nvSpPr>
          <p:cNvPr id="72" name="Google Shape;72;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bg1"/>
                </a:solidFill>
              </a:rPr>
              <a:t>Is the likelihood of loss when </a:t>
            </a:r>
            <a:r>
              <a:rPr lang="en-US" sz="2800" dirty="0">
                <a:solidFill>
                  <a:schemeClr val="bg1"/>
                </a:solidFill>
              </a:rPr>
              <a:t>you</a:t>
            </a:r>
            <a:r>
              <a:rPr lang="en" sz="2800" dirty="0">
                <a:solidFill>
                  <a:schemeClr val="bg1"/>
                </a:solidFill>
              </a:rPr>
              <a:t> invest, and if </a:t>
            </a:r>
            <a:r>
              <a:rPr lang="en-US" sz="2800" dirty="0">
                <a:solidFill>
                  <a:schemeClr val="bg1"/>
                </a:solidFill>
              </a:rPr>
              <a:t>you</a:t>
            </a:r>
            <a:r>
              <a:rPr lang="en" sz="2800" dirty="0">
                <a:solidFill>
                  <a:schemeClr val="bg1"/>
                </a:solidFill>
              </a:rPr>
              <a:t> do lose money, how much </a:t>
            </a:r>
            <a:r>
              <a:rPr lang="en-US" sz="2800" dirty="0">
                <a:solidFill>
                  <a:schemeClr val="bg1"/>
                </a:solidFill>
              </a:rPr>
              <a:t>you</a:t>
            </a:r>
            <a:r>
              <a:rPr lang="en" sz="2800" dirty="0">
                <a:solidFill>
                  <a:schemeClr val="bg1"/>
                </a:solidFill>
              </a:rPr>
              <a:t> can </a:t>
            </a:r>
            <a:r>
              <a:rPr lang="en-US" sz="2800" dirty="0">
                <a:solidFill>
                  <a:schemeClr val="bg1"/>
                </a:solidFill>
              </a:rPr>
              <a:t>afford to </a:t>
            </a:r>
            <a:r>
              <a:rPr lang="en" sz="2800" dirty="0">
                <a:solidFill>
                  <a:schemeClr val="bg1"/>
                </a:solidFill>
              </a:rPr>
              <a:t> lose. </a:t>
            </a:r>
            <a:endParaRPr sz="2800" dirty="0">
              <a:solidFill>
                <a:schemeClr val="bg1"/>
              </a:solidFill>
            </a:endParaRPr>
          </a:p>
        </p:txBody>
      </p:sp>
      <p:sp>
        <p:nvSpPr>
          <p:cNvPr id="73" name="Google Shape;73;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just" rtl="0">
              <a:spcBef>
                <a:spcPts val="0"/>
              </a:spcBef>
              <a:spcAft>
                <a:spcPts val="0"/>
              </a:spcAft>
              <a:buSzPts val="1800"/>
              <a:buChar char="●"/>
            </a:pPr>
            <a:r>
              <a:rPr lang="en" sz="2800" dirty="0">
                <a:solidFill>
                  <a:schemeClr val="tx1"/>
                </a:solidFill>
              </a:rPr>
              <a:t>Investing involves placing money at risk in the hopes of earning a positive rate of return.</a:t>
            </a:r>
            <a:endParaRPr sz="2800" dirty="0">
              <a:solidFill>
                <a:schemeClr val="tx1"/>
              </a:solidFill>
            </a:endParaRPr>
          </a:p>
          <a:p>
            <a:pPr marL="457200" lvl="0" indent="-342900" algn="just" rtl="0">
              <a:spcBef>
                <a:spcPts val="0"/>
              </a:spcBef>
              <a:spcAft>
                <a:spcPts val="0"/>
              </a:spcAft>
              <a:buSzPts val="1800"/>
              <a:buChar char="●"/>
            </a:pPr>
            <a:r>
              <a:rPr lang="en-US" sz="2800" dirty="0">
                <a:solidFill>
                  <a:schemeClr val="tx1"/>
                </a:solidFill>
              </a:rPr>
              <a:t>You</a:t>
            </a:r>
            <a:r>
              <a:rPr lang="en" sz="2800" dirty="0">
                <a:solidFill>
                  <a:schemeClr val="tx1"/>
                </a:solidFill>
              </a:rPr>
              <a:t> need to understand risk and find ways to minimize the risk in </a:t>
            </a:r>
            <a:r>
              <a:rPr lang="en-US" sz="2800" dirty="0">
                <a:solidFill>
                  <a:schemeClr val="tx1"/>
                </a:solidFill>
              </a:rPr>
              <a:t>y</a:t>
            </a:r>
            <a:r>
              <a:rPr lang="en" sz="2800" dirty="0">
                <a:solidFill>
                  <a:schemeClr val="tx1"/>
                </a:solidFill>
              </a:rPr>
              <a:t>our portfolio.</a:t>
            </a:r>
            <a:endParaRPr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4915800" cy="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rgbClr val="FFFFFF"/>
                </a:solidFill>
              </a:rPr>
              <a:t>Portfolio </a:t>
            </a:r>
            <a:endParaRPr sz="3600" dirty="0">
              <a:solidFill>
                <a:srgbClr val="FFFFFF"/>
              </a:solidFill>
            </a:endParaRPr>
          </a:p>
        </p:txBody>
      </p:sp>
      <p:pic>
        <p:nvPicPr>
          <p:cNvPr id="79" name="Google Shape;79;p17"/>
          <p:cNvPicPr preferRelativeResize="0"/>
          <p:nvPr/>
        </p:nvPicPr>
        <p:blipFill>
          <a:blip r:embed="rId3">
            <a:alphaModFix/>
          </a:blip>
          <a:stretch>
            <a:fillRect/>
          </a:stretch>
        </p:blipFill>
        <p:spPr>
          <a:xfrm>
            <a:off x="5353050" y="1352550"/>
            <a:ext cx="3790950" cy="3790950"/>
          </a:xfrm>
          <a:prstGeom prst="rect">
            <a:avLst/>
          </a:prstGeom>
          <a:noFill/>
          <a:ln>
            <a:noFill/>
          </a:ln>
        </p:spPr>
      </p:pic>
      <p:sp>
        <p:nvSpPr>
          <p:cNvPr id="80" name="Google Shape;80;p17"/>
          <p:cNvSpPr txBox="1"/>
          <p:nvPr/>
        </p:nvSpPr>
        <p:spPr>
          <a:xfrm>
            <a:off x="399700" y="1636675"/>
            <a:ext cx="4722900" cy="3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dirty="0">
                <a:solidFill>
                  <a:srgbClr val="CCCCCC"/>
                </a:solidFill>
              </a:rPr>
              <a:t>is a collection of investments assembled to meet one or more investment goals</a:t>
            </a:r>
            <a:endParaRPr dirty="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4915800" cy="39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rPr>
              <a:t>“Risk means more things can happen than will happen.” </a:t>
            </a:r>
            <a:endParaRPr sz="3600">
              <a:solidFill>
                <a:srgbClr val="FFFFFF"/>
              </a:solidFill>
            </a:endParaRPr>
          </a:p>
        </p:txBody>
      </p:sp>
      <p:pic>
        <p:nvPicPr>
          <p:cNvPr id="86" name="Google Shape;86;p18"/>
          <p:cNvPicPr preferRelativeResize="0"/>
          <p:nvPr/>
        </p:nvPicPr>
        <p:blipFill>
          <a:blip r:embed="rId3">
            <a:alphaModFix/>
          </a:blip>
          <a:stretch>
            <a:fillRect/>
          </a:stretch>
        </p:blipFill>
        <p:spPr>
          <a:xfrm>
            <a:off x="5353050" y="1352550"/>
            <a:ext cx="3790950" cy="3790950"/>
          </a:xfrm>
          <a:prstGeom prst="rect">
            <a:avLst/>
          </a:prstGeom>
          <a:noFill/>
          <a:ln>
            <a:noFill/>
          </a:ln>
        </p:spPr>
      </p:pic>
      <p:sp>
        <p:nvSpPr>
          <p:cNvPr id="87" name="Google Shape;87;p18"/>
          <p:cNvSpPr txBox="1"/>
          <p:nvPr/>
        </p:nvSpPr>
        <p:spPr>
          <a:xfrm>
            <a:off x="399700" y="4373550"/>
            <a:ext cx="47229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CCCCCC"/>
                </a:solidFill>
              </a:rPr>
              <a:t>Elroy Dimson</a:t>
            </a:r>
            <a:endParaRPr>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65500" y="1233175"/>
            <a:ext cx="40452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t>Risk</a:t>
            </a:r>
            <a:endParaRPr b="1" dirty="0"/>
          </a:p>
        </p:txBody>
      </p:sp>
      <p:sp>
        <p:nvSpPr>
          <p:cNvPr id="93" name="Google Shape;93;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bg1"/>
                </a:solidFill>
              </a:rPr>
              <a:t>Price and risk are connected.</a:t>
            </a:r>
            <a:endParaRPr sz="3600" dirty="0">
              <a:solidFill>
                <a:schemeClr val="bg1"/>
              </a:solidFill>
            </a:endParaRPr>
          </a:p>
        </p:txBody>
      </p:sp>
      <p:sp>
        <p:nvSpPr>
          <p:cNvPr id="94" name="Google Shape;94;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4000" dirty="0">
                <a:solidFill>
                  <a:schemeClr val="tx1"/>
                </a:solidFill>
              </a:rPr>
              <a:t>The lower the price </a:t>
            </a:r>
            <a:r>
              <a:rPr lang="en-US" sz="4000" dirty="0">
                <a:solidFill>
                  <a:schemeClr val="tx1"/>
                </a:solidFill>
              </a:rPr>
              <a:t>you</a:t>
            </a:r>
            <a:r>
              <a:rPr lang="en" sz="4000" dirty="0">
                <a:solidFill>
                  <a:schemeClr val="tx1"/>
                </a:solidFill>
              </a:rPr>
              <a:t> pay for a stock, the less </a:t>
            </a:r>
            <a:r>
              <a:rPr lang="en-US" sz="4000" dirty="0">
                <a:solidFill>
                  <a:schemeClr val="tx1"/>
                </a:solidFill>
              </a:rPr>
              <a:t>you</a:t>
            </a:r>
            <a:r>
              <a:rPr lang="en" sz="4000" dirty="0">
                <a:solidFill>
                  <a:schemeClr val="tx1"/>
                </a:solidFill>
              </a:rPr>
              <a:t> can lose.</a:t>
            </a:r>
            <a:endParaRPr sz="4000" dirty="0">
              <a:solidFill>
                <a:schemeClr val="tx1"/>
              </a:solidFill>
            </a:endParaRPr>
          </a:p>
          <a:p>
            <a:pPr marL="45720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3B15"/>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65500" y="1233175"/>
            <a:ext cx="40452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t>Risk</a:t>
            </a:r>
            <a:endParaRPr b="1" dirty="0"/>
          </a:p>
        </p:txBody>
      </p:sp>
      <p:sp>
        <p:nvSpPr>
          <p:cNvPr id="100" name="Google Shape;100;p20"/>
          <p:cNvSpPr txBox="1">
            <a:spLocks noGrp="1"/>
          </p:cNvSpPr>
          <p:nvPr>
            <p:ph type="subTitle" idx="1"/>
          </p:nvPr>
        </p:nvSpPr>
        <p:spPr>
          <a:xfrm>
            <a:off x="159301" y="267522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bg1"/>
                </a:solidFill>
              </a:rPr>
              <a:t>Never put money in the stock market that, if it went to zero, would affect your lifestyle. </a:t>
            </a:r>
            <a:endParaRPr sz="2800" dirty="0">
              <a:solidFill>
                <a:schemeClr val="bg1"/>
              </a:solidFill>
            </a:endParaRPr>
          </a:p>
        </p:txBody>
      </p:sp>
      <p:sp>
        <p:nvSpPr>
          <p:cNvPr id="101" name="Google Shape;101;p2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just" rtl="0">
              <a:spcBef>
                <a:spcPts val="0"/>
              </a:spcBef>
              <a:spcAft>
                <a:spcPts val="0"/>
              </a:spcAft>
              <a:buSzPts val="1800"/>
              <a:buChar char="●"/>
            </a:pPr>
            <a:r>
              <a:rPr lang="en" sz="2800" dirty="0">
                <a:solidFill>
                  <a:schemeClr val="tx1"/>
                </a:solidFill>
              </a:rPr>
              <a:t>Never put money that you need next month, or even next year, at risk.</a:t>
            </a:r>
            <a:endParaRPr sz="2800" dirty="0">
              <a:solidFill>
                <a:schemeClr val="tx1"/>
              </a:solidFill>
            </a:endParaRPr>
          </a:p>
          <a:p>
            <a:pPr marL="457200" lvl="0" indent="-342900" algn="just" rtl="0">
              <a:spcBef>
                <a:spcPts val="0"/>
              </a:spcBef>
              <a:spcAft>
                <a:spcPts val="0"/>
              </a:spcAft>
              <a:buSzPts val="1800"/>
              <a:buChar char="●"/>
            </a:pPr>
            <a:r>
              <a:rPr lang="en" sz="2800" dirty="0">
                <a:solidFill>
                  <a:schemeClr val="tx1"/>
                </a:solidFill>
              </a:rPr>
              <a:t>Be aware of </a:t>
            </a:r>
            <a:r>
              <a:rPr lang="en-US" sz="2800" dirty="0">
                <a:solidFill>
                  <a:schemeClr val="tx1"/>
                </a:solidFill>
              </a:rPr>
              <a:t>your</a:t>
            </a:r>
            <a:r>
              <a:rPr lang="en" sz="2800" dirty="0">
                <a:solidFill>
                  <a:schemeClr val="tx1"/>
                </a:solidFill>
              </a:rPr>
              <a:t> level of risk aversion in the market.</a:t>
            </a:r>
            <a:endParaRPr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b="1" dirty="0"/>
              <a:t>Risk Aversion</a:t>
            </a:r>
          </a:p>
        </p:txBody>
      </p:sp>
      <p:sp>
        <p:nvSpPr>
          <p:cNvPr id="107" name="Google Shape;10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i="1" dirty="0">
                <a:solidFill>
                  <a:schemeClr val="dk1"/>
                </a:solidFill>
              </a:rPr>
              <a:t>Is a measure of </a:t>
            </a:r>
            <a:r>
              <a:rPr lang="en-US" sz="3600" i="1" dirty="0">
                <a:solidFill>
                  <a:schemeClr val="dk1"/>
                </a:solidFill>
              </a:rPr>
              <a:t>a</a:t>
            </a:r>
            <a:r>
              <a:rPr lang="en" sz="3600" i="1" dirty="0">
                <a:solidFill>
                  <a:schemeClr val="dk1"/>
                </a:solidFill>
              </a:rPr>
              <a:t> pe</a:t>
            </a:r>
            <a:r>
              <a:rPr lang="en-US" sz="3600" i="1" dirty="0" err="1">
                <a:solidFill>
                  <a:schemeClr val="dk1"/>
                </a:solidFill>
              </a:rPr>
              <a:t>rson</a:t>
            </a:r>
            <a:r>
              <a:rPr lang="en" sz="3600" i="1" dirty="0">
                <a:solidFill>
                  <a:schemeClr val="dk1"/>
                </a:solidFill>
              </a:rPr>
              <a:t>’s attitude towards risk.</a:t>
            </a:r>
            <a:endParaRPr sz="3600" dirty="0"/>
          </a:p>
        </p:txBody>
      </p:sp>
      <p:sp>
        <p:nvSpPr>
          <p:cNvPr id="108" name="Google Shape;108;p21"/>
          <p:cNvSpPr txBox="1">
            <a:spLocks noGrp="1"/>
          </p:cNvSpPr>
          <p:nvPr>
            <p:ph type="body" idx="2"/>
          </p:nvPr>
        </p:nvSpPr>
        <p:spPr>
          <a:xfrm>
            <a:off x="4953000" y="724074"/>
            <a:ext cx="3823500" cy="3752676"/>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400" dirty="0">
                <a:solidFill>
                  <a:schemeClr val="tx1"/>
                </a:solidFill>
              </a:rPr>
              <a:t>When people have low risk aversion, they do not fear risky investments and they will pay high</a:t>
            </a:r>
            <a:r>
              <a:rPr lang="en-US" sz="2400" dirty="0" err="1">
                <a:solidFill>
                  <a:schemeClr val="tx1"/>
                </a:solidFill>
              </a:rPr>
              <a:t>er</a:t>
            </a:r>
            <a:r>
              <a:rPr lang="en" sz="2400" dirty="0">
                <a:solidFill>
                  <a:schemeClr val="tx1"/>
                </a:solidFill>
              </a:rPr>
              <a:t> prices for assets. </a:t>
            </a:r>
            <a:r>
              <a:rPr lang="en" sz="2400" b="1" dirty="0">
                <a:solidFill>
                  <a:schemeClr val="tx1"/>
                </a:solidFill>
              </a:rPr>
              <a:t>An investor with low risk aversion has a high risk tolerance. </a:t>
            </a:r>
            <a:r>
              <a:rPr lang="en" sz="2400" dirty="0">
                <a:solidFill>
                  <a:schemeClr val="tx1"/>
                </a:solidFill>
              </a:rPr>
              <a:t>When </a:t>
            </a:r>
            <a:r>
              <a:rPr lang="en-US" sz="2400" dirty="0">
                <a:solidFill>
                  <a:schemeClr val="tx1"/>
                </a:solidFill>
              </a:rPr>
              <a:t>people have a high </a:t>
            </a:r>
            <a:r>
              <a:rPr lang="en" sz="2400" dirty="0">
                <a:solidFill>
                  <a:schemeClr val="tx1"/>
                </a:solidFill>
              </a:rPr>
              <a:t>risk aversion, </a:t>
            </a:r>
            <a:r>
              <a:rPr lang="en-US" sz="2400" dirty="0">
                <a:solidFill>
                  <a:schemeClr val="tx1"/>
                </a:solidFill>
              </a:rPr>
              <a:t>they</a:t>
            </a:r>
            <a:r>
              <a:rPr lang="en" sz="2400" dirty="0">
                <a:solidFill>
                  <a:schemeClr val="tx1"/>
                </a:solidFill>
              </a:rPr>
              <a:t> are terrified of losing money and they </a:t>
            </a:r>
            <a:r>
              <a:rPr lang="en-US" sz="2400" dirty="0">
                <a:solidFill>
                  <a:schemeClr val="tx1"/>
                </a:solidFill>
              </a:rPr>
              <a:t>are reluctant to own stocks.  </a:t>
            </a:r>
            <a:endParaRPr sz="32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1479</Words>
  <Application>Microsoft Office PowerPoint</Application>
  <PresentationFormat>On-screen Show (16:9)</PresentationFormat>
  <Paragraphs>117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Roboto</vt:lpstr>
      <vt:lpstr>Simple Light</vt:lpstr>
      <vt:lpstr>Risk Management</vt:lpstr>
      <vt:lpstr>PowerPoint Presentation</vt:lpstr>
      <vt:lpstr>Risk Management</vt:lpstr>
      <vt:lpstr>Risk</vt:lpstr>
      <vt:lpstr>Portfolio </vt:lpstr>
      <vt:lpstr>“Risk means more things can happen than will happen.” </vt:lpstr>
      <vt:lpstr>Risk</vt:lpstr>
      <vt:lpstr>Risk</vt:lpstr>
      <vt:lpstr>Risk Aversion</vt:lpstr>
      <vt:lpstr>“Be fearful when others are greedy, and greedy when others are fearful.”</vt:lpstr>
      <vt:lpstr>Leverage-borrowed money </vt:lpstr>
      <vt:lpstr> Please avoid borrowing money to put at risk in the stock market!</vt:lpstr>
      <vt:lpstr>Diversification</vt:lpstr>
      <vt:lpstr>Build a Diversified Investment Portfolio</vt:lpstr>
      <vt:lpstr>Diversification helps investors avoid total financial ruin.</vt:lpstr>
      <vt:lpstr>A balanced or diversified portfolio will...</vt:lpstr>
      <vt:lpstr>Asset Allocation</vt:lpstr>
      <vt:lpstr>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Marquita Seifried</dc:creator>
  <cp:lastModifiedBy>Jennifer Shaw</cp:lastModifiedBy>
  <cp:revision>14</cp:revision>
  <cp:lastPrinted>2019-01-01T21:02:25Z</cp:lastPrinted>
  <dcterms:modified xsi:type="dcterms:W3CDTF">2019-01-09T22:47:52Z</dcterms:modified>
</cp:coreProperties>
</file>