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23"/>
  </p:notesMasterIdLst>
  <p:handoutMasterIdLst>
    <p:handoutMasterId r:id="rId24"/>
  </p:handoutMasterIdLst>
  <p:sldIdLst>
    <p:sldId id="275" r:id="rId2"/>
    <p:sldId id="277" r:id="rId3"/>
    <p:sldId id="256" r:id="rId4"/>
    <p:sldId id="258" r:id="rId5"/>
    <p:sldId id="257" r:id="rId6"/>
    <p:sldId id="259" r:id="rId7"/>
    <p:sldId id="261" r:id="rId8"/>
    <p:sldId id="260" r:id="rId9"/>
    <p:sldId id="263" r:id="rId10"/>
    <p:sldId id="264" r:id="rId11"/>
    <p:sldId id="265" r:id="rId12"/>
    <p:sldId id="262" r:id="rId13"/>
    <p:sldId id="266" r:id="rId14"/>
    <p:sldId id="267" r:id="rId15"/>
    <p:sldId id="268" r:id="rId16"/>
    <p:sldId id="269" r:id="rId17"/>
    <p:sldId id="274" r:id="rId18"/>
    <p:sldId id="270" r:id="rId19"/>
    <p:sldId id="271" r:id="rId20"/>
    <p:sldId id="272" r:id="rId21"/>
    <p:sldId id="276" r:id="rId22"/>
  </p:sldIdLst>
  <p:sldSz cx="12192000" cy="6858000"/>
  <p:notesSz cx="6858000" cy="93138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quita Seifried" initials="M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42"/>
    <p:restoredTop sz="70479"/>
  </p:normalViewPr>
  <p:slideViewPr>
    <p:cSldViewPr snapToGrid="0" snapToObjects="1">
      <p:cViewPr varScale="1">
        <p:scale>
          <a:sx n="92" d="100"/>
          <a:sy n="92" d="100"/>
        </p:scale>
        <p:origin x="924" y="84"/>
      </p:cViewPr>
      <p:guideLst>
        <p:guide orient="horz" pos="2160"/>
        <p:guide pos="3840"/>
      </p:guideLst>
    </p:cSldViewPr>
  </p:slideViewPr>
  <p:outlineViewPr>
    <p:cViewPr>
      <p:scale>
        <a:sx n="33" d="100"/>
        <a:sy n="33" d="100"/>
      </p:scale>
      <p:origin x="0" y="-4840"/>
    </p:cViewPr>
  </p:outlineViewPr>
  <p:notesTextViewPr>
    <p:cViewPr>
      <p:scale>
        <a:sx n="1" d="1"/>
        <a:sy n="1" d="1"/>
      </p:scale>
      <p:origin x="0" y="0"/>
    </p:cViewPr>
  </p:notesTextViewPr>
  <p:notesViewPr>
    <p:cSldViewPr snapToGrid="0" snapToObjects="1">
      <p:cViewPr varScale="1">
        <p:scale>
          <a:sx n="86" d="100"/>
          <a:sy n="86" d="100"/>
        </p:scale>
        <p:origin x="193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05T10:23:39.746" idx="1">
    <p:pos x="10" y="10"/>
    <p:text/>
    <p:extLst>
      <p:ext uri="{C676402C-5697-4E1C-873F-D02D1690AC5C}">
        <p15:threadingInfo xmlns:p15="http://schemas.microsoft.com/office/powerpoint/2012/main" timeZoneBias="36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F8E5D9-4E7B-4F4B-8C59-D9B027778210}" type="doc">
      <dgm:prSet loTypeId="urn:microsoft.com/office/officeart/2005/8/layout/arrow4" loCatId="" qsTypeId="urn:microsoft.com/office/officeart/2005/8/quickstyle/simple1" qsCatId="simple" csTypeId="urn:microsoft.com/office/officeart/2005/8/colors/accent1_2" csCatId="accent1" phldr="1"/>
      <dgm:spPr/>
      <dgm:t>
        <a:bodyPr/>
        <a:lstStyle/>
        <a:p>
          <a:endParaRPr lang="en-US"/>
        </a:p>
      </dgm:t>
    </dgm:pt>
    <dgm:pt modelId="{E05DC7F9-E278-F64A-8E0A-A14F5160BA93}">
      <dgm:prSet phldrT="[Text]"/>
      <dgm:spPr/>
      <dgm:t>
        <a:bodyPr/>
        <a:lstStyle/>
        <a:p>
          <a:r>
            <a:rPr lang="en-US" dirty="0"/>
            <a:t>LONG </a:t>
          </a:r>
        </a:p>
      </dgm:t>
    </dgm:pt>
    <dgm:pt modelId="{F2969313-0934-A94D-9BEE-EF30B1F9F012}" type="parTrans" cxnId="{1ED2CE52-A5EE-3E4C-993F-FCC5D3B5EB57}">
      <dgm:prSet/>
      <dgm:spPr/>
      <dgm:t>
        <a:bodyPr/>
        <a:lstStyle/>
        <a:p>
          <a:endParaRPr lang="en-US"/>
        </a:p>
      </dgm:t>
    </dgm:pt>
    <dgm:pt modelId="{55659D79-CC7E-6740-AF42-1E243A6BABC2}" type="sibTrans" cxnId="{1ED2CE52-A5EE-3E4C-993F-FCC5D3B5EB57}">
      <dgm:prSet/>
      <dgm:spPr/>
      <dgm:t>
        <a:bodyPr/>
        <a:lstStyle/>
        <a:p>
          <a:endParaRPr lang="en-US"/>
        </a:p>
      </dgm:t>
    </dgm:pt>
    <dgm:pt modelId="{DC1F3F2F-A7C4-1943-9575-33B841E950AC}">
      <dgm:prSet phldrT="[Text]"/>
      <dgm:spPr/>
      <dgm:t>
        <a:bodyPr/>
        <a:lstStyle/>
        <a:p>
          <a:r>
            <a:rPr lang="en-US" dirty="0"/>
            <a:t>SHORT</a:t>
          </a:r>
        </a:p>
      </dgm:t>
    </dgm:pt>
    <dgm:pt modelId="{F241C32F-727C-D34C-9FE1-604C0181AE7D}" type="parTrans" cxnId="{5C16698E-4622-B641-9273-D724157142CE}">
      <dgm:prSet/>
      <dgm:spPr/>
      <dgm:t>
        <a:bodyPr/>
        <a:lstStyle/>
        <a:p>
          <a:endParaRPr lang="en-US"/>
        </a:p>
      </dgm:t>
    </dgm:pt>
    <dgm:pt modelId="{30F0A816-6630-C94B-B311-18F8EF16E782}" type="sibTrans" cxnId="{5C16698E-4622-B641-9273-D724157142CE}">
      <dgm:prSet/>
      <dgm:spPr/>
      <dgm:t>
        <a:bodyPr/>
        <a:lstStyle/>
        <a:p>
          <a:endParaRPr lang="en-US"/>
        </a:p>
      </dgm:t>
    </dgm:pt>
    <dgm:pt modelId="{CAF5DE75-EBF6-4746-94C1-23C720B06BAE}" type="pres">
      <dgm:prSet presAssocID="{1DF8E5D9-4E7B-4F4B-8C59-D9B027778210}" presName="compositeShape" presStyleCnt="0">
        <dgm:presLayoutVars>
          <dgm:chMax val="2"/>
          <dgm:dir/>
          <dgm:resizeHandles val="exact"/>
        </dgm:presLayoutVars>
      </dgm:prSet>
      <dgm:spPr/>
    </dgm:pt>
    <dgm:pt modelId="{33D28228-521A-9442-9DD9-CDFA23424A7E}" type="pres">
      <dgm:prSet presAssocID="{E05DC7F9-E278-F64A-8E0A-A14F5160BA93}" presName="upArrow" presStyleLbl="node1" presStyleIdx="0" presStyleCnt="2"/>
      <dgm:spPr/>
    </dgm:pt>
    <dgm:pt modelId="{150F061E-EB9F-1147-8A3B-F9A269A12561}" type="pres">
      <dgm:prSet presAssocID="{E05DC7F9-E278-F64A-8E0A-A14F5160BA93}" presName="upArrowText" presStyleLbl="revTx" presStyleIdx="0" presStyleCnt="2">
        <dgm:presLayoutVars>
          <dgm:chMax val="0"/>
          <dgm:bulletEnabled val="1"/>
        </dgm:presLayoutVars>
      </dgm:prSet>
      <dgm:spPr/>
    </dgm:pt>
    <dgm:pt modelId="{89D76943-D759-7C44-80D5-AE85998312B0}" type="pres">
      <dgm:prSet presAssocID="{DC1F3F2F-A7C4-1943-9575-33B841E950AC}" presName="downArrow" presStyleLbl="node1" presStyleIdx="1" presStyleCnt="2"/>
      <dgm:spPr/>
    </dgm:pt>
    <dgm:pt modelId="{469A7401-CCB3-E14D-8D95-E5D3363D42AF}" type="pres">
      <dgm:prSet presAssocID="{DC1F3F2F-A7C4-1943-9575-33B841E950AC}" presName="downArrowText" presStyleLbl="revTx" presStyleIdx="1" presStyleCnt="2">
        <dgm:presLayoutVars>
          <dgm:chMax val="0"/>
          <dgm:bulletEnabled val="1"/>
        </dgm:presLayoutVars>
      </dgm:prSet>
      <dgm:spPr/>
    </dgm:pt>
  </dgm:ptLst>
  <dgm:cxnLst>
    <dgm:cxn modelId="{0D8A764C-0665-CF4C-8118-40C4B76E4A18}" type="presOf" srcId="{1DF8E5D9-4E7B-4F4B-8C59-D9B027778210}" destId="{CAF5DE75-EBF6-4746-94C1-23C720B06BAE}" srcOrd="0" destOrd="0" presId="urn:microsoft.com/office/officeart/2005/8/layout/arrow4"/>
    <dgm:cxn modelId="{F40F056E-5072-324B-9EF2-CCBCE23F3E2D}" type="presOf" srcId="{DC1F3F2F-A7C4-1943-9575-33B841E950AC}" destId="{469A7401-CCB3-E14D-8D95-E5D3363D42AF}" srcOrd="0" destOrd="0" presId="urn:microsoft.com/office/officeart/2005/8/layout/arrow4"/>
    <dgm:cxn modelId="{1ED2CE52-A5EE-3E4C-993F-FCC5D3B5EB57}" srcId="{1DF8E5D9-4E7B-4F4B-8C59-D9B027778210}" destId="{E05DC7F9-E278-F64A-8E0A-A14F5160BA93}" srcOrd="0" destOrd="0" parTransId="{F2969313-0934-A94D-9BEE-EF30B1F9F012}" sibTransId="{55659D79-CC7E-6740-AF42-1E243A6BABC2}"/>
    <dgm:cxn modelId="{5C16698E-4622-B641-9273-D724157142CE}" srcId="{1DF8E5D9-4E7B-4F4B-8C59-D9B027778210}" destId="{DC1F3F2F-A7C4-1943-9575-33B841E950AC}" srcOrd="1" destOrd="0" parTransId="{F241C32F-727C-D34C-9FE1-604C0181AE7D}" sibTransId="{30F0A816-6630-C94B-B311-18F8EF16E782}"/>
    <dgm:cxn modelId="{FC3621E1-ABDC-7C4A-B065-4092FFC227F8}" type="presOf" srcId="{E05DC7F9-E278-F64A-8E0A-A14F5160BA93}" destId="{150F061E-EB9F-1147-8A3B-F9A269A12561}" srcOrd="0" destOrd="0" presId="urn:microsoft.com/office/officeart/2005/8/layout/arrow4"/>
    <dgm:cxn modelId="{7C9A8151-E7E7-2F4F-9BC7-099414C972E2}" type="presParOf" srcId="{CAF5DE75-EBF6-4746-94C1-23C720B06BAE}" destId="{33D28228-521A-9442-9DD9-CDFA23424A7E}" srcOrd="0" destOrd="0" presId="urn:microsoft.com/office/officeart/2005/8/layout/arrow4"/>
    <dgm:cxn modelId="{254BB034-6C2D-2644-8A23-1343BC9F1B14}" type="presParOf" srcId="{CAF5DE75-EBF6-4746-94C1-23C720B06BAE}" destId="{150F061E-EB9F-1147-8A3B-F9A269A12561}" srcOrd="1" destOrd="0" presId="urn:microsoft.com/office/officeart/2005/8/layout/arrow4"/>
    <dgm:cxn modelId="{028FBEC5-8E0E-3444-8215-A7580CF4BC10}" type="presParOf" srcId="{CAF5DE75-EBF6-4746-94C1-23C720B06BAE}" destId="{89D76943-D759-7C44-80D5-AE85998312B0}" srcOrd="2" destOrd="0" presId="urn:microsoft.com/office/officeart/2005/8/layout/arrow4"/>
    <dgm:cxn modelId="{B3F47395-691E-004A-9CEA-C169732EB87E}" type="presParOf" srcId="{CAF5DE75-EBF6-4746-94C1-23C720B06BAE}" destId="{469A7401-CCB3-E14D-8D95-E5D3363D42AF}"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BCAE53-A81F-124C-B29D-509D6FBA8B23}" type="doc">
      <dgm:prSet loTypeId="urn:microsoft.com/office/officeart/2005/8/layout/arrow2" loCatId="" qsTypeId="urn:microsoft.com/office/officeart/2005/8/quickstyle/simple1" qsCatId="simple" csTypeId="urn:microsoft.com/office/officeart/2005/8/colors/accent1_2" csCatId="accent1" phldr="1"/>
      <dgm:spPr/>
    </dgm:pt>
    <dgm:pt modelId="{C371CC70-6984-264E-AA6C-4F273FA56A01}">
      <dgm:prSet phldrT="[Text]"/>
      <dgm:spPr/>
      <dgm:t>
        <a:bodyPr/>
        <a:lstStyle/>
        <a:p>
          <a:r>
            <a:rPr lang="en-US" dirty="0"/>
            <a:t>Yea!</a:t>
          </a:r>
        </a:p>
      </dgm:t>
    </dgm:pt>
    <dgm:pt modelId="{A1881116-6AFA-E248-8073-7F26A0462DD8}" type="parTrans" cxnId="{AE91CADB-7C6C-D840-909B-FB1FEC393425}">
      <dgm:prSet/>
      <dgm:spPr/>
      <dgm:t>
        <a:bodyPr/>
        <a:lstStyle/>
        <a:p>
          <a:endParaRPr lang="en-US"/>
        </a:p>
      </dgm:t>
    </dgm:pt>
    <dgm:pt modelId="{178574D4-B156-C240-8917-9B15DACA1BC0}" type="sibTrans" cxnId="{AE91CADB-7C6C-D840-909B-FB1FEC393425}">
      <dgm:prSet/>
      <dgm:spPr/>
      <dgm:t>
        <a:bodyPr/>
        <a:lstStyle/>
        <a:p>
          <a:endParaRPr lang="en-US"/>
        </a:p>
      </dgm:t>
    </dgm:pt>
    <dgm:pt modelId="{A816FEEA-5544-534F-9076-EBB3E182ED65}">
      <dgm:prSet phldrT="[Text]"/>
      <dgm:spPr/>
      <dgm:t>
        <a:bodyPr/>
        <a:lstStyle/>
        <a:p>
          <a:r>
            <a:rPr lang="en-US" dirty="0"/>
            <a:t>I am</a:t>
          </a:r>
        </a:p>
      </dgm:t>
    </dgm:pt>
    <dgm:pt modelId="{0B812B6B-C9C9-5742-947D-6F8DF15C3653}" type="parTrans" cxnId="{065C4CBF-1B44-D34F-8D88-BEA342D2B17E}">
      <dgm:prSet/>
      <dgm:spPr/>
      <dgm:t>
        <a:bodyPr/>
        <a:lstStyle/>
        <a:p>
          <a:endParaRPr lang="en-US"/>
        </a:p>
      </dgm:t>
    </dgm:pt>
    <dgm:pt modelId="{A675EBDB-AD87-0F4B-8616-461471F2F7F6}" type="sibTrans" cxnId="{065C4CBF-1B44-D34F-8D88-BEA342D2B17E}">
      <dgm:prSet/>
      <dgm:spPr/>
      <dgm:t>
        <a:bodyPr/>
        <a:lstStyle/>
        <a:p>
          <a:endParaRPr lang="en-US"/>
        </a:p>
      </dgm:t>
    </dgm:pt>
    <dgm:pt modelId="{46477C5E-20DA-244F-91EE-6B1F8CCAE7DA}">
      <dgm:prSet phldrT="[Text]"/>
      <dgm:spPr/>
      <dgm:t>
        <a:bodyPr/>
        <a:lstStyle/>
        <a:p>
          <a:r>
            <a:rPr lang="en-US" dirty="0"/>
            <a:t>long</a:t>
          </a:r>
        </a:p>
      </dgm:t>
    </dgm:pt>
    <dgm:pt modelId="{D8933979-4FAD-EE4F-9D8B-113C56EAF436}" type="parTrans" cxnId="{B00A170E-360B-AB49-94A9-6CB9542AD89D}">
      <dgm:prSet/>
      <dgm:spPr/>
      <dgm:t>
        <a:bodyPr/>
        <a:lstStyle/>
        <a:p>
          <a:endParaRPr lang="en-US"/>
        </a:p>
      </dgm:t>
    </dgm:pt>
    <dgm:pt modelId="{4E4A5878-2385-BE42-9F28-73990735917E}" type="sibTrans" cxnId="{B00A170E-360B-AB49-94A9-6CB9542AD89D}">
      <dgm:prSet/>
      <dgm:spPr/>
      <dgm:t>
        <a:bodyPr/>
        <a:lstStyle/>
        <a:p>
          <a:endParaRPr lang="en-US"/>
        </a:p>
      </dgm:t>
    </dgm:pt>
    <dgm:pt modelId="{A1392D93-5752-D847-9240-1C26D630E371}" type="pres">
      <dgm:prSet presAssocID="{83BCAE53-A81F-124C-B29D-509D6FBA8B23}" presName="arrowDiagram" presStyleCnt="0">
        <dgm:presLayoutVars>
          <dgm:chMax val="5"/>
          <dgm:dir/>
          <dgm:resizeHandles val="exact"/>
        </dgm:presLayoutVars>
      </dgm:prSet>
      <dgm:spPr/>
    </dgm:pt>
    <dgm:pt modelId="{4DA458F6-E911-A34F-9376-81FE6D9951FC}" type="pres">
      <dgm:prSet presAssocID="{83BCAE53-A81F-124C-B29D-509D6FBA8B23}" presName="arrow" presStyleLbl="bgShp" presStyleIdx="0" presStyleCnt="1"/>
      <dgm:spPr/>
    </dgm:pt>
    <dgm:pt modelId="{6B814701-87F3-7E41-ADD3-EBB4959B3486}" type="pres">
      <dgm:prSet presAssocID="{83BCAE53-A81F-124C-B29D-509D6FBA8B23}" presName="arrowDiagram3" presStyleCnt="0"/>
      <dgm:spPr/>
    </dgm:pt>
    <dgm:pt modelId="{47C7DC9B-10CA-1946-878A-010B7D6142C4}" type="pres">
      <dgm:prSet presAssocID="{C371CC70-6984-264E-AA6C-4F273FA56A01}" presName="bullet3a" presStyleLbl="node1" presStyleIdx="0" presStyleCnt="3"/>
      <dgm:spPr/>
    </dgm:pt>
    <dgm:pt modelId="{EC2702C6-6A5F-364E-AED2-D05EF2DB909C}" type="pres">
      <dgm:prSet presAssocID="{C371CC70-6984-264E-AA6C-4F273FA56A01}" presName="textBox3a" presStyleLbl="revTx" presStyleIdx="0" presStyleCnt="3">
        <dgm:presLayoutVars>
          <dgm:bulletEnabled val="1"/>
        </dgm:presLayoutVars>
      </dgm:prSet>
      <dgm:spPr/>
    </dgm:pt>
    <dgm:pt modelId="{5A01F80F-7270-0F4E-9FA4-48E0AE5EC068}" type="pres">
      <dgm:prSet presAssocID="{A816FEEA-5544-534F-9076-EBB3E182ED65}" presName="bullet3b" presStyleLbl="node1" presStyleIdx="1" presStyleCnt="3"/>
      <dgm:spPr/>
    </dgm:pt>
    <dgm:pt modelId="{307E09D5-8F96-EC48-89C5-B024102C196A}" type="pres">
      <dgm:prSet presAssocID="{A816FEEA-5544-534F-9076-EBB3E182ED65}" presName="textBox3b" presStyleLbl="revTx" presStyleIdx="1" presStyleCnt="3" custScaleX="187066">
        <dgm:presLayoutVars>
          <dgm:bulletEnabled val="1"/>
        </dgm:presLayoutVars>
      </dgm:prSet>
      <dgm:spPr/>
    </dgm:pt>
    <dgm:pt modelId="{FE6122CE-D6EA-CA4D-8340-CCE62C817E01}" type="pres">
      <dgm:prSet presAssocID="{46477C5E-20DA-244F-91EE-6B1F8CCAE7DA}" presName="bullet3c" presStyleLbl="node1" presStyleIdx="2" presStyleCnt="3"/>
      <dgm:spPr/>
    </dgm:pt>
    <dgm:pt modelId="{EA63181F-449A-1844-AF3E-AD27D20F9E71}" type="pres">
      <dgm:prSet presAssocID="{46477C5E-20DA-244F-91EE-6B1F8CCAE7DA}" presName="textBox3c" presStyleLbl="revTx" presStyleIdx="2" presStyleCnt="3">
        <dgm:presLayoutVars>
          <dgm:bulletEnabled val="1"/>
        </dgm:presLayoutVars>
      </dgm:prSet>
      <dgm:spPr/>
    </dgm:pt>
  </dgm:ptLst>
  <dgm:cxnLst>
    <dgm:cxn modelId="{B00A170E-360B-AB49-94A9-6CB9542AD89D}" srcId="{83BCAE53-A81F-124C-B29D-509D6FBA8B23}" destId="{46477C5E-20DA-244F-91EE-6B1F8CCAE7DA}" srcOrd="2" destOrd="0" parTransId="{D8933979-4FAD-EE4F-9D8B-113C56EAF436}" sibTransId="{4E4A5878-2385-BE42-9F28-73990735917E}"/>
    <dgm:cxn modelId="{52AD0363-4546-6240-B002-9631251A9563}" type="presOf" srcId="{46477C5E-20DA-244F-91EE-6B1F8CCAE7DA}" destId="{EA63181F-449A-1844-AF3E-AD27D20F9E71}" srcOrd="0" destOrd="0" presId="urn:microsoft.com/office/officeart/2005/8/layout/arrow2"/>
    <dgm:cxn modelId="{E25AFB6B-A005-7F4B-BE5E-8E27D16A2774}" type="presOf" srcId="{C371CC70-6984-264E-AA6C-4F273FA56A01}" destId="{EC2702C6-6A5F-364E-AED2-D05EF2DB909C}" srcOrd="0" destOrd="0" presId="urn:microsoft.com/office/officeart/2005/8/layout/arrow2"/>
    <dgm:cxn modelId="{FBB4A56F-6FA5-0140-8543-38C5F8282205}" type="presOf" srcId="{83BCAE53-A81F-124C-B29D-509D6FBA8B23}" destId="{A1392D93-5752-D847-9240-1C26D630E371}" srcOrd="0" destOrd="0" presId="urn:microsoft.com/office/officeart/2005/8/layout/arrow2"/>
    <dgm:cxn modelId="{16F158A2-68BD-E640-9149-8ADCB05E61CC}" type="presOf" srcId="{A816FEEA-5544-534F-9076-EBB3E182ED65}" destId="{307E09D5-8F96-EC48-89C5-B024102C196A}" srcOrd="0" destOrd="0" presId="urn:microsoft.com/office/officeart/2005/8/layout/arrow2"/>
    <dgm:cxn modelId="{065C4CBF-1B44-D34F-8D88-BEA342D2B17E}" srcId="{83BCAE53-A81F-124C-B29D-509D6FBA8B23}" destId="{A816FEEA-5544-534F-9076-EBB3E182ED65}" srcOrd="1" destOrd="0" parTransId="{0B812B6B-C9C9-5742-947D-6F8DF15C3653}" sibTransId="{A675EBDB-AD87-0F4B-8616-461471F2F7F6}"/>
    <dgm:cxn modelId="{AE91CADB-7C6C-D840-909B-FB1FEC393425}" srcId="{83BCAE53-A81F-124C-B29D-509D6FBA8B23}" destId="{C371CC70-6984-264E-AA6C-4F273FA56A01}" srcOrd="0" destOrd="0" parTransId="{A1881116-6AFA-E248-8073-7F26A0462DD8}" sibTransId="{178574D4-B156-C240-8917-9B15DACA1BC0}"/>
    <dgm:cxn modelId="{767E8912-35E1-4E45-A459-BB5B7944DD9C}" type="presParOf" srcId="{A1392D93-5752-D847-9240-1C26D630E371}" destId="{4DA458F6-E911-A34F-9376-81FE6D9951FC}" srcOrd="0" destOrd="0" presId="urn:microsoft.com/office/officeart/2005/8/layout/arrow2"/>
    <dgm:cxn modelId="{705FF44C-648A-A547-937C-6CC0265F747B}" type="presParOf" srcId="{A1392D93-5752-D847-9240-1C26D630E371}" destId="{6B814701-87F3-7E41-ADD3-EBB4959B3486}" srcOrd="1" destOrd="0" presId="urn:microsoft.com/office/officeart/2005/8/layout/arrow2"/>
    <dgm:cxn modelId="{99B7075A-720A-074C-B828-1BADA6F1D873}" type="presParOf" srcId="{6B814701-87F3-7E41-ADD3-EBB4959B3486}" destId="{47C7DC9B-10CA-1946-878A-010B7D6142C4}" srcOrd="0" destOrd="0" presId="urn:microsoft.com/office/officeart/2005/8/layout/arrow2"/>
    <dgm:cxn modelId="{ACDEA1C3-1FE5-0948-A5AA-3A43070751A7}" type="presParOf" srcId="{6B814701-87F3-7E41-ADD3-EBB4959B3486}" destId="{EC2702C6-6A5F-364E-AED2-D05EF2DB909C}" srcOrd="1" destOrd="0" presId="urn:microsoft.com/office/officeart/2005/8/layout/arrow2"/>
    <dgm:cxn modelId="{E5EDAFC5-39C4-D74B-A2C0-A3E5713008F8}" type="presParOf" srcId="{6B814701-87F3-7E41-ADD3-EBB4959B3486}" destId="{5A01F80F-7270-0F4E-9FA4-48E0AE5EC068}" srcOrd="2" destOrd="0" presId="urn:microsoft.com/office/officeart/2005/8/layout/arrow2"/>
    <dgm:cxn modelId="{333644ED-4280-CD43-BDAC-D8C08416466B}" type="presParOf" srcId="{6B814701-87F3-7E41-ADD3-EBB4959B3486}" destId="{307E09D5-8F96-EC48-89C5-B024102C196A}" srcOrd="3" destOrd="0" presId="urn:microsoft.com/office/officeart/2005/8/layout/arrow2"/>
    <dgm:cxn modelId="{05F1E690-0552-6642-B40C-D62ED6B082BE}" type="presParOf" srcId="{6B814701-87F3-7E41-ADD3-EBB4959B3486}" destId="{FE6122CE-D6EA-CA4D-8340-CCE62C817E01}" srcOrd="4" destOrd="0" presId="urn:microsoft.com/office/officeart/2005/8/layout/arrow2"/>
    <dgm:cxn modelId="{A7A69412-970F-244A-9251-1D55D93B8D42}" type="presParOf" srcId="{6B814701-87F3-7E41-ADD3-EBB4959B3486}" destId="{EA63181F-449A-1844-AF3E-AD27D20F9E71}"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B88EC0-643D-CF42-8CB3-E700B8B1E803}" type="doc">
      <dgm:prSet loTypeId="urn:microsoft.com/office/officeart/2009/3/layout/DescendingProcess" loCatId="" qsTypeId="urn:microsoft.com/office/officeart/2005/8/quickstyle/simple1" qsCatId="simple" csTypeId="urn:microsoft.com/office/officeart/2005/8/colors/accent1_2" csCatId="accent1" phldr="1"/>
      <dgm:spPr/>
      <dgm:t>
        <a:bodyPr/>
        <a:lstStyle/>
        <a:p>
          <a:endParaRPr lang="en-US"/>
        </a:p>
      </dgm:t>
    </dgm:pt>
    <dgm:pt modelId="{928A2549-64D9-D443-B1BA-F8B5BFC708B9}">
      <dgm:prSet phldrT="[Text]"/>
      <dgm:spPr/>
      <dgm:t>
        <a:bodyPr/>
        <a:lstStyle/>
        <a:p>
          <a:r>
            <a:rPr lang="en-US" dirty="0"/>
            <a:t>Wow!</a:t>
          </a:r>
        </a:p>
      </dgm:t>
    </dgm:pt>
    <dgm:pt modelId="{A459437D-8E88-4141-B15D-AA73CE9C4F9E}" type="parTrans" cxnId="{E1BFCAD0-E48C-5E40-B1A0-B0B32BDDBC4D}">
      <dgm:prSet/>
      <dgm:spPr/>
      <dgm:t>
        <a:bodyPr/>
        <a:lstStyle/>
        <a:p>
          <a:endParaRPr lang="en-US"/>
        </a:p>
      </dgm:t>
    </dgm:pt>
    <dgm:pt modelId="{3BFD7622-204E-5540-A5B3-2B6FCB40DE19}" type="sibTrans" cxnId="{E1BFCAD0-E48C-5E40-B1A0-B0B32BDDBC4D}">
      <dgm:prSet/>
      <dgm:spPr/>
      <dgm:t>
        <a:bodyPr/>
        <a:lstStyle/>
        <a:p>
          <a:endParaRPr lang="en-US"/>
        </a:p>
      </dgm:t>
    </dgm:pt>
    <dgm:pt modelId="{656E8886-F4FA-2F42-826E-0F1C8F76D66C}">
      <dgm:prSet phldrT="[Text]"/>
      <dgm:spPr/>
      <dgm:t>
        <a:bodyPr/>
        <a:lstStyle/>
        <a:p>
          <a:r>
            <a:rPr lang="en-US" dirty="0"/>
            <a:t>I am </a:t>
          </a:r>
        </a:p>
      </dgm:t>
    </dgm:pt>
    <dgm:pt modelId="{32128A9B-7A70-F547-A4A4-EFB758C26C67}" type="parTrans" cxnId="{8D1ACFF0-A703-714F-B1BA-617262038D6E}">
      <dgm:prSet/>
      <dgm:spPr/>
      <dgm:t>
        <a:bodyPr/>
        <a:lstStyle/>
        <a:p>
          <a:endParaRPr lang="en-US"/>
        </a:p>
      </dgm:t>
    </dgm:pt>
    <dgm:pt modelId="{A9119B7F-F164-814D-803D-151FA3FC68B1}" type="sibTrans" cxnId="{8D1ACFF0-A703-714F-B1BA-617262038D6E}">
      <dgm:prSet/>
      <dgm:spPr/>
      <dgm:t>
        <a:bodyPr/>
        <a:lstStyle/>
        <a:p>
          <a:endParaRPr lang="en-US"/>
        </a:p>
      </dgm:t>
    </dgm:pt>
    <dgm:pt modelId="{D9600503-47B1-0641-A1CA-39E822D3CB1B}">
      <dgm:prSet phldrT="[Text]"/>
      <dgm:spPr/>
      <dgm:t>
        <a:bodyPr/>
        <a:lstStyle/>
        <a:p>
          <a:r>
            <a:rPr lang="en-US" dirty="0"/>
            <a:t>Making </a:t>
          </a:r>
        </a:p>
      </dgm:t>
    </dgm:pt>
    <dgm:pt modelId="{609A9267-A6A3-A640-8E83-A6746897DE44}" type="parTrans" cxnId="{F478F1BB-A630-BD4E-9356-5F895BB5F6FD}">
      <dgm:prSet/>
      <dgm:spPr/>
      <dgm:t>
        <a:bodyPr/>
        <a:lstStyle/>
        <a:p>
          <a:endParaRPr lang="en-US"/>
        </a:p>
      </dgm:t>
    </dgm:pt>
    <dgm:pt modelId="{55395DEE-C1FF-7F4B-9E1E-E6CF78BF648B}" type="sibTrans" cxnId="{F478F1BB-A630-BD4E-9356-5F895BB5F6FD}">
      <dgm:prSet/>
      <dgm:spPr/>
      <dgm:t>
        <a:bodyPr/>
        <a:lstStyle/>
        <a:p>
          <a:endParaRPr lang="en-US"/>
        </a:p>
      </dgm:t>
    </dgm:pt>
    <dgm:pt modelId="{CE9CBCAE-2644-1044-B0A8-579B30FD3F2A}">
      <dgm:prSet phldrT="[Text]"/>
      <dgm:spPr/>
      <dgm:t>
        <a:bodyPr/>
        <a:lstStyle/>
        <a:p>
          <a:r>
            <a:rPr lang="en-US" dirty="0"/>
            <a:t>Money </a:t>
          </a:r>
        </a:p>
      </dgm:t>
    </dgm:pt>
    <dgm:pt modelId="{7E57DF1D-F05B-A548-89C8-365505FFCFEE}" type="parTrans" cxnId="{FFADCA4A-C237-5847-BA9F-60F30C361FCF}">
      <dgm:prSet/>
      <dgm:spPr/>
      <dgm:t>
        <a:bodyPr/>
        <a:lstStyle/>
        <a:p>
          <a:endParaRPr lang="en-US"/>
        </a:p>
      </dgm:t>
    </dgm:pt>
    <dgm:pt modelId="{B563BE51-C043-CF46-9419-4843BEA900AB}" type="sibTrans" cxnId="{FFADCA4A-C237-5847-BA9F-60F30C361FCF}">
      <dgm:prSet/>
      <dgm:spPr/>
      <dgm:t>
        <a:bodyPr/>
        <a:lstStyle/>
        <a:p>
          <a:endParaRPr lang="en-US"/>
        </a:p>
      </dgm:t>
    </dgm:pt>
    <dgm:pt modelId="{3FBF1276-B020-F64E-8721-BFF86BB84019}">
      <dgm:prSet phldrT="[Text]"/>
      <dgm:spPr/>
      <dgm:t>
        <a:bodyPr/>
        <a:lstStyle/>
        <a:p>
          <a:r>
            <a:rPr lang="en-US" dirty="0"/>
            <a:t>Now!</a:t>
          </a:r>
        </a:p>
      </dgm:t>
    </dgm:pt>
    <dgm:pt modelId="{F0B08D2E-5004-9444-A9DE-E19C635ED935}" type="parTrans" cxnId="{6CA84C2B-B529-1E44-B633-49DEFC51790E}">
      <dgm:prSet/>
      <dgm:spPr/>
      <dgm:t>
        <a:bodyPr/>
        <a:lstStyle/>
        <a:p>
          <a:endParaRPr lang="en-US"/>
        </a:p>
      </dgm:t>
    </dgm:pt>
    <dgm:pt modelId="{A45ACF8E-C91E-2542-AE5F-A4985D6EBBEC}" type="sibTrans" cxnId="{6CA84C2B-B529-1E44-B633-49DEFC51790E}">
      <dgm:prSet/>
      <dgm:spPr/>
      <dgm:t>
        <a:bodyPr/>
        <a:lstStyle/>
        <a:p>
          <a:endParaRPr lang="en-US"/>
        </a:p>
      </dgm:t>
    </dgm:pt>
    <dgm:pt modelId="{F5FE351B-6C22-A546-B860-951E235800EE}" type="pres">
      <dgm:prSet presAssocID="{04B88EC0-643D-CF42-8CB3-E700B8B1E803}" presName="Name0" presStyleCnt="0">
        <dgm:presLayoutVars>
          <dgm:chMax val="7"/>
          <dgm:chPref val="5"/>
        </dgm:presLayoutVars>
      </dgm:prSet>
      <dgm:spPr/>
    </dgm:pt>
    <dgm:pt modelId="{A0266AEE-677A-EB45-84FF-8A504CACA5AE}" type="pres">
      <dgm:prSet presAssocID="{04B88EC0-643D-CF42-8CB3-E700B8B1E803}" presName="arrowNode" presStyleLbl="node1" presStyleIdx="0" presStyleCnt="1"/>
      <dgm:spPr/>
    </dgm:pt>
    <dgm:pt modelId="{B74CDB96-6F37-1640-B8DA-BFF6138A28CA}" type="pres">
      <dgm:prSet presAssocID="{928A2549-64D9-D443-B1BA-F8B5BFC708B9}" presName="txNode1" presStyleLbl="revTx" presStyleIdx="0" presStyleCnt="5">
        <dgm:presLayoutVars>
          <dgm:bulletEnabled val="1"/>
        </dgm:presLayoutVars>
      </dgm:prSet>
      <dgm:spPr/>
    </dgm:pt>
    <dgm:pt modelId="{2B720CA1-2881-9145-AF19-5A2C448716F6}" type="pres">
      <dgm:prSet presAssocID="{656E8886-F4FA-2F42-826E-0F1C8F76D66C}" presName="txNode2" presStyleLbl="revTx" presStyleIdx="1" presStyleCnt="5">
        <dgm:presLayoutVars>
          <dgm:bulletEnabled val="1"/>
        </dgm:presLayoutVars>
      </dgm:prSet>
      <dgm:spPr/>
    </dgm:pt>
    <dgm:pt modelId="{1EFE3629-FE8A-484C-8B1B-BF3835628AD9}" type="pres">
      <dgm:prSet presAssocID="{A9119B7F-F164-814D-803D-151FA3FC68B1}" presName="dotNode2" presStyleCnt="0"/>
      <dgm:spPr/>
    </dgm:pt>
    <dgm:pt modelId="{A06E1D8E-0B90-5F4D-9486-F859C708E0EF}" type="pres">
      <dgm:prSet presAssocID="{A9119B7F-F164-814D-803D-151FA3FC68B1}" presName="dotRepeatNode" presStyleLbl="fgShp" presStyleIdx="0" presStyleCnt="3"/>
      <dgm:spPr/>
    </dgm:pt>
    <dgm:pt modelId="{CC8B2690-D4D4-E840-A2BD-E1305CF22169}" type="pres">
      <dgm:prSet presAssocID="{D9600503-47B1-0641-A1CA-39E822D3CB1B}" presName="txNode3" presStyleLbl="revTx" presStyleIdx="2" presStyleCnt="5">
        <dgm:presLayoutVars>
          <dgm:bulletEnabled val="1"/>
        </dgm:presLayoutVars>
      </dgm:prSet>
      <dgm:spPr/>
    </dgm:pt>
    <dgm:pt modelId="{663D1C39-EBB3-4546-8122-FABB49A86D34}" type="pres">
      <dgm:prSet presAssocID="{55395DEE-C1FF-7F4B-9E1E-E6CF78BF648B}" presName="dotNode3" presStyleCnt="0"/>
      <dgm:spPr/>
    </dgm:pt>
    <dgm:pt modelId="{6000E18F-173F-5E4B-8C4B-C891EDF1918A}" type="pres">
      <dgm:prSet presAssocID="{55395DEE-C1FF-7F4B-9E1E-E6CF78BF648B}" presName="dotRepeatNode" presStyleLbl="fgShp" presStyleIdx="1" presStyleCnt="3"/>
      <dgm:spPr/>
    </dgm:pt>
    <dgm:pt modelId="{23DD6C86-767B-0546-B18C-F7D9C19F47CB}" type="pres">
      <dgm:prSet presAssocID="{CE9CBCAE-2644-1044-B0A8-579B30FD3F2A}" presName="txNode4" presStyleLbl="revTx" presStyleIdx="3" presStyleCnt="5">
        <dgm:presLayoutVars>
          <dgm:bulletEnabled val="1"/>
        </dgm:presLayoutVars>
      </dgm:prSet>
      <dgm:spPr/>
    </dgm:pt>
    <dgm:pt modelId="{55FBFA62-7CE5-0542-8209-32052EC132C6}" type="pres">
      <dgm:prSet presAssocID="{B563BE51-C043-CF46-9419-4843BEA900AB}" presName="dotNode4" presStyleCnt="0"/>
      <dgm:spPr/>
    </dgm:pt>
    <dgm:pt modelId="{79BE7B40-E754-6F41-AA04-E904AAC1E40E}" type="pres">
      <dgm:prSet presAssocID="{B563BE51-C043-CF46-9419-4843BEA900AB}" presName="dotRepeatNode" presStyleLbl="fgShp" presStyleIdx="2" presStyleCnt="3"/>
      <dgm:spPr/>
    </dgm:pt>
    <dgm:pt modelId="{E96F67B6-2886-A44B-A23B-C08AA08A871F}" type="pres">
      <dgm:prSet presAssocID="{3FBF1276-B020-F64E-8721-BFF86BB84019}" presName="txNode5" presStyleLbl="revTx" presStyleIdx="4" presStyleCnt="5">
        <dgm:presLayoutVars>
          <dgm:bulletEnabled val="1"/>
        </dgm:presLayoutVars>
      </dgm:prSet>
      <dgm:spPr/>
    </dgm:pt>
  </dgm:ptLst>
  <dgm:cxnLst>
    <dgm:cxn modelId="{02CD4608-23C9-8940-B694-B35C8D9C8F47}" type="presOf" srcId="{3FBF1276-B020-F64E-8721-BFF86BB84019}" destId="{E96F67B6-2886-A44B-A23B-C08AA08A871F}" srcOrd="0" destOrd="0" presId="urn:microsoft.com/office/officeart/2009/3/layout/DescendingProcess"/>
    <dgm:cxn modelId="{560CF91C-2EE1-794C-B781-E67CA03CFFA7}" type="presOf" srcId="{55395DEE-C1FF-7F4B-9E1E-E6CF78BF648B}" destId="{6000E18F-173F-5E4B-8C4B-C891EDF1918A}" srcOrd="0" destOrd="0" presId="urn:microsoft.com/office/officeart/2009/3/layout/DescendingProcess"/>
    <dgm:cxn modelId="{6CA84C2B-B529-1E44-B633-49DEFC51790E}" srcId="{04B88EC0-643D-CF42-8CB3-E700B8B1E803}" destId="{3FBF1276-B020-F64E-8721-BFF86BB84019}" srcOrd="4" destOrd="0" parTransId="{F0B08D2E-5004-9444-A9DE-E19C635ED935}" sibTransId="{A45ACF8E-C91E-2542-AE5F-A4985D6EBBEC}"/>
    <dgm:cxn modelId="{FFADCA4A-C237-5847-BA9F-60F30C361FCF}" srcId="{04B88EC0-643D-CF42-8CB3-E700B8B1E803}" destId="{CE9CBCAE-2644-1044-B0A8-579B30FD3F2A}" srcOrd="3" destOrd="0" parTransId="{7E57DF1D-F05B-A548-89C8-365505FFCFEE}" sibTransId="{B563BE51-C043-CF46-9419-4843BEA900AB}"/>
    <dgm:cxn modelId="{F4BFE26E-6504-164A-A2B5-783964919158}" type="presOf" srcId="{A9119B7F-F164-814D-803D-151FA3FC68B1}" destId="{A06E1D8E-0B90-5F4D-9486-F859C708E0EF}" srcOrd="0" destOrd="0" presId="urn:microsoft.com/office/officeart/2009/3/layout/DescendingProcess"/>
    <dgm:cxn modelId="{FC3F267D-D99A-8642-B5A0-99BF2A8D7639}" type="presOf" srcId="{D9600503-47B1-0641-A1CA-39E822D3CB1B}" destId="{CC8B2690-D4D4-E840-A2BD-E1305CF22169}" srcOrd="0" destOrd="0" presId="urn:microsoft.com/office/officeart/2009/3/layout/DescendingProcess"/>
    <dgm:cxn modelId="{157E2C86-1AD4-614D-ABBA-94B8ED2E9315}" type="presOf" srcId="{CE9CBCAE-2644-1044-B0A8-579B30FD3F2A}" destId="{23DD6C86-767B-0546-B18C-F7D9C19F47CB}" srcOrd="0" destOrd="0" presId="urn:microsoft.com/office/officeart/2009/3/layout/DescendingProcess"/>
    <dgm:cxn modelId="{44997787-04B1-8244-B35F-CA5497B25789}" type="presOf" srcId="{04B88EC0-643D-CF42-8CB3-E700B8B1E803}" destId="{F5FE351B-6C22-A546-B860-951E235800EE}" srcOrd="0" destOrd="0" presId="urn:microsoft.com/office/officeart/2009/3/layout/DescendingProcess"/>
    <dgm:cxn modelId="{C45762B1-11D3-2F4C-92E2-BEC43FCCEE80}" type="presOf" srcId="{928A2549-64D9-D443-B1BA-F8B5BFC708B9}" destId="{B74CDB96-6F37-1640-B8DA-BFF6138A28CA}" srcOrd="0" destOrd="0" presId="urn:microsoft.com/office/officeart/2009/3/layout/DescendingProcess"/>
    <dgm:cxn modelId="{F478F1BB-A630-BD4E-9356-5F895BB5F6FD}" srcId="{04B88EC0-643D-CF42-8CB3-E700B8B1E803}" destId="{D9600503-47B1-0641-A1CA-39E822D3CB1B}" srcOrd="2" destOrd="0" parTransId="{609A9267-A6A3-A640-8E83-A6746897DE44}" sibTransId="{55395DEE-C1FF-7F4B-9E1E-E6CF78BF648B}"/>
    <dgm:cxn modelId="{E1BFCAD0-E48C-5E40-B1A0-B0B32BDDBC4D}" srcId="{04B88EC0-643D-CF42-8CB3-E700B8B1E803}" destId="{928A2549-64D9-D443-B1BA-F8B5BFC708B9}" srcOrd="0" destOrd="0" parTransId="{A459437D-8E88-4141-B15D-AA73CE9C4F9E}" sibTransId="{3BFD7622-204E-5540-A5B3-2B6FCB40DE19}"/>
    <dgm:cxn modelId="{73C1D3DE-3098-0E4A-956C-5D1C517A6A3D}" type="presOf" srcId="{B563BE51-C043-CF46-9419-4843BEA900AB}" destId="{79BE7B40-E754-6F41-AA04-E904AAC1E40E}" srcOrd="0" destOrd="0" presId="urn:microsoft.com/office/officeart/2009/3/layout/DescendingProcess"/>
    <dgm:cxn modelId="{8D1ACFF0-A703-714F-B1BA-617262038D6E}" srcId="{04B88EC0-643D-CF42-8CB3-E700B8B1E803}" destId="{656E8886-F4FA-2F42-826E-0F1C8F76D66C}" srcOrd="1" destOrd="0" parTransId="{32128A9B-7A70-F547-A4A4-EFB758C26C67}" sibTransId="{A9119B7F-F164-814D-803D-151FA3FC68B1}"/>
    <dgm:cxn modelId="{D1487BFC-2D95-0643-A33C-7B7BF47630A1}" type="presOf" srcId="{656E8886-F4FA-2F42-826E-0F1C8F76D66C}" destId="{2B720CA1-2881-9145-AF19-5A2C448716F6}" srcOrd="0" destOrd="0" presId="urn:microsoft.com/office/officeart/2009/3/layout/DescendingProcess"/>
    <dgm:cxn modelId="{601F3B01-9CBD-F44D-B84A-F10862798DE7}" type="presParOf" srcId="{F5FE351B-6C22-A546-B860-951E235800EE}" destId="{A0266AEE-677A-EB45-84FF-8A504CACA5AE}" srcOrd="0" destOrd="0" presId="urn:microsoft.com/office/officeart/2009/3/layout/DescendingProcess"/>
    <dgm:cxn modelId="{B015083D-9E2B-F040-9A16-456D55D2F17C}" type="presParOf" srcId="{F5FE351B-6C22-A546-B860-951E235800EE}" destId="{B74CDB96-6F37-1640-B8DA-BFF6138A28CA}" srcOrd="1" destOrd="0" presId="urn:microsoft.com/office/officeart/2009/3/layout/DescendingProcess"/>
    <dgm:cxn modelId="{4AF00819-B43D-3642-BCCA-829C5570EF84}" type="presParOf" srcId="{F5FE351B-6C22-A546-B860-951E235800EE}" destId="{2B720CA1-2881-9145-AF19-5A2C448716F6}" srcOrd="2" destOrd="0" presId="urn:microsoft.com/office/officeart/2009/3/layout/DescendingProcess"/>
    <dgm:cxn modelId="{65BE2EB5-5B64-EF4D-AA1D-D2CE0A136A88}" type="presParOf" srcId="{F5FE351B-6C22-A546-B860-951E235800EE}" destId="{1EFE3629-FE8A-484C-8B1B-BF3835628AD9}" srcOrd="3" destOrd="0" presId="urn:microsoft.com/office/officeart/2009/3/layout/DescendingProcess"/>
    <dgm:cxn modelId="{2E88A4B9-7782-DF44-AB3A-0F8F303A799F}" type="presParOf" srcId="{1EFE3629-FE8A-484C-8B1B-BF3835628AD9}" destId="{A06E1D8E-0B90-5F4D-9486-F859C708E0EF}" srcOrd="0" destOrd="0" presId="urn:microsoft.com/office/officeart/2009/3/layout/DescendingProcess"/>
    <dgm:cxn modelId="{75C29F94-47C3-144B-9E7C-515100CA1C2F}" type="presParOf" srcId="{F5FE351B-6C22-A546-B860-951E235800EE}" destId="{CC8B2690-D4D4-E840-A2BD-E1305CF22169}" srcOrd="4" destOrd="0" presId="urn:microsoft.com/office/officeart/2009/3/layout/DescendingProcess"/>
    <dgm:cxn modelId="{68D8096C-E13E-3744-801F-6204FE635876}" type="presParOf" srcId="{F5FE351B-6C22-A546-B860-951E235800EE}" destId="{663D1C39-EBB3-4546-8122-FABB49A86D34}" srcOrd="5" destOrd="0" presId="urn:microsoft.com/office/officeart/2009/3/layout/DescendingProcess"/>
    <dgm:cxn modelId="{01D674D4-2E25-614E-817E-C515C02091E4}" type="presParOf" srcId="{663D1C39-EBB3-4546-8122-FABB49A86D34}" destId="{6000E18F-173F-5E4B-8C4B-C891EDF1918A}" srcOrd="0" destOrd="0" presId="urn:microsoft.com/office/officeart/2009/3/layout/DescendingProcess"/>
    <dgm:cxn modelId="{72CB31D4-E648-1947-9744-488A45D5CB12}" type="presParOf" srcId="{F5FE351B-6C22-A546-B860-951E235800EE}" destId="{23DD6C86-767B-0546-B18C-F7D9C19F47CB}" srcOrd="6" destOrd="0" presId="urn:microsoft.com/office/officeart/2009/3/layout/DescendingProcess"/>
    <dgm:cxn modelId="{4D8985C9-50AB-034F-A3CA-D4E771593E16}" type="presParOf" srcId="{F5FE351B-6C22-A546-B860-951E235800EE}" destId="{55FBFA62-7CE5-0542-8209-32052EC132C6}" srcOrd="7" destOrd="0" presId="urn:microsoft.com/office/officeart/2009/3/layout/DescendingProcess"/>
    <dgm:cxn modelId="{41986043-5A2C-B343-9F04-8872FB292123}" type="presParOf" srcId="{55FBFA62-7CE5-0542-8209-32052EC132C6}" destId="{79BE7B40-E754-6F41-AA04-E904AAC1E40E}" srcOrd="0" destOrd="0" presId="urn:microsoft.com/office/officeart/2009/3/layout/DescendingProcess"/>
    <dgm:cxn modelId="{973FD5C2-7E3A-D242-A1B9-1708A8586417}" type="presParOf" srcId="{F5FE351B-6C22-A546-B860-951E235800EE}" destId="{E96F67B6-2886-A44B-A23B-C08AA08A871F}" srcOrd="8"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0F7D1E-27D1-8B46-ADA8-184D1C3956A8}" type="doc">
      <dgm:prSet loTypeId="urn:microsoft.com/office/officeart/2005/8/layout/arrow4" loCatId="" qsTypeId="urn:microsoft.com/office/officeart/2005/8/quickstyle/simple1" qsCatId="simple" csTypeId="urn:microsoft.com/office/officeart/2005/8/colors/accent1_2" csCatId="accent1" phldr="1"/>
      <dgm:spPr/>
      <dgm:t>
        <a:bodyPr/>
        <a:lstStyle/>
        <a:p>
          <a:endParaRPr lang="en-US"/>
        </a:p>
      </dgm:t>
    </dgm:pt>
    <dgm:pt modelId="{1F7FF31E-03B5-6642-AAFC-ABCA2812D8C0}">
      <dgm:prSet phldrT="[Text]"/>
      <dgm:spPr/>
      <dgm:t>
        <a:bodyPr/>
        <a:lstStyle/>
        <a:p>
          <a:r>
            <a:rPr lang="en-US" dirty="0"/>
            <a:t>As the price goes up you lose money </a:t>
          </a:r>
        </a:p>
      </dgm:t>
    </dgm:pt>
    <dgm:pt modelId="{3BE71C98-5AE5-8A40-8D39-31FA71FF1D39}" type="parTrans" cxnId="{20D2056E-D4C2-5A48-B431-B7664D5B2D0D}">
      <dgm:prSet/>
      <dgm:spPr/>
      <dgm:t>
        <a:bodyPr/>
        <a:lstStyle/>
        <a:p>
          <a:endParaRPr lang="en-US"/>
        </a:p>
      </dgm:t>
    </dgm:pt>
    <dgm:pt modelId="{5D63D779-D21F-144E-8CA7-3C53F3E56824}" type="sibTrans" cxnId="{20D2056E-D4C2-5A48-B431-B7664D5B2D0D}">
      <dgm:prSet/>
      <dgm:spPr/>
      <dgm:t>
        <a:bodyPr/>
        <a:lstStyle/>
        <a:p>
          <a:endParaRPr lang="en-US"/>
        </a:p>
      </dgm:t>
    </dgm:pt>
    <dgm:pt modelId="{4E61B3A2-1277-9E4A-877B-0C644818ED89}">
      <dgm:prSet phldrT="[Text]"/>
      <dgm:spPr/>
      <dgm:t>
        <a:bodyPr/>
        <a:lstStyle/>
        <a:p>
          <a:r>
            <a:rPr lang="en-US" dirty="0"/>
            <a:t>As the price goes down you make money</a:t>
          </a:r>
        </a:p>
      </dgm:t>
    </dgm:pt>
    <dgm:pt modelId="{4CB1F059-42A1-354D-85AD-623ABFF16390}" type="parTrans" cxnId="{0F60AECE-7FE2-5948-AB15-37A8F8417880}">
      <dgm:prSet/>
      <dgm:spPr/>
      <dgm:t>
        <a:bodyPr/>
        <a:lstStyle/>
        <a:p>
          <a:endParaRPr lang="en-US"/>
        </a:p>
      </dgm:t>
    </dgm:pt>
    <dgm:pt modelId="{160EF005-1C8D-4448-9955-054A329B96AC}" type="sibTrans" cxnId="{0F60AECE-7FE2-5948-AB15-37A8F8417880}">
      <dgm:prSet/>
      <dgm:spPr/>
      <dgm:t>
        <a:bodyPr/>
        <a:lstStyle/>
        <a:p>
          <a:endParaRPr lang="en-US"/>
        </a:p>
      </dgm:t>
    </dgm:pt>
    <dgm:pt modelId="{EA63E075-4AF5-D345-B5A0-995ED06ED206}" type="pres">
      <dgm:prSet presAssocID="{8B0F7D1E-27D1-8B46-ADA8-184D1C3956A8}" presName="compositeShape" presStyleCnt="0">
        <dgm:presLayoutVars>
          <dgm:chMax val="2"/>
          <dgm:dir/>
          <dgm:resizeHandles val="exact"/>
        </dgm:presLayoutVars>
      </dgm:prSet>
      <dgm:spPr/>
    </dgm:pt>
    <dgm:pt modelId="{0E066D58-C51E-9947-A679-0DB3E8422BBF}" type="pres">
      <dgm:prSet presAssocID="{1F7FF31E-03B5-6642-AAFC-ABCA2812D8C0}" presName="upArrow" presStyleLbl="node1" presStyleIdx="0" presStyleCnt="2"/>
      <dgm:spPr/>
    </dgm:pt>
    <dgm:pt modelId="{A72ADD17-B6A8-AC4F-A6E7-79799BF3A669}" type="pres">
      <dgm:prSet presAssocID="{1F7FF31E-03B5-6642-AAFC-ABCA2812D8C0}" presName="upArrowText" presStyleLbl="revTx" presStyleIdx="0" presStyleCnt="2">
        <dgm:presLayoutVars>
          <dgm:chMax val="0"/>
          <dgm:bulletEnabled val="1"/>
        </dgm:presLayoutVars>
      </dgm:prSet>
      <dgm:spPr/>
    </dgm:pt>
    <dgm:pt modelId="{276BEEE3-8A13-8644-82ED-6C0E1A32D59D}" type="pres">
      <dgm:prSet presAssocID="{4E61B3A2-1277-9E4A-877B-0C644818ED89}" presName="downArrow" presStyleLbl="node1" presStyleIdx="1" presStyleCnt="2"/>
      <dgm:spPr/>
    </dgm:pt>
    <dgm:pt modelId="{3454FC5B-9C42-884E-B6EA-6A41E6FA75A9}" type="pres">
      <dgm:prSet presAssocID="{4E61B3A2-1277-9E4A-877B-0C644818ED89}" presName="downArrowText" presStyleLbl="revTx" presStyleIdx="1" presStyleCnt="2">
        <dgm:presLayoutVars>
          <dgm:chMax val="0"/>
          <dgm:bulletEnabled val="1"/>
        </dgm:presLayoutVars>
      </dgm:prSet>
      <dgm:spPr/>
    </dgm:pt>
  </dgm:ptLst>
  <dgm:cxnLst>
    <dgm:cxn modelId="{E78CD900-676D-CE40-8519-1D4F22DCB9A8}" type="presOf" srcId="{4E61B3A2-1277-9E4A-877B-0C644818ED89}" destId="{3454FC5B-9C42-884E-B6EA-6A41E6FA75A9}" srcOrd="0" destOrd="0" presId="urn:microsoft.com/office/officeart/2005/8/layout/arrow4"/>
    <dgm:cxn modelId="{20D2056E-D4C2-5A48-B431-B7664D5B2D0D}" srcId="{8B0F7D1E-27D1-8B46-ADA8-184D1C3956A8}" destId="{1F7FF31E-03B5-6642-AAFC-ABCA2812D8C0}" srcOrd="0" destOrd="0" parTransId="{3BE71C98-5AE5-8A40-8D39-31FA71FF1D39}" sibTransId="{5D63D779-D21F-144E-8CA7-3C53F3E56824}"/>
    <dgm:cxn modelId="{3476FF6F-B803-A34E-BD45-CA4FB45E6A85}" type="presOf" srcId="{1F7FF31E-03B5-6642-AAFC-ABCA2812D8C0}" destId="{A72ADD17-B6A8-AC4F-A6E7-79799BF3A669}" srcOrd="0" destOrd="0" presId="urn:microsoft.com/office/officeart/2005/8/layout/arrow4"/>
    <dgm:cxn modelId="{0F60AECE-7FE2-5948-AB15-37A8F8417880}" srcId="{8B0F7D1E-27D1-8B46-ADA8-184D1C3956A8}" destId="{4E61B3A2-1277-9E4A-877B-0C644818ED89}" srcOrd="1" destOrd="0" parTransId="{4CB1F059-42A1-354D-85AD-623ABFF16390}" sibTransId="{160EF005-1C8D-4448-9955-054A329B96AC}"/>
    <dgm:cxn modelId="{D6C03BE4-597D-E74A-92EA-CA564C86AD39}" type="presOf" srcId="{8B0F7D1E-27D1-8B46-ADA8-184D1C3956A8}" destId="{EA63E075-4AF5-D345-B5A0-995ED06ED206}" srcOrd="0" destOrd="0" presId="urn:microsoft.com/office/officeart/2005/8/layout/arrow4"/>
    <dgm:cxn modelId="{0A1F30DC-F993-F143-AEA6-DB4D5EDA5701}" type="presParOf" srcId="{EA63E075-4AF5-D345-B5A0-995ED06ED206}" destId="{0E066D58-C51E-9947-A679-0DB3E8422BBF}" srcOrd="0" destOrd="0" presId="urn:microsoft.com/office/officeart/2005/8/layout/arrow4"/>
    <dgm:cxn modelId="{2B5A6B69-F7AE-CC44-947B-98242C31DFAB}" type="presParOf" srcId="{EA63E075-4AF5-D345-B5A0-995ED06ED206}" destId="{A72ADD17-B6A8-AC4F-A6E7-79799BF3A669}" srcOrd="1" destOrd="0" presId="urn:microsoft.com/office/officeart/2005/8/layout/arrow4"/>
    <dgm:cxn modelId="{8915EC69-AF23-464C-976C-C61AB8BC5718}" type="presParOf" srcId="{EA63E075-4AF5-D345-B5A0-995ED06ED206}" destId="{276BEEE3-8A13-8644-82ED-6C0E1A32D59D}" srcOrd="2" destOrd="0" presId="urn:microsoft.com/office/officeart/2005/8/layout/arrow4"/>
    <dgm:cxn modelId="{6ED8F83D-E294-CD44-B7B7-0D790B5CFE1F}" type="presParOf" srcId="{EA63E075-4AF5-D345-B5A0-995ED06ED206}" destId="{3454FC5B-9C42-884E-B6EA-6A41E6FA75A9}"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28228-521A-9442-9DD9-CDFA23424A7E}">
      <dsp:nvSpPr>
        <dsp:cNvPr id="0" name=""/>
        <dsp:cNvSpPr/>
      </dsp:nvSpPr>
      <dsp:spPr>
        <a:xfrm>
          <a:off x="160984" y="0"/>
          <a:ext cx="1880277" cy="1410207"/>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0F061E-EB9F-1147-8A3B-F9A269A12561}">
      <dsp:nvSpPr>
        <dsp:cNvPr id="0" name=""/>
        <dsp:cNvSpPr/>
      </dsp:nvSpPr>
      <dsp:spPr>
        <a:xfrm>
          <a:off x="2097670" y="0"/>
          <a:ext cx="3592575" cy="1410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US" sz="6500" kern="1200" dirty="0"/>
            <a:t>LONG </a:t>
          </a:r>
        </a:p>
      </dsp:txBody>
      <dsp:txXfrm>
        <a:off x="2097670" y="0"/>
        <a:ext cx="3592575" cy="1410207"/>
      </dsp:txXfrm>
    </dsp:sp>
    <dsp:sp modelId="{89D76943-D759-7C44-80D5-AE85998312B0}">
      <dsp:nvSpPr>
        <dsp:cNvPr id="0" name=""/>
        <dsp:cNvSpPr/>
      </dsp:nvSpPr>
      <dsp:spPr>
        <a:xfrm>
          <a:off x="725067" y="1527725"/>
          <a:ext cx="1880277" cy="1410207"/>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9A7401-CCB3-E14D-8D95-E5D3363D42AF}">
      <dsp:nvSpPr>
        <dsp:cNvPr id="0" name=""/>
        <dsp:cNvSpPr/>
      </dsp:nvSpPr>
      <dsp:spPr>
        <a:xfrm>
          <a:off x="2661753" y="1527725"/>
          <a:ext cx="3592575" cy="1410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US" sz="6500" kern="1200" dirty="0"/>
            <a:t>SHORT</a:t>
          </a:r>
        </a:p>
      </dsp:txBody>
      <dsp:txXfrm>
        <a:off x="2661753" y="1527725"/>
        <a:ext cx="3592575" cy="14102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A458F6-E911-A34F-9376-81FE6D9951FC}">
      <dsp:nvSpPr>
        <dsp:cNvPr id="0" name=""/>
        <dsp:cNvSpPr/>
      </dsp:nvSpPr>
      <dsp:spPr>
        <a:xfrm>
          <a:off x="1353699" y="0"/>
          <a:ext cx="3620830" cy="2263019"/>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C7DC9B-10CA-1946-878A-010B7D6142C4}">
      <dsp:nvSpPr>
        <dsp:cNvPr id="0" name=""/>
        <dsp:cNvSpPr/>
      </dsp:nvSpPr>
      <dsp:spPr>
        <a:xfrm>
          <a:off x="1813544" y="1561935"/>
          <a:ext cx="94141" cy="941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2702C6-6A5F-364E-AED2-D05EF2DB909C}">
      <dsp:nvSpPr>
        <dsp:cNvPr id="0" name=""/>
        <dsp:cNvSpPr/>
      </dsp:nvSpPr>
      <dsp:spPr>
        <a:xfrm>
          <a:off x="1860615" y="1609006"/>
          <a:ext cx="843653" cy="654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884" tIns="0" rIns="0" bIns="0" numCol="1" spcCol="1270" anchor="t" anchorCtr="0">
          <a:noAutofit/>
        </a:bodyPr>
        <a:lstStyle/>
        <a:p>
          <a:pPr marL="0" lvl="0" indent="0" algn="l" defTabSz="1511300">
            <a:lnSpc>
              <a:spcPct val="90000"/>
            </a:lnSpc>
            <a:spcBef>
              <a:spcPct val="0"/>
            </a:spcBef>
            <a:spcAft>
              <a:spcPct val="35000"/>
            </a:spcAft>
            <a:buNone/>
          </a:pPr>
          <a:r>
            <a:rPr lang="en-US" sz="3400" kern="1200" dirty="0"/>
            <a:t>Yea!</a:t>
          </a:r>
        </a:p>
      </dsp:txBody>
      <dsp:txXfrm>
        <a:off x="1860615" y="1609006"/>
        <a:ext cx="843653" cy="654012"/>
      </dsp:txXfrm>
    </dsp:sp>
    <dsp:sp modelId="{5A01F80F-7270-0F4E-9FA4-48E0AE5EC068}">
      <dsp:nvSpPr>
        <dsp:cNvPr id="0" name=""/>
        <dsp:cNvSpPr/>
      </dsp:nvSpPr>
      <dsp:spPr>
        <a:xfrm>
          <a:off x="2644525" y="946847"/>
          <a:ext cx="170179" cy="1701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7E09D5-8F96-EC48-89C5-B024102C196A}">
      <dsp:nvSpPr>
        <dsp:cNvPr id="0" name=""/>
        <dsp:cNvSpPr/>
      </dsp:nvSpPr>
      <dsp:spPr>
        <a:xfrm>
          <a:off x="2351313" y="1031936"/>
          <a:ext cx="1625602" cy="1231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74" tIns="0" rIns="0" bIns="0" numCol="1" spcCol="1270" anchor="t" anchorCtr="0">
          <a:noAutofit/>
        </a:bodyPr>
        <a:lstStyle/>
        <a:p>
          <a:pPr marL="0" lvl="0" indent="0" algn="l" defTabSz="1511300">
            <a:lnSpc>
              <a:spcPct val="90000"/>
            </a:lnSpc>
            <a:spcBef>
              <a:spcPct val="0"/>
            </a:spcBef>
            <a:spcAft>
              <a:spcPct val="35000"/>
            </a:spcAft>
            <a:buNone/>
          </a:pPr>
          <a:r>
            <a:rPr lang="en-US" sz="3400" kern="1200" dirty="0"/>
            <a:t>I am</a:t>
          </a:r>
        </a:p>
      </dsp:txBody>
      <dsp:txXfrm>
        <a:off x="2351313" y="1031936"/>
        <a:ext cx="1625602" cy="1231082"/>
      </dsp:txXfrm>
    </dsp:sp>
    <dsp:sp modelId="{FE6122CE-D6EA-CA4D-8340-CCE62C817E01}">
      <dsp:nvSpPr>
        <dsp:cNvPr id="0" name=""/>
        <dsp:cNvSpPr/>
      </dsp:nvSpPr>
      <dsp:spPr>
        <a:xfrm>
          <a:off x="3643874" y="572543"/>
          <a:ext cx="235353" cy="2353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63181F-449A-1844-AF3E-AD27D20F9E71}">
      <dsp:nvSpPr>
        <dsp:cNvPr id="0" name=""/>
        <dsp:cNvSpPr/>
      </dsp:nvSpPr>
      <dsp:spPr>
        <a:xfrm>
          <a:off x="3761551" y="690220"/>
          <a:ext cx="868999" cy="1572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709" tIns="0" rIns="0" bIns="0" numCol="1" spcCol="1270" anchor="t" anchorCtr="0">
          <a:noAutofit/>
        </a:bodyPr>
        <a:lstStyle/>
        <a:p>
          <a:pPr marL="0" lvl="0" indent="0" algn="l" defTabSz="1511300">
            <a:lnSpc>
              <a:spcPct val="90000"/>
            </a:lnSpc>
            <a:spcBef>
              <a:spcPct val="0"/>
            </a:spcBef>
            <a:spcAft>
              <a:spcPct val="35000"/>
            </a:spcAft>
            <a:buNone/>
          </a:pPr>
          <a:r>
            <a:rPr lang="en-US" sz="3400" kern="1200" dirty="0"/>
            <a:t>long</a:t>
          </a:r>
        </a:p>
      </dsp:txBody>
      <dsp:txXfrm>
        <a:off x="3761551" y="690220"/>
        <a:ext cx="868999" cy="15727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66AEE-677A-EB45-84FF-8A504CACA5AE}">
      <dsp:nvSpPr>
        <dsp:cNvPr id="0" name=""/>
        <dsp:cNvSpPr/>
      </dsp:nvSpPr>
      <dsp:spPr>
        <a:xfrm rot="4396374">
          <a:off x="2338988" y="617268"/>
          <a:ext cx="2677808" cy="1867437"/>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6E1D8E-0B90-5F4D-9486-F859C708E0EF}">
      <dsp:nvSpPr>
        <dsp:cNvPr id="0" name=""/>
        <dsp:cNvSpPr/>
      </dsp:nvSpPr>
      <dsp:spPr>
        <a:xfrm>
          <a:off x="3342104" y="861108"/>
          <a:ext cx="67623" cy="67623"/>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00E18F-173F-5E4B-8C4B-C891EDF1918A}">
      <dsp:nvSpPr>
        <dsp:cNvPr id="0" name=""/>
        <dsp:cNvSpPr/>
      </dsp:nvSpPr>
      <dsp:spPr>
        <a:xfrm>
          <a:off x="3805136" y="1234586"/>
          <a:ext cx="67623" cy="67623"/>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BE7B40-E754-6F41-AA04-E904AAC1E40E}">
      <dsp:nvSpPr>
        <dsp:cNvPr id="0" name=""/>
        <dsp:cNvSpPr/>
      </dsp:nvSpPr>
      <dsp:spPr>
        <a:xfrm>
          <a:off x="4152153" y="1671344"/>
          <a:ext cx="67623" cy="67623"/>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4CDB96-6F37-1640-B8DA-BFF6138A28CA}">
      <dsp:nvSpPr>
        <dsp:cNvPr id="0" name=""/>
        <dsp:cNvSpPr/>
      </dsp:nvSpPr>
      <dsp:spPr>
        <a:xfrm>
          <a:off x="2159476" y="0"/>
          <a:ext cx="1262503" cy="496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ctr" defTabSz="1333500">
            <a:lnSpc>
              <a:spcPct val="90000"/>
            </a:lnSpc>
            <a:spcBef>
              <a:spcPct val="0"/>
            </a:spcBef>
            <a:spcAft>
              <a:spcPct val="35000"/>
            </a:spcAft>
            <a:buNone/>
          </a:pPr>
          <a:r>
            <a:rPr lang="en-US" sz="3000" kern="1200" dirty="0"/>
            <a:t>Wow!</a:t>
          </a:r>
        </a:p>
      </dsp:txBody>
      <dsp:txXfrm>
        <a:off x="2159476" y="0"/>
        <a:ext cx="1262503" cy="496316"/>
      </dsp:txXfrm>
    </dsp:sp>
    <dsp:sp modelId="{2B720CA1-2881-9145-AF19-5A2C448716F6}">
      <dsp:nvSpPr>
        <dsp:cNvPr id="0" name=""/>
        <dsp:cNvSpPr/>
      </dsp:nvSpPr>
      <dsp:spPr>
        <a:xfrm>
          <a:off x="3729075" y="646761"/>
          <a:ext cx="1842573" cy="496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1333500">
            <a:lnSpc>
              <a:spcPct val="90000"/>
            </a:lnSpc>
            <a:spcBef>
              <a:spcPct val="0"/>
            </a:spcBef>
            <a:spcAft>
              <a:spcPct val="35000"/>
            </a:spcAft>
            <a:buNone/>
          </a:pPr>
          <a:r>
            <a:rPr lang="en-US" sz="3000" kern="1200" dirty="0"/>
            <a:t>I am </a:t>
          </a:r>
        </a:p>
      </dsp:txBody>
      <dsp:txXfrm>
        <a:off x="3729075" y="646761"/>
        <a:ext cx="1842573" cy="496316"/>
      </dsp:txXfrm>
    </dsp:sp>
    <dsp:sp modelId="{CC8B2690-D4D4-E840-A2BD-E1305CF22169}">
      <dsp:nvSpPr>
        <dsp:cNvPr id="0" name=""/>
        <dsp:cNvSpPr/>
      </dsp:nvSpPr>
      <dsp:spPr>
        <a:xfrm>
          <a:off x="2159476" y="1020239"/>
          <a:ext cx="1467234" cy="496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r" defTabSz="1333500">
            <a:lnSpc>
              <a:spcPct val="90000"/>
            </a:lnSpc>
            <a:spcBef>
              <a:spcPct val="0"/>
            </a:spcBef>
            <a:spcAft>
              <a:spcPct val="35000"/>
            </a:spcAft>
            <a:buNone/>
          </a:pPr>
          <a:r>
            <a:rPr lang="en-US" sz="3000" kern="1200" dirty="0"/>
            <a:t>Making </a:t>
          </a:r>
        </a:p>
      </dsp:txBody>
      <dsp:txXfrm>
        <a:off x="2159476" y="1020239"/>
        <a:ext cx="1467234" cy="496316"/>
      </dsp:txXfrm>
    </dsp:sp>
    <dsp:sp modelId="{23DD6C86-767B-0546-B18C-F7D9C19F47CB}">
      <dsp:nvSpPr>
        <dsp:cNvPr id="0" name=""/>
        <dsp:cNvSpPr/>
      </dsp:nvSpPr>
      <dsp:spPr>
        <a:xfrm>
          <a:off x="4445631" y="1456997"/>
          <a:ext cx="1126016" cy="496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1333500">
            <a:lnSpc>
              <a:spcPct val="90000"/>
            </a:lnSpc>
            <a:spcBef>
              <a:spcPct val="0"/>
            </a:spcBef>
            <a:spcAft>
              <a:spcPct val="35000"/>
            </a:spcAft>
            <a:buNone/>
          </a:pPr>
          <a:r>
            <a:rPr lang="en-US" sz="3000" kern="1200" dirty="0"/>
            <a:t>Money </a:t>
          </a:r>
        </a:p>
      </dsp:txBody>
      <dsp:txXfrm>
        <a:off x="4445631" y="1456997"/>
        <a:ext cx="1126016" cy="496316"/>
      </dsp:txXfrm>
    </dsp:sp>
    <dsp:sp modelId="{E96F67B6-2886-A44B-A23B-C08AA08A871F}">
      <dsp:nvSpPr>
        <dsp:cNvPr id="0" name=""/>
        <dsp:cNvSpPr/>
      </dsp:nvSpPr>
      <dsp:spPr>
        <a:xfrm>
          <a:off x="3865562" y="2605658"/>
          <a:ext cx="1706086" cy="496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ctr" defTabSz="1333500">
            <a:lnSpc>
              <a:spcPct val="90000"/>
            </a:lnSpc>
            <a:spcBef>
              <a:spcPct val="0"/>
            </a:spcBef>
            <a:spcAft>
              <a:spcPct val="35000"/>
            </a:spcAft>
            <a:buNone/>
          </a:pPr>
          <a:r>
            <a:rPr lang="en-US" sz="3000" kern="1200" dirty="0"/>
            <a:t>Now!</a:t>
          </a:r>
        </a:p>
      </dsp:txBody>
      <dsp:txXfrm>
        <a:off x="3865562" y="2605658"/>
        <a:ext cx="1706086" cy="4963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66D58-C51E-9947-A679-0DB3E8422BBF}">
      <dsp:nvSpPr>
        <dsp:cNvPr id="0" name=""/>
        <dsp:cNvSpPr/>
      </dsp:nvSpPr>
      <dsp:spPr>
        <a:xfrm>
          <a:off x="288796" y="0"/>
          <a:ext cx="1932141" cy="1449106"/>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ADD17-B6A8-AC4F-A6E7-79799BF3A669}">
      <dsp:nvSpPr>
        <dsp:cNvPr id="0" name=""/>
        <dsp:cNvSpPr/>
      </dsp:nvSpPr>
      <dsp:spPr>
        <a:xfrm>
          <a:off x="2278902" y="0"/>
          <a:ext cx="4005707" cy="1449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0" rIns="213360" bIns="213360" numCol="1" spcCol="1270" anchor="ctr" anchorCtr="0">
          <a:noAutofit/>
        </a:bodyPr>
        <a:lstStyle/>
        <a:p>
          <a:pPr marL="0" lvl="0" indent="0" algn="l" defTabSz="1333500">
            <a:lnSpc>
              <a:spcPct val="90000"/>
            </a:lnSpc>
            <a:spcBef>
              <a:spcPct val="0"/>
            </a:spcBef>
            <a:spcAft>
              <a:spcPct val="35000"/>
            </a:spcAft>
            <a:buNone/>
          </a:pPr>
          <a:r>
            <a:rPr lang="en-US" sz="3000" kern="1200" dirty="0"/>
            <a:t>As the price goes up you lose money </a:t>
          </a:r>
        </a:p>
      </dsp:txBody>
      <dsp:txXfrm>
        <a:off x="2278902" y="0"/>
        <a:ext cx="4005707" cy="1449106"/>
      </dsp:txXfrm>
    </dsp:sp>
    <dsp:sp modelId="{276BEEE3-8A13-8644-82ED-6C0E1A32D59D}">
      <dsp:nvSpPr>
        <dsp:cNvPr id="0" name=""/>
        <dsp:cNvSpPr/>
      </dsp:nvSpPr>
      <dsp:spPr>
        <a:xfrm>
          <a:off x="868439" y="1569864"/>
          <a:ext cx="1932141" cy="1449106"/>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54FC5B-9C42-884E-B6EA-6A41E6FA75A9}">
      <dsp:nvSpPr>
        <dsp:cNvPr id="0" name=""/>
        <dsp:cNvSpPr/>
      </dsp:nvSpPr>
      <dsp:spPr>
        <a:xfrm>
          <a:off x="2858544" y="1569864"/>
          <a:ext cx="4005707" cy="1449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0" rIns="213360" bIns="213360" numCol="1" spcCol="1270" anchor="ctr" anchorCtr="0">
          <a:noAutofit/>
        </a:bodyPr>
        <a:lstStyle/>
        <a:p>
          <a:pPr marL="0" lvl="0" indent="0" algn="l" defTabSz="1333500">
            <a:lnSpc>
              <a:spcPct val="90000"/>
            </a:lnSpc>
            <a:spcBef>
              <a:spcPct val="0"/>
            </a:spcBef>
            <a:spcAft>
              <a:spcPct val="35000"/>
            </a:spcAft>
            <a:buNone/>
          </a:pPr>
          <a:r>
            <a:rPr lang="en-US" sz="3000" kern="1200" dirty="0"/>
            <a:t>As the price goes down you make money</a:t>
          </a:r>
        </a:p>
      </dsp:txBody>
      <dsp:txXfrm>
        <a:off x="2858544" y="1569864"/>
        <a:ext cx="4005707" cy="1449106"/>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A9BE1A07-2F22-43C6-9AF9-D90BBA7B1F23}" type="datetimeFigureOut">
              <a:rPr lang="en-US" smtClean="0"/>
              <a:t>1/8/2019</a:t>
            </a:fld>
            <a:endParaRPr lang="en-US"/>
          </a:p>
        </p:txBody>
      </p:sp>
      <p:sp>
        <p:nvSpPr>
          <p:cNvPr id="4" name="Footer Placeholder 3"/>
          <p:cNvSpPr>
            <a:spLocks noGrp="1"/>
          </p:cNvSpPr>
          <p:nvPr>
            <p:ph type="ftr" sz="quarter" idx="2"/>
          </p:nvPr>
        </p:nvSpPr>
        <p:spPr>
          <a:xfrm>
            <a:off x="0" y="8847138"/>
            <a:ext cx="2971800" cy="4651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7138"/>
            <a:ext cx="2971800" cy="465137"/>
          </a:xfrm>
          <a:prstGeom prst="rect">
            <a:avLst/>
          </a:prstGeom>
        </p:spPr>
        <p:txBody>
          <a:bodyPr vert="horz" lIns="91440" tIns="45720" rIns="91440" bIns="45720" rtlCol="0" anchor="b"/>
          <a:lstStyle>
            <a:lvl1pPr algn="r">
              <a:defRPr sz="1200"/>
            </a:lvl1pPr>
          </a:lstStyle>
          <a:p>
            <a:fld id="{4421FC94-5F07-4CDD-AB10-2B36540502EE}" type="slidenum">
              <a:rPr lang="en-US" smtClean="0"/>
              <a:t>‹#›</a:t>
            </a:fld>
            <a:endParaRPr lang="en-US"/>
          </a:p>
        </p:txBody>
      </p:sp>
    </p:spTree>
    <p:extLst>
      <p:ext uri="{BB962C8B-B14F-4D97-AF65-F5344CB8AC3E}">
        <p14:creationId xmlns:p14="http://schemas.microsoft.com/office/powerpoint/2010/main" val="13589801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CCDB6B1E-8822-2F44-A713-F052150EB54C}" type="datetimeFigureOut">
              <a:rPr lang="en-US" smtClean="0"/>
              <a:t>1/8/2019</a:t>
            </a:fld>
            <a:endParaRPr lang="en-US"/>
          </a:p>
        </p:txBody>
      </p:sp>
      <p:sp>
        <p:nvSpPr>
          <p:cNvPr id="4" name="Slide Image Placeholder 3"/>
          <p:cNvSpPr>
            <a:spLocks noGrp="1" noRot="1" noChangeAspect="1"/>
          </p:cNvSpPr>
          <p:nvPr>
            <p:ph type="sldImg" idx="2"/>
          </p:nvPr>
        </p:nvSpPr>
        <p:spPr>
          <a:xfrm>
            <a:off x="635000" y="1163638"/>
            <a:ext cx="5588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C035C32D-4FD1-C241-917E-83AB715501D5}" type="slidenum">
              <a:rPr lang="en-US" smtClean="0"/>
              <a:t>‹#›</a:t>
            </a:fld>
            <a:endParaRPr lang="en-US"/>
          </a:p>
        </p:txBody>
      </p:sp>
    </p:spTree>
    <p:extLst>
      <p:ext uri="{BB962C8B-B14F-4D97-AF65-F5344CB8AC3E}">
        <p14:creationId xmlns:p14="http://schemas.microsoft.com/office/powerpoint/2010/main" val="25929255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35C32D-4FD1-C241-917E-83AB715501D5}" type="slidenum">
              <a:rPr lang="en-US" smtClean="0"/>
              <a:t>1</a:t>
            </a:fld>
            <a:endParaRPr lang="en-US"/>
          </a:p>
        </p:txBody>
      </p:sp>
    </p:spTree>
    <p:extLst>
      <p:ext uri="{BB962C8B-B14F-4D97-AF65-F5344CB8AC3E}">
        <p14:creationId xmlns:p14="http://schemas.microsoft.com/office/powerpoint/2010/main" val="1819676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“limit” order specifies an exact price that a customer can</a:t>
            </a:r>
            <a:r>
              <a:rPr lang="en-US" sz="1200" u="sng"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buy or sell a stock. A trade will only occur at the specific price or above (if selling) and below (if buying). For example, suppose the current bid price is $50; that’s the highest price someone is willing to pay for your shares; a customer could place a limit order such as “sell 100 shares at $51”.</a:t>
            </a:r>
          </a:p>
          <a:p>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11</a:t>
            </a:fld>
            <a:endParaRPr lang="en-US"/>
          </a:p>
        </p:txBody>
      </p:sp>
    </p:spTree>
    <p:extLst>
      <p:ext uri="{BB962C8B-B14F-4D97-AF65-F5344CB8AC3E}">
        <p14:creationId xmlns:p14="http://schemas.microsoft.com/office/powerpoint/2010/main" val="2081065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want to know the current market price of a stock, there are actually three relevant prices. First , the last trade, or last price where there was a transaction. When you enter a stock symbol into a financial website, the last price is usually provided.</a:t>
            </a:r>
          </a:p>
          <a:p>
            <a:r>
              <a:rPr lang="en-US" sz="1200" kern="1200" dirty="0">
                <a:solidFill>
                  <a:schemeClr val="tx1"/>
                </a:solidFill>
                <a:effectLst/>
                <a:latin typeface="+mn-lt"/>
                <a:ea typeface="+mn-ea"/>
                <a:cs typeface="+mn-cs"/>
              </a:rPr>
              <a:t>However, for investors who want to make a transaction the relevant prices are given in the stock quote, also known as the bid-ask quote (sometimes called bid-offer). The bid price is where an investor could sell the stock (a buyer is willing to buy from the investor). The ask price is where an investor could buy the stock (someone is willing to sell the stock at a given price). Since market prices are constantly moving, the bid-ask quote is changing. Investors are not guaranteed execution </a:t>
            </a:r>
            <a:r>
              <a:rPr lang="en-US" sz="1200" u="sng" kern="1200" dirty="0">
                <a:solidFill>
                  <a:schemeClr val="tx1"/>
                </a:solidFill>
                <a:effectLst/>
                <a:latin typeface="+mn-lt"/>
                <a:ea typeface="+mn-ea"/>
                <a:cs typeface="+mn-cs"/>
              </a:rPr>
              <a:t>at the quoted price</a:t>
            </a:r>
            <a:r>
              <a:rPr lang="en-US" sz="1200" kern="1200" dirty="0">
                <a:solidFill>
                  <a:schemeClr val="tx1"/>
                </a:solidFill>
                <a:effectLst/>
                <a:latin typeface="+mn-lt"/>
                <a:ea typeface="+mn-ea"/>
                <a:cs typeface="+mn-cs"/>
              </a:rPr>
              <a:t> if you place a market order; your order will be filled at the best available price, it may be higher or lower than the quoted price. If you want a specific price to buy or sell your shares, investors must place a limit order.</a:t>
            </a:r>
          </a:p>
          <a:p>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12</a:t>
            </a:fld>
            <a:endParaRPr lang="en-US"/>
          </a:p>
        </p:txBody>
      </p:sp>
    </p:spTree>
    <p:extLst>
      <p:ext uri="{BB962C8B-B14F-4D97-AF65-F5344CB8AC3E}">
        <p14:creationId xmlns:p14="http://schemas.microsoft.com/office/powerpoint/2010/main" val="939798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publicly traded companies and mutual funds have a unique identification called a ticker symbol or stock symbol. For example, Netflix has the symbol “NFLX”. The Fidelity Magellan mutual fund has the symbol “FMAGX”. A popular exchange traded fund that tracks the S&amp;P 500 is “SPY”. There are some interesting</a:t>
            </a:r>
            <a:r>
              <a:rPr lang="en-US" sz="1200" kern="1200" baseline="0" dirty="0">
                <a:solidFill>
                  <a:schemeClr val="tx1"/>
                </a:solidFill>
                <a:effectLst/>
                <a:latin typeface="+mn-lt"/>
                <a:ea typeface="+mn-ea"/>
                <a:cs typeface="+mn-cs"/>
              </a:rPr>
              <a:t> facts about tickers and the different exchanges. Explore that as see what find.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13</a:t>
            </a:fld>
            <a:endParaRPr lang="en-US"/>
          </a:p>
        </p:txBody>
      </p:sp>
    </p:spTree>
    <p:extLst>
      <p:ext uri="{BB962C8B-B14F-4D97-AF65-F5344CB8AC3E}">
        <p14:creationId xmlns:p14="http://schemas.microsoft.com/office/powerpoint/2010/main" val="1399178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SEC is the </a:t>
            </a:r>
            <a:r>
              <a:rPr lang="en-US" sz="1200" u="none" kern="1200" dirty="0">
                <a:solidFill>
                  <a:schemeClr val="tx1"/>
                </a:solidFill>
                <a:effectLst/>
                <a:latin typeface="+mn-lt"/>
                <a:ea typeface="+mn-ea"/>
                <a:cs typeface="+mn-cs"/>
              </a:rPr>
              <a:t>United States </a:t>
            </a:r>
            <a:r>
              <a:rPr lang="en-US" sz="1200" kern="1200" dirty="0">
                <a:solidFill>
                  <a:schemeClr val="tx1"/>
                </a:solidFill>
                <a:effectLst/>
                <a:latin typeface="+mn-lt"/>
                <a:ea typeface="+mn-ea"/>
                <a:cs typeface="+mn-cs"/>
              </a:rPr>
              <a:t>Securities and Exchange Commission</a:t>
            </a:r>
            <a:r>
              <a:rPr lang="en-US" sz="1200" u="none" kern="1200" dirty="0">
                <a:solidFill>
                  <a:schemeClr val="tx1"/>
                </a:solidFill>
                <a:effectLst/>
                <a:latin typeface="+mn-lt"/>
                <a:ea typeface="+mn-ea"/>
                <a:cs typeface="+mn-cs"/>
              </a:rPr>
              <a:t>, the federal </a:t>
            </a:r>
            <a:r>
              <a:rPr lang="en-US" sz="1200" kern="1200" dirty="0">
                <a:solidFill>
                  <a:schemeClr val="tx1"/>
                </a:solidFill>
                <a:effectLst/>
                <a:latin typeface="+mn-lt"/>
                <a:ea typeface="+mn-ea"/>
                <a:cs typeface="+mn-cs"/>
              </a:rPr>
              <a:t>government organization that oversees the securities markets so that they remain fair for all participants. The SEC also ensures that public companies file quarterly financial information on a timely basis. The SEC provides an online database of financial filings called EDGAR. If you know a company’s ticker symbol, you can easily access a company’s required document filings.</a:t>
            </a:r>
          </a:p>
          <a:p>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14</a:t>
            </a:fld>
            <a:endParaRPr lang="en-US"/>
          </a:p>
        </p:txBody>
      </p:sp>
    </p:spTree>
    <p:extLst>
      <p:ext uri="{BB962C8B-B14F-4D97-AF65-F5344CB8AC3E}">
        <p14:creationId xmlns:p14="http://schemas.microsoft.com/office/powerpoint/2010/main" val="2828553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illegal to trade on “inside information” in the stock market. That means that if you know of non-public “material” information about a company, you cannot buy or sell stock in the company. “Material” means that it would be important to know when making an investment decision about a company, like new product announcements, FDA drug approval, etc.  So who are insiders? Usually senior management or members of the board of directors of a public company. There are restrictions on when insiders can buy and sell stock due to their access to material information. Insiders must file a special report with the SEC when they buy or sell stock in their company.</a:t>
            </a:r>
          </a:p>
          <a:p>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15</a:t>
            </a:fld>
            <a:endParaRPr lang="en-US"/>
          </a:p>
        </p:txBody>
      </p:sp>
    </p:spTree>
    <p:extLst>
      <p:ext uri="{BB962C8B-B14F-4D97-AF65-F5344CB8AC3E}">
        <p14:creationId xmlns:p14="http://schemas.microsoft.com/office/powerpoint/2010/main" val="337604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Some public companies periodically split their stock. In a regular stock split, the number of </a:t>
            </a:r>
            <a:r>
              <a:rPr lang="en-US" sz="1200" u="sng" kern="1200" dirty="0">
                <a:solidFill>
                  <a:schemeClr val="tx1"/>
                </a:solidFill>
                <a:effectLst/>
                <a:latin typeface="+mn-lt"/>
                <a:ea typeface="+mn-ea"/>
                <a:cs typeface="+mn-cs"/>
              </a:rPr>
              <a:t>outstanding </a:t>
            </a:r>
            <a:r>
              <a:rPr lang="en-US" sz="1200" kern="1200" dirty="0">
                <a:solidFill>
                  <a:schemeClr val="tx1"/>
                </a:solidFill>
                <a:effectLst/>
                <a:latin typeface="+mn-lt"/>
                <a:ea typeface="+mn-ea"/>
                <a:cs typeface="+mn-cs"/>
              </a:rPr>
              <a:t>shares increases and the stock price decreases by the same factor. </a:t>
            </a:r>
          </a:p>
          <a:p>
            <a:r>
              <a:rPr lang="en-US" sz="1200" kern="1200" dirty="0">
                <a:solidFill>
                  <a:schemeClr val="tx1"/>
                </a:solidFill>
                <a:effectLst/>
                <a:latin typeface="+mn-lt"/>
                <a:ea typeface="+mn-ea"/>
                <a:cs typeface="+mn-cs"/>
              </a:rPr>
              <a:t>For example, suppose a company trades at $120 per share and has 5 million shares outstanding.</a:t>
            </a:r>
          </a:p>
          <a:p>
            <a:r>
              <a:rPr lang="en-US" sz="1200" kern="1200" dirty="0">
                <a:solidFill>
                  <a:schemeClr val="tx1"/>
                </a:solidFill>
                <a:effectLst/>
                <a:latin typeface="+mn-lt"/>
                <a:ea typeface="+mn-ea"/>
                <a:cs typeface="+mn-cs"/>
              </a:rPr>
              <a:t>If it splits 2-1 (“two for one”), the price drops to $60 and the number of</a:t>
            </a:r>
            <a:r>
              <a:rPr lang="en-US" sz="1200" u="sng" kern="1200" dirty="0">
                <a:solidFill>
                  <a:schemeClr val="tx1"/>
                </a:solidFill>
                <a:effectLst/>
                <a:latin typeface="+mn-lt"/>
                <a:ea typeface="+mn-ea"/>
                <a:cs typeface="+mn-cs"/>
              </a:rPr>
              <a:t> outstanding</a:t>
            </a:r>
            <a:r>
              <a:rPr lang="en-US" sz="1200" kern="1200" dirty="0">
                <a:solidFill>
                  <a:schemeClr val="tx1"/>
                </a:solidFill>
                <a:effectLst/>
                <a:latin typeface="+mn-lt"/>
                <a:ea typeface="+mn-ea"/>
                <a:cs typeface="+mn-cs"/>
              </a:rPr>
              <a:t> shares doubles to 10 million.</a:t>
            </a:r>
          </a:p>
          <a:p>
            <a:r>
              <a:rPr lang="en-US" sz="1200" kern="1200" dirty="0">
                <a:solidFill>
                  <a:schemeClr val="tx1"/>
                </a:solidFill>
                <a:effectLst/>
                <a:latin typeface="+mn-lt"/>
                <a:ea typeface="+mn-ea"/>
                <a:cs typeface="+mn-cs"/>
              </a:rPr>
              <a:t>It is important to remember that a stock split should not change the value of the firm’s equity or market capitalization. In the previous example, $120 times 5 million shares equals $600 million, and $60 per share times 10 million shares equals $600 million.</a:t>
            </a:r>
          </a:p>
          <a:p>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16</a:t>
            </a:fld>
            <a:endParaRPr lang="en-US"/>
          </a:p>
        </p:txBody>
      </p:sp>
    </p:spTree>
    <p:extLst>
      <p:ext uri="{BB962C8B-B14F-4D97-AF65-F5344CB8AC3E}">
        <p14:creationId xmlns:p14="http://schemas.microsoft.com/office/powerpoint/2010/main" val="3590887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 “reverse stock split”, a company decreases the number of </a:t>
            </a:r>
            <a:r>
              <a:rPr lang="en-US" sz="1200" u="sng" kern="1200" dirty="0">
                <a:solidFill>
                  <a:schemeClr val="tx1"/>
                </a:solidFill>
                <a:effectLst/>
                <a:latin typeface="+mn-lt"/>
                <a:ea typeface="+mn-ea"/>
                <a:cs typeface="+mn-cs"/>
              </a:rPr>
              <a:t>outstanding </a:t>
            </a:r>
            <a:r>
              <a:rPr lang="en-US" sz="1200" kern="1200" dirty="0">
                <a:solidFill>
                  <a:schemeClr val="tx1"/>
                </a:solidFill>
                <a:effectLst/>
                <a:latin typeface="+mn-lt"/>
                <a:ea typeface="+mn-ea"/>
                <a:cs typeface="+mn-cs"/>
              </a:rPr>
              <a:t>shares and increases the stock price.</a:t>
            </a:r>
          </a:p>
          <a:p>
            <a:r>
              <a:rPr lang="en-US" sz="1200" kern="1200" dirty="0">
                <a:solidFill>
                  <a:schemeClr val="tx1"/>
                </a:solidFill>
                <a:effectLst/>
                <a:latin typeface="+mn-lt"/>
                <a:ea typeface="+mn-ea"/>
                <a:cs typeface="+mn-cs"/>
              </a:rPr>
              <a:t>For example, if a company splits 1-10 (“one for ten”), the number of </a:t>
            </a:r>
            <a:r>
              <a:rPr lang="en-US" sz="1200" u="sng" kern="1200" dirty="0">
                <a:solidFill>
                  <a:schemeClr val="tx1"/>
                </a:solidFill>
                <a:effectLst/>
                <a:latin typeface="+mn-lt"/>
                <a:ea typeface="+mn-ea"/>
                <a:cs typeface="+mn-cs"/>
              </a:rPr>
              <a:t>outstanding </a:t>
            </a:r>
            <a:r>
              <a:rPr lang="en-US" sz="1200" kern="1200" dirty="0">
                <a:solidFill>
                  <a:schemeClr val="tx1"/>
                </a:solidFill>
                <a:effectLst/>
                <a:latin typeface="+mn-lt"/>
                <a:ea typeface="+mn-ea"/>
                <a:cs typeface="+mn-cs"/>
              </a:rPr>
              <a:t>shares decreases by a factor of ten and the share price increases by a factor of ten. </a:t>
            </a:r>
            <a:r>
              <a:rPr lang="en-US" sz="1200" u="sng" kern="1200" dirty="0">
                <a:solidFill>
                  <a:schemeClr val="tx1"/>
                </a:solidFill>
                <a:effectLst/>
                <a:latin typeface="+mn-lt"/>
                <a:ea typeface="+mn-ea"/>
                <a:cs typeface="+mn-cs"/>
              </a:rPr>
              <a:t>Suppose</a:t>
            </a:r>
            <a:r>
              <a:rPr lang="en-US" sz="1200" kern="1200" dirty="0">
                <a:solidFill>
                  <a:schemeClr val="tx1"/>
                </a:solidFill>
                <a:effectLst/>
                <a:latin typeface="+mn-lt"/>
                <a:ea typeface="+mn-ea"/>
                <a:cs typeface="+mn-cs"/>
              </a:rPr>
              <a:t> a company’s stock trades at $1 a share</a:t>
            </a:r>
            <a:r>
              <a:rPr lang="en-US" sz="1200" strike="sngStrike" kern="1200" dirty="0">
                <a:solidFill>
                  <a:schemeClr val="tx1"/>
                </a:solidFill>
                <a:effectLst/>
                <a:latin typeface="+mn-lt"/>
                <a:ea typeface="+mn-ea"/>
                <a:cs typeface="+mn-cs"/>
              </a:rPr>
              <a:t>s</a:t>
            </a:r>
            <a:r>
              <a:rPr lang="en-US" sz="1200" kern="1200" dirty="0">
                <a:solidFill>
                  <a:schemeClr val="tx1"/>
                </a:solidFill>
                <a:effectLst/>
                <a:latin typeface="+mn-lt"/>
                <a:ea typeface="+mn-ea"/>
                <a:cs typeface="+mn-cs"/>
              </a:rPr>
              <a:t> and there are 10 million shares outstanding. After at 1-10 reverse split, the new price is $10 and the number of </a:t>
            </a:r>
            <a:r>
              <a:rPr lang="en-US" sz="1200" u="sng" kern="1200" dirty="0">
                <a:solidFill>
                  <a:schemeClr val="tx1"/>
                </a:solidFill>
                <a:effectLst/>
                <a:latin typeface="+mn-lt"/>
                <a:ea typeface="+mn-ea"/>
                <a:cs typeface="+mn-cs"/>
              </a:rPr>
              <a:t>outstanding</a:t>
            </a:r>
            <a:r>
              <a:rPr lang="en-US" sz="1200" kern="1200" dirty="0">
                <a:solidFill>
                  <a:schemeClr val="tx1"/>
                </a:solidFill>
                <a:effectLst/>
                <a:latin typeface="+mn-lt"/>
                <a:ea typeface="+mn-ea"/>
                <a:cs typeface="+mn-cs"/>
              </a:rPr>
              <a:t> shares is 1 million. </a:t>
            </a:r>
          </a:p>
          <a:p>
            <a:r>
              <a:rPr lang="en-US" sz="1200" kern="1200" dirty="0">
                <a:solidFill>
                  <a:schemeClr val="tx1"/>
                </a:solidFill>
                <a:effectLst/>
                <a:latin typeface="+mn-lt"/>
                <a:ea typeface="+mn-ea"/>
                <a:cs typeface="+mn-cs"/>
              </a:rPr>
              <a:t>Notice that in a regular stock split the larger number comes first (two for one); in a reverse stock split the smaller number comes first (one for ten).</a:t>
            </a:r>
          </a:p>
          <a:p>
            <a:r>
              <a:rPr lang="en-US" sz="1200" kern="1200" dirty="0">
                <a:solidFill>
                  <a:schemeClr val="tx1"/>
                </a:solidFill>
                <a:effectLst/>
                <a:latin typeface="+mn-lt"/>
                <a:ea typeface="+mn-ea"/>
                <a:cs typeface="+mn-cs"/>
              </a:rPr>
              <a:t>The motivation for a regular stock split is to increase the number of shares to add more liquidity (or tradability) for the investing public. However in recent years, the cost of trading has decreased significantly which has lowered the need for stock splits.</a:t>
            </a:r>
          </a:p>
          <a:p>
            <a:r>
              <a:rPr lang="en-US" sz="1200" kern="1200" dirty="0">
                <a:solidFill>
                  <a:schemeClr val="tx1"/>
                </a:solidFill>
                <a:effectLst/>
                <a:latin typeface="+mn-lt"/>
                <a:ea typeface="+mn-ea"/>
                <a:cs typeface="+mn-cs"/>
              </a:rPr>
              <a:t>The motivation for a reverse stock split is to maintain a listing on an exchange. If a stock falls below $2, it might be removed from a US stock exchange, so the company may use a reverse stock split to increase the price to remain listed.</a:t>
            </a:r>
          </a:p>
          <a:p>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17</a:t>
            </a:fld>
            <a:endParaRPr lang="en-US"/>
          </a:p>
        </p:txBody>
      </p:sp>
    </p:spTree>
    <p:extLst>
      <p:ext uri="{BB962C8B-B14F-4D97-AF65-F5344CB8AC3E}">
        <p14:creationId xmlns:p14="http://schemas.microsoft.com/office/powerpoint/2010/main" val="3268271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Dividend Reinvestment Plan.</a:t>
            </a:r>
          </a:p>
          <a:p>
            <a:r>
              <a:rPr lang="en-US" sz="1200" kern="1200" dirty="0">
                <a:solidFill>
                  <a:schemeClr val="tx1"/>
                </a:solidFill>
                <a:effectLst/>
                <a:latin typeface="+mn-lt"/>
                <a:ea typeface="+mn-ea"/>
                <a:cs typeface="+mn-cs"/>
              </a:rPr>
              <a:t>Some publicly traded companies that pay dividends allow their investors the option of reinvesting the cash dividend into new shares of the company. For example, suppose a company with a stock price of $40 pays a quarterly dividend of $1 per share, and you own 100 shares. Therefore you could receive $100 per quarter in dividends. However, if you participate in a DRIP, you could receive an additional 2.5 shares of stock ($100 dividend divided by the $40 stock price). DRIPs allow fractional ownership of shares. Over time the number of shares increases with a DRIP. </a:t>
            </a:r>
          </a:p>
          <a:p>
            <a:r>
              <a:rPr lang="en-US" sz="1200" kern="1200" dirty="0">
                <a:solidFill>
                  <a:schemeClr val="tx1"/>
                </a:solidFill>
                <a:effectLst/>
                <a:latin typeface="+mn-lt"/>
                <a:ea typeface="+mn-ea"/>
                <a:cs typeface="+mn-cs"/>
              </a:rPr>
              <a:t>One reason some investors like participating in DRIPs is because the company pays the costs associated with the plan in most cases. This means if you send in $25 to buy more stock, all of the $25 buys shares and none of it goes to commission costs (fees to purchase), although some DRIPs have minimal fees.</a:t>
            </a:r>
          </a:p>
          <a:p>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18</a:t>
            </a:fld>
            <a:endParaRPr lang="en-US"/>
          </a:p>
        </p:txBody>
      </p:sp>
    </p:spTree>
    <p:extLst>
      <p:ext uri="{BB962C8B-B14F-4D97-AF65-F5344CB8AC3E}">
        <p14:creationId xmlns:p14="http://schemas.microsoft.com/office/powerpoint/2010/main" val="2531074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market value of a public company is known as the market capitalization, or “market cap”. It is the market value of all the company’s equity. The market cap is calculated by multiplying the number of </a:t>
            </a:r>
            <a:r>
              <a:rPr lang="en-US" sz="1200" u="sng" kern="1200" dirty="0">
                <a:solidFill>
                  <a:schemeClr val="tx1"/>
                </a:solidFill>
                <a:effectLst/>
                <a:latin typeface="+mn-lt"/>
                <a:ea typeface="+mn-ea"/>
                <a:cs typeface="+mn-cs"/>
              </a:rPr>
              <a:t>outstanding </a:t>
            </a:r>
            <a:r>
              <a:rPr lang="en-US" sz="1200" kern="1200" dirty="0">
                <a:solidFill>
                  <a:schemeClr val="tx1"/>
                </a:solidFill>
                <a:effectLst/>
                <a:latin typeface="+mn-lt"/>
                <a:ea typeface="+mn-ea"/>
                <a:cs typeface="+mn-cs"/>
              </a:rPr>
              <a:t>shares of stock by the market price per share. For example, if a company has 10 million shares “outstanding”, meaning “issued to all the shareholders”, and the price per share is $75, then the market capitalization is $750 million dollars. </a:t>
            </a:r>
          </a:p>
          <a:p>
            <a:r>
              <a:rPr lang="en-US" sz="1200" kern="1200" dirty="0">
                <a:solidFill>
                  <a:schemeClr val="tx1"/>
                </a:solidFill>
                <a:effectLst/>
                <a:latin typeface="+mn-lt"/>
                <a:ea typeface="+mn-ea"/>
                <a:cs typeface="+mn-cs"/>
              </a:rPr>
              <a:t>We can classify different companies based on their market caps. There is no hard and fast rules about these classifications.</a:t>
            </a:r>
          </a:p>
          <a:p>
            <a:r>
              <a:rPr lang="en-US" sz="1200" kern="1200" dirty="0">
                <a:solidFill>
                  <a:schemeClr val="tx1"/>
                </a:solidFill>
                <a:effectLst/>
                <a:latin typeface="+mn-lt"/>
                <a:ea typeface="+mn-ea"/>
                <a:cs typeface="+mn-cs"/>
              </a:rPr>
              <a:t>A large-cap company is valued at over $10B in market cap.</a:t>
            </a:r>
          </a:p>
          <a:p>
            <a:r>
              <a:rPr lang="en-US" sz="1200" kern="1200" dirty="0">
                <a:solidFill>
                  <a:schemeClr val="tx1"/>
                </a:solidFill>
                <a:effectLst/>
                <a:latin typeface="+mn-lt"/>
                <a:ea typeface="+mn-ea"/>
                <a:cs typeface="+mn-cs"/>
              </a:rPr>
              <a:t>A “mid-cap” company is valued between $2B and $10B.</a:t>
            </a:r>
          </a:p>
          <a:p>
            <a:r>
              <a:rPr lang="en-US" sz="1200" kern="1200" dirty="0">
                <a:solidFill>
                  <a:schemeClr val="tx1"/>
                </a:solidFill>
                <a:effectLst/>
                <a:latin typeface="+mn-lt"/>
                <a:ea typeface="+mn-ea"/>
                <a:cs typeface="+mn-cs"/>
              </a:rPr>
              <a:t>A “small-cap” company is</a:t>
            </a:r>
            <a:r>
              <a:rPr lang="en-US" sz="1200" u="sng" kern="1200" dirty="0">
                <a:solidFill>
                  <a:schemeClr val="tx1"/>
                </a:solidFill>
                <a:effectLst/>
                <a:latin typeface="+mn-lt"/>
                <a:ea typeface="+mn-ea"/>
                <a:cs typeface="+mn-cs"/>
              </a:rPr>
              <a:t> valued </a:t>
            </a:r>
            <a:r>
              <a:rPr lang="en-US" sz="1200" kern="1200" dirty="0">
                <a:solidFill>
                  <a:schemeClr val="tx1"/>
                </a:solidFill>
                <a:effectLst/>
                <a:latin typeface="+mn-lt"/>
                <a:ea typeface="+mn-ea"/>
                <a:cs typeface="+mn-cs"/>
              </a:rPr>
              <a:t>under $2B. </a:t>
            </a:r>
          </a:p>
          <a:p>
            <a:r>
              <a:rPr lang="en-US" sz="1200" kern="1200" dirty="0">
                <a:solidFill>
                  <a:schemeClr val="tx1"/>
                </a:solidFill>
                <a:effectLst/>
                <a:latin typeface="+mn-lt"/>
                <a:ea typeface="+mn-ea"/>
                <a:cs typeface="+mn-cs"/>
              </a:rPr>
              <a:t>Firms that are below $300M are considered “micro-cap” companies.</a:t>
            </a:r>
          </a:p>
          <a:p>
            <a:r>
              <a:rPr lang="en-US" sz="1200" kern="1200" dirty="0">
                <a:solidFill>
                  <a:schemeClr val="tx1"/>
                </a:solidFill>
                <a:effectLst/>
                <a:latin typeface="+mn-lt"/>
                <a:ea typeface="+mn-ea"/>
                <a:cs typeface="+mn-cs"/>
              </a:rPr>
              <a:t>Some investors like to diversify their portfolios by owning different size companies.</a:t>
            </a:r>
          </a:p>
          <a:p>
            <a:r>
              <a:rPr lang="en-US" sz="1200" kern="1200" dirty="0">
                <a:solidFill>
                  <a:schemeClr val="tx1"/>
                </a:solidFill>
                <a:effectLst/>
                <a:latin typeface="+mn-lt"/>
                <a:ea typeface="+mn-ea"/>
                <a:cs typeface="+mn-cs"/>
              </a:rPr>
              <a:t>The market capitalization is available on the Yahoo Finance summary page for each company.</a:t>
            </a:r>
          </a:p>
          <a:p>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19</a:t>
            </a:fld>
            <a:endParaRPr lang="en-US"/>
          </a:p>
        </p:txBody>
      </p:sp>
    </p:spTree>
    <p:extLst>
      <p:ext uri="{BB962C8B-B14F-4D97-AF65-F5344CB8AC3E}">
        <p14:creationId xmlns:p14="http://schemas.microsoft.com/office/powerpoint/2010/main" val="633781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IPO stands for initial public offering. </a:t>
            </a:r>
            <a:r>
              <a:rPr lang="en-US" sz="1200" strike="sngStrike"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An IPO occurs </a:t>
            </a:r>
            <a:r>
              <a:rPr lang="en-US" sz="1200" kern="1200" dirty="0">
                <a:solidFill>
                  <a:schemeClr val="tx1"/>
                </a:solidFill>
                <a:effectLst/>
                <a:latin typeface="+mn-lt"/>
                <a:ea typeface="+mn-ea"/>
                <a:cs typeface="+mn-cs"/>
              </a:rPr>
              <a:t>when a company sells stock for the first time to the public. If a company “goes public”, it must file a prospectus with the SEC. The prospectus contains basic information about a company’s finances, management team, and risk factors. </a:t>
            </a:r>
          </a:p>
          <a:p>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20</a:t>
            </a:fld>
            <a:endParaRPr lang="en-US"/>
          </a:p>
        </p:txBody>
      </p:sp>
    </p:spTree>
    <p:extLst>
      <p:ext uri="{BB962C8B-B14F-4D97-AF65-F5344CB8AC3E}">
        <p14:creationId xmlns:p14="http://schemas.microsoft.com/office/powerpoint/2010/main" val="2925471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Wall Street and the investing industry have a unique and interesting vocabulary. There are many terms and expressions that we should understand as we become more educated about the stock market and investing.</a:t>
            </a:r>
            <a:r>
              <a:rPr lang="en-US" dirty="0">
                <a:effectLst/>
              </a:rPr>
              <a:t> </a:t>
            </a:r>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3</a:t>
            </a:fld>
            <a:endParaRPr lang="en-US"/>
          </a:p>
        </p:txBody>
      </p:sp>
    </p:spTree>
    <p:extLst>
      <p:ext uri="{BB962C8B-B14F-4D97-AF65-F5344CB8AC3E}">
        <p14:creationId xmlns:p14="http://schemas.microsoft.com/office/powerpoint/2010/main" val="4108689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35C32D-4FD1-C241-917E-83AB715501D5}" type="slidenum">
              <a:rPr lang="en-US" smtClean="0"/>
              <a:t>21</a:t>
            </a:fld>
            <a:endParaRPr lang="en-US"/>
          </a:p>
        </p:txBody>
      </p:sp>
    </p:spTree>
    <p:extLst>
      <p:ext uri="{BB962C8B-B14F-4D97-AF65-F5344CB8AC3E}">
        <p14:creationId xmlns:p14="http://schemas.microsoft.com/office/powerpoint/2010/main" val="1534693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investor can be long or short a stock.</a:t>
            </a:r>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4</a:t>
            </a:fld>
            <a:endParaRPr lang="en-US"/>
          </a:p>
        </p:txBody>
      </p:sp>
    </p:spTree>
    <p:extLst>
      <p:ext uri="{BB962C8B-B14F-4D97-AF65-F5344CB8AC3E}">
        <p14:creationId xmlns:p14="http://schemas.microsoft.com/office/powerpoint/2010/main" val="3041054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investors own shares of stock, they are “long” stock. They will profit if the stock goes up. For example, if you own 100 shares of IBM, you have a “long” position in IBM. Owning shares of stock brings unlimited upside potential, and limited risk, since the stock can’t go below zero.</a:t>
            </a:r>
          </a:p>
          <a:p>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5</a:t>
            </a:fld>
            <a:endParaRPr lang="en-US"/>
          </a:p>
        </p:txBody>
      </p:sp>
    </p:spTree>
    <p:extLst>
      <p:ext uri="{BB962C8B-B14F-4D97-AF65-F5344CB8AC3E}">
        <p14:creationId xmlns:p14="http://schemas.microsoft.com/office/powerpoint/2010/main" val="3850470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investors short a company’s stock, they are making a bet against a company’s stock. They profit if the stock goes down. Here is how shorting a stock works.</a:t>
            </a:r>
          </a:p>
          <a:p>
            <a:r>
              <a:rPr lang="en-US" sz="1200" kern="1200" dirty="0">
                <a:solidFill>
                  <a:schemeClr val="tx1"/>
                </a:solidFill>
                <a:effectLst/>
                <a:latin typeface="+mn-lt"/>
                <a:ea typeface="+mn-ea"/>
                <a:cs typeface="+mn-cs"/>
              </a:rPr>
              <a:t>An investor borrows shares of stock from his brokerage firm and sells the stock immediately in the market. The investor promises to pay back the broker with shares (not money) sometime in the future. The investor must place some cash (or other stocks) as collateral with the broker and he is obligated to return the shares to the broker in the future. If the stock goes down, the investor buys back the stock (“covering the short”), and returns the shares to the broker and makes a profit. </a:t>
            </a:r>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6</a:t>
            </a:fld>
            <a:endParaRPr lang="en-US"/>
          </a:p>
        </p:txBody>
      </p:sp>
    </p:spTree>
    <p:extLst>
      <p:ext uri="{BB962C8B-B14F-4D97-AF65-F5344CB8AC3E}">
        <p14:creationId xmlns:p14="http://schemas.microsoft.com/office/powerpoint/2010/main" val="3920976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the stock goes up, the investor can wait until it goes down, or decide to “cover” the short position and buy back the shares at a higher price and take a loss. </a:t>
            </a:r>
          </a:p>
          <a:p>
            <a:r>
              <a:rPr lang="en-US" sz="1200" kern="1200" dirty="0">
                <a:solidFill>
                  <a:schemeClr val="tx1"/>
                </a:solidFill>
                <a:effectLst/>
                <a:latin typeface="+mn-lt"/>
                <a:ea typeface="+mn-ea"/>
                <a:cs typeface="+mn-cs"/>
              </a:rPr>
              <a:t>Let’s illustrate this with an example.</a:t>
            </a:r>
          </a:p>
          <a:p>
            <a:r>
              <a:rPr lang="en-US" sz="1200" kern="1200" dirty="0">
                <a:solidFill>
                  <a:schemeClr val="tx1"/>
                </a:solidFill>
                <a:effectLst/>
                <a:latin typeface="+mn-lt"/>
                <a:ea typeface="+mn-ea"/>
                <a:cs typeface="+mn-cs"/>
              </a:rPr>
              <a:t>Suppose XYZ company’s stock is trading at $75 per share.</a:t>
            </a:r>
          </a:p>
          <a:p>
            <a:r>
              <a:rPr lang="en-US" sz="1200" kern="1200" dirty="0">
                <a:solidFill>
                  <a:schemeClr val="tx1"/>
                </a:solidFill>
                <a:effectLst/>
                <a:latin typeface="+mn-lt"/>
                <a:ea typeface="+mn-ea"/>
                <a:cs typeface="+mn-cs"/>
              </a:rPr>
              <a:t>I am bearish on XYZ. That means I expect the stock to go down.</a:t>
            </a:r>
          </a:p>
          <a:p>
            <a:r>
              <a:rPr lang="en-US" sz="1200" kern="1200" dirty="0">
                <a:solidFill>
                  <a:schemeClr val="tx1"/>
                </a:solidFill>
                <a:effectLst/>
                <a:latin typeface="+mn-lt"/>
                <a:ea typeface="+mn-ea"/>
                <a:cs typeface="+mn-cs"/>
              </a:rPr>
              <a:t>I contact my broker and give the order to short 100 shares of XYZ. If my broker has the shares to borrow, then shares are sold at a value of $7500 (100 shares times $75). My account is required to have 50% collateral or $3750 worth of cash or stock in my account.</a:t>
            </a:r>
          </a:p>
          <a:p>
            <a:r>
              <a:rPr lang="en-US" sz="1200" kern="1200" dirty="0">
                <a:solidFill>
                  <a:schemeClr val="tx1"/>
                </a:solidFill>
                <a:effectLst/>
                <a:latin typeface="+mn-lt"/>
                <a:ea typeface="+mn-ea"/>
                <a:cs typeface="+mn-cs"/>
              </a:rPr>
              <a:t>Let’s look at two scenarios. </a:t>
            </a:r>
          </a:p>
          <a:p>
            <a:r>
              <a:rPr lang="en-US" sz="1200" kern="1200" dirty="0">
                <a:solidFill>
                  <a:schemeClr val="tx1"/>
                </a:solidFill>
                <a:effectLst/>
                <a:latin typeface="+mn-lt"/>
                <a:ea typeface="+mn-ea"/>
                <a:cs typeface="+mn-cs"/>
              </a:rPr>
              <a:t>After one month, XYZ stock trades at $60. If I cover the short position, I purchase 100 shares at $60 ($6000) and return them to my broker. The difference between $7500 and $6000 is my profit, $1500.</a:t>
            </a:r>
          </a:p>
          <a:p>
            <a:r>
              <a:rPr lang="en-US" sz="1200" kern="1200" dirty="0">
                <a:solidFill>
                  <a:schemeClr val="tx1"/>
                </a:solidFill>
                <a:effectLst/>
                <a:latin typeface="+mn-lt"/>
                <a:ea typeface="+mn-ea"/>
                <a:cs typeface="+mn-cs"/>
              </a:rPr>
              <a:t>In the second (a less enjoyable) scenario is if XYZ goes to $100. If I cover my position, I spend $10,000 to repurchase the shares. My loss (since the shares are higher than my original price) is $7500 minus $10,000 or -$2500. </a:t>
            </a:r>
          </a:p>
          <a:p>
            <a:r>
              <a:rPr lang="en-US" sz="1200" kern="1200" dirty="0">
                <a:solidFill>
                  <a:schemeClr val="tx1"/>
                </a:solidFill>
                <a:effectLst/>
                <a:latin typeface="+mn-lt"/>
                <a:ea typeface="+mn-ea"/>
                <a:cs typeface="+mn-cs"/>
              </a:rPr>
              <a:t>Now because I am borrowing shares when I am “short”, I must pay interest on my loan. As long as I am willing to keep paying interest on the loan, and I have enough collateral in my account, I can stay short the stock. However, sometimes the brokerage must return the borrowed shares, and may force investor to cover the short at an inopportune and unprofitable time.</a:t>
            </a:r>
          </a:p>
          <a:p>
            <a:r>
              <a:rPr lang="en-US" sz="1200" kern="1200" dirty="0">
                <a:solidFill>
                  <a:schemeClr val="tx1"/>
                </a:solidFill>
                <a:effectLst/>
                <a:latin typeface="+mn-lt"/>
                <a:ea typeface="+mn-ea"/>
                <a:cs typeface="+mn-cs"/>
              </a:rPr>
              <a:t>There is nothing illegal or immoral about shorting stock. Shorting is simply a strategy where you make money when a stock goes down. Think of shorting as the opposite of going long.</a:t>
            </a:r>
          </a:p>
          <a:p>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7</a:t>
            </a:fld>
            <a:endParaRPr lang="en-US"/>
          </a:p>
        </p:txBody>
      </p:sp>
    </p:spTree>
    <p:extLst>
      <p:ext uri="{BB962C8B-B14F-4D97-AF65-F5344CB8AC3E}">
        <p14:creationId xmlns:p14="http://schemas.microsoft.com/office/powerpoint/2010/main" val="3867020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Shorting stock is quite risky, since you are exposed to unlimited risk, since a stock’s value can go up forever. Only sophisticated, well capitalized investors should be involved in short-selling; it is not for the average investor.</a:t>
            </a:r>
          </a:p>
          <a:p>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8</a:t>
            </a:fld>
            <a:endParaRPr lang="en-US"/>
          </a:p>
        </p:txBody>
      </p:sp>
    </p:spTree>
    <p:extLst>
      <p:ext uri="{BB962C8B-B14F-4D97-AF65-F5344CB8AC3E}">
        <p14:creationId xmlns:p14="http://schemas.microsoft.com/office/powerpoint/2010/main" val="2095339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an investor wants to buy or sell shares of stock on an exchange, there are two basic types of orders.</a:t>
            </a:r>
          </a:p>
          <a:p>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9</a:t>
            </a:fld>
            <a:endParaRPr lang="en-US"/>
          </a:p>
        </p:txBody>
      </p:sp>
    </p:spTree>
    <p:extLst>
      <p:ext uri="{BB962C8B-B14F-4D97-AF65-F5344CB8AC3E}">
        <p14:creationId xmlns:p14="http://schemas.microsoft.com/office/powerpoint/2010/main" val="1168454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“market” order executes the trade immediately. An investor who places a market order doesn’t care about a specific price, he cares about the timing of the trade. Immediacy is the priority.</a:t>
            </a:r>
          </a:p>
          <a:p>
            <a:endParaRPr lang="en-US" dirty="0"/>
          </a:p>
        </p:txBody>
      </p:sp>
      <p:sp>
        <p:nvSpPr>
          <p:cNvPr id="4" name="Slide Number Placeholder 3"/>
          <p:cNvSpPr>
            <a:spLocks noGrp="1"/>
          </p:cNvSpPr>
          <p:nvPr>
            <p:ph type="sldNum" sz="quarter" idx="5"/>
          </p:nvPr>
        </p:nvSpPr>
        <p:spPr/>
        <p:txBody>
          <a:bodyPr/>
          <a:lstStyle/>
          <a:p>
            <a:fld id="{C035C32D-4FD1-C241-917E-83AB715501D5}" type="slidenum">
              <a:rPr lang="en-US" smtClean="0"/>
              <a:t>10</a:t>
            </a:fld>
            <a:endParaRPr lang="en-US"/>
          </a:p>
        </p:txBody>
      </p:sp>
    </p:spTree>
    <p:extLst>
      <p:ext uri="{BB962C8B-B14F-4D97-AF65-F5344CB8AC3E}">
        <p14:creationId xmlns:p14="http://schemas.microsoft.com/office/powerpoint/2010/main" val="1643481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52261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3074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86467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80520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381604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1/8/2019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965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5301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09313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8557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1/8/2019</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9488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042B0DB6-F5C7-45FB-8CF3-31B45F9C2DAC}" type="datetimeFigureOut">
              <a:rPr lang="en-US" smtClean="0"/>
              <a:t>1/8/2019</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2370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1/8/2019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99996314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422496" cy="6987654"/>
          </a:xfrm>
          <a:prstGeom prst="rect">
            <a:avLst/>
          </a:prstGeom>
        </p:spPr>
      </p:pic>
      <p:sp>
        <p:nvSpPr>
          <p:cNvPr id="3" name="Title 1">
            <a:extLst>
              <a:ext uri="{FF2B5EF4-FFF2-40B4-BE49-F238E27FC236}">
                <a16:creationId xmlns:a16="http://schemas.microsoft.com/office/drawing/2014/main" id="{99294708-2F86-4840-9BB2-F387D608EFFA}"/>
              </a:ext>
            </a:extLst>
          </p:cNvPr>
          <p:cNvSpPr txBox="1">
            <a:spLocks/>
          </p:cNvSpPr>
          <p:nvPr/>
        </p:nvSpPr>
        <p:spPr>
          <a:xfrm>
            <a:off x="191065" y="5129944"/>
            <a:ext cx="12282985" cy="822960"/>
          </a:xfrm>
          <a:prstGeom prst="rect">
            <a:avLst/>
          </a:prstGeom>
          <a:solidFill>
            <a:schemeClr val="bg1"/>
          </a:solidFill>
        </p:spPr>
        <p:txBody>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4800" b="1" dirty="0"/>
              <a:t>Stock Market terminology</a:t>
            </a:r>
          </a:p>
        </p:txBody>
      </p:sp>
    </p:spTree>
    <p:extLst>
      <p:ext uri="{BB962C8B-B14F-4D97-AF65-F5344CB8AC3E}">
        <p14:creationId xmlns:p14="http://schemas.microsoft.com/office/powerpoint/2010/main" val="3849047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4719-BB08-1149-A12E-71B7B450B833}"/>
              </a:ext>
            </a:extLst>
          </p:cNvPr>
          <p:cNvSpPr>
            <a:spLocks noGrp="1"/>
          </p:cNvSpPr>
          <p:nvPr>
            <p:ph type="ctrTitle"/>
          </p:nvPr>
        </p:nvSpPr>
        <p:spPr/>
        <p:txBody>
          <a:bodyPr/>
          <a:lstStyle/>
          <a:p>
            <a:r>
              <a:rPr lang="en-US" dirty="0"/>
              <a:t>Market order</a:t>
            </a:r>
          </a:p>
        </p:txBody>
      </p:sp>
      <p:sp>
        <p:nvSpPr>
          <p:cNvPr id="4" name="Subtitle 3">
            <a:extLst>
              <a:ext uri="{FF2B5EF4-FFF2-40B4-BE49-F238E27FC236}">
                <a16:creationId xmlns:a16="http://schemas.microsoft.com/office/drawing/2014/main" id="{ABA46DB5-E19C-3048-92EC-BDD2EC982D3D}"/>
              </a:ext>
            </a:extLst>
          </p:cNvPr>
          <p:cNvSpPr>
            <a:spLocks noGrp="1"/>
          </p:cNvSpPr>
          <p:nvPr>
            <p:ph type="subTitle" idx="1"/>
          </p:nvPr>
        </p:nvSpPr>
        <p:spPr>
          <a:xfrm>
            <a:off x="1600199" y="4352544"/>
            <a:ext cx="9255369" cy="1813794"/>
          </a:xfrm>
        </p:spPr>
        <p:txBody>
          <a:bodyPr>
            <a:noAutofit/>
          </a:bodyPr>
          <a:lstStyle/>
          <a:p>
            <a:pPr marL="571500" indent="-571500" algn="l">
              <a:buFont typeface="Wingdings" pitchFamily="2" charset="2"/>
              <a:buChar char="v"/>
            </a:pPr>
            <a:r>
              <a:rPr lang="en-US" sz="4400" dirty="0"/>
              <a:t>Executes immediately</a:t>
            </a:r>
          </a:p>
          <a:p>
            <a:pPr marL="571500" indent="-571500" algn="l">
              <a:buFont typeface="Wingdings" pitchFamily="2" charset="2"/>
              <a:buChar char="v"/>
            </a:pPr>
            <a:r>
              <a:rPr lang="en-US" sz="4400" dirty="0"/>
              <a:t>Immediacy is the priority not price</a:t>
            </a:r>
          </a:p>
        </p:txBody>
      </p:sp>
    </p:spTree>
    <p:extLst>
      <p:ext uri="{BB962C8B-B14F-4D97-AF65-F5344CB8AC3E}">
        <p14:creationId xmlns:p14="http://schemas.microsoft.com/office/powerpoint/2010/main" val="748193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4719-BB08-1149-A12E-71B7B450B833}"/>
              </a:ext>
            </a:extLst>
          </p:cNvPr>
          <p:cNvSpPr>
            <a:spLocks noGrp="1"/>
          </p:cNvSpPr>
          <p:nvPr>
            <p:ph type="ctrTitle"/>
          </p:nvPr>
        </p:nvSpPr>
        <p:spPr/>
        <p:txBody>
          <a:bodyPr/>
          <a:lstStyle/>
          <a:p>
            <a:r>
              <a:rPr lang="en-US" dirty="0"/>
              <a:t>limit order</a:t>
            </a:r>
          </a:p>
        </p:txBody>
      </p:sp>
      <p:sp>
        <p:nvSpPr>
          <p:cNvPr id="4" name="Subtitle 3">
            <a:extLst>
              <a:ext uri="{FF2B5EF4-FFF2-40B4-BE49-F238E27FC236}">
                <a16:creationId xmlns:a16="http://schemas.microsoft.com/office/drawing/2014/main" id="{ABA46DB5-E19C-3048-92EC-BDD2EC982D3D}"/>
              </a:ext>
            </a:extLst>
          </p:cNvPr>
          <p:cNvSpPr>
            <a:spLocks noGrp="1"/>
          </p:cNvSpPr>
          <p:nvPr>
            <p:ph type="subTitle" idx="1"/>
          </p:nvPr>
        </p:nvSpPr>
        <p:spPr>
          <a:xfrm>
            <a:off x="1600199" y="4352544"/>
            <a:ext cx="9982201" cy="1813794"/>
          </a:xfrm>
        </p:spPr>
        <p:txBody>
          <a:bodyPr>
            <a:noAutofit/>
          </a:bodyPr>
          <a:lstStyle/>
          <a:p>
            <a:pPr marL="571500" indent="-571500" algn="l">
              <a:buFont typeface="Wingdings" pitchFamily="2" charset="2"/>
              <a:buChar char="v"/>
            </a:pPr>
            <a:r>
              <a:rPr lang="en-US" sz="4400" dirty="0"/>
              <a:t>Executes when specific price is reached.</a:t>
            </a:r>
          </a:p>
          <a:p>
            <a:pPr marL="571500" indent="-571500" algn="l">
              <a:buFont typeface="Wingdings" pitchFamily="2" charset="2"/>
              <a:buChar char="v"/>
            </a:pPr>
            <a:r>
              <a:rPr lang="en-US" sz="4400" dirty="0"/>
              <a:t>Price is the priority not immediacy.</a:t>
            </a:r>
          </a:p>
        </p:txBody>
      </p:sp>
    </p:spTree>
    <p:extLst>
      <p:ext uri="{BB962C8B-B14F-4D97-AF65-F5344CB8AC3E}">
        <p14:creationId xmlns:p14="http://schemas.microsoft.com/office/powerpoint/2010/main" val="187454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9C62-FAD7-7942-8AA1-111B7499989D}"/>
              </a:ext>
            </a:extLst>
          </p:cNvPr>
          <p:cNvSpPr>
            <a:spLocks noGrp="1"/>
          </p:cNvSpPr>
          <p:nvPr>
            <p:ph type="title"/>
          </p:nvPr>
        </p:nvSpPr>
        <p:spPr/>
        <p:txBody>
          <a:bodyPr/>
          <a:lstStyle/>
          <a:p>
            <a:r>
              <a:rPr lang="en-US" dirty="0"/>
              <a:t>Bid-ask</a:t>
            </a:r>
          </a:p>
        </p:txBody>
      </p:sp>
      <p:sp>
        <p:nvSpPr>
          <p:cNvPr id="3" name="Content Placeholder 2">
            <a:extLst>
              <a:ext uri="{FF2B5EF4-FFF2-40B4-BE49-F238E27FC236}">
                <a16:creationId xmlns:a16="http://schemas.microsoft.com/office/drawing/2014/main" id="{E5AA3CBD-470A-D340-AD26-DD74F5718275}"/>
              </a:ext>
            </a:extLst>
          </p:cNvPr>
          <p:cNvSpPr>
            <a:spLocks noGrp="1"/>
          </p:cNvSpPr>
          <p:nvPr>
            <p:ph idx="1"/>
          </p:nvPr>
        </p:nvSpPr>
        <p:spPr/>
        <p:txBody>
          <a:bodyPr/>
          <a:lstStyle/>
          <a:p>
            <a:endParaRPr lang="en-US"/>
          </a:p>
        </p:txBody>
      </p:sp>
      <p:sp>
        <p:nvSpPr>
          <p:cNvPr id="4" name="Rectangular Callout 3">
            <a:extLst>
              <a:ext uri="{FF2B5EF4-FFF2-40B4-BE49-F238E27FC236}">
                <a16:creationId xmlns:a16="http://schemas.microsoft.com/office/drawing/2014/main" id="{452C6DB5-7ADB-2144-B220-CD5E4D040A93}"/>
              </a:ext>
            </a:extLst>
          </p:cNvPr>
          <p:cNvSpPr/>
          <p:nvPr/>
        </p:nvSpPr>
        <p:spPr>
          <a:xfrm>
            <a:off x="2231136" y="2638044"/>
            <a:ext cx="3184926" cy="216841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would sell my shares I own for…..</a:t>
            </a:r>
          </a:p>
        </p:txBody>
      </p:sp>
      <p:sp>
        <p:nvSpPr>
          <p:cNvPr id="5" name="Rectangular Callout 4">
            <a:extLst>
              <a:ext uri="{FF2B5EF4-FFF2-40B4-BE49-F238E27FC236}">
                <a16:creationId xmlns:a16="http://schemas.microsoft.com/office/drawing/2014/main" id="{EAFFF6EC-5D16-B046-89C8-FA8FA4C02327}"/>
              </a:ext>
            </a:extLst>
          </p:cNvPr>
          <p:cNvSpPr/>
          <p:nvPr/>
        </p:nvSpPr>
        <p:spPr>
          <a:xfrm flipH="1">
            <a:off x="7703277" y="2435693"/>
            <a:ext cx="2623140" cy="2309533"/>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 buy your shares for…..</a:t>
            </a:r>
          </a:p>
        </p:txBody>
      </p:sp>
    </p:spTree>
    <p:extLst>
      <p:ext uri="{BB962C8B-B14F-4D97-AF65-F5344CB8AC3E}">
        <p14:creationId xmlns:p14="http://schemas.microsoft.com/office/powerpoint/2010/main" val="192414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37BAD1-D220-0F4C-98DD-A9D3A2B1A94F}"/>
              </a:ext>
            </a:extLst>
          </p:cNvPr>
          <p:cNvSpPr>
            <a:spLocks noGrp="1"/>
          </p:cNvSpPr>
          <p:nvPr>
            <p:ph type="ctrTitle"/>
          </p:nvPr>
        </p:nvSpPr>
        <p:spPr/>
        <p:txBody>
          <a:bodyPr/>
          <a:lstStyle/>
          <a:p>
            <a:r>
              <a:rPr lang="en-US" dirty="0"/>
              <a:t>Ticker symbol</a:t>
            </a:r>
          </a:p>
        </p:txBody>
      </p:sp>
      <p:sp>
        <p:nvSpPr>
          <p:cNvPr id="7" name="Rectangle 6">
            <a:extLst>
              <a:ext uri="{FF2B5EF4-FFF2-40B4-BE49-F238E27FC236}">
                <a16:creationId xmlns:a16="http://schemas.microsoft.com/office/drawing/2014/main" id="{14729E22-7EEE-5C4E-B3FA-4ECA913B4C30}"/>
              </a:ext>
            </a:extLst>
          </p:cNvPr>
          <p:cNvSpPr/>
          <p:nvPr/>
        </p:nvSpPr>
        <p:spPr>
          <a:xfrm rot="19936898">
            <a:off x="5322391" y="786844"/>
            <a:ext cx="15472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SPY</a:t>
            </a:r>
          </a:p>
        </p:txBody>
      </p:sp>
      <p:sp>
        <p:nvSpPr>
          <p:cNvPr id="8" name="Rectangle 7">
            <a:extLst>
              <a:ext uri="{FF2B5EF4-FFF2-40B4-BE49-F238E27FC236}">
                <a16:creationId xmlns:a16="http://schemas.microsoft.com/office/drawing/2014/main" id="{264BF1E0-8D09-BC4C-93A4-A477761E51BF}"/>
              </a:ext>
            </a:extLst>
          </p:cNvPr>
          <p:cNvSpPr/>
          <p:nvPr/>
        </p:nvSpPr>
        <p:spPr>
          <a:xfrm rot="2076796">
            <a:off x="1336979" y="4796134"/>
            <a:ext cx="2202847"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NFLX</a:t>
            </a:r>
          </a:p>
        </p:txBody>
      </p:sp>
      <p:sp>
        <p:nvSpPr>
          <p:cNvPr id="9" name="Rectangle 8">
            <a:extLst>
              <a:ext uri="{FF2B5EF4-FFF2-40B4-BE49-F238E27FC236}">
                <a16:creationId xmlns:a16="http://schemas.microsoft.com/office/drawing/2014/main" id="{3561A40C-1D16-1046-87AF-60E562978210}"/>
              </a:ext>
            </a:extLst>
          </p:cNvPr>
          <p:cNvSpPr/>
          <p:nvPr/>
        </p:nvSpPr>
        <p:spPr>
          <a:xfrm rot="19632813">
            <a:off x="4950482" y="4678902"/>
            <a:ext cx="2103461"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WMT</a:t>
            </a:r>
          </a:p>
        </p:txBody>
      </p:sp>
      <p:sp>
        <p:nvSpPr>
          <p:cNvPr id="10" name="Rectangle 9">
            <a:extLst>
              <a:ext uri="{FF2B5EF4-FFF2-40B4-BE49-F238E27FC236}">
                <a16:creationId xmlns:a16="http://schemas.microsoft.com/office/drawing/2014/main" id="{1FCB19AE-0085-0F4E-BC20-0873323E9E8D}"/>
              </a:ext>
            </a:extLst>
          </p:cNvPr>
          <p:cNvSpPr/>
          <p:nvPr/>
        </p:nvSpPr>
        <p:spPr>
          <a:xfrm rot="20414996">
            <a:off x="8561453" y="4655454"/>
            <a:ext cx="285321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FMAGX</a:t>
            </a:r>
          </a:p>
        </p:txBody>
      </p:sp>
      <p:sp>
        <p:nvSpPr>
          <p:cNvPr id="11" name="Rectangle 10">
            <a:extLst>
              <a:ext uri="{FF2B5EF4-FFF2-40B4-BE49-F238E27FC236}">
                <a16:creationId xmlns:a16="http://schemas.microsoft.com/office/drawing/2014/main" id="{8905F9FD-8B02-2E4D-B1B7-0002E6F0124B}"/>
              </a:ext>
            </a:extLst>
          </p:cNvPr>
          <p:cNvSpPr/>
          <p:nvPr/>
        </p:nvSpPr>
        <p:spPr>
          <a:xfrm rot="19789492">
            <a:off x="2565726" y="1161986"/>
            <a:ext cx="683199"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a:t>
            </a:r>
          </a:p>
        </p:txBody>
      </p:sp>
      <p:sp>
        <p:nvSpPr>
          <p:cNvPr id="12" name="Rectangle 11">
            <a:extLst>
              <a:ext uri="{FF2B5EF4-FFF2-40B4-BE49-F238E27FC236}">
                <a16:creationId xmlns:a16="http://schemas.microsoft.com/office/drawing/2014/main" id="{134049D4-3DFB-5944-BE6D-9666B5161294}"/>
              </a:ext>
            </a:extLst>
          </p:cNvPr>
          <p:cNvSpPr/>
          <p:nvPr/>
        </p:nvSpPr>
        <p:spPr>
          <a:xfrm rot="2170249">
            <a:off x="8199281" y="927525"/>
            <a:ext cx="2170787"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AAPL</a:t>
            </a:r>
          </a:p>
        </p:txBody>
      </p:sp>
    </p:spTree>
    <p:extLst>
      <p:ext uri="{BB962C8B-B14F-4D97-AF65-F5344CB8AC3E}">
        <p14:creationId xmlns:p14="http://schemas.microsoft.com/office/powerpoint/2010/main" val="242368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208BF4-3DAC-AA43-BAE1-DBB5D42E8746}"/>
              </a:ext>
            </a:extLst>
          </p:cNvPr>
          <p:cNvSpPr>
            <a:spLocks noGrp="1"/>
          </p:cNvSpPr>
          <p:nvPr>
            <p:ph type="ctrTitle"/>
          </p:nvPr>
        </p:nvSpPr>
        <p:spPr/>
        <p:txBody>
          <a:bodyPr/>
          <a:lstStyle/>
          <a:p>
            <a:r>
              <a:rPr lang="en-US" dirty="0"/>
              <a:t>sec</a:t>
            </a:r>
          </a:p>
        </p:txBody>
      </p:sp>
      <p:sp>
        <p:nvSpPr>
          <p:cNvPr id="5" name="Subtitle 4">
            <a:extLst>
              <a:ext uri="{FF2B5EF4-FFF2-40B4-BE49-F238E27FC236}">
                <a16:creationId xmlns:a16="http://schemas.microsoft.com/office/drawing/2014/main" id="{3509A6ED-1C4E-2E47-9894-769EEA52F152}"/>
              </a:ext>
            </a:extLst>
          </p:cNvPr>
          <p:cNvSpPr>
            <a:spLocks noGrp="1"/>
          </p:cNvSpPr>
          <p:nvPr>
            <p:ph type="subTitle" idx="1"/>
          </p:nvPr>
        </p:nvSpPr>
        <p:spPr>
          <a:xfrm>
            <a:off x="1353312" y="4352544"/>
            <a:ext cx="10122408" cy="1239894"/>
          </a:xfrm>
        </p:spPr>
        <p:txBody>
          <a:bodyPr>
            <a:noAutofit/>
          </a:bodyPr>
          <a:lstStyle/>
          <a:p>
            <a:r>
              <a:rPr lang="en-US" sz="4000" dirty="0"/>
              <a:t>Abbreviation for United States Securities and Exchange Commission</a:t>
            </a:r>
          </a:p>
        </p:txBody>
      </p:sp>
    </p:spTree>
    <p:extLst>
      <p:ext uri="{BB962C8B-B14F-4D97-AF65-F5344CB8AC3E}">
        <p14:creationId xmlns:p14="http://schemas.microsoft.com/office/powerpoint/2010/main" val="653437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208BF4-3DAC-AA43-BAE1-DBB5D42E8746}"/>
              </a:ext>
            </a:extLst>
          </p:cNvPr>
          <p:cNvSpPr>
            <a:spLocks noGrp="1"/>
          </p:cNvSpPr>
          <p:nvPr>
            <p:ph type="ctrTitle"/>
          </p:nvPr>
        </p:nvSpPr>
        <p:spPr/>
        <p:txBody>
          <a:bodyPr/>
          <a:lstStyle/>
          <a:p>
            <a:r>
              <a:rPr lang="en-US" dirty="0"/>
              <a:t>insider</a:t>
            </a:r>
          </a:p>
        </p:txBody>
      </p:sp>
      <p:sp>
        <p:nvSpPr>
          <p:cNvPr id="5" name="Subtitle 4">
            <a:extLst>
              <a:ext uri="{FF2B5EF4-FFF2-40B4-BE49-F238E27FC236}">
                <a16:creationId xmlns:a16="http://schemas.microsoft.com/office/drawing/2014/main" id="{3509A6ED-1C4E-2E47-9894-769EEA52F152}"/>
              </a:ext>
            </a:extLst>
          </p:cNvPr>
          <p:cNvSpPr>
            <a:spLocks noGrp="1"/>
          </p:cNvSpPr>
          <p:nvPr>
            <p:ph type="subTitle" idx="1"/>
          </p:nvPr>
        </p:nvSpPr>
        <p:spPr>
          <a:xfrm>
            <a:off x="1600200" y="4352544"/>
            <a:ext cx="8991600" cy="1239894"/>
          </a:xfrm>
        </p:spPr>
        <p:txBody>
          <a:bodyPr>
            <a:noAutofit/>
          </a:bodyPr>
          <a:lstStyle/>
          <a:p>
            <a:r>
              <a:rPr lang="en-US" sz="3600" dirty="0"/>
              <a:t>A person who has access to information not yet known to the general public. This information is known as insider information.</a:t>
            </a:r>
          </a:p>
        </p:txBody>
      </p:sp>
    </p:spTree>
    <p:extLst>
      <p:ext uri="{BB962C8B-B14F-4D97-AF65-F5344CB8AC3E}">
        <p14:creationId xmlns:p14="http://schemas.microsoft.com/office/powerpoint/2010/main" val="1036614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208BF4-3DAC-AA43-BAE1-DBB5D42E8746}"/>
              </a:ext>
            </a:extLst>
          </p:cNvPr>
          <p:cNvSpPr>
            <a:spLocks noGrp="1"/>
          </p:cNvSpPr>
          <p:nvPr>
            <p:ph type="ctrTitle"/>
          </p:nvPr>
        </p:nvSpPr>
        <p:spPr/>
        <p:txBody>
          <a:bodyPr/>
          <a:lstStyle/>
          <a:p>
            <a:r>
              <a:rPr lang="en-US" dirty="0"/>
              <a:t>Stock splits</a:t>
            </a:r>
          </a:p>
        </p:txBody>
      </p:sp>
      <p:sp>
        <p:nvSpPr>
          <p:cNvPr id="2" name="Rectangle 1">
            <a:extLst>
              <a:ext uri="{FF2B5EF4-FFF2-40B4-BE49-F238E27FC236}">
                <a16:creationId xmlns:a16="http://schemas.microsoft.com/office/drawing/2014/main" id="{13896AFC-A357-5649-9388-B56C9F51399D}"/>
              </a:ext>
            </a:extLst>
          </p:cNvPr>
          <p:cNvSpPr/>
          <p:nvPr/>
        </p:nvSpPr>
        <p:spPr>
          <a:xfrm rot="19530299">
            <a:off x="1161988" y="1021304"/>
            <a:ext cx="2083904"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2 for 1</a:t>
            </a:r>
          </a:p>
        </p:txBody>
      </p:sp>
      <p:sp>
        <p:nvSpPr>
          <p:cNvPr id="3" name="Rectangle 2">
            <a:extLst>
              <a:ext uri="{FF2B5EF4-FFF2-40B4-BE49-F238E27FC236}">
                <a16:creationId xmlns:a16="http://schemas.microsoft.com/office/drawing/2014/main" id="{F25FDE22-F4A8-294A-B788-C55025FA327E}"/>
              </a:ext>
            </a:extLst>
          </p:cNvPr>
          <p:cNvSpPr/>
          <p:nvPr/>
        </p:nvSpPr>
        <p:spPr>
          <a:xfrm rot="1296002">
            <a:off x="8156160" y="4467888"/>
            <a:ext cx="225702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3 for 1</a:t>
            </a:r>
          </a:p>
        </p:txBody>
      </p:sp>
      <p:sp>
        <p:nvSpPr>
          <p:cNvPr id="6" name="TextBox 5">
            <a:extLst>
              <a:ext uri="{FF2B5EF4-FFF2-40B4-BE49-F238E27FC236}">
                <a16:creationId xmlns:a16="http://schemas.microsoft.com/office/drawing/2014/main" id="{AA42F3A6-D1EA-E943-8FF6-9CFF8ACD556B}"/>
              </a:ext>
            </a:extLst>
          </p:cNvPr>
          <p:cNvSpPr txBox="1"/>
          <p:nvPr/>
        </p:nvSpPr>
        <p:spPr>
          <a:xfrm>
            <a:off x="1622991" y="5199746"/>
            <a:ext cx="6067346" cy="954107"/>
          </a:xfrm>
          <a:prstGeom prst="rect">
            <a:avLst/>
          </a:prstGeom>
          <a:noFill/>
        </p:spPr>
        <p:txBody>
          <a:bodyPr wrap="square" rtlCol="0">
            <a:spAutoFit/>
          </a:bodyPr>
          <a:lstStyle/>
          <a:p>
            <a:r>
              <a:rPr lang="en-US" sz="2800" dirty="0"/>
              <a:t>Apple &amp; Berkshire B have both done a  7 for 1 stock split in the past</a:t>
            </a:r>
          </a:p>
        </p:txBody>
      </p:sp>
      <p:sp>
        <p:nvSpPr>
          <p:cNvPr id="7" name="Rectangle 6">
            <a:extLst>
              <a:ext uri="{FF2B5EF4-FFF2-40B4-BE49-F238E27FC236}">
                <a16:creationId xmlns:a16="http://schemas.microsoft.com/office/drawing/2014/main" id="{829DFE0C-9320-644F-BB8A-C8CF2CAFEAFE}"/>
              </a:ext>
            </a:extLst>
          </p:cNvPr>
          <p:cNvSpPr/>
          <p:nvPr/>
        </p:nvSpPr>
        <p:spPr>
          <a:xfrm rot="19364108">
            <a:off x="955584" y="4632010"/>
            <a:ext cx="132440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FYI</a:t>
            </a:r>
          </a:p>
        </p:txBody>
      </p:sp>
    </p:spTree>
    <p:extLst>
      <p:ext uri="{BB962C8B-B14F-4D97-AF65-F5344CB8AC3E}">
        <p14:creationId xmlns:p14="http://schemas.microsoft.com/office/powerpoint/2010/main" val="749623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334AE8-8391-A640-BA5D-B2C6A416DFE1}"/>
              </a:ext>
            </a:extLst>
          </p:cNvPr>
          <p:cNvSpPr>
            <a:spLocks noGrp="1"/>
          </p:cNvSpPr>
          <p:nvPr>
            <p:ph type="title"/>
          </p:nvPr>
        </p:nvSpPr>
        <p:spPr/>
        <p:txBody>
          <a:bodyPr/>
          <a:lstStyle/>
          <a:p>
            <a:r>
              <a:rPr lang="en-US" dirty="0"/>
              <a:t>What??? It can go in reverse?</a:t>
            </a:r>
          </a:p>
        </p:txBody>
      </p:sp>
      <p:sp>
        <p:nvSpPr>
          <p:cNvPr id="7" name="Text Placeholder 6">
            <a:extLst>
              <a:ext uri="{FF2B5EF4-FFF2-40B4-BE49-F238E27FC236}">
                <a16:creationId xmlns:a16="http://schemas.microsoft.com/office/drawing/2014/main" id="{4BB976CE-9B27-8D40-BCAA-8EDFF90A3E1E}"/>
              </a:ext>
            </a:extLst>
          </p:cNvPr>
          <p:cNvSpPr>
            <a:spLocks noGrp="1"/>
          </p:cNvSpPr>
          <p:nvPr>
            <p:ph type="body" idx="1"/>
          </p:nvPr>
        </p:nvSpPr>
        <p:spPr>
          <a:xfrm>
            <a:off x="304800" y="4118005"/>
            <a:ext cx="11254154" cy="1265082"/>
          </a:xfrm>
        </p:spPr>
        <p:txBody>
          <a:bodyPr>
            <a:noAutofit/>
          </a:bodyPr>
          <a:lstStyle/>
          <a:p>
            <a:r>
              <a:rPr lang="en-US" sz="6600" b="1" dirty="0"/>
              <a:t>Reverse Stock Split</a:t>
            </a:r>
          </a:p>
        </p:txBody>
      </p:sp>
      <p:sp>
        <p:nvSpPr>
          <p:cNvPr id="8" name="Rectangle 7">
            <a:extLst>
              <a:ext uri="{FF2B5EF4-FFF2-40B4-BE49-F238E27FC236}">
                <a16:creationId xmlns:a16="http://schemas.microsoft.com/office/drawing/2014/main" id="{1D6699C3-7C96-C24A-9531-23301C4AF421}"/>
              </a:ext>
            </a:extLst>
          </p:cNvPr>
          <p:cNvSpPr/>
          <p:nvPr/>
        </p:nvSpPr>
        <p:spPr>
          <a:xfrm rot="2539897">
            <a:off x="8813660" y="1466782"/>
            <a:ext cx="2301913"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1 for 5</a:t>
            </a:r>
          </a:p>
        </p:txBody>
      </p:sp>
      <p:sp>
        <p:nvSpPr>
          <p:cNvPr id="10" name="Rectangle 9">
            <a:extLst>
              <a:ext uri="{FF2B5EF4-FFF2-40B4-BE49-F238E27FC236}">
                <a16:creationId xmlns:a16="http://schemas.microsoft.com/office/drawing/2014/main" id="{A15DA51F-8696-FB44-855C-C5869B320257}"/>
              </a:ext>
            </a:extLst>
          </p:cNvPr>
          <p:cNvSpPr/>
          <p:nvPr/>
        </p:nvSpPr>
        <p:spPr>
          <a:xfrm rot="20185500">
            <a:off x="1075426" y="1419892"/>
            <a:ext cx="2257029"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1 for 2</a:t>
            </a:r>
          </a:p>
        </p:txBody>
      </p:sp>
      <p:sp>
        <p:nvSpPr>
          <p:cNvPr id="11" name="Rectangle 10">
            <a:extLst>
              <a:ext uri="{FF2B5EF4-FFF2-40B4-BE49-F238E27FC236}">
                <a16:creationId xmlns:a16="http://schemas.microsoft.com/office/drawing/2014/main" id="{7D9E57BD-91D4-6F4E-9689-6C2ADA075724}"/>
              </a:ext>
            </a:extLst>
          </p:cNvPr>
          <p:cNvSpPr/>
          <p:nvPr/>
        </p:nvSpPr>
        <p:spPr>
          <a:xfrm rot="10800000" flipV="1">
            <a:off x="679938" y="5086416"/>
            <a:ext cx="10879016"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Yuck,  gross, I don’t like it!</a:t>
            </a:r>
          </a:p>
        </p:txBody>
      </p:sp>
    </p:spTree>
    <p:extLst>
      <p:ext uri="{BB962C8B-B14F-4D97-AF65-F5344CB8AC3E}">
        <p14:creationId xmlns:p14="http://schemas.microsoft.com/office/powerpoint/2010/main" val="421479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208BF4-3DAC-AA43-BAE1-DBB5D42E8746}"/>
              </a:ext>
            </a:extLst>
          </p:cNvPr>
          <p:cNvSpPr>
            <a:spLocks noGrp="1"/>
          </p:cNvSpPr>
          <p:nvPr>
            <p:ph type="ctrTitle"/>
          </p:nvPr>
        </p:nvSpPr>
        <p:spPr/>
        <p:txBody>
          <a:bodyPr/>
          <a:lstStyle/>
          <a:p>
            <a:r>
              <a:rPr lang="en-US" dirty="0"/>
              <a:t>drip</a:t>
            </a:r>
          </a:p>
        </p:txBody>
      </p:sp>
      <p:sp>
        <p:nvSpPr>
          <p:cNvPr id="5" name="Subtitle 4">
            <a:extLst>
              <a:ext uri="{FF2B5EF4-FFF2-40B4-BE49-F238E27FC236}">
                <a16:creationId xmlns:a16="http://schemas.microsoft.com/office/drawing/2014/main" id="{3509A6ED-1C4E-2E47-9894-769EEA52F152}"/>
              </a:ext>
            </a:extLst>
          </p:cNvPr>
          <p:cNvSpPr>
            <a:spLocks noGrp="1"/>
          </p:cNvSpPr>
          <p:nvPr>
            <p:ph type="subTitle" idx="1"/>
          </p:nvPr>
        </p:nvSpPr>
        <p:spPr/>
        <p:txBody>
          <a:bodyPr>
            <a:normAutofit lnSpcReduction="10000"/>
          </a:bodyPr>
          <a:lstStyle/>
          <a:p>
            <a:r>
              <a:rPr lang="en-US" sz="4000" b="1" dirty="0"/>
              <a:t>Dividend Reinvestment Plan</a:t>
            </a:r>
          </a:p>
        </p:txBody>
      </p:sp>
    </p:spTree>
    <p:extLst>
      <p:ext uri="{BB962C8B-B14F-4D97-AF65-F5344CB8AC3E}">
        <p14:creationId xmlns:p14="http://schemas.microsoft.com/office/powerpoint/2010/main" val="3309306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208BF4-3DAC-AA43-BAE1-DBB5D42E8746}"/>
              </a:ext>
            </a:extLst>
          </p:cNvPr>
          <p:cNvSpPr>
            <a:spLocks noGrp="1"/>
          </p:cNvSpPr>
          <p:nvPr>
            <p:ph type="ctrTitle"/>
          </p:nvPr>
        </p:nvSpPr>
        <p:spPr/>
        <p:txBody>
          <a:bodyPr/>
          <a:lstStyle/>
          <a:p>
            <a:r>
              <a:rPr lang="en-US" dirty="0"/>
              <a:t>Market</a:t>
            </a:r>
            <a:r>
              <a:rPr lang="en-US" baseline="0" dirty="0"/>
              <a:t> Capitalization</a:t>
            </a:r>
            <a:endParaRPr lang="en-US" dirty="0"/>
          </a:p>
        </p:txBody>
      </p:sp>
      <p:sp>
        <p:nvSpPr>
          <p:cNvPr id="2" name="Rectangle 1">
            <a:extLst>
              <a:ext uri="{FF2B5EF4-FFF2-40B4-BE49-F238E27FC236}">
                <a16:creationId xmlns:a16="http://schemas.microsoft.com/office/drawing/2014/main" id="{7E7208C7-C0C9-4B4A-A940-45802A77B8F5}"/>
              </a:ext>
            </a:extLst>
          </p:cNvPr>
          <p:cNvSpPr/>
          <p:nvPr/>
        </p:nvSpPr>
        <p:spPr>
          <a:xfrm>
            <a:off x="2162653" y="4655457"/>
            <a:ext cx="786670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Large—Mid—Small Cap</a:t>
            </a:r>
          </a:p>
        </p:txBody>
      </p:sp>
    </p:spTree>
    <p:extLst>
      <p:ext uri="{BB962C8B-B14F-4D97-AF65-F5344CB8AC3E}">
        <p14:creationId xmlns:p14="http://schemas.microsoft.com/office/powerpoint/2010/main" val="2246762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F978BD-D2F3-4AEA-8BC7-5CB19A86F1A8}"/>
              </a:ext>
            </a:extLst>
          </p:cNvPr>
          <p:cNvSpPr/>
          <p:nvPr/>
        </p:nvSpPr>
        <p:spPr>
          <a:xfrm>
            <a:off x="1361873" y="828474"/>
            <a:ext cx="9786026" cy="4502284"/>
          </a:xfrm>
          <a:prstGeom prst="rect">
            <a:avLst/>
          </a:prstGeom>
          <a:noFill/>
        </p:spPr>
        <p:txBody>
          <a:bodyPr wrap="square">
            <a:spAutoFit/>
          </a:bodyPr>
          <a:lstStyle/>
          <a:p>
            <a:pPr algn="just"/>
            <a:r>
              <a:rPr lang="en-US" sz="3600" dirty="0">
                <a:latin typeface="Century Schoolbook" panose="02040604050505020304" pitchFamily="18" charset="0"/>
              </a:rPr>
              <a:t>The Oklahoma Department of Securities Invest Ed® program has provided this information as a service to investors. Invest Ed does not recommend any particular investment strategy or plan, any type of product, or any securities professional over another.  No part of Invest Ed shall be taken as investment and/or legal advice.</a:t>
            </a:r>
            <a:endParaRPr lang="en-US" sz="3600" dirty="0"/>
          </a:p>
        </p:txBody>
      </p:sp>
    </p:spTree>
    <p:extLst>
      <p:ext uri="{BB962C8B-B14F-4D97-AF65-F5344CB8AC3E}">
        <p14:creationId xmlns:p14="http://schemas.microsoft.com/office/powerpoint/2010/main" val="1765355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208BF4-3DAC-AA43-BAE1-DBB5D42E8746}"/>
              </a:ext>
            </a:extLst>
          </p:cNvPr>
          <p:cNvSpPr>
            <a:spLocks noGrp="1"/>
          </p:cNvSpPr>
          <p:nvPr>
            <p:ph type="ctrTitle"/>
          </p:nvPr>
        </p:nvSpPr>
        <p:spPr/>
        <p:txBody>
          <a:bodyPr/>
          <a:lstStyle/>
          <a:p>
            <a:r>
              <a:rPr lang="en-US" dirty="0" err="1"/>
              <a:t>ipo</a:t>
            </a:r>
            <a:endParaRPr lang="en-US" dirty="0"/>
          </a:p>
        </p:txBody>
      </p:sp>
      <p:sp>
        <p:nvSpPr>
          <p:cNvPr id="5" name="Subtitle 4">
            <a:extLst>
              <a:ext uri="{FF2B5EF4-FFF2-40B4-BE49-F238E27FC236}">
                <a16:creationId xmlns:a16="http://schemas.microsoft.com/office/drawing/2014/main" id="{3509A6ED-1C4E-2E47-9894-769EEA52F152}"/>
              </a:ext>
            </a:extLst>
          </p:cNvPr>
          <p:cNvSpPr>
            <a:spLocks noGrp="1"/>
          </p:cNvSpPr>
          <p:nvPr>
            <p:ph type="subTitle" idx="1"/>
          </p:nvPr>
        </p:nvSpPr>
        <p:spPr/>
        <p:txBody>
          <a:bodyPr>
            <a:normAutofit fontScale="92500"/>
          </a:bodyPr>
          <a:lstStyle/>
          <a:p>
            <a:r>
              <a:rPr lang="en-US" sz="5400" b="1" dirty="0"/>
              <a:t>Initial Public Offering</a:t>
            </a:r>
          </a:p>
        </p:txBody>
      </p:sp>
    </p:spTree>
    <p:extLst>
      <p:ext uri="{BB962C8B-B14F-4D97-AF65-F5344CB8AC3E}">
        <p14:creationId xmlns:p14="http://schemas.microsoft.com/office/powerpoint/2010/main" val="705729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a:t>
            </a:r>
          </a:p>
        </p:txBody>
      </p:sp>
      <p:sp>
        <p:nvSpPr>
          <p:cNvPr id="3" name="Content Placeholder 2"/>
          <p:cNvSpPr>
            <a:spLocks noGrp="1"/>
          </p:cNvSpPr>
          <p:nvPr>
            <p:ph sz="half" idx="1"/>
          </p:nvPr>
        </p:nvSpPr>
        <p:spPr/>
        <p:txBody>
          <a:bodyPr>
            <a:normAutofit/>
          </a:bodyPr>
          <a:lstStyle/>
          <a:p>
            <a:r>
              <a:rPr lang="en-US" dirty="0"/>
              <a:t>long</a:t>
            </a:r>
          </a:p>
          <a:p>
            <a:r>
              <a:rPr lang="en-US" dirty="0"/>
              <a:t>short</a:t>
            </a:r>
          </a:p>
          <a:p>
            <a:r>
              <a:rPr lang="en-US"/>
              <a:t>DRIP</a:t>
            </a:r>
            <a:endParaRPr lang="en-US" dirty="0"/>
          </a:p>
          <a:p>
            <a:r>
              <a:rPr lang="en-US" dirty="0"/>
              <a:t>market capitalization</a:t>
            </a:r>
          </a:p>
          <a:p>
            <a:r>
              <a:rPr lang="en-US" dirty="0"/>
              <a:t>IPO</a:t>
            </a:r>
          </a:p>
          <a:p>
            <a:r>
              <a:rPr lang="en-US" dirty="0"/>
              <a:t>stock split</a:t>
            </a:r>
          </a:p>
          <a:p>
            <a:r>
              <a:rPr lang="en-US" dirty="0"/>
              <a:t>reverse stock split</a:t>
            </a:r>
          </a:p>
        </p:txBody>
      </p:sp>
      <p:sp>
        <p:nvSpPr>
          <p:cNvPr id="7" name="Content Placeholder 6"/>
          <p:cNvSpPr>
            <a:spLocks noGrp="1"/>
          </p:cNvSpPr>
          <p:nvPr>
            <p:ph sz="half" idx="2"/>
          </p:nvPr>
        </p:nvSpPr>
        <p:spPr/>
        <p:txBody>
          <a:bodyPr>
            <a:normAutofit/>
          </a:bodyPr>
          <a:lstStyle/>
          <a:p>
            <a:r>
              <a:rPr lang="en-US" dirty="0"/>
              <a:t>insiders</a:t>
            </a:r>
          </a:p>
          <a:p>
            <a:r>
              <a:rPr lang="en-US" dirty="0"/>
              <a:t>SEC</a:t>
            </a:r>
          </a:p>
          <a:p>
            <a:r>
              <a:rPr lang="en-US" dirty="0"/>
              <a:t>market order</a:t>
            </a:r>
          </a:p>
          <a:p>
            <a:r>
              <a:rPr lang="en-US" dirty="0"/>
              <a:t>limit order</a:t>
            </a:r>
          </a:p>
          <a:p>
            <a:r>
              <a:rPr lang="en-US" dirty="0"/>
              <a:t>bid</a:t>
            </a:r>
          </a:p>
          <a:p>
            <a:r>
              <a:rPr lang="en-US" dirty="0"/>
              <a:t>ask</a:t>
            </a:r>
          </a:p>
          <a:p>
            <a:r>
              <a:rPr lang="en-US" dirty="0"/>
              <a:t>ticker symbol</a:t>
            </a:r>
          </a:p>
          <a:p>
            <a:endParaRPr lang="en-US" dirty="0"/>
          </a:p>
        </p:txBody>
      </p:sp>
    </p:spTree>
    <p:extLst>
      <p:ext uri="{BB962C8B-B14F-4D97-AF65-F5344CB8AC3E}">
        <p14:creationId xmlns:p14="http://schemas.microsoft.com/office/powerpoint/2010/main" val="14824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94708-2F86-4840-9BB2-F387D608EFFA}"/>
              </a:ext>
            </a:extLst>
          </p:cNvPr>
          <p:cNvSpPr>
            <a:spLocks noGrp="1"/>
          </p:cNvSpPr>
          <p:nvPr>
            <p:ph type="ctrTitle"/>
          </p:nvPr>
        </p:nvSpPr>
        <p:spPr/>
        <p:txBody>
          <a:bodyPr/>
          <a:lstStyle/>
          <a:p>
            <a:r>
              <a:rPr lang="en-US" dirty="0"/>
              <a:t>Stock Market terminology</a:t>
            </a:r>
          </a:p>
        </p:txBody>
      </p:sp>
      <p:sp>
        <p:nvSpPr>
          <p:cNvPr id="3" name="Subtitle 2">
            <a:extLst>
              <a:ext uri="{FF2B5EF4-FFF2-40B4-BE49-F238E27FC236}">
                <a16:creationId xmlns:a16="http://schemas.microsoft.com/office/drawing/2014/main" id="{E9DC6B46-4AC5-284D-8955-A7850A65E8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093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B601F0-CD23-1245-9111-BBD40B74559F}"/>
              </a:ext>
            </a:extLst>
          </p:cNvPr>
          <p:cNvSpPr>
            <a:spLocks noGrp="1"/>
          </p:cNvSpPr>
          <p:nvPr>
            <p:ph type="title"/>
          </p:nvPr>
        </p:nvSpPr>
        <p:spPr>
          <a:xfrm>
            <a:off x="2151307" y="783771"/>
            <a:ext cx="7729728" cy="1502229"/>
          </a:xfrm>
        </p:spPr>
        <p:txBody>
          <a:bodyPr>
            <a:normAutofit/>
          </a:bodyPr>
          <a:lstStyle/>
          <a:p>
            <a:r>
              <a:rPr lang="en-US" sz="6000" dirty="0">
                <a:latin typeface="+mn-lt"/>
              </a:rPr>
              <a:t>LONG VS SHORT</a:t>
            </a:r>
          </a:p>
        </p:txBody>
      </p:sp>
      <p:graphicFrame>
        <p:nvGraphicFramePr>
          <p:cNvPr id="5" name="Diagram 4">
            <a:extLst>
              <a:ext uri="{FF2B5EF4-FFF2-40B4-BE49-F238E27FC236}">
                <a16:creationId xmlns:a16="http://schemas.microsoft.com/office/drawing/2014/main" id="{60ECF574-9D87-AB4A-B236-9BDA1AB77D01}"/>
              </a:ext>
            </a:extLst>
          </p:cNvPr>
          <p:cNvGraphicFramePr/>
          <p:nvPr>
            <p:extLst>
              <p:ext uri="{D42A27DB-BD31-4B8C-83A1-F6EECF244321}">
                <p14:modId xmlns:p14="http://schemas.microsoft.com/office/powerpoint/2010/main" val="382273249"/>
              </p:ext>
            </p:extLst>
          </p:nvPr>
        </p:nvGraphicFramePr>
        <p:xfrm>
          <a:off x="2808514" y="3331028"/>
          <a:ext cx="6415314" cy="2937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716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5453-D2E8-0C4F-A270-8FDFA6BD1DD8}"/>
              </a:ext>
            </a:extLst>
          </p:cNvPr>
          <p:cNvSpPr>
            <a:spLocks noGrp="1"/>
          </p:cNvSpPr>
          <p:nvPr>
            <p:ph type="title"/>
          </p:nvPr>
        </p:nvSpPr>
        <p:spPr/>
        <p:txBody>
          <a:bodyPr>
            <a:normAutofit/>
          </a:bodyPr>
          <a:lstStyle/>
          <a:p>
            <a:r>
              <a:rPr lang="en-US" sz="5400" b="1" dirty="0"/>
              <a:t>Long</a:t>
            </a:r>
          </a:p>
        </p:txBody>
      </p:sp>
      <p:sp>
        <p:nvSpPr>
          <p:cNvPr id="3" name="Content Placeholder 2">
            <a:extLst>
              <a:ext uri="{FF2B5EF4-FFF2-40B4-BE49-F238E27FC236}">
                <a16:creationId xmlns:a16="http://schemas.microsoft.com/office/drawing/2014/main" id="{BF4518C0-17F8-CD4A-887B-4ADEC54865EA}"/>
              </a:ext>
            </a:extLst>
          </p:cNvPr>
          <p:cNvSpPr>
            <a:spLocks noGrp="1"/>
          </p:cNvSpPr>
          <p:nvPr>
            <p:ph idx="1"/>
          </p:nvPr>
        </p:nvSpPr>
        <p:spPr>
          <a:xfrm>
            <a:off x="2231136" y="2345712"/>
            <a:ext cx="7729728" cy="1041327"/>
          </a:xfrm>
        </p:spPr>
        <p:txBody>
          <a:bodyPr>
            <a:noAutofit/>
          </a:bodyPr>
          <a:lstStyle/>
          <a:p>
            <a:r>
              <a:rPr lang="en-US" sz="4000" dirty="0"/>
              <a:t>If an investor is LONG a stock, they make money (profit) when the stock price goes up. </a:t>
            </a:r>
          </a:p>
        </p:txBody>
      </p:sp>
      <p:graphicFrame>
        <p:nvGraphicFramePr>
          <p:cNvPr id="4" name="Diagram 3">
            <a:extLst>
              <a:ext uri="{FF2B5EF4-FFF2-40B4-BE49-F238E27FC236}">
                <a16:creationId xmlns:a16="http://schemas.microsoft.com/office/drawing/2014/main" id="{EB973CF6-88CA-7A4B-8409-2FDDA144E11A}"/>
              </a:ext>
            </a:extLst>
          </p:cNvPr>
          <p:cNvGraphicFramePr/>
          <p:nvPr>
            <p:extLst>
              <p:ext uri="{D42A27DB-BD31-4B8C-83A1-F6EECF244321}">
                <p14:modId xmlns:p14="http://schemas.microsoft.com/office/powerpoint/2010/main" val="397338995"/>
              </p:ext>
            </p:extLst>
          </p:nvPr>
        </p:nvGraphicFramePr>
        <p:xfrm>
          <a:off x="3164115" y="3961640"/>
          <a:ext cx="6328229" cy="22630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3E434767-0CA7-D142-86DA-85B552B66BF6}"/>
              </a:ext>
            </a:extLst>
          </p:cNvPr>
          <p:cNvSpPr txBox="1"/>
          <p:nvPr/>
        </p:nvSpPr>
        <p:spPr>
          <a:xfrm>
            <a:off x="2525485" y="5578328"/>
            <a:ext cx="2286000" cy="646331"/>
          </a:xfrm>
          <a:prstGeom prst="rect">
            <a:avLst/>
          </a:prstGeom>
          <a:noFill/>
        </p:spPr>
        <p:txBody>
          <a:bodyPr wrap="square" rtlCol="0">
            <a:spAutoFit/>
          </a:bodyPr>
          <a:lstStyle/>
          <a:p>
            <a:r>
              <a:rPr lang="en-US" dirty="0"/>
              <a:t>Arrow represents stock price</a:t>
            </a:r>
          </a:p>
        </p:txBody>
      </p:sp>
    </p:spTree>
    <p:extLst>
      <p:ext uri="{BB962C8B-B14F-4D97-AF65-F5344CB8AC3E}">
        <p14:creationId xmlns:p14="http://schemas.microsoft.com/office/powerpoint/2010/main" val="4056683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85C89-0796-A346-9DDB-1E79B910C5D2}"/>
              </a:ext>
            </a:extLst>
          </p:cNvPr>
          <p:cNvSpPr>
            <a:spLocks noGrp="1"/>
          </p:cNvSpPr>
          <p:nvPr>
            <p:ph type="title"/>
          </p:nvPr>
        </p:nvSpPr>
        <p:spPr/>
        <p:txBody>
          <a:bodyPr>
            <a:normAutofit/>
          </a:bodyPr>
          <a:lstStyle/>
          <a:p>
            <a:r>
              <a:rPr lang="en-US" sz="5400" b="1" dirty="0"/>
              <a:t>Short</a:t>
            </a:r>
            <a:endParaRPr lang="en-US" sz="5400" dirty="0"/>
          </a:p>
        </p:txBody>
      </p:sp>
      <p:graphicFrame>
        <p:nvGraphicFramePr>
          <p:cNvPr id="4" name="Content Placeholder 3">
            <a:extLst>
              <a:ext uri="{FF2B5EF4-FFF2-40B4-BE49-F238E27FC236}">
                <a16:creationId xmlns:a16="http://schemas.microsoft.com/office/drawing/2014/main" id="{002F6F34-5402-BC4F-81CE-BF25FE181417}"/>
              </a:ext>
            </a:extLst>
          </p:cNvPr>
          <p:cNvGraphicFramePr>
            <a:graphicFrameLocks noGrp="1"/>
          </p:cNvGraphicFramePr>
          <p:nvPr>
            <p:ph idx="1"/>
            <p:extLst>
              <p:ext uri="{D42A27DB-BD31-4B8C-83A1-F6EECF244321}">
                <p14:modId xmlns:p14="http://schemas.microsoft.com/office/powerpoint/2010/main" val="2717843553"/>
              </p:ext>
            </p:extLst>
          </p:nvPr>
        </p:nvGraphicFramePr>
        <p:xfrm>
          <a:off x="2230438" y="2638425"/>
          <a:ext cx="7731125" cy="310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36AB3D0C-345D-714F-8BE9-B6D2D3A4939B}"/>
              </a:ext>
            </a:extLst>
          </p:cNvPr>
          <p:cNvSpPr txBox="1"/>
          <p:nvPr/>
        </p:nvSpPr>
        <p:spPr>
          <a:xfrm>
            <a:off x="849086" y="3135086"/>
            <a:ext cx="3309257" cy="369332"/>
          </a:xfrm>
          <a:prstGeom prst="rect">
            <a:avLst/>
          </a:prstGeom>
          <a:noFill/>
        </p:spPr>
        <p:txBody>
          <a:bodyPr wrap="square" rtlCol="0">
            <a:spAutoFit/>
          </a:bodyPr>
          <a:lstStyle/>
          <a:p>
            <a:r>
              <a:rPr lang="en-US" dirty="0"/>
              <a:t>Arrow represents stock price</a:t>
            </a:r>
          </a:p>
        </p:txBody>
      </p:sp>
    </p:spTree>
    <p:extLst>
      <p:ext uri="{BB962C8B-B14F-4D97-AF65-F5344CB8AC3E}">
        <p14:creationId xmlns:p14="http://schemas.microsoft.com/office/powerpoint/2010/main" val="334110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85C89-0796-A346-9DDB-1E79B910C5D2}"/>
              </a:ext>
            </a:extLst>
          </p:cNvPr>
          <p:cNvSpPr>
            <a:spLocks noGrp="1"/>
          </p:cNvSpPr>
          <p:nvPr>
            <p:ph type="title"/>
          </p:nvPr>
        </p:nvSpPr>
        <p:spPr>
          <a:xfrm>
            <a:off x="2063262" y="468923"/>
            <a:ext cx="7897602" cy="1684489"/>
          </a:xfrm>
        </p:spPr>
        <p:txBody>
          <a:bodyPr>
            <a:normAutofit fontScale="90000"/>
          </a:bodyPr>
          <a:lstStyle/>
          <a:p>
            <a:r>
              <a:rPr lang="en-US" sz="5400" b="1" dirty="0"/>
              <a:t>Short on company XYZ</a:t>
            </a:r>
            <a:endParaRPr lang="en-US" sz="5400" dirty="0"/>
          </a:p>
        </p:txBody>
      </p:sp>
      <p:graphicFrame>
        <p:nvGraphicFramePr>
          <p:cNvPr id="7" name="Content Placeholder 6">
            <a:extLst>
              <a:ext uri="{FF2B5EF4-FFF2-40B4-BE49-F238E27FC236}">
                <a16:creationId xmlns:a16="http://schemas.microsoft.com/office/drawing/2014/main" id="{DCDE1299-D3B2-9F4E-A1F6-C76F2DE57D36}"/>
              </a:ext>
            </a:extLst>
          </p:cNvPr>
          <p:cNvGraphicFramePr>
            <a:graphicFrameLocks noGrp="1"/>
          </p:cNvGraphicFramePr>
          <p:nvPr>
            <p:ph idx="1"/>
            <p:extLst>
              <p:ext uri="{D42A27DB-BD31-4B8C-83A1-F6EECF244321}">
                <p14:modId xmlns:p14="http://schemas.microsoft.com/office/powerpoint/2010/main" val="263789350"/>
              </p:ext>
            </p:extLst>
          </p:nvPr>
        </p:nvGraphicFramePr>
        <p:xfrm>
          <a:off x="2808514" y="2721429"/>
          <a:ext cx="7153049" cy="3018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36AB3D0C-345D-714F-8BE9-B6D2D3A4939B}"/>
              </a:ext>
            </a:extLst>
          </p:cNvPr>
          <p:cNvSpPr txBox="1"/>
          <p:nvPr/>
        </p:nvSpPr>
        <p:spPr>
          <a:xfrm>
            <a:off x="849086" y="4136569"/>
            <a:ext cx="2177143" cy="646331"/>
          </a:xfrm>
          <a:prstGeom prst="rect">
            <a:avLst/>
          </a:prstGeom>
          <a:noFill/>
        </p:spPr>
        <p:txBody>
          <a:bodyPr wrap="square" rtlCol="0">
            <a:spAutoFit/>
          </a:bodyPr>
          <a:lstStyle/>
          <a:p>
            <a:r>
              <a:rPr lang="en-US" dirty="0"/>
              <a:t>Arrows represents stock price</a:t>
            </a:r>
          </a:p>
        </p:txBody>
      </p:sp>
    </p:spTree>
    <p:extLst>
      <p:ext uri="{BB962C8B-B14F-4D97-AF65-F5344CB8AC3E}">
        <p14:creationId xmlns:p14="http://schemas.microsoft.com/office/powerpoint/2010/main" val="57251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2C22-3B60-D94F-ACF2-3AEF1E4BB692}"/>
              </a:ext>
            </a:extLst>
          </p:cNvPr>
          <p:cNvSpPr>
            <a:spLocks noGrp="1"/>
          </p:cNvSpPr>
          <p:nvPr>
            <p:ph type="title"/>
          </p:nvPr>
        </p:nvSpPr>
        <p:spPr>
          <a:xfrm>
            <a:off x="2231136" y="777123"/>
            <a:ext cx="7756926" cy="1673733"/>
          </a:xfrm>
        </p:spPr>
        <p:txBody>
          <a:bodyPr>
            <a:noAutofit/>
          </a:bodyPr>
          <a:lstStyle/>
          <a:p>
            <a:r>
              <a:rPr lang="en-US" sz="5400" b="1" dirty="0"/>
              <a:t>Shorting stock is very risky</a:t>
            </a:r>
            <a:endParaRPr lang="en-US" sz="5400" dirty="0"/>
          </a:p>
        </p:txBody>
      </p:sp>
      <p:pic>
        <p:nvPicPr>
          <p:cNvPr id="5" name="Content Placeholder 4">
            <a:extLst>
              <a:ext uri="{FF2B5EF4-FFF2-40B4-BE49-F238E27FC236}">
                <a16:creationId xmlns:a16="http://schemas.microsoft.com/office/drawing/2014/main" id="{BB595ABB-DA2B-FA4B-8392-304B5831E556}"/>
              </a:ext>
            </a:extLst>
          </p:cNvPr>
          <p:cNvPicPr>
            <a:picLocks noGrp="1" noChangeAspect="1"/>
          </p:cNvPicPr>
          <p:nvPr>
            <p:ph idx="1"/>
          </p:nvPr>
        </p:nvPicPr>
        <p:blipFill>
          <a:blip r:embed="rId3"/>
          <a:stretch>
            <a:fillRect/>
          </a:stretch>
        </p:blipFill>
        <p:spPr>
          <a:xfrm>
            <a:off x="4323876" y="2638425"/>
            <a:ext cx="3544248" cy="3101975"/>
          </a:xfrm>
        </p:spPr>
      </p:pic>
    </p:spTree>
    <p:extLst>
      <p:ext uri="{BB962C8B-B14F-4D97-AF65-F5344CB8AC3E}">
        <p14:creationId xmlns:p14="http://schemas.microsoft.com/office/powerpoint/2010/main" val="127953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D3C9-B650-2A4C-A8CD-AEF3493A2691}"/>
              </a:ext>
            </a:extLst>
          </p:cNvPr>
          <p:cNvSpPr>
            <a:spLocks noGrp="1"/>
          </p:cNvSpPr>
          <p:nvPr>
            <p:ph type="ctrTitle"/>
          </p:nvPr>
        </p:nvSpPr>
        <p:spPr/>
        <p:txBody>
          <a:bodyPr/>
          <a:lstStyle/>
          <a:p>
            <a:r>
              <a:rPr lang="en-US" dirty="0"/>
              <a:t>Market orders vs. limit orders</a:t>
            </a:r>
          </a:p>
        </p:txBody>
      </p:sp>
      <p:sp>
        <p:nvSpPr>
          <p:cNvPr id="4" name="Subtitle 3">
            <a:extLst>
              <a:ext uri="{FF2B5EF4-FFF2-40B4-BE49-F238E27FC236}">
                <a16:creationId xmlns:a16="http://schemas.microsoft.com/office/drawing/2014/main" id="{096D0321-066F-8A4C-B539-C7F7ADDF24FA}"/>
              </a:ext>
            </a:extLst>
          </p:cNvPr>
          <p:cNvSpPr>
            <a:spLocks noGrp="1"/>
          </p:cNvSpPr>
          <p:nvPr>
            <p:ph type="subTitle" idx="1"/>
          </p:nvPr>
        </p:nvSpPr>
        <p:spPr>
          <a:xfrm>
            <a:off x="1600200" y="4352544"/>
            <a:ext cx="8991600" cy="1239894"/>
          </a:xfrm>
        </p:spPr>
        <p:txBody>
          <a:bodyPr>
            <a:normAutofit/>
          </a:bodyPr>
          <a:lstStyle/>
          <a:p>
            <a:r>
              <a:rPr lang="en-US" sz="4000" dirty="0"/>
              <a:t>There are two basic types of orders</a:t>
            </a:r>
          </a:p>
        </p:txBody>
      </p:sp>
    </p:spTree>
    <p:extLst>
      <p:ext uri="{BB962C8B-B14F-4D97-AF65-F5344CB8AC3E}">
        <p14:creationId xmlns:p14="http://schemas.microsoft.com/office/powerpoint/2010/main" val="1663247247"/>
      </p:ext>
    </p:extLst>
  </p:cSld>
  <p:clrMapOvr>
    <a:masterClrMapping/>
  </p:clrMapOvr>
</p:sld>
</file>

<file path=ppt/theme/theme1.xml><?xml version="1.0" encoding="utf-8"?>
<a:theme xmlns:a="http://schemas.openxmlformats.org/drawingml/2006/main" name="Parcel">
  <a:themeElements>
    <a:clrScheme name="Custom 3">
      <a:dk1>
        <a:srgbClr val="000000"/>
      </a:dk1>
      <a:lt1>
        <a:sysClr val="window" lastClr="FFFFFF"/>
      </a:lt1>
      <a:dk2>
        <a:srgbClr val="5E5E5E"/>
      </a:dk2>
      <a:lt2>
        <a:srgbClr val="DDDDDD"/>
      </a:lt2>
      <a:accent1>
        <a:srgbClr val="99CC00"/>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3308</TotalTime>
  <Words>2352</Words>
  <Application>Microsoft Office PowerPoint</Application>
  <PresentationFormat>Widescreen</PresentationFormat>
  <Paragraphs>142</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Schoolbook</vt:lpstr>
      <vt:lpstr>Gill Sans MT</vt:lpstr>
      <vt:lpstr>Wingdings</vt:lpstr>
      <vt:lpstr>Parcel</vt:lpstr>
      <vt:lpstr>PowerPoint Presentation</vt:lpstr>
      <vt:lpstr>PowerPoint Presentation</vt:lpstr>
      <vt:lpstr>Stock Market terminology</vt:lpstr>
      <vt:lpstr>LONG VS SHORT</vt:lpstr>
      <vt:lpstr>Long</vt:lpstr>
      <vt:lpstr>Short</vt:lpstr>
      <vt:lpstr>Short on company XYZ</vt:lpstr>
      <vt:lpstr>Shorting stock is very risky</vt:lpstr>
      <vt:lpstr>Market orders vs. limit orders</vt:lpstr>
      <vt:lpstr>Market order</vt:lpstr>
      <vt:lpstr>limit order</vt:lpstr>
      <vt:lpstr>Bid-ask</vt:lpstr>
      <vt:lpstr>Ticker symbol</vt:lpstr>
      <vt:lpstr>sec</vt:lpstr>
      <vt:lpstr>insider</vt:lpstr>
      <vt:lpstr>Stock splits</vt:lpstr>
      <vt:lpstr>What??? It can go in reverse?</vt:lpstr>
      <vt:lpstr>drip</vt:lpstr>
      <vt:lpstr>Market Capitalization</vt:lpstr>
      <vt:lpstr>ipo</vt:lpstr>
      <vt:lpstr>Terms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terminology</dc:title>
  <dc:creator>Marquita Seifried</dc:creator>
  <cp:lastModifiedBy>Jennifer Shaw</cp:lastModifiedBy>
  <cp:revision>26</cp:revision>
  <cp:lastPrinted>2018-12-31T14:07:26Z</cp:lastPrinted>
  <dcterms:created xsi:type="dcterms:W3CDTF">2018-12-05T14:54:26Z</dcterms:created>
  <dcterms:modified xsi:type="dcterms:W3CDTF">2019-01-08T17:36:40Z</dcterms:modified>
</cp:coreProperties>
</file>