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7" r:id="rId2"/>
    <p:sldId id="267" r:id="rId3"/>
    <p:sldId id="256" r:id="rId4"/>
    <p:sldId id="259" r:id="rId5"/>
    <p:sldId id="260" r:id="rId6"/>
    <p:sldId id="261" r:id="rId7"/>
    <p:sldId id="264" r:id="rId8"/>
    <p:sldId id="265" r:id="rId9"/>
    <p:sldId id="266" r:id="rId10"/>
    <p:sldId id="25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796"/>
    <p:restoredTop sz="75403"/>
  </p:normalViewPr>
  <p:slideViewPr>
    <p:cSldViewPr snapToGrid="0" snapToObjects="1">
      <p:cViewPr varScale="1">
        <p:scale>
          <a:sx n="98" d="100"/>
          <a:sy n="98" d="100"/>
        </p:scale>
        <p:origin x="1602" y="90"/>
      </p:cViewPr>
      <p:guideLst/>
    </p:cSldViewPr>
  </p:slideViewPr>
  <p:notesTextViewPr>
    <p:cViewPr>
      <p:scale>
        <a:sx n="1" d="1"/>
        <a:sy n="1" d="1"/>
      </p:scale>
      <p:origin x="0" y="0"/>
    </p:cViewPr>
  </p:notesTextViewPr>
  <p:notesViewPr>
    <p:cSldViewPr snapToGrid="0" snapToObjects="1">
      <p:cViewPr varScale="1">
        <p:scale>
          <a:sx n="88" d="100"/>
          <a:sy n="88" d="100"/>
        </p:scale>
        <p:origin x="1824"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03AF7A-ACD6-444F-B17D-63B052364479}" type="datetimeFigureOut">
              <a:rPr lang="en-US" smtClean="0"/>
              <a:t>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6529C9-C2A8-3D40-977C-D81967D43CDF}" type="slidenum">
              <a:rPr lang="en-US" smtClean="0"/>
              <a:t>‹#›</a:t>
            </a:fld>
            <a:endParaRPr lang="en-US"/>
          </a:p>
        </p:txBody>
      </p:sp>
    </p:spTree>
    <p:extLst>
      <p:ext uri="{BB962C8B-B14F-4D97-AF65-F5344CB8AC3E}">
        <p14:creationId xmlns:p14="http://schemas.microsoft.com/office/powerpoint/2010/main" val="2355848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6529C9-C2A8-3D40-977C-D81967D43CDF}" type="slidenum">
              <a:rPr lang="en-US" smtClean="0"/>
              <a:t>3</a:t>
            </a:fld>
            <a:endParaRPr lang="en-US"/>
          </a:p>
        </p:txBody>
      </p:sp>
    </p:spTree>
    <p:extLst>
      <p:ext uri="{BB962C8B-B14F-4D97-AF65-F5344CB8AC3E}">
        <p14:creationId xmlns:p14="http://schemas.microsoft.com/office/powerpoint/2010/main" val="2716866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Orders are instructions to your broker when you want to buy or sell shares of a company.</a:t>
            </a:r>
          </a:p>
          <a:p>
            <a:r>
              <a:rPr lang="en-US" dirty="0"/>
              <a:t>Suppose that we want to buy 100 shares of Company ABC. </a:t>
            </a:r>
          </a:p>
          <a:p>
            <a:r>
              <a:rPr lang="en-US" dirty="0"/>
              <a:t>When we want to check the price of a stock, we can ask for a quote, like</a:t>
            </a:r>
          </a:p>
          <a:p>
            <a:r>
              <a:rPr lang="en-US" dirty="0"/>
              <a:t>21.05	21.10</a:t>
            </a:r>
          </a:p>
          <a:p>
            <a:r>
              <a:rPr lang="en-US" dirty="0"/>
              <a:t>Bid	Ask (Offer)</a:t>
            </a:r>
          </a:p>
          <a:p>
            <a:r>
              <a:rPr lang="en-US" dirty="0"/>
              <a:t>This quote means someone is willing to sell (offer) you stock at 21.10 if you want to buy, and buy shares you are willing to sell at 21.05, the bid price. </a:t>
            </a:r>
          </a:p>
          <a:p>
            <a:r>
              <a:rPr lang="en-US" dirty="0"/>
              <a:t>The difference between the bid and ask price is called the spread; here it is 5 cents (21.10 minus 21.05). </a:t>
            </a:r>
          </a:p>
          <a:p>
            <a:r>
              <a:rPr lang="en-US" dirty="0"/>
              <a:t>The more actively traded (or higher daily volume), the tighter or more narrow, the spread.</a:t>
            </a:r>
          </a:p>
          <a:p>
            <a:endParaRPr lang="en-US" dirty="0"/>
          </a:p>
        </p:txBody>
      </p:sp>
      <p:sp>
        <p:nvSpPr>
          <p:cNvPr id="4" name="Slide Number Placeholder 3"/>
          <p:cNvSpPr>
            <a:spLocks noGrp="1"/>
          </p:cNvSpPr>
          <p:nvPr>
            <p:ph type="sldNum" sz="quarter" idx="5"/>
          </p:nvPr>
        </p:nvSpPr>
        <p:spPr/>
        <p:txBody>
          <a:bodyPr/>
          <a:lstStyle/>
          <a:p>
            <a:fld id="{646529C9-C2A8-3D40-977C-D81967D43CDF}" type="slidenum">
              <a:rPr lang="en-US" smtClean="0"/>
              <a:t>4</a:t>
            </a:fld>
            <a:endParaRPr lang="en-US"/>
          </a:p>
        </p:txBody>
      </p:sp>
    </p:spTree>
    <p:extLst>
      <p:ext uri="{BB962C8B-B14F-4D97-AF65-F5344CB8AC3E}">
        <p14:creationId xmlns:p14="http://schemas.microsoft.com/office/powerpoint/2010/main" val="3893402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trade occurs, it is called an “execution”. For example, we say the trade was “executed” at $21.10.</a:t>
            </a:r>
          </a:p>
          <a:p>
            <a:r>
              <a:rPr lang="en-US" dirty="0"/>
              <a:t>What price will we buy ABC? According the quote, shares are available (offered) to buy at 21.10.</a:t>
            </a:r>
          </a:p>
          <a:p>
            <a:r>
              <a:rPr lang="en-US" dirty="0"/>
              <a:t>We have two ways to try to buy ABC: markets orders and limit orders.</a:t>
            </a:r>
          </a:p>
          <a:p>
            <a:endParaRPr lang="en-US" dirty="0"/>
          </a:p>
        </p:txBody>
      </p:sp>
      <p:sp>
        <p:nvSpPr>
          <p:cNvPr id="4" name="Slide Number Placeholder 3"/>
          <p:cNvSpPr>
            <a:spLocks noGrp="1"/>
          </p:cNvSpPr>
          <p:nvPr>
            <p:ph type="sldNum" sz="quarter" idx="5"/>
          </p:nvPr>
        </p:nvSpPr>
        <p:spPr/>
        <p:txBody>
          <a:bodyPr/>
          <a:lstStyle/>
          <a:p>
            <a:fld id="{646529C9-C2A8-3D40-977C-D81967D43CDF}" type="slidenum">
              <a:rPr lang="en-US" smtClean="0"/>
              <a:t>5</a:t>
            </a:fld>
            <a:endParaRPr lang="en-US"/>
          </a:p>
        </p:txBody>
      </p:sp>
    </p:spTree>
    <p:extLst>
      <p:ext uri="{BB962C8B-B14F-4D97-AF65-F5344CB8AC3E}">
        <p14:creationId xmlns:p14="http://schemas.microsoft.com/office/powerpoint/2010/main" val="3014679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Market order:</a:t>
            </a:r>
          </a:p>
          <a:p>
            <a:r>
              <a:rPr lang="en-US" sz="1200" kern="1200" dirty="0">
                <a:solidFill>
                  <a:schemeClr val="tx1"/>
                </a:solidFill>
                <a:effectLst/>
                <a:latin typeface="+mn-lt"/>
                <a:ea typeface="+mn-ea"/>
                <a:cs typeface="+mn-cs"/>
              </a:rPr>
              <a:t>We could place a “market order”. This type of order ensures an immediate transaction occurs. We might get higher or lower than quoted price. There is no guarantee on the exact price of the executed price; we only know the trade will take place. We are more interested in getting in or out of our position than in quibbling over the price. In our case, the buy order would likely be executed at 21.10, since that is what the ask price is now, but this could change by the time the order is executed.</a:t>
            </a:r>
          </a:p>
          <a:p>
            <a:r>
              <a:rPr lang="en-US" sz="1200" b="1" kern="1200" dirty="0">
                <a:solidFill>
                  <a:schemeClr val="tx1"/>
                </a:solidFill>
                <a:effectLst/>
                <a:latin typeface="+mn-lt"/>
                <a:ea typeface="+mn-ea"/>
                <a:cs typeface="+mn-cs"/>
              </a:rPr>
              <a:t>Limit order: </a:t>
            </a:r>
          </a:p>
          <a:p>
            <a:r>
              <a:rPr lang="en-US" sz="1200" kern="1200" dirty="0">
                <a:solidFill>
                  <a:schemeClr val="tx1"/>
                </a:solidFill>
                <a:effectLst/>
                <a:latin typeface="+mn-lt"/>
                <a:ea typeface="+mn-ea"/>
                <a:cs typeface="+mn-cs"/>
              </a:rPr>
              <a:t>A limit order is an order that specifies a specific price that you are willing to pay to buy at stock, or receive if you are trying to sell a stock.</a:t>
            </a:r>
          </a:p>
          <a:p>
            <a:r>
              <a:rPr lang="en-US" sz="1200" kern="1200" dirty="0">
                <a:solidFill>
                  <a:schemeClr val="tx1"/>
                </a:solidFill>
                <a:effectLst/>
                <a:latin typeface="+mn-lt"/>
                <a:ea typeface="+mn-ea"/>
                <a:cs typeface="+mn-cs"/>
              </a:rPr>
              <a:t>You can place a limit order to buy at $20 (which is below the current ask price). This means you will pay $20 or lower for the stock, IF the stock falls in the future.</a:t>
            </a:r>
          </a:p>
          <a:p>
            <a:r>
              <a:rPr lang="en-US" sz="1200" kern="1200" dirty="0">
                <a:solidFill>
                  <a:schemeClr val="tx1"/>
                </a:solidFill>
                <a:effectLst/>
                <a:latin typeface="+mn-lt"/>
                <a:ea typeface="+mn-ea"/>
                <a:cs typeface="+mn-cs"/>
              </a:rPr>
              <a:t>If you wanted to sell the stock, a limit sell order could be at a limit $20.75, for example; this price is above the current market bid price. You will receive a price of $20.75 for your shares IF the prices rise to $20.75 or higher.</a:t>
            </a:r>
          </a:p>
          <a:p>
            <a:r>
              <a:rPr lang="en-US" sz="1200" kern="1200" dirty="0">
                <a:solidFill>
                  <a:schemeClr val="tx1"/>
                </a:solidFill>
                <a:effectLst/>
                <a:latin typeface="+mn-lt"/>
                <a:ea typeface="+mn-ea"/>
                <a:cs typeface="+mn-cs"/>
              </a:rPr>
              <a:t>Stocks fluctuate quite a bit during the trading day, so one way to take advantage of this volatility is to place limit orders.</a:t>
            </a:r>
          </a:p>
          <a:p>
            <a:endParaRPr lang="en-US" dirty="0"/>
          </a:p>
        </p:txBody>
      </p:sp>
      <p:sp>
        <p:nvSpPr>
          <p:cNvPr id="4" name="Slide Number Placeholder 3"/>
          <p:cNvSpPr>
            <a:spLocks noGrp="1"/>
          </p:cNvSpPr>
          <p:nvPr>
            <p:ph type="sldNum" sz="quarter" idx="5"/>
          </p:nvPr>
        </p:nvSpPr>
        <p:spPr/>
        <p:txBody>
          <a:bodyPr/>
          <a:lstStyle/>
          <a:p>
            <a:fld id="{646529C9-C2A8-3D40-977C-D81967D43CDF}" type="slidenum">
              <a:rPr lang="en-US" smtClean="0"/>
              <a:t>6</a:t>
            </a:fld>
            <a:endParaRPr lang="en-US"/>
          </a:p>
        </p:txBody>
      </p:sp>
    </p:spTree>
    <p:extLst>
      <p:ext uri="{BB962C8B-B14F-4D97-AF65-F5344CB8AC3E}">
        <p14:creationId xmlns:p14="http://schemas.microsoft.com/office/powerpoint/2010/main" val="1048620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Orders can be classified as Day or GTC (Good ‘Till Cancelled). “Day” means the order is cancelled at the end of the day if it is not executed. GTC means that the order will stay open until the trade is executed, or the client or firm cancels the order. </a:t>
            </a:r>
          </a:p>
          <a:p>
            <a:r>
              <a:rPr lang="en-US" sz="1200" kern="1200" dirty="0">
                <a:solidFill>
                  <a:schemeClr val="tx1"/>
                </a:solidFill>
                <a:effectLst/>
                <a:latin typeface="+mn-lt"/>
                <a:ea typeface="+mn-ea"/>
                <a:cs typeface="+mn-cs"/>
              </a:rPr>
              <a:t>The stock quote ( $21.05 – $21.10) is a combination of limit orders by other customers or traders.</a:t>
            </a:r>
          </a:p>
          <a:p>
            <a:r>
              <a:rPr lang="en-US" sz="1200" kern="1200" dirty="0">
                <a:solidFill>
                  <a:schemeClr val="tx1"/>
                </a:solidFill>
                <a:effectLst/>
                <a:latin typeface="+mn-lt"/>
                <a:ea typeface="+mn-ea"/>
                <a:cs typeface="+mn-cs"/>
              </a:rPr>
              <a:t>The bid price represents a limit buy order from a customer at $21.05</a:t>
            </a:r>
          </a:p>
          <a:p>
            <a:r>
              <a:rPr lang="en-US" sz="1200" kern="1200" dirty="0">
                <a:solidFill>
                  <a:schemeClr val="tx1"/>
                </a:solidFill>
                <a:effectLst/>
                <a:latin typeface="+mn-lt"/>
                <a:ea typeface="+mn-ea"/>
                <a:cs typeface="+mn-cs"/>
              </a:rPr>
              <a:t>The ask price represents a limit sell order from a customer at $21.10</a:t>
            </a:r>
          </a:p>
          <a:p>
            <a:r>
              <a:rPr lang="en-US" sz="1200" kern="1200" dirty="0">
                <a:solidFill>
                  <a:schemeClr val="tx1"/>
                </a:solidFill>
                <a:effectLst/>
                <a:latin typeface="+mn-lt"/>
                <a:ea typeface="+mn-ea"/>
                <a:cs typeface="+mn-cs"/>
              </a:rPr>
              <a:t>If you wanted to buy the stock at a limit of 21.07, the quote would change to 21.07 – 20.10, since you are willing to pay the highest limit price of all customers.</a:t>
            </a:r>
          </a:p>
          <a:p>
            <a:r>
              <a:rPr lang="en-US" sz="1200" kern="1200" dirty="0">
                <a:solidFill>
                  <a:schemeClr val="tx1"/>
                </a:solidFill>
                <a:effectLst/>
                <a:latin typeface="+mn-lt"/>
                <a:ea typeface="+mn-ea"/>
                <a:cs typeface="+mn-cs"/>
              </a:rPr>
              <a:t>If you wanted to sell at 21.08, the quote would change to 21.05 – 21.08, since you are the lowest offer price available to someone who wants to buy shares.</a:t>
            </a:r>
          </a:p>
          <a:p>
            <a:endParaRPr lang="en-US" dirty="0"/>
          </a:p>
        </p:txBody>
      </p:sp>
      <p:sp>
        <p:nvSpPr>
          <p:cNvPr id="4" name="Slide Number Placeholder 3"/>
          <p:cNvSpPr>
            <a:spLocks noGrp="1"/>
          </p:cNvSpPr>
          <p:nvPr>
            <p:ph type="sldNum" sz="quarter" idx="5"/>
          </p:nvPr>
        </p:nvSpPr>
        <p:spPr/>
        <p:txBody>
          <a:bodyPr/>
          <a:lstStyle/>
          <a:p>
            <a:fld id="{646529C9-C2A8-3D40-977C-D81967D43CDF}" type="slidenum">
              <a:rPr lang="en-US" smtClean="0"/>
              <a:t>7</a:t>
            </a:fld>
            <a:endParaRPr lang="en-US"/>
          </a:p>
        </p:txBody>
      </p:sp>
    </p:spTree>
    <p:extLst>
      <p:ext uri="{BB962C8B-B14F-4D97-AF65-F5344CB8AC3E}">
        <p14:creationId xmlns:p14="http://schemas.microsoft.com/office/powerpoint/2010/main" val="2062118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Stop order:</a:t>
            </a:r>
          </a:p>
          <a:p>
            <a:r>
              <a:rPr lang="en-US" sz="1200" kern="1200" dirty="0">
                <a:solidFill>
                  <a:schemeClr val="tx1"/>
                </a:solidFill>
                <a:effectLst/>
                <a:latin typeface="+mn-lt"/>
                <a:ea typeface="+mn-ea"/>
                <a:cs typeface="+mn-cs"/>
              </a:rPr>
              <a:t>Suppose you own stock XYZ and the current price is $90. You are afraid that the stock may start to fall soon. But the stock could also keep going up. What do you do? You could place a “stop” sell order. A stop order helps limit your downside losses. </a:t>
            </a:r>
          </a:p>
          <a:p>
            <a:r>
              <a:rPr lang="en-US" sz="1200" kern="1200" dirty="0">
                <a:solidFill>
                  <a:schemeClr val="tx1"/>
                </a:solidFill>
                <a:effectLst/>
                <a:latin typeface="+mn-lt"/>
                <a:ea typeface="+mn-ea"/>
                <a:cs typeface="+mn-cs"/>
              </a:rPr>
              <a:t>If a customer place a sell “stop” order at $85, this order triggers a </a:t>
            </a:r>
            <a:r>
              <a:rPr lang="en-US" sz="1200" i="1" kern="1200" dirty="0">
                <a:solidFill>
                  <a:schemeClr val="tx1"/>
                </a:solidFill>
                <a:effectLst/>
                <a:latin typeface="+mn-lt"/>
                <a:ea typeface="+mn-ea"/>
                <a:cs typeface="+mn-cs"/>
              </a:rPr>
              <a:t>market</a:t>
            </a:r>
            <a:r>
              <a:rPr lang="en-US" sz="1200" kern="1200" dirty="0">
                <a:solidFill>
                  <a:schemeClr val="tx1"/>
                </a:solidFill>
                <a:effectLst/>
                <a:latin typeface="+mn-lt"/>
                <a:ea typeface="+mn-ea"/>
                <a:cs typeface="+mn-cs"/>
              </a:rPr>
              <a:t> sell order IF the stock falls to $85. If the stock stays above $85 you just keep holding the stock. This type of order prevents you from holding a stock throughout a downtrend. For example, if the stock moves from $90 to $60 over a few months, you would hope to sell the stock around $85, before the downtrend. </a:t>
            </a:r>
          </a:p>
          <a:p>
            <a:r>
              <a:rPr lang="en-US" sz="1200" kern="1200" dirty="0">
                <a:solidFill>
                  <a:schemeClr val="tx1"/>
                </a:solidFill>
                <a:effectLst/>
                <a:latin typeface="+mn-lt"/>
                <a:ea typeface="+mn-ea"/>
                <a:cs typeface="+mn-cs"/>
              </a:rPr>
              <a:t>You can also place a buy stop order, which is an order to buy a stock when it rises above the current price. For example, with the stock at $90, you might place a buy stop order at $95, which enters a market order to buy when the stock hits $95. You could use this strategy if you were “short” a stock and you wanted to buy back the stock to limit your losses.</a:t>
            </a:r>
          </a:p>
          <a:p>
            <a:endParaRPr lang="en-US" dirty="0"/>
          </a:p>
        </p:txBody>
      </p:sp>
      <p:sp>
        <p:nvSpPr>
          <p:cNvPr id="4" name="Slide Number Placeholder 3"/>
          <p:cNvSpPr>
            <a:spLocks noGrp="1"/>
          </p:cNvSpPr>
          <p:nvPr>
            <p:ph type="sldNum" sz="quarter" idx="5"/>
          </p:nvPr>
        </p:nvSpPr>
        <p:spPr/>
        <p:txBody>
          <a:bodyPr/>
          <a:lstStyle/>
          <a:p>
            <a:fld id="{646529C9-C2A8-3D40-977C-D81967D43CDF}" type="slidenum">
              <a:rPr lang="en-US" smtClean="0"/>
              <a:t>8</a:t>
            </a:fld>
            <a:endParaRPr lang="en-US"/>
          </a:p>
        </p:txBody>
      </p:sp>
    </p:spTree>
    <p:extLst>
      <p:ext uri="{BB962C8B-B14F-4D97-AF65-F5344CB8AC3E}">
        <p14:creationId xmlns:p14="http://schemas.microsoft.com/office/powerpoint/2010/main" val="3077621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Stop Limit order:</a:t>
            </a:r>
          </a:p>
          <a:p>
            <a:r>
              <a:rPr lang="en-US" sz="1200" kern="1200" dirty="0">
                <a:solidFill>
                  <a:schemeClr val="tx1"/>
                </a:solidFill>
                <a:effectLst/>
                <a:latin typeface="+mn-lt"/>
                <a:ea typeface="+mn-ea"/>
                <a:cs typeface="+mn-cs"/>
              </a:rPr>
              <a:t>Stop orders can also be placed with limits. A stop limit order is, not surprisingly, a combination of a stop order and a limit order. Suppose MSFT stock is trading at $95. An investor could place a stop limit order to sell, such as “sell stop $90, limit $88”; this order instructs the broker to place a </a:t>
            </a:r>
            <a:r>
              <a:rPr lang="en-US" sz="1200" i="1" kern="1200" dirty="0">
                <a:solidFill>
                  <a:schemeClr val="tx1"/>
                </a:solidFill>
                <a:effectLst/>
                <a:latin typeface="+mn-lt"/>
                <a:ea typeface="+mn-ea"/>
                <a:cs typeface="+mn-cs"/>
              </a:rPr>
              <a:t>limit</a:t>
            </a:r>
            <a:r>
              <a:rPr lang="en-US" sz="1200" kern="1200" dirty="0">
                <a:solidFill>
                  <a:schemeClr val="tx1"/>
                </a:solidFill>
                <a:effectLst/>
                <a:latin typeface="+mn-lt"/>
                <a:ea typeface="+mn-ea"/>
                <a:cs typeface="+mn-cs"/>
              </a:rPr>
              <a:t> order to sell MSFT at a minimum price at $88 IF the stock hits $90 or below.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Example:</a:t>
            </a:r>
          </a:p>
          <a:p>
            <a:r>
              <a:rPr lang="en-US" sz="1200" kern="1200" dirty="0">
                <a:solidFill>
                  <a:schemeClr val="tx1"/>
                </a:solidFill>
                <a:effectLst/>
                <a:latin typeface="+mn-lt"/>
                <a:ea typeface="+mn-ea"/>
                <a:cs typeface="+mn-cs"/>
              </a:rPr>
              <a:t>The motivation for placing a stop </a:t>
            </a:r>
            <a:r>
              <a:rPr lang="en-US" sz="1200" i="1" kern="1200" dirty="0">
                <a:solidFill>
                  <a:schemeClr val="tx1"/>
                </a:solidFill>
                <a:effectLst/>
                <a:latin typeface="+mn-lt"/>
                <a:ea typeface="+mn-ea"/>
                <a:cs typeface="+mn-cs"/>
              </a:rPr>
              <a:t>limit</a:t>
            </a:r>
            <a:r>
              <a:rPr lang="en-US" sz="1200" kern="1200" dirty="0">
                <a:solidFill>
                  <a:schemeClr val="tx1"/>
                </a:solidFill>
                <a:effectLst/>
                <a:latin typeface="+mn-lt"/>
                <a:ea typeface="+mn-ea"/>
                <a:cs typeface="+mn-cs"/>
              </a:rPr>
              <a:t> order is that sometimes a stop order is triggered well below the stop price. For example, if MSFT drops from $95 to $75 instantly in overnight trading, then an ordinary sell stop order at $90 would become a market order sell when the stock opens at $75. The limit part of the order prevents the sale of the stock at too low a price.</a:t>
            </a:r>
          </a:p>
          <a:p>
            <a:r>
              <a:rPr lang="en-US" sz="1200" kern="1200" dirty="0">
                <a:solidFill>
                  <a:schemeClr val="tx1"/>
                </a:solidFill>
                <a:effectLst/>
                <a:latin typeface="+mn-lt"/>
                <a:ea typeface="+mn-ea"/>
                <a:cs typeface="+mn-cs"/>
              </a:rPr>
              <a:t> With a stop </a:t>
            </a:r>
            <a:r>
              <a:rPr lang="en-US" sz="1200" i="1" kern="1200" dirty="0">
                <a:solidFill>
                  <a:schemeClr val="tx1"/>
                </a:solidFill>
                <a:effectLst/>
                <a:latin typeface="+mn-lt"/>
                <a:ea typeface="+mn-ea"/>
                <a:cs typeface="+mn-cs"/>
              </a:rPr>
              <a:t>limit</a:t>
            </a:r>
            <a:r>
              <a:rPr lang="en-US" sz="1200" kern="1200" dirty="0">
                <a:solidFill>
                  <a:schemeClr val="tx1"/>
                </a:solidFill>
                <a:effectLst/>
                <a:latin typeface="+mn-lt"/>
                <a:ea typeface="+mn-ea"/>
                <a:cs typeface="+mn-cs"/>
              </a:rPr>
              <a:t> order of “sell stop $90, limit $88”, your sell order becomes a sell order at a limit of $88, since MSFT has crossed below the trigger price of $90. With the stock at $75, the stock will not be sold, until it rises back to $88. Of course, the stock may never rise to the limit price and may never be sold.</a:t>
            </a:r>
          </a:p>
          <a:p>
            <a:endParaRPr lang="en-US" dirty="0"/>
          </a:p>
        </p:txBody>
      </p:sp>
      <p:sp>
        <p:nvSpPr>
          <p:cNvPr id="4" name="Slide Number Placeholder 3"/>
          <p:cNvSpPr>
            <a:spLocks noGrp="1"/>
          </p:cNvSpPr>
          <p:nvPr>
            <p:ph type="sldNum" sz="quarter" idx="5"/>
          </p:nvPr>
        </p:nvSpPr>
        <p:spPr/>
        <p:txBody>
          <a:bodyPr/>
          <a:lstStyle/>
          <a:p>
            <a:fld id="{646529C9-C2A8-3D40-977C-D81967D43CDF}" type="slidenum">
              <a:rPr lang="en-US" smtClean="0"/>
              <a:t>9</a:t>
            </a:fld>
            <a:endParaRPr lang="en-US"/>
          </a:p>
        </p:txBody>
      </p:sp>
    </p:spTree>
    <p:extLst>
      <p:ext uri="{BB962C8B-B14F-4D97-AF65-F5344CB8AC3E}">
        <p14:creationId xmlns:p14="http://schemas.microsoft.com/office/powerpoint/2010/main" val="3319659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46529C9-C2A8-3D40-977C-D81967D43CDF}" type="slidenum">
              <a:rPr lang="en-US" smtClean="0"/>
              <a:t>10</a:t>
            </a:fld>
            <a:endParaRPr lang="en-US"/>
          </a:p>
        </p:txBody>
      </p:sp>
    </p:spTree>
    <p:extLst>
      <p:ext uri="{BB962C8B-B14F-4D97-AF65-F5344CB8AC3E}">
        <p14:creationId xmlns:p14="http://schemas.microsoft.com/office/powerpoint/2010/main" val="1269241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1/8/2019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1/8/2019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558EE0-0730-4240-A1B4-A734D46F104C}"/>
              </a:ext>
            </a:extLst>
          </p:cNvPr>
          <p:cNvPicPr>
            <a:picLocks noChangeAspect="1"/>
          </p:cNvPicPr>
          <p:nvPr/>
        </p:nvPicPr>
        <p:blipFill>
          <a:blip r:embed="rId2"/>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49212673-5EFF-FF4A-A7EC-DA152D09499E}"/>
              </a:ext>
            </a:extLst>
          </p:cNvPr>
          <p:cNvSpPr txBox="1">
            <a:spLocks/>
          </p:cNvSpPr>
          <p:nvPr/>
        </p:nvSpPr>
        <p:spPr>
          <a:xfrm>
            <a:off x="3605349" y="2193521"/>
            <a:ext cx="4990011" cy="706433"/>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b="1" dirty="0">
                <a:solidFill>
                  <a:schemeClr val="bg2">
                    <a:lumMod val="60000"/>
                    <a:lumOff val="40000"/>
                  </a:schemeClr>
                </a:solidFill>
              </a:rPr>
              <a:t>Stock Orders</a:t>
            </a:r>
          </a:p>
        </p:txBody>
      </p:sp>
    </p:spTree>
    <p:extLst>
      <p:ext uri="{BB962C8B-B14F-4D97-AF65-F5344CB8AC3E}">
        <p14:creationId xmlns:p14="http://schemas.microsoft.com/office/powerpoint/2010/main" val="4098300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5ECB6-E85B-1445-BDEA-A5A3A26585F2}"/>
              </a:ext>
            </a:extLst>
          </p:cNvPr>
          <p:cNvSpPr>
            <a:spLocks noGrp="1"/>
          </p:cNvSpPr>
          <p:nvPr>
            <p:ph type="title"/>
          </p:nvPr>
        </p:nvSpPr>
        <p:spPr/>
        <p:txBody>
          <a:bodyPr>
            <a:normAutofit/>
          </a:bodyPr>
          <a:lstStyle/>
          <a:p>
            <a:r>
              <a:rPr lang="en-US" sz="7200" b="1" dirty="0"/>
              <a:t>Terms </a:t>
            </a:r>
          </a:p>
        </p:txBody>
      </p:sp>
      <p:sp>
        <p:nvSpPr>
          <p:cNvPr id="3" name="Content Placeholder 2">
            <a:extLst>
              <a:ext uri="{FF2B5EF4-FFF2-40B4-BE49-F238E27FC236}">
                <a16:creationId xmlns:a16="http://schemas.microsoft.com/office/drawing/2014/main" id="{BD93E2DB-B027-AF4C-8FBF-6FC02D1FEAC1}"/>
              </a:ext>
            </a:extLst>
          </p:cNvPr>
          <p:cNvSpPr>
            <a:spLocks noGrp="1"/>
          </p:cNvSpPr>
          <p:nvPr>
            <p:ph idx="1"/>
          </p:nvPr>
        </p:nvSpPr>
        <p:spPr>
          <a:xfrm>
            <a:off x="1141413" y="2249487"/>
            <a:ext cx="4019868" cy="3541714"/>
          </a:xfrm>
        </p:spPr>
        <p:txBody>
          <a:bodyPr>
            <a:normAutofit fontScale="92500" lnSpcReduction="10000"/>
          </a:bodyPr>
          <a:lstStyle/>
          <a:p>
            <a:pPr marL="0" indent="0">
              <a:buNone/>
            </a:pPr>
            <a:r>
              <a:rPr lang="en-US" b="1" dirty="0"/>
              <a:t>bid price</a:t>
            </a:r>
          </a:p>
          <a:p>
            <a:pPr marL="0" indent="0">
              <a:buNone/>
            </a:pPr>
            <a:r>
              <a:rPr lang="en-US" b="1" dirty="0"/>
              <a:t>ask price</a:t>
            </a:r>
          </a:p>
          <a:p>
            <a:pPr marL="0" indent="0">
              <a:buNone/>
            </a:pPr>
            <a:r>
              <a:rPr lang="en-US" b="1" dirty="0"/>
              <a:t>spread</a:t>
            </a:r>
          </a:p>
          <a:p>
            <a:pPr marL="0" indent="0">
              <a:buNone/>
            </a:pPr>
            <a:r>
              <a:rPr lang="en-US" b="1" dirty="0"/>
              <a:t>stop order</a:t>
            </a:r>
          </a:p>
          <a:p>
            <a:pPr marL="0" indent="0">
              <a:buNone/>
            </a:pPr>
            <a:r>
              <a:rPr lang="en-US" b="1" dirty="0"/>
              <a:t>stop limit order</a:t>
            </a:r>
          </a:p>
          <a:p>
            <a:pPr marL="0" indent="0">
              <a:buNone/>
            </a:pPr>
            <a:r>
              <a:rPr lang="en-US" b="1" dirty="0"/>
              <a:t>day order</a:t>
            </a:r>
          </a:p>
          <a:p>
            <a:pPr marL="0" indent="0">
              <a:buNone/>
            </a:pPr>
            <a:r>
              <a:rPr lang="en-US" b="1" dirty="0"/>
              <a:t>GTC ordered</a:t>
            </a:r>
          </a:p>
        </p:txBody>
      </p:sp>
      <p:sp>
        <p:nvSpPr>
          <p:cNvPr id="4" name="Content Placeholder 2">
            <a:extLst>
              <a:ext uri="{FF2B5EF4-FFF2-40B4-BE49-F238E27FC236}">
                <a16:creationId xmlns:a16="http://schemas.microsoft.com/office/drawing/2014/main" id="{0F314580-0057-0144-A73B-FCACFFE18AA3}"/>
              </a:ext>
            </a:extLst>
          </p:cNvPr>
          <p:cNvSpPr txBox="1">
            <a:spLocks/>
          </p:cNvSpPr>
          <p:nvPr/>
        </p:nvSpPr>
        <p:spPr>
          <a:xfrm>
            <a:off x="5161281" y="2249487"/>
            <a:ext cx="4019868"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b="1" dirty="0"/>
              <a:t>market order</a:t>
            </a:r>
          </a:p>
          <a:p>
            <a:pPr marL="0" indent="0">
              <a:buNone/>
            </a:pPr>
            <a:r>
              <a:rPr lang="en-US" b="1" dirty="0"/>
              <a:t>limit order</a:t>
            </a:r>
          </a:p>
        </p:txBody>
      </p:sp>
    </p:spTree>
    <p:extLst>
      <p:ext uri="{BB962C8B-B14F-4D97-AF65-F5344CB8AC3E}">
        <p14:creationId xmlns:p14="http://schemas.microsoft.com/office/powerpoint/2010/main" val="3849534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DB1E34-2DA5-45DC-81FF-4D2C4E28ADCA}"/>
              </a:ext>
            </a:extLst>
          </p:cNvPr>
          <p:cNvSpPr/>
          <p:nvPr/>
        </p:nvSpPr>
        <p:spPr>
          <a:xfrm>
            <a:off x="1361873" y="828474"/>
            <a:ext cx="9786026" cy="4502284"/>
          </a:xfrm>
          <a:prstGeom prst="rect">
            <a:avLst/>
          </a:prstGeom>
          <a:noFill/>
        </p:spPr>
        <p:txBody>
          <a:bodyPr wrap="square">
            <a:spAutoFit/>
          </a:bodyPr>
          <a:lstStyle/>
          <a:p>
            <a:pPr algn="just"/>
            <a:r>
              <a:rPr lang="en-US" sz="3600" dirty="0">
                <a:latin typeface="Century Schoolbook" panose="02040604050505020304" pitchFamily="18" charset="0"/>
              </a:rPr>
              <a:t>The Oklahoma Department of Securities Invest Ed® program has provided this information as a service to investors. Invest Ed does not recommend any particular investment strategy or plan, any type of product, or any securities professional over another.  No part of Invest Ed shall be taken as investment and/or legal advice.</a:t>
            </a:r>
            <a:endParaRPr lang="en-US" sz="3600" dirty="0"/>
          </a:p>
        </p:txBody>
      </p:sp>
    </p:spTree>
    <p:extLst>
      <p:ext uri="{BB962C8B-B14F-4D97-AF65-F5344CB8AC3E}">
        <p14:creationId xmlns:p14="http://schemas.microsoft.com/office/powerpoint/2010/main" val="1551171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E8477-6943-8243-AC65-599F47847AA8}"/>
              </a:ext>
            </a:extLst>
          </p:cNvPr>
          <p:cNvSpPr>
            <a:spLocks noGrp="1"/>
          </p:cNvSpPr>
          <p:nvPr>
            <p:ph type="ctrTitle"/>
          </p:nvPr>
        </p:nvSpPr>
        <p:spPr/>
        <p:txBody>
          <a:bodyPr>
            <a:normAutofit/>
          </a:bodyPr>
          <a:lstStyle/>
          <a:p>
            <a:r>
              <a:rPr lang="en-US" sz="6000" dirty="0"/>
              <a:t>Stock Orders</a:t>
            </a:r>
          </a:p>
        </p:txBody>
      </p:sp>
      <p:sp>
        <p:nvSpPr>
          <p:cNvPr id="3" name="Subtitle 2">
            <a:extLst>
              <a:ext uri="{FF2B5EF4-FFF2-40B4-BE49-F238E27FC236}">
                <a16:creationId xmlns:a16="http://schemas.microsoft.com/office/drawing/2014/main" id="{96378F6B-F07B-1244-9DF1-5802C99FCDD6}"/>
              </a:ext>
            </a:extLst>
          </p:cNvPr>
          <p:cNvSpPr>
            <a:spLocks noGrp="1"/>
          </p:cNvSpPr>
          <p:nvPr>
            <p:ph type="subTitle" idx="1"/>
          </p:nvPr>
        </p:nvSpPr>
        <p:spPr/>
        <p:txBody>
          <a:bodyPr>
            <a:normAutofit/>
          </a:bodyPr>
          <a:lstStyle/>
          <a:p>
            <a:r>
              <a:rPr lang="en-US" sz="3600" dirty="0"/>
              <a:t>Orders are instructions to buy or sell shares of a company</a:t>
            </a:r>
          </a:p>
        </p:txBody>
      </p:sp>
    </p:spTree>
    <p:extLst>
      <p:ext uri="{BB962C8B-B14F-4D97-AF65-F5344CB8AC3E}">
        <p14:creationId xmlns:p14="http://schemas.microsoft.com/office/powerpoint/2010/main" val="3418325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B90BD-8778-7242-A197-53A4C4D4FF7A}"/>
              </a:ext>
            </a:extLst>
          </p:cNvPr>
          <p:cNvSpPr>
            <a:spLocks noGrp="1"/>
          </p:cNvSpPr>
          <p:nvPr>
            <p:ph type="title"/>
          </p:nvPr>
        </p:nvSpPr>
        <p:spPr/>
        <p:txBody>
          <a:bodyPr/>
          <a:lstStyle/>
          <a:p>
            <a:r>
              <a:rPr lang="en-US" dirty="0"/>
              <a:t>Suppose you want to buy 100 shares of Company ABC-get a quote</a:t>
            </a:r>
          </a:p>
        </p:txBody>
      </p:sp>
      <p:sp>
        <p:nvSpPr>
          <p:cNvPr id="4" name="Text Placeholder 3">
            <a:extLst>
              <a:ext uri="{FF2B5EF4-FFF2-40B4-BE49-F238E27FC236}">
                <a16:creationId xmlns:a16="http://schemas.microsoft.com/office/drawing/2014/main" id="{1C78FB7C-2ED6-5941-B854-42EBB541F667}"/>
              </a:ext>
            </a:extLst>
          </p:cNvPr>
          <p:cNvSpPr>
            <a:spLocks noGrp="1"/>
          </p:cNvSpPr>
          <p:nvPr>
            <p:ph type="body" idx="1"/>
          </p:nvPr>
        </p:nvSpPr>
        <p:spPr/>
        <p:txBody>
          <a:bodyPr>
            <a:normAutofit/>
          </a:bodyPr>
          <a:lstStyle/>
          <a:p>
            <a:pPr algn="ctr"/>
            <a:r>
              <a:rPr lang="en-US" sz="4400" dirty="0">
                <a:latin typeface="Arial Rounded MT Bold" panose="020F0704030504030204" pitchFamily="34" charset="77"/>
              </a:rPr>
              <a:t>BID</a:t>
            </a:r>
          </a:p>
        </p:txBody>
      </p:sp>
      <p:sp>
        <p:nvSpPr>
          <p:cNvPr id="5" name="Content Placeholder 4">
            <a:extLst>
              <a:ext uri="{FF2B5EF4-FFF2-40B4-BE49-F238E27FC236}">
                <a16:creationId xmlns:a16="http://schemas.microsoft.com/office/drawing/2014/main" id="{DD947C64-4823-9D47-AFAC-1B9B162065FA}"/>
              </a:ext>
            </a:extLst>
          </p:cNvPr>
          <p:cNvSpPr>
            <a:spLocks noGrp="1"/>
          </p:cNvSpPr>
          <p:nvPr>
            <p:ph sz="half" idx="2"/>
          </p:nvPr>
        </p:nvSpPr>
        <p:spPr/>
        <p:txBody>
          <a:bodyPr>
            <a:normAutofit/>
          </a:bodyPr>
          <a:lstStyle/>
          <a:p>
            <a:pPr marL="0" indent="0" algn="ctr">
              <a:buNone/>
            </a:pPr>
            <a:r>
              <a:rPr lang="en-US" sz="13800" b="1" dirty="0"/>
              <a:t>21.05</a:t>
            </a:r>
          </a:p>
        </p:txBody>
      </p:sp>
      <p:sp>
        <p:nvSpPr>
          <p:cNvPr id="6" name="Text Placeholder 5">
            <a:extLst>
              <a:ext uri="{FF2B5EF4-FFF2-40B4-BE49-F238E27FC236}">
                <a16:creationId xmlns:a16="http://schemas.microsoft.com/office/drawing/2014/main" id="{6B3AF59E-5152-4D4A-A2C5-16A74142875A}"/>
              </a:ext>
            </a:extLst>
          </p:cNvPr>
          <p:cNvSpPr>
            <a:spLocks noGrp="1"/>
          </p:cNvSpPr>
          <p:nvPr>
            <p:ph type="body" sz="quarter" idx="3"/>
          </p:nvPr>
        </p:nvSpPr>
        <p:spPr/>
        <p:txBody>
          <a:bodyPr/>
          <a:lstStyle/>
          <a:p>
            <a:pPr lvl="0" algn="ctr"/>
            <a:r>
              <a:rPr lang="en-US" sz="4400" dirty="0">
                <a:solidFill>
                  <a:prstClr val="white"/>
                </a:solidFill>
                <a:latin typeface="Arial Rounded MT Bold" panose="020F0704030504030204" pitchFamily="34" charset="77"/>
              </a:rPr>
              <a:t>ASK</a:t>
            </a:r>
          </a:p>
        </p:txBody>
      </p:sp>
      <p:sp>
        <p:nvSpPr>
          <p:cNvPr id="7" name="Content Placeholder 6">
            <a:extLst>
              <a:ext uri="{FF2B5EF4-FFF2-40B4-BE49-F238E27FC236}">
                <a16:creationId xmlns:a16="http://schemas.microsoft.com/office/drawing/2014/main" id="{F641F0D9-AAD4-0644-B058-52C0B4C700DB}"/>
              </a:ext>
            </a:extLst>
          </p:cNvPr>
          <p:cNvSpPr>
            <a:spLocks noGrp="1"/>
          </p:cNvSpPr>
          <p:nvPr>
            <p:ph sz="quarter" idx="4"/>
          </p:nvPr>
        </p:nvSpPr>
        <p:spPr/>
        <p:txBody>
          <a:bodyPr>
            <a:normAutofit/>
          </a:bodyPr>
          <a:lstStyle/>
          <a:p>
            <a:pPr marL="0" indent="0" algn="ctr">
              <a:buNone/>
            </a:pPr>
            <a:r>
              <a:rPr lang="en-US" sz="13800" b="1" dirty="0"/>
              <a:t>21.10</a:t>
            </a:r>
          </a:p>
        </p:txBody>
      </p:sp>
      <p:sp>
        <p:nvSpPr>
          <p:cNvPr id="8" name="TextBox 7">
            <a:extLst>
              <a:ext uri="{FF2B5EF4-FFF2-40B4-BE49-F238E27FC236}">
                <a16:creationId xmlns:a16="http://schemas.microsoft.com/office/drawing/2014/main" id="{794841E9-9178-9F4C-BF81-A6F57B053C1E}"/>
              </a:ext>
            </a:extLst>
          </p:cNvPr>
          <p:cNvSpPr txBox="1"/>
          <p:nvPr/>
        </p:nvSpPr>
        <p:spPr>
          <a:xfrm>
            <a:off x="2273968" y="5421866"/>
            <a:ext cx="3785937" cy="523220"/>
          </a:xfrm>
          <a:prstGeom prst="rect">
            <a:avLst/>
          </a:prstGeom>
          <a:noFill/>
        </p:spPr>
        <p:txBody>
          <a:bodyPr wrap="square" rtlCol="0">
            <a:spAutoFit/>
          </a:bodyPr>
          <a:lstStyle/>
          <a:p>
            <a:pPr algn="ctr"/>
            <a:r>
              <a:rPr lang="en-US" sz="2800" b="1" dirty="0"/>
              <a:t>BUY offer</a:t>
            </a:r>
          </a:p>
        </p:txBody>
      </p:sp>
      <p:sp>
        <p:nvSpPr>
          <p:cNvPr id="9" name="TextBox 8">
            <a:extLst>
              <a:ext uri="{FF2B5EF4-FFF2-40B4-BE49-F238E27FC236}">
                <a16:creationId xmlns:a16="http://schemas.microsoft.com/office/drawing/2014/main" id="{588BC2DC-3761-634F-9F32-83B5AF33B9CF}"/>
              </a:ext>
            </a:extLst>
          </p:cNvPr>
          <p:cNvSpPr txBox="1"/>
          <p:nvPr/>
        </p:nvSpPr>
        <p:spPr>
          <a:xfrm>
            <a:off x="6212303" y="5421866"/>
            <a:ext cx="3785937" cy="523220"/>
          </a:xfrm>
          <a:prstGeom prst="rect">
            <a:avLst/>
          </a:prstGeom>
          <a:noFill/>
        </p:spPr>
        <p:txBody>
          <a:bodyPr wrap="square" rtlCol="0">
            <a:spAutoFit/>
          </a:bodyPr>
          <a:lstStyle/>
          <a:p>
            <a:pPr algn="ctr"/>
            <a:r>
              <a:rPr lang="en-US" sz="2800" b="1" dirty="0"/>
              <a:t>SELL offer</a:t>
            </a:r>
          </a:p>
        </p:txBody>
      </p:sp>
      <p:sp>
        <p:nvSpPr>
          <p:cNvPr id="10" name="TextBox 9">
            <a:extLst>
              <a:ext uri="{FF2B5EF4-FFF2-40B4-BE49-F238E27FC236}">
                <a16:creationId xmlns:a16="http://schemas.microsoft.com/office/drawing/2014/main" id="{6CFE9D9D-C18D-7144-9981-1147A53103A5}"/>
              </a:ext>
            </a:extLst>
          </p:cNvPr>
          <p:cNvSpPr txBox="1"/>
          <p:nvPr/>
        </p:nvSpPr>
        <p:spPr>
          <a:xfrm>
            <a:off x="3112169" y="3204210"/>
            <a:ext cx="6481010" cy="369332"/>
          </a:xfrm>
          <a:prstGeom prst="rect">
            <a:avLst/>
          </a:prstGeom>
          <a:noFill/>
        </p:spPr>
        <p:txBody>
          <a:bodyPr wrap="square" rtlCol="0">
            <a:spAutoFit/>
          </a:bodyPr>
          <a:lstStyle/>
          <a:p>
            <a:pPr algn="ctr"/>
            <a:r>
              <a:rPr lang="en-US" b="1" dirty="0"/>
              <a:t>The difference between the two numbers - 5 cents is the spread</a:t>
            </a:r>
          </a:p>
        </p:txBody>
      </p:sp>
    </p:spTree>
    <p:extLst>
      <p:ext uri="{BB962C8B-B14F-4D97-AF65-F5344CB8AC3E}">
        <p14:creationId xmlns:p14="http://schemas.microsoft.com/office/powerpoint/2010/main" val="2904018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05FE01E-B028-BD4C-8B3C-3C53699434C4}"/>
              </a:ext>
            </a:extLst>
          </p:cNvPr>
          <p:cNvSpPr>
            <a:spLocks noGrp="1"/>
          </p:cNvSpPr>
          <p:nvPr>
            <p:ph idx="1"/>
          </p:nvPr>
        </p:nvSpPr>
        <p:spPr/>
        <p:txBody>
          <a:bodyPr>
            <a:normAutofit/>
          </a:bodyPr>
          <a:lstStyle/>
          <a:p>
            <a:pPr marL="0" indent="0">
              <a:buNone/>
            </a:pPr>
            <a:r>
              <a:rPr lang="en-US" sz="8000" dirty="0"/>
              <a:t>When a trade occurs it is called an “execution”</a:t>
            </a:r>
          </a:p>
        </p:txBody>
      </p:sp>
    </p:spTree>
    <p:extLst>
      <p:ext uri="{BB962C8B-B14F-4D97-AF65-F5344CB8AC3E}">
        <p14:creationId xmlns:p14="http://schemas.microsoft.com/office/powerpoint/2010/main" val="1687468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38168-1A3D-4044-918E-DB77F3A6B2CE}"/>
              </a:ext>
            </a:extLst>
          </p:cNvPr>
          <p:cNvSpPr>
            <a:spLocks noGrp="1"/>
          </p:cNvSpPr>
          <p:nvPr>
            <p:ph type="title"/>
          </p:nvPr>
        </p:nvSpPr>
        <p:spPr/>
        <p:txBody>
          <a:bodyPr>
            <a:normAutofit/>
          </a:bodyPr>
          <a:lstStyle/>
          <a:p>
            <a:pPr algn="ctr"/>
            <a:r>
              <a:rPr lang="en-US" sz="6600" dirty="0"/>
              <a:t>Two order types</a:t>
            </a:r>
          </a:p>
        </p:txBody>
      </p:sp>
      <p:sp>
        <p:nvSpPr>
          <p:cNvPr id="3" name="Text Placeholder 2">
            <a:extLst>
              <a:ext uri="{FF2B5EF4-FFF2-40B4-BE49-F238E27FC236}">
                <a16:creationId xmlns:a16="http://schemas.microsoft.com/office/drawing/2014/main" id="{972CE6A3-6835-0B41-9166-F99720119CF4}"/>
              </a:ext>
            </a:extLst>
          </p:cNvPr>
          <p:cNvSpPr>
            <a:spLocks noGrp="1"/>
          </p:cNvSpPr>
          <p:nvPr>
            <p:ph type="body" idx="1"/>
          </p:nvPr>
        </p:nvSpPr>
        <p:spPr/>
        <p:txBody>
          <a:bodyPr>
            <a:normAutofit/>
          </a:bodyPr>
          <a:lstStyle/>
          <a:p>
            <a:r>
              <a:rPr lang="en-US" sz="4400" b="1" dirty="0"/>
              <a:t>Market Order</a:t>
            </a:r>
          </a:p>
        </p:txBody>
      </p:sp>
      <p:sp>
        <p:nvSpPr>
          <p:cNvPr id="4" name="Content Placeholder 3">
            <a:extLst>
              <a:ext uri="{FF2B5EF4-FFF2-40B4-BE49-F238E27FC236}">
                <a16:creationId xmlns:a16="http://schemas.microsoft.com/office/drawing/2014/main" id="{D1D139C4-AF63-5C4A-B9FC-A15E8257BEFE}"/>
              </a:ext>
            </a:extLst>
          </p:cNvPr>
          <p:cNvSpPr>
            <a:spLocks noGrp="1"/>
          </p:cNvSpPr>
          <p:nvPr>
            <p:ph sz="half" idx="2"/>
          </p:nvPr>
        </p:nvSpPr>
        <p:spPr/>
        <p:txBody>
          <a:bodyPr>
            <a:noAutofit/>
          </a:bodyPr>
          <a:lstStyle/>
          <a:p>
            <a:r>
              <a:rPr lang="en-US" dirty="0"/>
              <a:t>Ensures an immediate transaction occurs</a:t>
            </a:r>
          </a:p>
          <a:p>
            <a:r>
              <a:rPr lang="en-US" dirty="0"/>
              <a:t>Might get a higher or lower price than quoted</a:t>
            </a:r>
          </a:p>
          <a:p>
            <a:r>
              <a:rPr lang="en-US" dirty="0"/>
              <a:t>No guarantee of price, just know trade will execute</a:t>
            </a:r>
          </a:p>
        </p:txBody>
      </p:sp>
      <p:sp>
        <p:nvSpPr>
          <p:cNvPr id="5" name="Text Placeholder 4">
            <a:extLst>
              <a:ext uri="{FF2B5EF4-FFF2-40B4-BE49-F238E27FC236}">
                <a16:creationId xmlns:a16="http://schemas.microsoft.com/office/drawing/2014/main" id="{F9240B62-1CD5-FF41-89FF-534F6A2FB740}"/>
              </a:ext>
            </a:extLst>
          </p:cNvPr>
          <p:cNvSpPr>
            <a:spLocks noGrp="1"/>
          </p:cNvSpPr>
          <p:nvPr>
            <p:ph type="body" sz="quarter" idx="3"/>
          </p:nvPr>
        </p:nvSpPr>
        <p:spPr/>
        <p:txBody>
          <a:bodyPr>
            <a:normAutofit/>
          </a:bodyPr>
          <a:lstStyle/>
          <a:p>
            <a:r>
              <a:rPr lang="en-US" sz="4400" b="1" dirty="0"/>
              <a:t>Limit Order</a:t>
            </a:r>
          </a:p>
        </p:txBody>
      </p:sp>
      <p:sp>
        <p:nvSpPr>
          <p:cNvPr id="6" name="Content Placeholder 5">
            <a:extLst>
              <a:ext uri="{FF2B5EF4-FFF2-40B4-BE49-F238E27FC236}">
                <a16:creationId xmlns:a16="http://schemas.microsoft.com/office/drawing/2014/main" id="{E4ABC776-46EF-7940-801F-44578A8ED6BA}"/>
              </a:ext>
            </a:extLst>
          </p:cNvPr>
          <p:cNvSpPr>
            <a:spLocks noGrp="1"/>
          </p:cNvSpPr>
          <p:nvPr>
            <p:ph sz="quarter" idx="4"/>
          </p:nvPr>
        </p:nvSpPr>
        <p:spPr/>
        <p:txBody>
          <a:bodyPr>
            <a:noAutofit/>
          </a:bodyPr>
          <a:lstStyle/>
          <a:p>
            <a:r>
              <a:rPr lang="en-US" dirty="0"/>
              <a:t>Specifies a price that you are willing to accept to buy or sell a stock</a:t>
            </a:r>
          </a:p>
          <a:p>
            <a:r>
              <a:rPr lang="en-US" dirty="0"/>
              <a:t>Stock prices fluctuate quite a bit during the trading day, therefore, limit orders can take advantage of this volatility</a:t>
            </a:r>
          </a:p>
        </p:txBody>
      </p:sp>
    </p:spTree>
    <p:extLst>
      <p:ext uri="{BB962C8B-B14F-4D97-AF65-F5344CB8AC3E}">
        <p14:creationId xmlns:p14="http://schemas.microsoft.com/office/powerpoint/2010/main" val="1899460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C057C-A269-5B41-9A01-778136A682E8}"/>
              </a:ext>
            </a:extLst>
          </p:cNvPr>
          <p:cNvSpPr>
            <a:spLocks noGrp="1"/>
          </p:cNvSpPr>
          <p:nvPr>
            <p:ph type="title"/>
          </p:nvPr>
        </p:nvSpPr>
        <p:spPr/>
        <p:txBody>
          <a:bodyPr>
            <a:normAutofit/>
          </a:bodyPr>
          <a:lstStyle/>
          <a:p>
            <a:r>
              <a:rPr lang="en-US" sz="4800" dirty="0"/>
              <a:t>Orders can be classified as:</a:t>
            </a:r>
          </a:p>
        </p:txBody>
      </p:sp>
      <p:sp>
        <p:nvSpPr>
          <p:cNvPr id="3" name="Text Placeholder 2">
            <a:extLst>
              <a:ext uri="{FF2B5EF4-FFF2-40B4-BE49-F238E27FC236}">
                <a16:creationId xmlns:a16="http://schemas.microsoft.com/office/drawing/2014/main" id="{01014DC8-D246-6D4C-BD8B-579EB4D0D598}"/>
              </a:ext>
            </a:extLst>
          </p:cNvPr>
          <p:cNvSpPr>
            <a:spLocks noGrp="1"/>
          </p:cNvSpPr>
          <p:nvPr>
            <p:ph type="body" idx="1"/>
          </p:nvPr>
        </p:nvSpPr>
        <p:spPr/>
        <p:txBody>
          <a:bodyPr>
            <a:noAutofit/>
          </a:bodyPr>
          <a:lstStyle/>
          <a:p>
            <a:r>
              <a:rPr lang="en-US" sz="5400" b="1" dirty="0"/>
              <a:t>DAY            or</a:t>
            </a:r>
          </a:p>
        </p:txBody>
      </p:sp>
      <p:sp>
        <p:nvSpPr>
          <p:cNvPr id="4" name="Content Placeholder 3">
            <a:extLst>
              <a:ext uri="{FF2B5EF4-FFF2-40B4-BE49-F238E27FC236}">
                <a16:creationId xmlns:a16="http://schemas.microsoft.com/office/drawing/2014/main" id="{6031C00E-8E31-CA43-AC7C-3BDB6938BC31}"/>
              </a:ext>
            </a:extLst>
          </p:cNvPr>
          <p:cNvSpPr>
            <a:spLocks noGrp="1"/>
          </p:cNvSpPr>
          <p:nvPr>
            <p:ph sz="half" idx="2"/>
          </p:nvPr>
        </p:nvSpPr>
        <p:spPr/>
        <p:txBody>
          <a:bodyPr/>
          <a:lstStyle/>
          <a:p>
            <a:r>
              <a:rPr lang="en-US" dirty="0"/>
              <a:t>Means the order is cancelled at the end of the day if it is not executed</a:t>
            </a:r>
          </a:p>
        </p:txBody>
      </p:sp>
      <p:sp>
        <p:nvSpPr>
          <p:cNvPr id="5" name="Text Placeholder 4">
            <a:extLst>
              <a:ext uri="{FF2B5EF4-FFF2-40B4-BE49-F238E27FC236}">
                <a16:creationId xmlns:a16="http://schemas.microsoft.com/office/drawing/2014/main" id="{E290A2ED-84F2-5F4A-89F9-09B6AFD4ABFD}"/>
              </a:ext>
            </a:extLst>
          </p:cNvPr>
          <p:cNvSpPr>
            <a:spLocks noGrp="1"/>
          </p:cNvSpPr>
          <p:nvPr>
            <p:ph type="body" sz="quarter" idx="3"/>
          </p:nvPr>
        </p:nvSpPr>
        <p:spPr/>
        <p:txBody>
          <a:bodyPr>
            <a:noAutofit/>
          </a:bodyPr>
          <a:lstStyle/>
          <a:p>
            <a:r>
              <a:rPr lang="en-US" sz="5400" b="1" dirty="0"/>
              <a:t>GTC </a:t>
            </a:r>
            <a:r>
              <a:rPr lang="en-US" sz="2000" dirty="0"/>
              <a:t>(Good till cancelled)</a:t>
            </a:r>
            <a:endParaRPr lang="en-US" sz="5400" b="1" dirty="0"/>
          </a:p>
        </p:txBody>
      </p:sp>
      <p:sp>
        <p:nvSpPr>
          <p:cNvPr id="6" name="Content Placeholder 5">
            <a:extLst>
              <a:ext uri="{FF2B5EF4-FFF2-40B4-BE49-F238E27FC236}">
                <a16:creationId xmlns:a16="http://schemas.microsoft.com/office/drawing/2014/main" id="{F2FFE0BC-B5E7-D447-9E98-083E8412F151}"/>
              </a:ext>
            </a:extLst>
          </p:cNvPr>
          <p:cNvSpPr>
            <a:spLocks noGrp="1"/>
          </p:cNvSpPr>
          <p:nvPr>
            <p:ph sz="quarter" idx="4"/>
          </p:nvPr>
        </p:nvSpPr>
        <p:spPr/>
        <p:txBody>
          <a:bodyPr/>
          <a:lstStyle/>
          <a:p>
            <a:r>
              <a:rPr lang="en-US" dirty="0"/>
              <a:t>Means the order will stay open until the trade is executed, or the order is cancelled</a:t>
            </a:r>
          </a:p>
        </p:txBody>
      </p:sp>
    </p:spTree>
    <p:extLst>
      <p:ext uri="{BB962C8B-B14F-4D97-AF65-F5344CB8AC3E}">
        <p14:creationId xmlns:p14="http://schemas.microsoft.com/office/powerpoint/2010/main" val="3191136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5445-942F-9247-954F-D595B95F1D43}"/>
              </a:ext>
            </a:extLst>
          </p:cNvPr>
          <p:cNvSpPr>
            <a:spLocks noGrp="1"/>
          </p:cNvSpPr>
          <p:nvPr>
            <p:ph type="title"/>
          </p:nvPr>
        </p:nvSpPr>
        <p:spPr/>
        <p:txBody>
          <a:bodyPr>
            <a:normAutofit/>
          </a:bodyPr>
          <a:lstStyle/>
          <a:p>
            <a:r>
              <a:rPr lang="en-US" sz="6000" b="1" dirty="0"/>
              <a:t>Stop orders limit losses</a:t>
            </a:r>
          </a:p>
        </p:txBody>
      </p:sp>
      <p:sp>
        <p:nvSpPr>
          <p:cNvPr id="3" name="Text Placeholder 2">
            <a:extLst>
              <a:ext uri="{FF2B5EF4-FFF2-40B4-BE49-F238E27FC236}">
                <a16:creationId xmlns:a16="http://schemas.microsoft.com/office/drawing/2014/main" id="{D095164A-EB4D-E943-A780-85E2A98ECE1A}"/>
              </a:ext>
            </a:extLst>
          </p:cNvPr>
          <p:cNvSpPr>
            <a:spLocks noGrp="1"/>
          </p:cNvSpPr>
          <p:nvPr>
            <p:ph type="body" idx="1"/>
          </p:nvPr>
        </p:nvSpPr>
        <p:spPr/>
        <p:txBody>
          <a:bodyPr>
            <a:normAutofit/>
          </a:bodyPr>
          <a:lstStyle/>
          <a:p>
            <a:r>
              <a:rPr lang="en-US" sz="4000" b="1" dirty="0"/>
              <a:t>“STOP” sell order</a:t>
            </a:r>
          </a:p>
        </p:txBody>
      </p:sp>
      <p:sp>
        <p:nvSpPr>
          <p:cNvPr id="4" name="Content Placeholder 3">
            <a:extLst>
              <a:ext uri="{FF2B5EF4-FFF2-40B4-BE49-F238E27FC236}">
                <a16:creationId xmlns:a16="http://schemas.microsoft.com/office/drawing/2014/main" id="{6A07255B-3A3C-7B4A-A82E-DABC336EF20C}"/>
              </a:ext>
            </a:extLst>
          </p:cNvPr>
          <p:cNvSpPr>
            <a:spLocks noGrp="1"/>
          </p:cNvSpPr>
          <p:nvPr>
            <p:ph sz="half" idx="2"/>
          </p:nvPr>
        </p:nvSpPr>
        <p:spPr/>
        <p:txBody>
          <a:bodyPr>
            <a:normAutofit/>
          </a:bodyPr>
          <a:lstStyle/>
          <a:p>
            <a:r>
              <a:rPr lang="en-US" dirty="0"/>
              <a:t>an order to buy a stock when the stock price falls to a specified price below the market price</a:t>
            </a:r>
          </a:p>
        </p:txBody>
      </p:sp>
      <p:sp>
        <p:nvSpPr>
          <p:cNvPr id="5" name="Text Placeholder 4">
            <a:extLst>
              <a:ext uri="{FF2B5EF4-FFF2-40B4-BE49-F238E27FC236}">
                <a16:creationId xmlns:a16="http://schemas.microsoft.com/office/drawing/2014/main" id="{0FAFE212-7315-784E-A197-594EB5E467C2}"/>
              </a:ext>
            </a:extLst>
          </p:cNvPr>
          <p:cNvSpPr>
            <a:spLocks noGrp="1"/>
          </p:cNvSpPr>
          <p:nvPr>
            <p:ph type="body" sz="quarter" idx="3"/>
          </p:nvPr>
        </p:nvSpPr>
        <p:spPr/>
        <p:txBody>
          <a:bodyPr>
            <a:normAutofit/>
          </a:bodyPr>
          <a:lstStyle/>
          <a:p>
            <a:r>
              <a:rPr lang="en-US" sz="4000" b="1" dirty="0"/>
              <a:t>Buy “</a:t>
            </a:r>
            <a:r>
              <a:rPr lang="en-US" sz="4000" b="1" dirty="0" err="1"/>
              <a:t>sTop</a:t>
            </a:r>
            <a:r>
              <a:rPr lang="en-US" sz="4000" b="1" dirty="0"/>
              <a:t>” order</a:t>
            </a:r>
          </a:p>
        </p:txBody>
      </p:sp>
      <p:sp>
        <p:nvSpPr>
          <p:cNvPr id="6" name="Content Placeholder 5">
            <a:extLst>
              <a:ext uri="{FF2B5EF4-FFF2-40B4-BE49-F238E27FC236}">
                <a16:creationId xmlns:a16="http://schemas.microsoft.com/office/drawing/2014/main" id="{6973B9DE-9C0D-0948-844A-103D777DD2CC}"/>
              </a:ext>
            </a:extLst>
          </p:cNvPr>
          <p:cNvSpPr>
            <a:spLocks noGrp="1"/>
          </p:cNvSpPr>
          <p:nvPr>
            <p:ph sz="quarter" idx="4"/>
          </p:nvPr>
        </p:nvSpPr>
        <p:spPr/>
        <p:txBody>
          <a:bodyPr>
            <a:normAutofit/>
          </a:bodyPr>
          <a:lstStyle/>
          <a:p>
            <a:r>
              <a:rPr lang="en-US" dirty="0"/>
              <a:t> an order to buy a stock when the stock price rises to a specified price above the market price</a:t>
            </a:r>
          </a:p>
        </p:txBody>
      </p:sp>
    </p:spTree>
    <p:extLst>
      <p:ext uri="{BB962C8B-B14F-4D97-AF65-F5344CB8AC3E}">
        <p14:creationId xmlns:p14="http://schemas.microsoft.com/office/powerpoint/2010/main" val="3173011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A5741F-E3EF-8B4C-84AC-731179462F21}"/>
              </a:ext>
            </a:extLst>
          </p:cNvPr>
          <p:cNvSpPr>
            <a:spLocks noGrp="1"/>
          </p:cNvSpPr>
          <p:nvPr>
            <p:ph type="title"/>
          </p:nvPr>
        </p:nvSpPr>
        <p:spPr/>
        <p:txBody>
          <a:bodyPr>
            <a:normAutofit/>
          </a:bodyPr>
          <a:lstStyle/>
          <a:p>
            <a:r>
              <a:rPr lang="en-US" sz="6600" b="1" dirty="0"/>
              <a:t>Stop limit order</a:t>
            </a:r>
          </a:p>
        </p:txBody>
      </p:sp>
      <p:sp>
        <p:nvSpPr>
          <p:cNvPr id="8" name="Content Placeholder 7">
            <a:extLst>
              <a:ext uri="{FF2B5EF4-FFF2-40B4-BE49-F238E27FC236}">
                <a16:creationId xmlns:a16="http://schemas.microsoft.com/office/drawing/2014/main" id="{D6102C3B-8E2D-8A4A-AC4E-E025671E186A}"/>
              </a:ext>
            </a:extLst>
          </p:cNvPr>
          <p:cNvSpPr>
            <a:spLocks noGrp="1"/>
          </p:cNvSpPr>
          <p:nvPr>
            <p:ph idx="1"/>
          </p:nvPr>
        </p:nvSpPr>
        <p:spPr/>
        <p:txBody>
          <a:bodyPr>
            <a:normAutofit/>
          </a:bodyPr>
          <a:lstStyle/>
          <a:p>
            <a:r>
              <a:rPr lang="en-US" sz="4400" dirty="0"/>
              <a:t>Is a combination of a stop order and a limit order</a:t>
            </a:r>
          </a:p>
        </p:txBody>
      </p:sp>
    </p:spTree>
    <p:extLst>
      <p:ext uri="{BB962C8B-B14F-4D97-AF65-F5344CB8AC3E}">
        <p14:creationId xmlns:p14="http://schemas.microsoft.com/office/powerpoint/2010/main" val="42496849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107</TotalTime>
  <Words>1336</Words>
  <Application>Microsoft Office PowerPoint</Application>
  <PresentationFormat>Widescreen</PresentationFormat>
  <Paragraphs>85</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Rounded MT Bold</vt:lpstr>
      <vt:lpstr>Calibri</vt:lpstr>
      <vt:lpstr>Century Schoolbook</vt:lpstr>
      <vt:lpstr>Trebuchet MS</vt:lpstr>
      <vt:lpstr>Tw Cen MT</vt:lpstr>
      <vt:lpstr>Circuit</vt:lpstr>
      <vt:lpstr>PowerPoint Presentation</vt:lpstr>
      <vt:lpstr>PowerPoint Presentation</vt:lpstr>
      <vt:lpstr>Stock Orders</vt:lpstr>
      <vt:lpstr>Suppose you want to buy 100 shares of Company ABC-get a quote</vt:lpstr>
      <vt:lpstr>PowerPoint Presentation</vt:lpstr>
      <vt:lpstr>Two order types</vt:lpstr>
      <vt:lpstr>Orders can be classified as:</vt:lpstr>
      <vt:lpstr>Stop orders limit losses</vt:lpstr>
      <vt:lpstr>Stop limit order</vt:lpstr>
      <vt:lpstr>Terms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Marquita Seifried</dc:creator>
  <cp:lastModifiedBy>Jennifer Shaw</cp:lastModifiedBy>
  <cp:revision>12</cp:revision>
  <dcterms:created xsi:type="dcterms:W3CDTF">2018-12-31T22:47:03Z</dcterms:created>
  <dcterms:modified xsi:type="dcterms:W3CDTF">2019-01-08T17:17:07Z</dcterms:modified>
</cp:coreProperties>
</file>