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sldIdLst>
    <p:sldId id="283" r:id="rId2"/>
    <p:sldId id="285" r:id="rId3"/>
    <p:sldId id="284" r:id="rId4"/>
    <p:sldId id="318" r:id="rId5"/>
    <p:sldId id="286" r:id="rId6"/>
    <p:sldId id="287" r:id="rId7"/>
    <p:sldId id="288" r:id="rId8"/>
    <p:sldId id="259" r:id="rId9"/>
    <p:sldId id="319" r:id="rId10"/>
    <p:sldId id="289" r:id="rId11"/>
    <p:sldId id="290" r:id="rId12"/>
    <p:sldId id="291" r:id="rId13"/>
    <p:sldId id="292" r:id="rId14"/>
    <p:sldId id="293" r:id="rId15"/>
    <p:sldId id="294" r:id="rId16"/>
    <p:sldId id="311" r:id="rId17"/>
    <p:sldId id="313" r:id="rId18"/>
    <p:sldId id="296" r:id="rId19"/>
    <p:sldId id="297" r:id="rId20"/>
    <p:sldId id="329" r:id="rId21"/>
    <p:sldId id="300" r:id="rId22"/>
    <p:sldId id="334" r:id="rId23"/>
    <p:sldId id="328" r:id="rId24"/>
    <p:sldId id="333" r:id="rId25"/>
    <p:sldId id="263" r:id="rId26"/>
    <p:sldId id="276" r:id="rId27"/>
    <p:sldId id="282" r:id="rId28"/>
    <p:sldId id="349" r:id="rId29"/>
    <p:sldId id="350" r:id="rId30"/>
    <p:sldId id="335" r:id="rId31"/>
    <p:sldId id="330" r:id="rId32"/>
    <p:sldId id="277" r:id="rId33"/>
    <p:sldId id="339" r:id="rId34"/>
    <p:sldId id="337" r:id="rId35"/>
    <p:sldId id="338" r:id="rId36"/>
    <p:sldId id="340" r:id="rId37"/>
    <p:sldId id="343" r:id="rId38"/>
    <p:sldId id="344" r:id="rId39"/>
    <p:sldId id="345" r:id="rId40"/>
    <p:sldId id="346" r:id="rId41"/>
    <p:sldId id="352" r:id="rId42"/>
    <p:sldId id="341" r:id="rId43"/>
    <p:sldId id="273" r:id="rId44"/>
    <p:sldId id="280" r:id="rId45"/>
    <p:sldId id="342" r:id="rId46"/>
    <p:sldId id="281" r:id="rId47"/>
    <p:sldId id="322" r:id="rId48"/>
    <p:sldId id="320" r:id="rId49"/>
    <p:sldId id="306" r:id="rId50"/>
    <p:sldId id="323" r:id="rId51"/>
    <p:sldId id="324" r:id="rId52"/>
    <p:sldId id="326" r:id="rId53"/>
    <p:sldId id="321" r:id="rId54"/>
    <p:sldId id="348" r:id="rId55"/>
    <p:sldId id="309" r:id="rId56"/>
    <p:sldId id="312" r:id="rId57"/>
    <p:sldId id="316" r:id="rId58"/>
    <p:sldId id="303" r:id="rId59"/>
    <p:sldId id="308" r:id="rId60"/>
    <p:sldId id="351" r:id="rId61"/>
    <p:sldId id="347" r:id="rId62"/>
    <p:sldId id="33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4" autoAdjust="0"/>
    <p:restoredTop sz="71714" autoAdjust="0"/>
  </p:normalViewPr>
  <p:slideViewPr>
    <p:cSldViewPr>
      <p:cViewPr varScale="1">
        <p:scale>
          <a:sx n="65" d="100"/>
          <a:sy n="65" d="100"/>
        </p:scale>
        <p:origin x="-97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2F217-97B8-4346-BEAB-858993B8C43C}" type="doc">
      <dgm:prSet loTypeId="urn:microsoft.com/office/officeart/2005/8/layout/pyramid3" loCatId="pyramid" qsTypeId="urn:microsoft.com/office/officeart/2005/8/quickstyle/3d5" qsCatId="3D" csTypeId="urn:microsoft.com/office/officeart/2005/8/colors/colorful1" csCatId="colorful" phldr="1"/>
      <dgm:spPr/>
    </dgm:pt>
    <dgm:pt modelId="{B82722D9-D802-4D90-BFAC-CC375E19E721}">
      <dgm:prSet phldrT="[Text]" custT="1"/>
      <dgm:spPr/>
      <dgm:t>
        <a:bodyPr/>
        <a:lstStyle/>
        <a:p>
          <a:r>
            <a:rPr lang="en-US" sz="4000" dirty="0" smtClean="0"/>
            <a:t>UI</a:t>
          </a:r>
          <a:endParaRPr lang="en-US" sz="4000" dirty="0"/>
        </a:p>
      </dgm:t>
    </dgm:pt>
    <dgm:pt modelId="{F92D5CC7-22F3-4DD3-AEFA-A211A0049A4B}" type="parTrans" cxnId="{7CC54AB6-BDF1-4A6B-B8D0-E2394536EC20}">
      <dgm:prSet/>
      <dgm:spPr/>
      <dgm:t>
        <a:bodyPr/>
        <a:lstStyle/>
        <a:p>
          <a:endParaRPr lang="en-US" sz="4000"/>
        </a:p>
      </dgm:t>
    </dgm:pt>
    <dgm:pt modelId="{4A8CABB5-93E1-4AFE-AD6E-202C9136940A}" type="sibTrans" cxnId="{7CC54AB6-BDF1-4A6B-B8D0-E2394536EC20}">
      <dgm:prSet/>
      <dgm:spPr/>
      <dgm:t>
        <a:bodyPr/>
        <a:lstStyle/>
        <a:p>
          <a:endParaRPr lang="en-US" sz="4000"/>
        </a:p>
      </dgm:t>
    </dgm:pt>
    <dgm:pt modelId="{970B40BE-600B-4CC4-8157-AED142441D92}">
      <dgm:prSet phldrT="[Text]" custT="1"/>
      <dgm:spPr/>
      <dgm:t>
        <a:bodyPr/>
        <a:lstStyle/>
        <a:p>
          <a:r>
            <a:rPr lang="en-US" sz="4000" dirty="0" smtClean="0"/>
            <a:t>Integration</a:t>
          </a:r>
          <a:endParaRPr lang="en-US" sz="4000" dirty="0"/>
        </a:p>
      </dgm:t>
    </dgm:pt>
    <dgm:pt modelId="{B348A509-93F4-4D67-823E-A5AC60AA9FAC}" type="parTrans" cxnId="{9A8FA618-9B04-4C01-A941-4B13B175FDA8}">
      <dgm:prSet/>
      <dgm:spPr/>
      <dgm:t>
        <a:bodyPr/>
        <a:lstStyle/>
        <a:p>
          <a:endParaRPr lang="en-US" sz="4000"/>
        </a:p>
      </dgm:t>
    </dgm:pt>
    <dgm:pt modelId="{5842A77B-2C1F-4D49-9A50-66F064DE2FC8}" type="sibTrans" cxnId="{9A8FA618-9B04-4C01-A941-4B13B175FDA8}">
      <dgm:prSet/>
      <dgm:spPr/>
      <dgm:t>
        <a:bodyPr/>
        <a:lstStyle/>
        <a:p>
          <a:endParaRPr lang="en-US" sz="4000"/>
        </a:p>
      </dgm:t>
    </dgm:pt>
    <dgm:pt modelId="{804C77A1-D36A-497C-AAD1-75734D55DA0C}">
      <dgm:prSet phldrT="[Text]" custT="1"/>
      <dgm:spPr/>
      <dgm:t>
        <a:bodyPr/>
        <a:lstStyle/>
        <a:p>
          <a:r>
            <a:rPr lang="en-US" sz="4000" dirty="0" smtClean="0"/>
            <a:t>Unit</a:t>
          </a:r>
          <a:endParaRPr lang="en-US" sz="4000" dirty="0"/>
        </a:p>
      </dgm:t>
    </dgm:pt>
    <dgm:pt modelId="{FE5B5E00-83D7-4299-9FBF-AEAFBFD68F55}" type="parTrans" cxnId="{6EF7BD43-8C8A-4F2B-8416-B0D9C2B6F202}">
      <dgm:prSet/>
      <dgm:spPr/>
      <dgm:t>
        <a:bodyPr/>
        <a:lstStyle/>
        <a:p>
          <a:endParaRPr lang="en-US" sz="4000"/>
        </a:p>
      </dgm:t>
    </dgm:pt>
    <dgm:pt modelId="{7C4B0578-7E5F-401C-9A28-7E5AC4CD5EC2}" type="sibTrans" cxnId="{6EF7BD43-8C8A-4F2B-8416-B0D9C2B6F202}">
      <dgm:prSet/>
      <dgm:spPr/>
      <dgm:t>
        <a:bodyPr/>
        <a:lstStyle/>
        <a:p>
          <a:endParaRPr lang="en-US" sz="4000"/>
        </a:p>
      </dgm:t>
    </dgm:pt>
    <dgm:pt modelId="{1A7D653E-C92D-4093-8D24-1CF3FF9BDA70}" type="pres">
      <dgm:prSet presAssocID="{32E2F217-97B8-4346-BEAB-858993B8C43C}" presName="Name0" presStyleCnt="0">
        <dgm:presLayoutVars>
          <dgm:dir/>
          <dgm:animLvl val="lvl"/>
          <dgm:resizeHandles val="exact"/>
        </dgm:presLayoutVars>
      </dgm:prSet>
      <dgm:spPr/>
    </dgm:pt>
    <dgm:pt modelId="{43F53719-C92A-4FAC-9254-E636B72BC909}" type="pres">
      <dgm:prSet presAssocID="{B82722D9-D802-4D90-BFAC-CC375E19E721}" presName="Name8" presStyleCnt="0"/>
      <dgm:spPr/>
    </dgm:pt>
    <dgm:pt modelId="{66C2CF8F-E5A2-4F4F-B5AF-7C904D014AE9}" type="pres">
      <dgm:prSet presAssocID="{B82722D9-D802-4D90-BFAC-CC375E19E721}" presName="level" presStyleLbl="node1" presStyleIdx="0" presStyleCnt="3">
        <dgm:presLayoutVars>
          <dgm:chMax val="1"/>
          <dgm:bulletEnabled val="1"/>
        </dgm:presLayoutVars>
      </dgm:prSet>
      <dgm:spPr/>
    </dgm:pt>
    <dgm:pt modelId="{F23078B5-ED99-40AB-A749-5F614A000B8D}" type="pres">
      <dgm:prSet presAssocID="{B82722D9-D802-4D90-BFAC-CC375E19E721}" presName="levelTx" presStyleLbl="revTx" presStyleIdx="0" presStyleCnt="0">
        <dgm:presLayoutVars>
          <dgm:chMax val="1"/>
          <dgm:bulletEnabled val="1"/>
        </dgm:presLayoutVars>
      </dgm:prSet>
      <dgm:spPr/>
    </dgm:pt>
    <dgm:pt modelId="{4A8ED922-FFE2-4543-BFC4-51DE04A353E1}" type="pres">
      <dgm:prSet presAssocID="{970B40BE-600B-4CC4-8157-AED142441D92}" presName="Name8" presStyleCnt="0"/>
      <dgm:spPr/>
    </dgm:pt>
    <dgm:pt modelId="{8BCF2A9D-669C-4D16-82B3-D796593AF548}" type="pres">
      <dgm:prSet presAssocID="{970B40BE-600B-4CC4-8157-AED142441D92}" presName="level" presStyleLbl="node1" presStyleIdx="1" presStyleCnt="3">
        <dgm:presLayoutVars>
          <dgm:chMax val="1"/>
          <dgm:bulletEnabled val="1"/>
        </dgm:presLayoutVars>
      </dgm:prSet>
      <dgm:spPr/>
      <dgm:t>
        <a:bodyPr/>
        <a:lstStyle/>
        <a:p>
          <a:endParaRPr lang="en-US"/>
        </a:p>
      </dgm:t>
    </dgm:pt>
    <dgm:pt modelId="{01B2F966-91A5-4B2E-B338-6C250278D22F}" type="pres">
      <dgm:prSet presAssocID="{970B40BE-600B-4CC4-8157-AED142441D92}" presName="levelTx" presStyleLbl="revTx" presStyleIdx="0" presStyleCnt="0">
        <dgm:presLayoutVars>
          <dgm:chMax val="1"/>
          <dgm:bulletEnabled val="1"/>
        </dgm:presLayoutVars>
      </dgm:prSet>
      <dgm:spPr/>
      <dgm:t>
        <a:bodyPr/>
        <a:lstStyle/>
        <a:p>
          <a:endParaRPr lang="en-US"/>
        </a:p>
      </dgm:t>
    </dgm:pt>
    <dgm:pt modelId="{0E7AB478-3B76-407B-9134-D67C8AEB85E8}" type="pres">
      <dgm:prSet presAssocID="{804C77A1-D36A-497C-AAD1-75734D55DA0C}" presName="Name8" presStyleCnt="0"/>
      <dgm:spPr/>
    </dgm:pt>
    <dgm:pt modelId="{F90B72EA-398C-4F62-8E11-39218F21E48B}" type="pres">
      <dgm:prSet presAssocID="{804C77A1-D36A-497C-AAD1-75734D55DA0C}" presName="level" presStyleLbl="node1" presStyleIdx="2" presStyleCnt="3">
        <dgm:presLayoutVars>
          <dgm:chMax val="1"/>
          <dgm:bulletEnabled val="1"/>
        </dgm:presLayoutVars>
      </dgm:prSet>
      <dgm:spPr/>
    </dgm:pt>
    <dgm:pt modelId="{934512C5-2F52-460B-AD34-61A4B5C238B9}" type="pres">
      <dgm:prSet presAssocID="{804C77A1-D36A-497C-AAD1-75734D55DA0C}" presName="levelTx" presStyleLbl="revTx" presStyleIdx="0" presStyleCnt="0">
        <dgm:presLayoutVars>
          <dgm:chMax val="1"/>
          <dgm:bulletEnabled val="1"/>
        </dgm:presLayoutVars>
      </dgm:prSet>
      <dgm:spPr/>
    </dgm:pt>
  </dgm:ptLst>
  <dgm:cxnLst>
    <dgm:cxn modelId="{7CC54AB6-BDF1-4A6B-B8D0-E2394536EC20}" srcId="{32E2F217-97B8-4346-BEAB-858993B8C43C}" destId="{B82722D9-D802-4D90-BFAC-CC375E19E721}" srcOrd="0" destOrd="0" parTransId="{F92D5CC7-22F3-4DD3-AEFA-A211A0049A4B}" sibTransId="{4A8CABB5-93E1-4AFE-AD6E-202C9136940A}"/>
    <dgm:cxn modelId="{B1AF7583-07CA-4204-B9ED-800EB44AF492}" type="presOf" srcId="{970B40BE-600B-4CC4-8157-AED142441D92}" destId="{01B2F966-91A5-4B2E-B338-6C250278D22F}" srcOrd="1" destOrd="0" presId="urn:microsoft.com/office/officeart/2005/8/layout/pyramid3"/>
    <dgm:cxn modelId="{6EF7BD43-8C8A-4F2B-8416-B0D9C2B6F202}" srcId="{32E2F217-97B8-4346-BEAB-858993B8C43C}" destId="{804C77A1-D36A-497C-AAD1-75734D55DA0C}" srcOrd="2" destOrd="0" parTransId="{FE5B5E00-83D7-4299-9FBF-AEAFBFD68F55}" sibTransId="{7C4B0578-7E5F-401C-9A28-7E5AC4CD5EC2}"/>
    <dgm:cxn modelId="{50081ED9-0B55-4D93-9017-5932C6EA6364}" type="presOf" srcId="{970B40BE-600B-4CC4-8157-AED142441D92}" destId="{8BCF2A9D-669C-4D16-82B3-D796593AF548}" srcOrd="0" destOrd="0" presId="urn:microsoft.com/office/officeart/2005/8/layout/pyramid3"/>
    <dgm:cxn modelId="{9A8FA618-9B04-4C01-A941-4B13B175FDA8}" srcId="{32E2F217-97B8-4346-BEAB-858993B8C43C}" destId="{970B40BE-600B-4CC4-8157-AED142441D92}" srcOrd="1" destOrd="0" parTransId="{B348A509-93F4-4D67-823E-A5AC60AA9FAC}" sibTransId="{5842A77B-2C1F-4D49-9A50-66F064DE2FC8}"/>
    <dgm:cxn modelId="{E1F0ED23-B7E6-4370-9BF3-7F82ED99C227}" type="presOf" srcId="{804C77A1-D36A-497C-AAD1-75734D55DA0C}" destId="{F90B72EA-398C-4F62-8E11-39218F21E48B}" srcOrd="0" destOrd="0" presId="urn:microsoft.com/office/officeart/2005/8/layout/pyramid3"/>
    <dgm:cxn modelId="{18F633C1-FCF7-4701-BD81-CCC62D252E7C}" type="presOf" srcId="{B82722D9-D802-4D90-BFAC-CC375E19E721}" destId="{66C2CF8F-E5A2-4F4F-B5AF-7C904D014AE9}" srcOrd="0" destOrd="0" presId="urn:microsoft.com/office/officeart/2005/8/layout/pyramid3"/>
    <dgm:cxn modelId="{3B6353E4-88FA-4956-A52C-596B74875387}" type="presOf" srcId="{804C77A1-D36A-497C-AAD1-75734D55DA0C}" destId="{934512C5-2F52-460B-AD34-61A4B5C238B9}" srcOrd="1" destOrd="0" presId="urn:microsoft.com/office/officeart/2005/8/layout/pyramid3"/>
    <dgm:cxn modelId="{7D918C5E-222E-4AB7-8ACF-EFCD72ECCA92}" type="presOf" srcId="{32E2F217-97B8-4346-BEAB-858993B8C43C}" destId="{1A7D653E-C92D-4093-8D24-1CF3FF9BDA70}" srcOrd="0" destOrd="0" presId="urn:microsoft.com/office/officeart/2005/8/layout/pyramid3"/>
    <dgm:cxn modelId="{2789DCF8-2744-4109-81ED-F3C5E9A8F2C7}" type="presOf" srcId="{B82722D9-D802-4D90-BFAC-CC375E19E721}" destId="{F23078B5-ED99-40AB-A749-5F614A000B8D}" srcOrd="1" destOrd="0" presId="urn:microsoft.com/office/officeart/2005/8/layout/pyramid3"/>
    <dgm:cxn modelId="{FD6F4FB2-55E5-4D88-AC91-58B4375B86D5}" type="presParOf" srcId="{1A7D653E-C92D-4093-8D24-1CF3FF9BDA70}" destId="{43F53719-C92A-4FAC-9254-E636B72BC909}" srcOrd="0" destOrd="0" presId="urn:microsoft.com/office/officeart/2005/8/layout/pyramid3"/>
    <dgm:cxn modelId="{12DC4DCA-DC54-4490-849E-6E81E531925E}" type="presParOf" srcId="{43F53719-C92A-4FAC-9254-E636B72BC909}" destId="{66C2CF8F-E5A2-4F4F-B5AF-7C904D014AE9}" srcOrd="0" destOrd="0" presId="urn:microsoft.com/office/officeart/2005/8/layout/pyramid3"/>
    <dgm:cxn modelId="{1A1844B8-F0C6-492A-9E22-282B2C590198}" type="presParOf" srcId="{43F53719-C92A-4FAC-9254-E636B72BC909}" destId="{F23078B5-ED99-40AB-A749-5F614A000B8D}" srcOrd="1" destOrd="0" presId="urn:microsoft.com/office/officeart/2005/8/layout/pyramid3"/>
    <dgm:cxn modelId="{D388B0B3-DD83-4B33-81A8-B757D907B052}" type="presParOf" srcId="{1A7D653E-C92D-4093-8D24-1CF3FF9BDA70}" destId="{4A8ED922-FFE2-4543-BFC4-51DE04A353E1}" srcOrd="1" destOrd="0" presId="urn:microsoft.com/office/officeart/2005/8/layout/pyramid3"/>
    <dgm:cxn modelId="{FBE8FBEA-631E-48C7-97F3-711332B07384}" type="presParOf" srcId="{4A8ED922-FFE2-4543-BFC4-51DE04A353E1}" destId="{8BCF2A9D-669C-4D16-82B3-D796593AF548}" srcOrd="0" destOrd="0" presId="urn:microsoft.com/office/officeart/2005/8/layout/pyramid3"/>
    <dgm:cxn modelId="{D9141257-7158-4CF5-8B32-C5A0A30E43EE}" type="presParOf" srcId="{4A8ED922-FFE2-4543-BFC4-51DE04A353E1}" destId="{01B2F966-91A5-4B2E-B338-6C250278D22F}" srcOrd="1" destOrd="0" presId="urn:microsoft.com/office/officeart/2005/8/layout/pyramid3"/>
    <dgm:cxn modelId="{F60CA404-B9DF-4BEB-9F25-A9C34148476E}" type="presParOf" srcId="{1A7D653E-C92D-4093-8D24-1CF3FF9BDA70}" destId="{0E7AB478-3B76-407B-9134-D67C8AEB85E8}" srcOrd="2" destOrd="0" presId="urn:microsoft.com/office/officeart/2005/8/layout/pyramid3"/>
    <dgm:cxn modelId="{3C4F3C33-C69B-49C4-902E-A060753C3DB8}" type="presParOf" srcId="{0E7AB478-3B76-407B-9134-D67C8AEB85E8}" destId="{F90B72EA-398C-4F62-8E11-39218F21E48B}" srcOrd="0" destOrd="0" presId="urn:microsoft.com/office/officeart/2005/8/layout/pyramid3"/>
    <dgm:cxn modelId="{46BDF3E9-9361-4A4A-80DE-50312C01AF80}" type="presParOf" srcId="{0E7AB478-3B76-407B-9134-D67C8AEB85E8}" destId="{934512C5-2F52-460B-AD34-61A4B5C238B9}" srcOrd="1" destOrd="0" presId="urn:microsoft.com/office/officeart/2005/8/layout/pyramid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FF6206-A086-44F5-B028-0D87B83FF515}" type="doc">
      <dgm:prSet loTypeId="urn:microsoft.com/office/officeart/2005/8/layout/pyramid1" loCatId="pyramid" qsTypeId="urn:microsoft.com/office/officeart/2005/8/quickstyle/3d5" qsCatId="3D" csTypeId="urn:microsoft.com/office/officeart/2005/8/colors/colorful1" csCatId="colorful" phldr="1"/>
      <dgm:spPr/>
    </dgm:pt>
    <dgm:pt modelId="{8294FCC7-1562-4B6E-B12A-53CEF7DDC874}">
      <dgm:prSet phldrT="[Text]"/>
      <dgm:spPr/>
      <dgm:t>
        <a:bodyPr/>
        <a:lstStyle/>
        <a:p>
          <a:r>
            <a:rPr lang="en-US" dirty="0" smtClean="0"/>
            <a:t/>
          </a:r>
          <a:br>
            <a:rPr lang="en-US" dirty="0" smtClean="0"/>
          </a:br>
          <a:r>
            <a:rPr lang="en-US" dirty="0" smtClean="0"/>
            <a:t>UI</a:t>
          </a:r>
          <a:endParaRPr lang="en-US" dirty="0"/>
        </a:p>
      </dgm:t>
    </dgm:pt>
    <dgm:pt modelId="{DA757F63-87F2-419B-8BA4-259035092AD4}" type="parTrans" cxnId="{041138B9-B860-4F76-BBFA-E72A3CC3EB23}">
      <dgm:prSet/>
      <dgm:spPr/>
      <dgm:t>
        <a:bodyPr/>
        <a:lstStyle/>
        <a:p>
          <a:endParaRPr lang="en-US"/>
        </a:p>
      </dgm:t>
    </dgm:pt>
    <dgm:pt modelId="{6ACC11A9-05C1-4ABF-89F9-801150C83B04}" type="sibTrans" cxnId="{041138B9-B860-4F76-BBFA-E72A3CC3EB23}">
      <dgm:prSet/>
      <dgm:spPr/>
      <dgm:t>
        <a:bodyPr/>
        <a:lstStyle/>
        <a:p>
          <a:endParaRPr lang="en-US"/>
        </a:p>
      </dgm:t>
    </dgm:pt>
    <dgm:pt modelId="{DA33CB43-3745-4E06-BD5D-1A2087200C89}">
      <dgm:prSet phldrT="[Text]"/>
      <dgm:spPr/>
      <dgm:t>
        <a:bodyPr/>
        <a:lstStyle/>
        <a:p>
          <a:r>
            <a:rPr lang="en-US" dirty="0" smtClean="0"/>
            <a:t>Integration</a:t>
          </a:r>
          <a:endParaRPr lang="en-US" dirty="0"/>
        </a:p>
      </dgm:t>
    </dgm:pt>
    <dgm:pt modelId="{AED0FFC8-883B-43FD-B295-B9DB07E33DE4}" type="parTrans" cxnId="{C9BCF404-24CF-49B1-A2BF-2BCDDD92E1D5}">
      <dgm:prSet/>
      <dgm:spPr/>
      <dgm:t>
        <a:bodyPr/>
        <a:lstStyle/>
        <a:p>
          <a:endParaRPr lang="en-US"/>
        </a:p>
      </dgm:t>
    </dgm:pt>
    <dgm:pt modelId="{6DCDDDDB-5B04-43DF-B7C4-9A322193E296}" type="sibTrans" cxnId="{C9BCF404-24CF-49B1-A2BF-2BCDDD92E1D5}">
      <dgm:prSet/>
      <dgm:spPr/>
      <dgm:t>
        <a:bodyPr/>
        <a:lstStyle/>
        <a:p>
          <a:endParaRPr lang="en-US"/>
        </a:p>
      </dgm:t>
    </dgm:pt>
    <dgm:pt modelId="{11D3EBF7-DAEC-41C0-BA4F-BC24EBE0010A}">
      <dgm:prSet phldrT="[Text]"/>
      <dgm:spPr/>
      <dgm:t>
        <a:bodyPr/>
        <a:lstStyle/>
        <a:p>
          <a:r>
            <a:rPr lang="en-US" dirty="0" smtClean="0"/>
            <a:t>Unit</a:t>
          </a:r>
          <a:endParaRPr lang="en-US" dirty="0"/>
        </a:p>
      </dgm:t>
    </dgm:pt>
    <dgm:pt modelId="{CB80336F-E4E2-4023-869C-4A862A06E05A}" type="parTrans" cxnId="{ABE3CCCC-80B8-426F-B7FB-27579E4F466D}">
      <dgm:prSet/>
      <dgm:spPr/>
      <dgm:t>
        <a:bodyPr/>
        <a:lstStyle/>
        <a:p>
          <a:endParaRPr lang="en-US"/>
        </a:p>
      </dgm:t>
    </dgm:pt>
    <dgm:pt modelId="{3150F961-3A96-4DD1-A475-4B1E27BFC2CE}" type="sibTrans" cxnId="{ABE3CCCC-80B8-426F-B7FB-27579E4F466D}">
      <dgm:prSet/>
      <dgm:spPr/>
      <dgm:t>
        <a:bodyPr/>
        <a:lstStyle/>
        <a:p>
          <a:endParaRPr lang="en-US"/>
        </a:p>
      </dgm:t>
    </dgm:pt>
    <dgm:pt modelId="{10A21751-11C1-42BE-A967-D4801FA515F5}" type="pres">
      <dgm:prSet presAssocID="{C8FF6206-A086-44F5-B028-0D87B83FF515}" presName="Name0" presStyleCnt="0">
        <dgm:presLayoutVars>
          <dgm:dir/>
          <dgm:animLvl val="lvl"/>
          <dgm:resizeHandles val="exact"/>
        </dgm:presLayoutVars>
      </dgm:prSet>
      <dgm:spPr/>
    </dgm:pt>
    <dgm:pt modelId="{4D236F47-EBFC-4417-8531-17F58D18D54C}" type="pres">
      <dgm:prSet presAssocID="{8294FCC7-1562-4B6E-B12A-53CEF7DDC874}" presName="Name8" presStyleCnt="0"/>
      <dgm:spPr/>
    </dgm:pt>
    <dgm:pt modelId="{6EB9CC4A-D0D3-4E77-9415-B924414D2BD9}" type="pres">
      <dgm:prSet presAssocID="{8294FCC7-1562-4B6E-B12A-53CEF7DDC874}" presName="level" presStyleLbl="node1" presStyleIdx="0" presStyleCnt="3">
        <dgm:presLayoutVars>
          <dgm:chMax val="1"/>
          <dgm:bulletEnabled val="1"/>
        </dgm:presLayoutVars>
      </dgm:prSet>
      <dgm:spPr/>
      <dgm:t>
        <a:bodyPr/>
        <a:lstStyle/>
        <a:p>
          <a:endParaRPr lang="en-US"/>
        </a:p>
      </dgm:t>
    </dgm:pt>
    <dgm:pt modelId="{44DBF4DB-CA4A-438B-A9D9-9485974DF7B7}" type="pres">
      <dgm:prSet presAssocID="{8294FCC7-1562-4B6E-B12A-53CEF7DDC874}" presName="levelTx" presStyleLbl="revTx" presStyleIdx="0" presStyleCnt="0">
        <dgm:presLayoutVars>
          <dgm:chMax val="1"/>
          <dgm:bulletEnabled val="1"/>
        </dgm:presLayoutVars>
      </dgm:prSet>
      <dgm:spPr/>
      <dgm:t>
        <a:bodyPr/>
        <a:lstStyle/>
        <a:p>
          <a:endParaRPr lang="en-US"/>
        </a:p>
      </dgm:t>
    </dgm:pt>
    <dgm:pt modelId="{4635944A-EA58-429C-8D89-EA6DE24F970E}" type="pres">
      <dgm:prSet presAssocID="{DA33CB43-3745-4E06-BD5D-1A2087200C89}" presName="Name8" presStyleCnt="0"/>
      <dgm:spPr/>
    </dgm:pt>
    <dgm:pt modelId="{F6E7AB48-F94F-4FD0-AFEE-A44ED8A53C78}" type="pres">
      <dgm:prSet presAssocID="{DA33CB43-3745-4E06-BD5D-1A2087200C89}" presName="level" presStyleLbl="node1" presStyleIdx="1" presStyleCnt="3">
        <dgm:presLayoutVars>
          <dgm:chMax val="1"/>
          <dgm:bulletEnabled val="1"/>
        </dgm:presLayoutVars>
      </dgm:prSet>
      <dgm:spPr/>
      <dgm:t>
        <a:bodyPr/>
        <a:lstStyle/>
        <a:p>
          <a:endParaRPr lang="en-US"/>
        </a:p>
      </dgm:t>
    </dgm:pt>
    <dgm:pt modelId="{998889E4-9A04-42A4-8622-0DE4E5847CD5}" type="pres">
      <dgm:prSet presAssocID="{DA33CB43-3745-4E06-BD5D-1A2087200C89}" presName="levelTx" presStyleLbl="revTx" presStyleIdx="0" presStyleCnt="0">
        <dgm:presLayoutVars>
          <dgm:chMax val="1"/>
          <dgm:bulletEnabled val="1"/>
        </dgm:presLayoutVars>
      </dgm:prSet>
      <dgm:spPr/>
      <dgm:t>
        <a:bodyPr/>
        <a:lstStyle/>
        <a:p>
          <a:endParaRPr lang="en-US"/>
        </a:p>
      </dgm:t>
    </dgm:pt>
    <dgm:pt modelId="{6DD17D52-FAC7-4848-942A-597DCEAC97DA}" type="pres">
      <dgm:prSet presAssocID="{11D3EBF7-DAEC-41C0-BA4F-BC24EBE0010A}" presName="Name8" presStyleCnt="0"/>
      <dgm:spPr/>
    </dgm:pt>
    <dgm:pt modelId="{339F441D-C7D9-4BD0-81FE-866C28B251BF}" type="pres">
      <dgm:prSet presAssocID="{11D3EBF7-DAEC-41C0-BA4F-BC24EBE0010A}" presName="level" presStyleLbl="node1" presStyleIdx="2" presStyleCnt="3" custLinFactNeighborX="203" custLinFactNeighborY="-3846">
        <dgm:presLayoutVars>
          <dgm:chMax val="1"/>
          <dgm:bulletEnabled val="1"/>
        </dgm:presLayoutVars>
      </dgm:prSet>
      <dgm:spPr/>
      <dgm:t>
        <a:bodyPr/>
        <a:lstStyle/>
        <a:p>
          <a:endParaRPr lang="en-US"/>
        </a:p>
      </dgm:t>
    </dgm:pt>
    <dgm:pt modelId="{43C38DE9-DE62-48C6-8F57-786A64DAC5CC}" type="pres">
      <dgm:prSet presAssocID="{11D3EBF7-DAEC-41C0-BA4F-BC24EBE0010A}" presName="levelTx" presStyleLbl="revTx" presStyleIdx="0" presStyleCnt="0">
        <dgm:presLayoutVars>
          <dgm:chMax val="1"/>
          <dgm:bulletEnabled val="1"/>
        </dgm:presLayoutVars>
      </dgm:prSet>
      <dgm:spPr/>
      <dgm:t>
        <a:bodyPr/>
        <a:lstStyle/>
        <a:p>
          <a:endParaRPr lang="en-US"/>
        </a:p>
      </dgm:t>
    </dgm:pt>
  </dgm:ptLst>
  <dgm:cxnLst>
    <dgm:cxn modelId="{ABE3CCCC-80B8-426F-B7FB-27579E4F466D}" srcId="{C8FF6206-A086-44F5-B028-0D87B83FF515}" destId="{11D3EBF7-DAEC-41C0-BA4F-BC24EBE0010A}" srcOrd="2" destOrd="0" parTransId="{CB80336F-E4E2-4023-869C-4A862A06E05A}" sibTransId="{3150F961-3A96-4DD1-A475-4B1E27BFC2CE}"/>
    <dgm:cxn modelId="{8C70182C-0D82-4151-A973-16A82CC3D9F1}" type="presOf" srcId="{8294FCC7-1562-4B6E-B12A-53CEF7DDC874}" destId="{44DBF4DB-CA4A-438B-A9D9-9485974DF7B7}" srcOrd="1" destOrd="0" presId="urn:microsoft.com/office/officeart/2005/8/layout/pyramid1"/>
    <dgm:cxn modelId="{D780FF97-540D-4184-9453-DE08416437B5}" type="presOf" srcId="{11D3EBF7-DAEC-41C0-BA4F-BC24EBE0010A}" destId="{339F441D-C7D9-4BD0-81FE-866C28B251BF}" srcOrd="0" destOrd="0" presId="urn:microsoft.com/office/officeart/2005/8/layout/pyramid1"/>
    <dgm:cxn modelId="{C9BCF404-24CF-49B1-A2BF-2BCDDD92E1D5}" srcId="{C8FF6206-A086-44F5-B028-0D87B83FF515}" destId="{DA33CB43-3745-4E06-BD5D-1A2087200C89}" srcOrd="1" destOrd="0" parTransId="{AED0FFC8-883B-43FD-B295-B9DB07E33DE4}" sibTransId="{6DCDDDDB-5B04-43DF-B7C4-9A322193E296}"/>
    <dgm:cxn modelId="{150E07AC-5405-430D-8F54-A97901E8E3A9}" type="presOf" srcId="{11D3EBF7-DAEC-41C0-BA4F-BC24EBE0010A}" destId="{43C38DE9-DE62-48C6-8F57-786A64DAC5CC}" srcOrd="1" destOrd="0" presId="urn:microsoft.com/office/officeart/2005/8/layout/pyramid1"/>
    <dgm:cxn modelId="{C8F3F725-A787-4A3A-A2C6-73BBEBED581E}" type="presOf" srcId="{DA33CB43-3745-4E06-BD5D-1A2087200C89}" destId="{F6E7AB48-F94F-4FD0-AFEE-A44ED8A53C78}" srcOrd="0" destOrd="0" presId="urn:microsoft.com/office/officeart/2005/8/layout/pyramid1"/>
    <dgm:cxn modelId="{041138B9-B860-4F76-BBFA-E72A3CC3EB23}" srcId="{C8FF6206-A086-44F5-B028-0D87B83FF515}" destId="{8294FCC7-1562-4B6E-B12A-53CEF7DDC874}" srcOrd="0" destOrd="0" parTransId="{DA757F63-87F2-419B-8BA4-259035092AD4}" sibTransId="{6ACC11A9-05C1-4ABF-89F9-801150C83B04}"/>
    <dgm:cxn modelId="{4E841BE6-3358-44FB-B541-D5A40AFDBF08}" type="presOf" srcId="{C8FF6206-A086-44F5-B028-0D87B83FF515}" destId="{10A21751-11C1-42BE-A967-D4801FA515F5}" srcOrd="0" destOrd="0" presId="urn:microsoft.com/office/officeart/2005/8/layout/pyramid1"/>
    <dgm:cxn modelId="{C72F28F3-2BCD-4987-8395-96BE2C5F3287}" type="presOf" srcId="{8294FCC7-1562-4B6E-B12A-53CEF7DDC874}" destId="{6EB9CC4A-D0D3-4E77-9415-B924414D2BD9}" srcOrd="0" destOrd="0" presId="urn:microsoft.com/office/officeart/2005/8/layout/pyramid1"/>
    <dgm:cxn modelId="{7351963E-D962-4ED0-8A1B-9AF4869C0F6A}" type="presOf" srcId="{DA33CB43-3745-4E06-BD5D-1A2087200C89}" destId="{998889E4-9A04-42A4-8622-0DE4E5847CD5}" srcOrd="1" destOrd="0" presId="urn:microsoft.com/office/officeart/2005/8/layout/pyramid1"/>
    <dgm:cxn modelId="{EB12ECD6-4EF3-4CFA-B3FF-BFB64B7925F9}" type="presParOf" srcId="{10A21751-11C1-42BE-A967-D4801FA515F5}" destId="{4D236F47-EBFC-4417-8531-17F58D18D54C}" srcOrd="0" destOrd="0" presId="urn:microsoft.com/office/officeart/2005/8/layout/pyramid1"/>
    <dgm:cxn modelId="{52E5A5C3-879B-40ED-880D-9D2E3F9B29F4}" type="presParOf" srcId="{4D236F47-EBFC-4417-8531-17F58D18D54C}" destId="{6EB9CC4A-D0D3-4E77-9415-B924414D2BD9}" srcOrd="0" destOrd="0" presId="urn:microsoft.com/office/officeart/2005/8/layout/pyramid1"/>
    <dgm:cxn modelId="{6C3E7474-3B78-4569-8060-F3C1B1025B9C}" type="presParOf" srcId="{4D236F47-EBFC-4417-8531-17F58D18D54C}" destId="{44DBF4DB-CA4A-438B-A9D9-9485974DF7B7}" srcOrd="1" destOrd="0" presId="urn:microsoft.com/office/officeart/2005/8/layout/pyramid1"/>
    <dgm:cxn modelId="{6795B195-6F72-47E9-B057-5A56A8DB86F6}" type="presParOf" srcId="{10A21751-11C1-42BE-A967-D4801FA515F5}" destId="{4635944A-EA58-429C-8D89-EA6DE24F970E}" srcOrd="1" destOrd="0" presId="urn:microsoft.com/office/officeart/2005/8/layout/pyramid1"/>
    <dgm:cxn modelId="{46BB1538-D332-4A4E-99D0-5AA876757446}" type="presParOf" srcId="{4635944A-EA58-429C-8D89-EA6DE24F970E}" destId="{F6E7AB48-F94F-4FD0-AFEE-A44ED8A53C78}" srcOrd="0" destOrd="0" presId="urn:microsoft.com/office/officeart/2005/8/layout/pyramid1"/>
    <dgm:cxn modelId="{B420C4C4-ED99-48C8-87A2-B27D7C16CBEA}" type="presParOf" srcId="{4635944A-EA58-429C-8D89-EA6DE24F970E}" destId="{998889E4-9A04-42A4-8622-0DE4E5847CD5}" srcOrd="1" destOrd="0" presId="urn:microsoft.com/office/officeart/2005/8/layout/pyramid1"/>
    <dgm:cxn modelId="{8583AFC0-968E-4386-81EF-F04D1B258BAB}" type="presParOf" srcId="{10A21751-11C1-42BE-A967-D4801FA515F5}" destId="{6DD17D52-FAC7-4848-942A-597DCEAC97DA}" srcOrd="2" destOrd="0" presId="urn:microsoft.com/office/officeart/2005/8/layout/pyramid1"/>
    <dgm:cxn modelId="{1822E201-F0A9-4DA4-9152-631CABBAB7EF}" type="presParOf" srcId="{6DD17D52-FAC7-4848-942A-597DCEAC97DA}" destId="{339F441D-C7D9-4BD0-81FE-866C28B251BF}" srcOrd="0" destOrd="0" presId="urn:microsoft.com/office/officeart/2005/8/layout/pyramid1"/>
    <dgm:cxn modelId="{01A4FBDE-333A-4CE6-8FBE-77B9BD458F1E}" type="presParOf" srcId="{6DD17D52-FAC7-4848-942A-597DCEAC97DA}" destId="{43C38DE9-DE62-48C6-8F57-786A64DAC5CC}"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C2CF8F-E5A2-4F4F-B5AF-7C904D014AE9}">
      <dsp:nvSpPr>
        <dsp:cNvPr id="0" name=""/>
        <dsp:cNvSpPr/>
      </dsp:nvSpPr>
      <dsp:spPr>
        <a:xfrm rot="10800000">
          <a:off x="0" y="0"/>
          <a:ext cx="6096000" cy="1566333"/>
        </a:xfrm>
        <a:prstGeom prst="trapezoid">
          <a:avLst>
            <a:gd name="adj" fmla="val 64865"/>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dirty="0" smtClean="0"/>
            <a:t>UI</a:t>
          </a:r>
          <a:endParaRPr lang="en-US" sz="4000" kern="1200" dirty="0"/>
        </a:p>
      </dsp:txBody>
      <dsp:txXfrm>
        <a:off x="1066799" y="0"/>
        <a:ext cx="3962400" cy="1566333"/>
      </dsp:txXfrm>
    </dsp:sp>
    <dsp:sp modelId="{8BCF2A9D-669C-4D16-82B3-D796593AF548}">
      <dsp:nvSpPr>
        <dsp:cNvPr id="0" name=""/>
        <dsp:cNvSpPr/>
      </dsp:nvSpPr>
      <dsp:spPr>
        <a:xfrm rot="10800000">
          <a:off x="1016000" y="1566333"/>
          <a:ext cx="4063999" cy="1566333"/>
        </a:xfrm>
        <a:prstGeom prst="trapezoid">
          <a:avLst>
            <a:gd name="adj" fmla="val 64865"/>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dirty="0" smtClean="0"/>
            <a:t>Integration</a:t>
          </a:r>
          <a:endParaRPr lang="en-US" sz="4000" kern="1200" dirty="0"/>
        </a:p>
      </dsp:txBody>
      <dsp:txXfrm>
        <a:off x="1727200" y="1566333"/>
        <a:ext cx="2641600" cy="1566333"/>
      </dsp:txXfrm>
    </dsp:sp>
    <dsp:sp modelId="{F90B72EA-398C-4F62-8E11-39218F21E48B}">
      <dsp:nvSpPr>
        <dsp:cNvPr id="0" name=""/>
        <dsp:cNvSpPr/>
      </dsp:nvSpPr>
      <dsp:spPr>
        <a:xfrm rot="10800000">
          <a:off x="2032000" y="3132666"/>
          <a:ext cx="2031999" cy="1566333"/>
        </a:xfrm>
        <a:prstGeom prst="trapezoid">
          <a:avLst>
            <a:gd name="adj" fmla="val 64865"/>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dirty="0" smtClean="0"/>
            <a:t>Unit</a:t>
          </a:r>
          <a:endParaRPr lang="en-US" sz="4000" kern="1200" dirty="0"/>
        </a:p>
      </dsp:txBody>
      <dsp:txXfrm>
        <a:off x="2032000" y="3132666"/>
        <a:ext cx="2031999" cy="15663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B9CC4A-D0D3-4E77-9415-B924414D2BD9}">
      <dsp:nvSpPr>
        <dsp:cNvPr id="0" name=""/>
        <dsp:cNvSpPr/>
      </dsp:nvSpPr>
      <dsp:spPr>
        <a:xfrm>
          <a:off x="2006600" y="0"/>
          <a:ext cx="2006600" cy="1540933"/>
        </a:xfrm>
        <a:prstGeom prst="trapezoid">
          <a:avLst>
            <a:gd name="adj" fmla="val 6511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smtClean="0"/>
            <a:t/>
          </a:r>
          <a:br>
            <a:rPr lang="en-US" sz="4300" kern="1200" dirty="0" smtClean="0"/>
          </a:br>
          <a:r>
            <a:rPr lang="en-US" sz="4300" kern="1200" dirty="0" smtClean="0"/>
            <a:t>UI</a:t>
          </a:r>
          <a:endParaRPr lang="en-US" sz="4300" kern="1200" dirty="0"/>
        </a:p>
      </dsp:txBody>
      <dsp:txXfrm>
        <a:off x="2006600" y="0"/>
        <a:ext cx="2006600" cy="1540933"/>
      </dsp:txXfrm>
    </dsp:sp>
    <dsp:sp modelId="{F6E7AB48-F94F-4FD0-AFEE-A44ED8A53C78}">
      <dsp:nvSpPr>
        <dsp:cNvPr id="0" name=""/>
        <dsp:cNvSpPr/>
      </dsp:nvSpPr>
      <dsp:spPr>
        <a:xfrm>
          <a:off x="1003299" y="1540933"/>
          <a:ext cx="4013200" cy="1540933"/>
        </a:xfrm>
        <a:prstGeom prst="trapezoid">
          <a:avLst>
            <a:gd name="adj" fmla="val 6511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smtClean="0"/>
            <a:t>Integration</a:t>
          </a:r>
          <a:endParaRPr lang="en-US" sz="4300" kern="1200" dirty="0"/>
        </a:p>
      </dsp:txBody>
      <dsp:txXfrm>
        <a:off x="1705609" y="1540933"/>
        <a:ext cx="2608580" cy="1540933"/>
      </dsp:txXfrm>
    </dsp:sp>
    <dsp:sp modelId="{339F441D-C7D9-4BD0-81FE-866C28B251BF}">
      <dsp:nvSpPr>
        <dsp:cNvPr id="0" name=""/>
        <dsp:cNvSpPr/>
      </dsp:nvSpPr>
      <dsp:spPr>
        <a:xfrm>
          <a:off x="0" y="3022602"/>
          <a:ext cx="6019800" cy="1540933"/>
        </a:xfrm>
        <a:prstGeom prst="trapezoid">
          <a:avLst>
            <a:gd name="adj" fmla="val 6511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smtClean="0"/>
            <a:t>Unit</a:t>
          </a:r>
          <a:endParaRPr lang="en-US" sz="4300" kern="1200" dirty="0"/>
        </a:p>
      </dsp:txBody>
      <dsp:txXfrm>
        <a:off x="1053464" y="3022602"/>
        <a:ext cx="3912870" cy="15409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915DEC-0E8E-4903-8044-6CB59B85C72A}" type="datetimeFigureOut">
              <a:rPr lang="en-US" smtClean="0"/>
              <a:pPr/>
              <a:t>3/30/2011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A175E-230C-4CE8-9B6D-4E267DD7A3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800" dirty="0" smtClean="0"/>
              <a:t>F</a:t>
            </a:r>
            <a:r>
              <a:rPr lang="en-US" dirty="0" smtClean="0"/>
              <a:t>ast – 100 tests/sec</a:t>
            </a:r>
          </a:p>
          <a:p>
            <a:pPr>
              <a:buNone/>
            </a:pPr>
            <a:r>
              <a:rPr lang="en-US" sz="2800" dirty="0" smtClean="0"/>
              <a:t>I</a:t>
            </a:r>
            <a:r>
              <a:rPr lang="en-US" dirty="0" smtClean="0"/>
              <a:t>solated – Fails for single reason</a:t>
            </a:r>
          </a:p>
          <a:p>
            <a:pPr>
              <a:buNone/>
            </a:pPr>
            <a:r>
              <a:rPr lang="en-US" sz="2800" dirty="0" smtClean="0"/>
              <a:t>R</a:t>
            </a:r>
            <a:r>
              <a:rPr lang="en-US" dirty="0" smtClean="0"/>
              <a:t>epeatable – Database Transaction</a:t>
            </a:r>
          </a:p>
          <a:p>
            <a:pPr>
              <a:buNone/>
            </a:pPr>
            <a:r>
              <a:rPr lang="en-US" sz="2800" dirty="0" smtClean="0"/>
              <a:t>S</a:t>
            </a:r>
            <a:r>
              <a:rPr lang="en-US" dirty="0" smtClean="0"/>
              <a:t>elf-Verifying – Pass/Fail</a:t>
            </a:r>
          </a:p>
          <a:p>
            <a:pPr>
              <a:buNone/>
            </a:pPr>
            <a:r>
              <a:rPr lang="en-US" sz="2800" dirty="0" smtClean="0"/>
              <a:t>T</a:t>
            </a:r>
            <a:r>
              <a:rPr lang="en-US" dirty="0" smtClean="0"/>
              <a:t>imely - Before the</a:t>
            </a:r>
            <a:r>
              <a:rPr lang="en-US" baseline="0" dirty="0" smtClean="0"/>
              <a:t> </a:t>
            </a:r>
            <a:r>
              <a:rPr lang="en-US" dirty="0" smtClean="0"/>
              <a:t>code</a:t>
            </a:r>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56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release was AWFUL!</a:t>
            </a:r>
          </a:p>
          <a:p>
            <a:r>
              <a:rPr lang="en-US" dirty="0" smtClean="0"/>
              <a:t>new feature to the User Profile module</a:t>
            </a:r>
          </a:p>
          <a:p>
            <a:r>
              <a:rPr lang="en-US" dirty="0" smtClean="0"/>
              <a:t>Broke Rating Engine and the Scheduler</a:t>
            </a:r>
          </a:p>
          <a:p>
            <a:r>
              <a:rPr lang="en-US" dirty="0" smtClean="0"/>
              <a:t>Mgmt</a:t>
            </a:r>
            <a:r>
              <a:rPr lang="en-US" baseline="0" dirty="0" smtClean="0"/>
              <a:t> regression test</a:t>
            </a:r>
          </a:p>
          <a:p>
            <a:r>
              <a:rPr lang="en-US" dirty="0" smtClean="0"/>
              <a:t>developers wait</a:t>
            </a:r>
            <a:r>
              <a:rPr lang="en-US" baseline="0" dirty="0" smtClean="0"/>
              <a:t> until the last moment</a:t>
            </a:r>
          </a:p>
          <a:p>
            <a:endParaRPr lang="en-US" baseline="0" dirty="0" smtClean="0"/>
          </a:p>
          <a:p>
            <a:r>
              <a:rPr lang="en-US" baseline="0" dirty="0" smtClean="0"/>
              <a:t>Next release is a new Security Sub-system</a:t>
            </a:r>
          </a:p>
          <a:p>
            <a:r>
              <a:rPr lang="en-US" baseline="0" dirty="0" smtClean="0"/>
              <a:t>My spouse it upset about the long hours</a:t>
            </a:r>
            <a:endParaRPr lang="en-US" dirty="0" smtClean="0"/>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Construction industry</a:t>
            </a:r>
            <a:r>
              <a:rPr lang="en-US" baseline="0" dirty="0" smtClean="0"/>
              <a:t> has “Explicit Context” defined via a Blueprint</a:t>
            </a:r>
          </a:p>
          <a:p>
            <a:r>
              <a:rPr lang="en-US" baseline="0" dirty="0" smtClean="0"/>
              <a:t>It is the </a:t>
            </a:r>
            <a:r>
              <a:rPr lang="en-US" b="1" baseline="0" dirty="0" smtClean="0"/>
              <a:t>Specification </a:t>
            </a:r>
            <a:r>
              <a:rPr lang="en-US" baseline="0" dirty="0" smtClean="0"/>
              <a:t>for a building</a:t>
            </a:r>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Discuss</a:t>
            </a:r>
          </a:p>
          <a:p>
            <a:r>
              <a:rPr lang="en-US" dirty="0" smtClean="0"/>
              <a:t>Review User Story with Project Stakeholders</a:t>
            </a:r>
          </a:p>
          <a:p>
            <a:pPr lvl="1"/>
            <a:r>
              <a:rPr lang="en-US" dirty="0" smtClean="0"/>
              <a:t>Customer/BA/QA/PM/</a:t>
            </a:r>
            <a:r>
              <a:rPr lang="en-US" dirty="0" err="1" smtClean="0"/>
              <a:t>Devs</a:t>
            </a:r>
            <a:endParaRPr lang="en-US" dirty="0" smtClean="0"/>
          </a:p>
          <a:p>
            <a:r>
              <a:rPr lang="en-US" dirty="0" smtClean="0"/>
              <a:t>Define Acceptance Criteria</a:t>
            </a:r>
          </a:p>
          <a:p>
            <a:r>
              <a:rPr lang="en-US" dirty="0" smtClean="0"/>
              <a:t>Sketch out examples</a:t>
            </a:r>
          </a:p>
          <a:p>
            <a:r>
              <a:rPr lang="en-US" b="1" dirty="0" smtClean="0"/>
              <a:t>Distill</a:t>
            </a:r>
            <a:r>
              <a:rPr lang="en-US" b="1" baseline="0" dirty="0" smtClean="0"/>
              <a:t> - </a:t>
            </a:r>
            <a:r>
              <a:rPr lang="en-US" dirty="0" smtClean="0"/>
              <a:t>Acceptance Criteria to Examples</a:t>
            </a:r>
            <a:endParaRPr lang="en-US" b="1" dirty="0" smtClean="0"/>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32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Discuss</a:t>
            </a:r>
          </a:p>
          <a:p>
            <a:r>
              <a:rPr lang="en-US" dirty="0" smtClean="0"/>
              <a:t>Review User Story with Project Stakeholders</a:t>
            </a:r>
          </a:p>
          <a:p>
            <a:pPr lvl="1"/>
            <a:r>
              <a:rPr lang="en-US" dirty="0" smtClean="0"/>
              <a:t>Customer/BA/QA/PM/</a:t>
            </a:r>
            <a:r>
              <a:rPr lang="en-US" dirty="0" err="1" smtClean="0"/>
              <a:t>Devs</a:t>
            </a:r>
            <a:endParaRPr lang="en-US" dirty="0" smtClean="0"/>
          </a:p>
          <a:p>
            <a:r>
              <a:rPr lang="en-US" dirty="0" smtClean="0"/>
              <a:t>Define Acceptance Criteria</a:t>
            </a:r>
          </a:p>
          <a:p>
            <a:r>
              <a:rPr lang="en-US" dirty="0" smtClean="0"/>
              <a:t>Sketch out examples</a:t>
            </a:r>
          </a:p>
          <a:p>
            <a:r>
              <a:rPr lang="en-US" b="1" dirty="0" smtClean="0"/>
              <a:t>Distill</a:t>
            </a:r>
            <a:r>
              <a:rPr lang="en-US" b="1" baseline="0" dirty="0" smtClean="0"/>
              <a:t> - </a:t>
            </a:r>
            <a:r>
              <a:rPr lang="en-US" dirty="0" smtClean="0"/>
              <a:t>Acceptance Criteria to Examples</a:t>
            </a:r>
            <a:endParaRPr lang="en-US" b="1" dirty="0" smtClean="0"/>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Discuss</a:t>
            </a:r>
          </a:p>
          <a:p>
            <a:r>
              <a:rPr lang="en-US" dirty="0" smtClean="0"/>
              <a:t>Review User Story with Project Stakeholders</a:t>
            </a:r>
          </a:p>
          <a:p>
            <a:pPr lvl="1"/>
            <a:r>
              <a:rPr lang="en-US" dirty="0" smtClean="0"/>
              <a:t>Customer/BA/QA/PM/</a:t>
            </a:r>
            <a:r>
              <a:rPr lang="en-US" dirty="0" err="1" smtClean="0"/>
              <a:t>Devs</a:t>
            </a:r>
            <a:endParaRPr lang="en-US" dirty="0" smtClean="0"/>
          </a:p>
          <a:p>
            <a:r>
              <a:rPr lang="en-US" dirty="0" smtClean="0"/>
              <a:t>Define Acceptance Criteria</a:t>
            </a:r>
          </a:p>
          <a:p>
            <a:r>
              <a:rPr lang="en-US" dirty="0" smtClean="0"/>
              <a:t>Sketch out examples</a:t>
            </a:r>
          </a:p>
          <a:p>
            <a:r>
              <a:rPr lang="en-US" b="1" dirty="0" smtClean="0"/>
              <a:t>Distill</a:t>
            </a:r>
            <a:r>
              <a:rPr lang="en-US" b="1" baseline="0" dirty="0" smtClean="0"/>
              <a:t> - </a:t>
            </a:r>
            <a:r>
              <a:rPr lang="en-US" dirty="0" smtClean="0"/>
              <a:t>Acceptance Criteria to Examples</a:t>
            </a:r>
            <a:endParaRPr lang="en-US" b="1" dirty="0" smtClean="0"/>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42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Discuss</a:t>
            </a:r>
          </a:p>
          <a:p>
            <a:r>
              <a:rPr lang="en-US" dirty="0" smtClean="0"/>
              <a:t>Review User Story with Project Stakeholders</a:t>
            </a:r>
          </a:p>
          <a:p>
            <a:pPr lvl="1"/>
            <a:r>
              <a:rPr lang="en-US" dirty="0" smtClean="0"/>
              <a:t>Customer/BA/QA/PM/</a:t>
            </a:r>
            <a:r>
              <a:rPr lang="en-US" dirty="0" err="1" smtClean="0"/>
              <a:t>Devs</a:t>
            </a:r>
            <a:endParaRPr lang="en-US" dirty="0" smtClean="0"/>
          </a:p>
          <a:p>
            <a:r>
              <a:rPr lang="en-US" dirty="0" smtClean="0"/>
              <a:t>Define Acceptance Criteria</a:t>
            </a:r>
          </a:p>
          <a:p>
            <a:r>
              <a:rPr lang="en-US" dirty="0" smtClean="0"/>
              <a:t>Sketch out examples</a:t>
            </a:r>
          </a:p>
          <a:p>
            <a:r>
              <a:rPr lang="en-US" b="1" dirty="0" smtClean="0"/>
              <a:t>Distill</a:t>
            </a:r>
            <a:r>
              <a:rPr lang="en-US" b="1" baseline="0" dirty="0" smtClean="0"/>
              <a:t> - </a:t>
            </a:r>
            <a:r>
              <a:rPr lang="en-US" dirty="0" smtClean="0"/>
              <a:t>Acceptance Criteria to Examples</a:t>
            </a:r>
            <a:endParaRPr lang="en-US" b="1" dirty="0" smtClean="0"/>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45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Discuss</a:t>
            </a:r>
          </a:p>
          <a:p>
            <a:r>
              <a:rPr lang="en-US" dirty="0" smtClean="0"/>
              <a:t>Review User Story with Project Stakeholders</a:t>
            </a:r>
          </a:p>
          <a:p>
            <a:pPr lvl="1"/>
            <a:r>
              <a:rPr lang="en-US" dirty="0" smtClean="0"/>
              <a:t>Customer/BA/QA/PM/</a:t>
            </a:r>
            <a:r>
              <a:rPr lang="en-US" dirty="0" err="1" smtClean="0"/>
              <a:t>Devs</a:t>
            </a:r>
            <a:endParaRPr lang="en-US" dirty="0" smtClean="0"/>
          </a:p>
          <a:p>
            <a:r>
              <a:rPr lang="en-US" dirty="0" smtClean="0"/>
              <a:t>Define Acceptance Criteria</a:t>
            </a:r>
          </a:p>
          <a:p>
            <a:r>
              <a:rPr lang="en-US" dirty="0" smtClean="0"/>
              <a:t>Sketch out examples</a:t>
            </a:r>
          </a:p>
          <a:p>
            <a:r>
              <a:rPr lang="en-US" b="1" dirty="0" smtClean="0"/>
              <a:t>Distill</a:t>
            </a:r>
            <a:r>
              <a:rPr lang="en-US" b="1" baseline="0" dirty="0" smtClean="0"/>
              <a:t> - </a:t>
            </a:r>
            <a:r>
              <a:rPr lang="en-US" dirty="0" smtClean="0"/>
              <a:t>Acceptance Criteria to Examples</a:t>
            </a:r>
            <a:endParaRPr lang="en-US" b="1" dirty="0" smtClean="0"/>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54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0AB518-0160-4240-B8EE-A49060A51C20}" type="datetime1">
              <a:rPr lang="en-US" smtClean="0"/>
              <a:pPr/>
              <a:t>3/30/2011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B70DB-F06E-46E3-92E6-2E5D67867523}" type="datetime1">
              <a:rPr lang="en-US" smtClean="0"/>
              <a:pPr/>
              <a:t>3/30/2011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063F4-496D-4977-9C14-3CA06DBD5E94}" type="datetime1">
              <a:rPr lang="en-US" smtClean="0"/>
              <a:pPr/>
              <a:t>3/30/2011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0946A-30DF-4B0B-8F85-441A3D91C040}" type="datetime1">
              <a:rPr lang="en-US" smtClean="0"/>
              <a:pPr/>
              <a:t>3/30/2011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A10A20-D81E-48F4-9AD5-E50A0A6B78E1}" type="datetime1">
              <a:rPr lang="en-US" smtClean="0"/>
              <a:pPr/>
              <a:t>3/30/2011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38C62-0E05-49AA-9B3E-2FD007A798D1}" type="datetime1">
              <a:rPr lang="en-US" smtClean="0"/>
              <a:pPr/>
              <a:t>3/30/2011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536B63-FFE6-43C3-BCF1-3C6E8FE333FA}" type="datetime1">
              <a:rPr lang="en-US" smtClean="0"/>
              <a:pPr/>
              <a:t>3/30/2011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26D9D3-DE52-4EFF-8C1B-F0A2E8F55DD3}" type="datetime1">
              <a:rPr lang="en-US" smtClean="0"/>
              <a:pPr/>
              <a:t>3/30/2011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EF003-56A1-4240-ACA5-C3AF90E933FF}" type="datetime1">
              <a:rPr lang="en-US" smtClean="0"/>
              <a:pPr/>
              <a:t>3/30/2011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5681F7-9343-4BA5-BB49-901B02487821}" type="datetime1">
              <a:rPr lang="en-US" smtClean="0"/>
              <a:pPr/>
              <a:t>3/30/2011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C754C-AF7A-4E0C-A5E3-367304440568}" type="datetime1">
              <a:rPr lang="en-US" smtClean="0"/>
              <a:pPr/>
              <a:t>3/30/2011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BC8A5-A606-4EBB-B73E-8A47FD915076}" type="datetime1">
              <a:rPr lang="en-US" smtClean="0"/>
              <a:pPr/>
              <a:t>3/30/2011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72A19-557E-4139-A714-D863FB5E7C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jpeg"/><Relationship Id="rId18" Type="http://schemas.openxmlformats.org/officeDocument/2006/relationships/image" Target="../media/image17.png"/><Relationship Id="rId3" Type="http://schemas.openxmlformats.org/officeDocument/2006/relationships/image" Target="../media/image2.gif"/><Relationship Id="rId21" Type="http://schemas.openxmlformats.org/officeDocument/2006/relationships/image" Target="../media/image20.gif"/><Relationship Id="rId7" Type="http://schemas.openxmlformats.org/officeDocument/2006/relationships/image" Target="../media/image6.jpeg"/><Relationship Id="rId12" Type="http://schemas.openxmlformats.org/officeDocument/2006/relationships/image" Target="../media/image11.gif"/><Relationship Id="rId17" Type="http://schemas.openxmlformats.org/officeDocument/2006/relationships/image" Target="../media/image16.gif"/><Relationship Id="rId2" Type="http://schemas.openxmlformats.org/officeDocument/2006/relationships/image" Target="../media/image1.png"/><Relationship Id="rId16" Type="http://schemas.openxmlformats.org/officeDocument/2006/relationships/image" Target="../media/image15.gif"/><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gif"/><Relationship Id="rId11" Type="http://schemas.openxmlformats.org/officeDocument/2006/relationships/image" Target="../media/image10.png"/><Relationship Id="rId24" Type="http://schemas.openxmlformats.org/officeDocument/2006/relationships/image" Target="../media/image23.gif"/><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gif"/><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gif"/><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Acceptance By Example</a:t>
            </a:r>
            <a:br>
              <a:rPr lang="en-US" dirty="0" smtClean="0"/>
            </a:br>
            <a:r>
              <a:rPr lang="en-US" dirty="0" smtClean="0"/>
              <a:t/>
            </a:r>
            <a:br>
              <a:rPr lang="en-US" dirty="0" smtClean="0"/>
            </a:br>
            <a:r>
              <a:rPr lang="en-US" dirty="0" smtClean="0"/>
              <a:t>Tim Gifford</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Coriolis</a:t>
            </a:r>
            <a:r>
              <a:rPr lang="en-US" dirty="0" smtClean="0"/>
              <a:t> Effect</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1862137" y="1219200"/>
            <a:ext cx="5453063" cy="5453063"/>
          </a:xfrm>
          <a:prstGeom prst="rect">
            <a:avLst/>
          </a:prstGeom>
          <a:noFill/>
        </p:spPr>
      </p:pic>
      <p:sp>
        <p:nvSpPr>
          <p:cNvPr id="5" name="Freeform 5"/>
          <p:cNvSpPr>
            <a:spLocks/>
          </p:cNvSpPr>
          <p:nvPr/>
        </p:nvSpPr>
        <p:spPr bwMode="auto">
          <a:xfrm>
            <a:off x="3201988" y="4573588"/>
            <a:ext cx="2970212" cy="760412"/>
          </a:xfrm>
          <a:custGeom>
            <a:avLst/>
            <a:gdLst/>
            <a:ahLst/>
            <a:cxnLst>
              <a:cxn ang="0">
                <a:pos x="0" y="6165"/>
              </a:cxn>
              <a:cxn ang="0">
                <a:pos x="10427" y="6165"/>
              </a:cxn>
              <a:cxn ang="0">
                <a:pos x="10427" y="985"/>
              </a:cxn>
              <a:cxn ang="0">
                <a:pos x="11410" y="995"/>
              </a:cxn>
              <a:cxn ang="0">
                <a:pos x="21600" y="11345"/>
              </a:cxn>
              <a:cxn ang="0">
                <a:pos x="11413" y="21691"/>
              </a:cxn>
              <a:cxn ang="0">
                <a:pos x="10427" y="21705"/>
              </a:cxn>
              <a:cxn ang="0">
                <a:pos x="10427" y="16526"/>
              </a:cxn>
              <a:cxn ang="0">
                <a:pos x="0" y="16526"/>
              </a:cxn>
              <a:cxn ang="0">
                <a:pos x="0" y="6165"/>
              </a:cxn>
            </a:cxnLst>
            <a:rect l="0" t="0" r="r" b="b"/>
            <a:pathLst>
              <a:path w="21600" h="22715">
                <a:moveTo>
                  <a:pt x="0" y="6165"/>
                </a:moveTo>
                <a:lnTo>
                  <a:pt x="10427" y="6165"/>
                </a:lnTo>
                <a:cubicBezTo>
                  <a:pt x="10427" y="6165"/>
                  <a:pt x="10412" y="1031"/>
                  <a:pt x="10427" y="985"/>
                </a:cubicBezTo>
                <a:cubicBezTo>
                  <a:pt x="10427" y="0"/>
                  <a:pt x="11410" y="995"/>
                  <a:pt x="11410" y="995"/>
                </a:cubicBezTo>
                <a:lnTo>
                  <a:pt x="21600" y="11345"/>
                </a:lnTo>
                <a:cubicBezTo>
                  <a:pt x="21600" y="11345"/>
                  <a:pt x="11413" y="21669"/>
                  <a:pt x="11413" y="21691"/>
                </a:cubicBezTo>
                <a:cubicBezTo>
                  <a:pt x="10263" y="22715"/>
                  <a:pt x="10427" y="21705"/>
                  <a:pt x="10427" y="21705"/>
                </a:cubicBezTo>
                <a:lnTo>
                  <a:pt x="10427" y="16526"/>
                </a:lnTo>
                <a:lnTo>
                  <a:pt x="0" y="16526"/>
                </a:lnTo>
                <a:lnTo>
                  <a:pt x="0" y="6165"/>
                </a:lnTo>
                <a:close/>
              </a:path>
            </a:pathLst>
          </a:custGeom>
          <a:solidFill>
            <a:srgbClr val="FFFFFF"/>
          </a:solidFill>
          <a:ln w="9525">
            <a:solidFill>
              <a:srgbClr val="000000"/>
            </a:solidFill>
            <a:round/>
            <a:headEnd/>
            <a:tailEnd/>
          </a:ln>
          <a:effectLst/>
        </p:spPr>
        <p:txBody>
          <a:bodyPr/>
          <a:lstStyle/>
          <a:p>
            <a:endParaRPr lang="en-US"/>
          </a:p>
        </p:txBody>
      </p:sp>
      <p:sp>
        <p:nvSpPr>
          <p:cNvPr id="6" name="Freeform 6"/>
          <p:cNvSpPr>
            <a:spLocks/>
          </p:cNvSpPr>
          <p:nvPr/>
        </p:nvSpPr>
        <p:spPr bwMode="auto">
          <a:xfrm>
            <a:off x="4105275" y="2033588"/>
            <a:ext cx="1000125" cy="306387"/>
          </a:xfrm>
          <a:custGeom>
            <a:avLst/>
            <a:gdLst/>
            <a:ahLst/>
            <a:cxnLst>
              <a:cxn ang="0">
                <a:pos x="0" y="6165"/>
              </a:cxn>
              <a:cxn ang="0">
                <a:pos x="10427" y="6165"/>
              </a:cxn>
              <a:cxn ang="0">
                <a:pos x="10427" y="985"/>
              </a:cxn>
              <a:cxn ang="0">
                <a:pos x="11410" y="995"/>
              </a:cxn>
              <a:cxn ang="0">
                <a:pos x="21600" y="11345"/>
              </a:cxn>
              <a:cxn ang="0">
                <a:pos x="11413" y="21691"/>
              </a:cxn>
              <a:cxn ang="0">
                <a:pos x="10427" y="21705"/>
              </a:cxn>
              <a:cxn ang="0">
                <a:pos x="10427" y="16526"/>
              </a:cxn>
              <a:cxn ang="0">
                <a:pos x="0" y="16526"/>
              </a:cxn>
              <a:cxn ang="0">
                <a:pos x="0" y="6165"/>
              </a:cxn>
            </a:cxnLst>
            <a:rect l="0" t="0" r="r" b="b"/>
            <a:pathLst>
              <a:path w="21600" h="22715">
                <a:moveTo>
                  <a:pt x="0" y="6165"/>
                </a:moveTo>
                <a:lnTo>
                  <a:pt x="10427" y="6165"/>
                </a:lnTo>
                <a:cubicBezTo>
                  <a:pt x="10427" y="6165"/>
                  <a:pt x="10412" y="1031"/>
                  <a:pt x="10427" y="985"/>
                </a:cubicBezTo>
                <a:cubicBezTo>
                  <a:pt x="10427" y="0"/>
                  <a:pt x="11410" y="995"/>
                  <a:pt x="11410" y="995"/>
                </a:cubicBezTo>
                <a:lnTo>
                  <a:pt x="21600" y="11345"/>
                </a:lnTo>
                <a:cubicBezTo>
                  <a:pt x="21600" y="11345"/>
                  <a:pt x="11413" y="21669"/>
                  <a:pt x="11413" y="21691"/>
                </a:cubicBezTo>
                <a:cubicBezTo>
                  <a:pt x="10263" y="22715"/>
                  <a:pt x="10427" y="21705"/>
                  <a:pt x="10427" y="21705"/>
                </a:cubicBezTo>
                <a:lnTo>
                  <a:pt x="10427" y="16526"/>
                </a:lnTo>
                <a:lnTo>
                  <a:pt x="0" y="16526"/>
                </a:lnTo>
                <a:lnTo>
                  <a:pt x="0" y="6165"/>
                </a:lnTo>
                <a:close/>
              </a:path>
            </a:pathLst>
          </a:custGeom>
          <a:solidFill>
            <a:srgbClr val="FFFFFF"/>
          </a:solidFill>
          <a:ln w="9525">
            <a:solidFill>
              <a:srgbClr val="000000"/>
            </a:solidFill>
            <a:round/>
            <a:headEnd/>
            <a:tailEnd/>
          </a:ln>
          <a:effectLst/>
        </p:spPr>
        <p:txBody>
          <a:bodyPr/>
          <a:lstStyle/>
          <a:p>
            <a:endParaRPr lang="en-US"/>
          </a:p>
        </p:txBody>
      </p:sp>
      <p:pic>
        <p:nvPicPr>
          <p:cNvPr id="7" name="Picture 7"/>
          <p:cNvPicPr>
            <a:picLocks noChangeAspect="1" noChangeArrowheads="1"/>
          </p:cNvPicPr>
          <p:nvPr/>
        </p:nvPicPr>
        <p:blipFill>
          <a:blip r:embed="rId3" cstate="print"/>
          <a:srcRect/>
          <a:stretch>
            <a:fillRect/>
          </a:stretch>
        </p:blipFill>
        <p:spPr bwMode="auto">
          <a:xfrm>
            <a:off x="5486401" y="1905000"/>
            <a:ext cx="1524000" cy="3125063"/>
          </a:xfrm>
          <a:prstGeom prst="rect">
            <a:avLst/>
          </a:prstGeom>
          <a:noFill/>
        </p:spPr>
      </p:pic>
      <p:sp>
        <p:nvSpPr>
          <p:cNvPr id="8" name="Slide Number Placeholder 7"/>
          <p:cNvSpPr>
            <a:spLocks noGrp="1"/>
          </p:cNvSpPr>
          <p:nvPr>
            <p:ph type="sldNum" sz="quarter" idx="12"/>
          </p:nvPr>
        </p:nvSpPr>
        <p:spPr/>
        <p:txBody>
          <a:bodyPr/>
          <a:lstStyle/>
          <a:p>
            <a:fld id="{3EA72A19-557E-4139-A714-D863FB5E7CA6}"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3EA72A19-557E-4139-A714-D863FB5E7CA6}"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93663" y="-1625600"/>
            <a:ext cx="9390063" cy="12207875"/>
          </a:xfrm>
          <a:prstGeom prst="rect">
            <a:avLst/>
          </a:prstGeom>
          <a:noFill/>
        </p:spPr>
      </p:pic>
      <p:sp>
        <p:nvSpPr>
          <p:cNvPr id="3" name="Slide Number Placeholder 2"/>
          <p:cNvSpPr>
            <a:spLocks noGrp="1"/>
          </p:cNvSpPr>
          <p:nvPr>
            <p:ph type="sldNum" sz="quarter" idx="12"/>
          </p:nvPr>
        </p:nvSpPr>
        <p:spPr/>
        <p:txBody>
          <a:bodyPr/>
          <a:lstStyle/>
          <a:p>
            <a:fld id="{3EA72A19-557E-4139-A714-D863FB5E7CA6}"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4572000" cy="2544762"/>
          </a:xfrm>
        </p:spPr>
        <p:txBody>
          <a:bodyPr anchor="t">
            <a:normAutofit/>
          </a:bodyPr>
          <a:lstStyle/>
          <a:p>
            <a:r>
              <a:rPr lang="en-US" dirty="0" smtClean="0">
                <a:solidFill>
                  <a:srgbClr val="000000"/>
                </a:solidFill>
              </a:rPr>
              <a:t>What direction does water drain in the USA?</a:t>
            </a:r>
            <a:endParaRPr lang="en-US" dirty="0"/>
          </a:p>
        </p:txBody>
      </p:sp>
      <p:sp>
        <p:nvSpPr>
          <p:cNvPr id="4" name="Rectangle 2"/>
          <p:cNvSpPr txBox="1">
            <a:spLocks noChangeArrowheads="1"/>
          </p:cNvSpPr>
          <p:nvPr/>
        </p:nvSpPr>
        <p:spPr>
          <a:xfrm>
            <a:off x="685801" y="3429000"/>
            <a:ext cx="4191000" cy="2335213"/>
          </a:xfrm>
          <a:prstGeom prst="rect">
            <a:avLst/>
          </a:prstGeom>
        </p:spPr>
        <p:txBody>
          <a:bodyPr vert="horz" lIns="0" tIns="0" rIns="0" bIns="0" rtlCol="0">
            <a:normAutofit/>
          </a:bodyPr>
          <a:lstStyle/>
          <a:p>
            <a:pPr marL="342900" marR="0" lvl="0" indent="-342900" algn="l" defTabSz="914400" rtl="0" eaLnBrk="1" fontAlgn="auto" latinLnBrk="0" hangingPunct="1">
              <a:lnSpc>
                <a:spcPct val="95000"/>
              </a:lnSpc>
              <a:spcBef>
                <a:spcPct val="0"/>
              </a:spcBef>
              <a:spcAft>
                <a:spcPts val="0"/>
              </a:spcAft>
              <a:buClrTx/>
              <a:buSzTx/>
              <a:tabLst/>
              <a:defRPr/>
            </a:pPr>
            <a:r>
              <a:rPr kumimoji="0" lang="en-US" sz="3200" b="0" i="0" u="none" strike="noStrike" kern="1200" cap="none" spc="0" normalizeH="0" baseline="0" noProof="0" dirty="0" smtClean="0">
                <a:ln>
                  <a:noFill/>
                </a:ln>
                <a:solidFill>
                  <a:srgbClr val="000000"/>
                </a:solidFill>
                <a:effectLst/>
                <a:uLnTx/>
                <a:uFillTx/>
                <a:ea typeface="+mn-ea"/>
                <a:cs typeface="+mn-cs"/>
              </a:rPr>
              <a:t>1.) Counter clockwise</a:t>
            </a:r>
            <a:endParaRPr kumimoji="0" lang="en-US" sz="3200" b="0" i="0" u="none" strike="noStrike" kern="1200" cap="none" spc="0" normalizeH="0" baseline="0" noProof="0" dirty="0" smtClean="0">
              <a:ln>
                <a:noFill/>
              </a:ln>
              <a:solidFill>
                <a:schemeClr val="tx1"/>
              </a:solidFill>
              <a:effectLst/>
              <a:uLnTx/>
              <a:uFillTx/>
              <a:ea typeface="+mn-ea"/>
              <a:cs typeface="+mn-cs"/>
            </a:endParaRPr>
          </a:p>
          <a:p>
            <a:pPr marL="342900" marR="0" lvl="0" indent="-342900" algn="l" defTabSz="914400" rtl="0" eaLnBrk="1" fontAlgn="auto" latinLnBrk="0" hangingPunct="1">
              <a:lnSpc>
                <a:spcPct val="95000"/>
              </a:lnSpc>
              <a:spcBef>
                <a:spcPct val="0"/>
              </a:spcBef>
              <a:spcAft>
                <a:spcPts val="0"/>
              </a:spcAft>
              <a:buClrTx/>
              <a:buSzTx/>
              <a:tabLst/>
              <a:defRPr/>
            </a:pPr>
            <a:endParaRPr lang="en-US" sz="3200" dirty="0" smtClean="0">
              <a:solidFill>
                <a:srgbClr val="000000"/>
              </a:solidFill>
            </a:endParaRPr>
          </a:p>
          <a:p>
            <a:pPr marL="342900" marR="0" lvl="0" indent="-342900" algn="l" defTabSz="914400" rtl="0" eaLnBrk="1" fontAlgn="auto" latinLnBrk="0" hangingPunct="1">
              <a:lnSpc>
                <a:spcPct val="95000"/>
              </a:lnSpc>
              <a:spcBef>
                <a:spcPct val="0"/>
              </a:spcBef>
              <a:spcAft>
                <a:spcPts val="0"/>
              </a:spcAft>
              <a:buClrTx/>
              <a:buSzTx/>
              <a:tabLst/>
              <a:defRPr/>
            </a:pPr>
            <a:r>
              <a:rPr kumimoji="0" lang="en-US" sz="3200" b="0" i="0" u="none" strike="noStrike" kern="1200" cap="none" spc="0" normalizeH="0" baseline="0" noProof="0" dirty="0" smtClean="0">
                <a:ln>
                  <a:noFill/>
                </a:ln>
                <a:solidFill>
                  <a:srgbClr val="000000"/>
                </a:solidFill>
                <a:effectLst/>
                <a:uLnTx/>
                <a:uFillTx/>
                <a:ea typeface="+mn-ea"/>
                <a:cs typeface="+mn-cs"/>
              </a:rPr>
              <a:t>2.) Clockwise</a:t>
            </a:r>
            <a:endParaRPr kumimoji="0" lang="en-US" sz="3200" b="0" i="0" u="none" strike="noStrike" kern="1200" cap="none" spc="0" normalizeH="0" baseline="0" noProof="0" dirty="0" smtClean="0">
              <a:ln>
                <a:noFill/>
              </a:ln>
              <a:solidFill>
                <a:schemeClr val="tx1"/>
              </a:solidFill>
              <a:effectLst/>
              <a:uLnTx/>
              <a:uFillTx/>
              <a:ea typeface="+mn-ea"/>
              <a:cs typeface="+mn-cs"/>
            </a:endParaRPr>
          </a:p>
          <a:p>
            <a:pPr marL="342900" marR="0" lvl="0" indent="-342900" algn="l" defTabSz="914400" rtl="0" eaLnBrk="1" fontAlgn="auto" latinLnBrk="0" hangingPunct="1">
              <a:lnSpc>
                <a:spcPct val="95000"/>
              </a:lnSpc>
              <a:spcBef>
                <a:spcPct val="0"/>
              </a:spcBef>
              <a:spcAft>
                <a:spcPts val="0"/>
              </a:spcAft>
              <a:buClrTx/>
              <a:buSzTx/>
              <a:tabLst/>
              <a:defRPr/>
            </a:pPr>
            <a:endParaRPr lang="en-US" sz="3200" dirty="0" smtClean="0">
              <a:solidFill>
                <a:srgbClr val="000000"/>
              </a:solidFill>
            </a:endParaRPr>
          </a:p>
          <a:p>
            <a:pPr marL="342900" marR="0" lvl="0" indent="-342900" algn="l" defTabSz="914400" rtl="0" eaLnBrk="1" fontAlgn="auto" latinLnBrk="0" hangingPunct="1">
              <a:lnSpc>
                <a:spcPct val="95000"/>
              </a:lnSpc>
              <a:spcBef>
                <a:spcPct val="0"/>
              </a:spcBef>
              <a:spcAft>
                <a:spcPts val="0"/>
              </a:spcAft>
              <a:buClrTx/>
              <a:buSzTx/>
              <a:tabLst/>
              <a:defRPr/>
            </a:pPr>
            <a:r>
              <a:rPr kumimoji="0" lang="en-US" sz="3200" b="0" i="0" u="none" strike="noStrike" kern="1200" cap="none" spc="0" normalizeH="0" baseline="0" noProof="0" dirty="0" smtClean="0">
                <a:ln>
                  <a:noFill/>
                </a:ln>
                <a:solidFill>
                  <a:srgbClr val="000000"/>
                </a:solidFill>
                <a:effectLst/>
                <a:uLnTx/>
                <a:uFillTx/>
                <a:ea typeface="+mn-ea"/>
                <a:cs typeface="+mn-cs"/>
              </a:rPr>
              <a:t>3.) All the above</a:t>
            </a:r>
            <a:endParaRPr kumimoji="0" lang="en-US" sz="3200" b="0" i="0" u="none" strike="noStrike" kern="1200" cap="none" spc="0" normalizeH="0" baseline="0" noProof="0" dirty="0">
              <a:ln>
                <a:noFill/>
              </a:ln>
              <a:solidFill>
                <a:srgbClr val="000000"/>
              </a:solidFill>
              <a:effectLst/>
              <a:uLnTx/>
              <a:uFillTx/>
              <a:ea typeface="+mn-ea"/>
              <a:cs typeface="+mn-cs"/>
            </a:endParaRPr>
          </a:p>
        </p:txBody>
      </p:sp>
      <p:pic>
        <p:nvPicPr>
          <p:cNvPr id="6" name="Picture 4"/>
          <p:cNvPicPr>
            <a:picLocks noChangeAspect="1" noChangeArrowheads="1"/>
          </p:cNvPicPr>
          <p:nvPr/>
        </p:nvPicPr>
        <p:blipFill>
          <a:blip r:embed="rId2" cstate="print"/>
          <a:srcRect/>
          <a:stretch>
            <a:fillRect/>
          </a:stretch>
        </p:blipFill>
        <p:spPr bwMode="auto">
          <a:xfrm>
            <a:off x="5105400" y="533400"/>
            <a:ext cx="3686175" cy="3686175"/>
          </a:xfrm>
          <a:prstGeom prst="rect">
            <a:avLst/>
          </a:prstGeom>
          <a:noFill/>
        </p:spPr>
      </p:pic>
      <p:sp>
        <p:nvSpPr>
          <p:cNvPr id="5" name="Slide Number Placeholder 4"/>
          <p:cNvSpPr>
            <a:spLocks noGrp="1"/>
          </p:cNvSpPr>
          <p:nvPr>
            <p:ph type="sldNum" sz="quarter" idx="12"/>
          </p:nvPr>
        </p:nvSpPr>
        <p:spPr/>
        <p:txBody>
          <a:bodyPr/>
          <a:lstStyle/>
          <a:p>
            <a:fld id="{3EA72A19-557E-4139-A714-D863FB5E7CA6}"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Coriolis</a:t>
            </a:r>
            <a:r>
              <a:rPr lang="en-US" dirty="0" smtClean="0"/>
              <a:t> effect</a:t>
            </a:r>
            <a:endParaRPr lang="en-US" dirty="0"/>
          </a:p>
        </p:txBody>
      </p:sp>
      <p:sp>
        <p:nvSpPr>
          <p:cNvPr id="4" name="Rectangle 2"/>
          <p:cNvSpPr>
            <a:spLocks noGrp="1" noChangeArrowheads="1"/>
          </p:cNvSpPr>
          <p:nvPr>
            <p:ph idx="1"/>
          </p:nvPr>
        </p:nvSpPr>
        <p:spPr>
          <a:xfrm>
            <a:off x="457200" y="1752600"/>
            <a:ext cx="8229600" cy="4525963"/>
          </a:xfrm>
        </p:spPr>
        <p:txBody>
          <a:bodyPr lIns="0" tIns="0" rIns="0" bIns="0">
            <a:normAutofit fontScale="92500" lnSpcReduction="10000"/>
          </a:bodyPr>
          <a:lstStyle/>
          <a:p>
            <a:pPr marL="0" indent="0" algn="ctr">
              <a:lnSpc>
                <a:spcPct val="95000"/>
              </a:lnSpc>
              <a:spcBef>
                <a:spcPct val="0"/>
              </a:spcBef>
              <a:buFontTx/>
              <a:buNone/>
            </a:pPr>
            <a:r>
              <a:rPr lang="en-US" sz="3500" kern="0" dirty="0">
                <a:solidFill>
                  <a:srgbClr val="666666"/>
                </a:solidFill>
                <a:latin typeface="sans-serif" pitchFamily="34"/>
              </a:rPr>
              <a:t>"Because the Earth rotates only once per day, the </a:t>
            </a:r>
            <a:r>
              <a:rPr lang="en-US" sz="3500" kern="0" dirty="0" err="1">
                <a:solidFill>
                  <a:srgbClr val="666666"/>
                </a:solidFill>
                <a:latin typeface="sans-serif" pitchFamily="34"/>
              </a:rPr>
              <a:t>Coriolis</a:t>
            </a:r>
            <a:r>
              <a:rPr lang="en-US" sz="3500" kern="0" dirty="0">
                <a:solidFill>
                  <a:srgbClr val="666666"/>
                </a:solidFill>
                <a:latin typeface="sans-serif" pitchFamily="34"/>
              </a:rPr>
              <a:t> force is quite small, and its effects generally become noticeable only for motions occurring </a:t>
            </a:r>
            <a:r>
              <a:rPr lang="en-US" sz="3500" kern="0" dirty="0" smtClean="0">
                <a:solidFill>
                  <a:srgbClr val="666666"/>
                </a:solidFill>
                <a:latin typeface="sans-serif" pitchFamily="34"/>
              </a:rPr>
              <a:t>over</a:t>
            </a:r>
            <a:r>
              <a:rPr lang="en-US" sz="3500" kern="0" dirty="0" smtClean="0">
                <a:solidFill>
                  <a:srgbClr val="000000"/>
                </a:solidFill>
                <a:latin typeface="sans-serif" pitchFamily="34"/>
              </a:rPr>
              <a:t> </a:t>
            </a:r>
            <a:r>
              <a:rPr lang="en-US" sz="4800" kern="0" dirty="0">
                <a:solidFill>
                  <a:srgbClr val="000000"/>
                </a:solidFill>
                <a:latin typeface="sans-serif" pitchFamily="34"/>
              </a:rPr>
              <a:t>large distances</a:t>
            </a:r>
            <a:r>
              <a:rPr lang="en-US" sz="3500" kern="0" dirty="0">
                <a:solidFill>
                  <a:srgbClr val="000000"/>
                </a:solidFill>
                <a:latin typeface="sans-serif" pitchFamily="34"/>
              </a:rPr>
              <a:t> </a:t>
            </a:r>
            <a:r>
              <a:rPr lang="en-US" sz="3500" kern="0" dirty="0">
                <a:solidFill>
                  <a:srgbClr val="666666"/>
                </a:solidFill>
                <a:latin typeface="sans-serif" pitchFamily="34"/>
              </a:rPr>
              <a:t>and </a:t>
            </a:r>
            <a:r>
              <a:rPr lang="en-US" sz="4800" kern="0" dirty="0">
                <a:solidFill>
                  <a:srgbClr val="000000"/>
                </a:solidFill>
                <a:latin typeface="sans-serif" pitchFamily="34"/>
              </a:rPr>
              <a:t>long periods of time</a:t>
            </a:r>
            <a:r>
              <a:rPr lang="en-US" sz="3500" kern="0" dirty="0">
                <a:solidFill>
                  <a:srgbClr val="000000"/>
                </a:solidFill>
                <a:latin typeface="sans-serif" pitchFamily="34"/>
              </a:rPr>
              <a:t>, </a:t>
            </a:r>
            <a:r>
              <a:rPr lang="en-US" sz="3500" kern="0" dirty="0">
                <a:solidFill>
                  <a:srgbClr val="666666"/>
                </a:solidFill>
                <a:latin typeface="sans-serif" pitchFamily="34"/>
              </a:rPr>
              <a:t>such as large-scale movement of air in the atmosphere or water in the ocean."</a:t>
            </a:r>
            <a:endParaRPr lang="en-US" kern="0" dirty="0"/>
          </a:p>
          <a:p>
            <a:pPr marL="0" indent="0">
              <a:lnSpc>
                <a:spcPct val="95000"/>
              </a:lnSpc>
              <a:spcBef>
                <a:spcPct val="0"/>
              </a:spcBef>
              <a:buFontTx/>
              <a:buNone/>
            </a:pPr>
            <a:endParaRPr lang="en-US" sz="2700" dirty="0">
              <a:solidFill>
                <a:srgbClr val="000000"/>
              </a:solidFill>
              <a:latin typeface="sans-serif" pitchFamily="34"/>
            </a:endParaRPr>
          </a:p>
          <a:p>
            <a:pPr marL="0" indent="0">
              <a:lnSpc>
                <a:spcPct val="95000"/>
              </a:lnSpc>
              <a:spcBef>
                <a:spcPct val="0"/>
              </a:spcBef>
              <a:buFontTx/>
              <a:buNone/>
            </a:pPr>
            <a:endParaRPr lang="en-US" sz="2700" dirty="0">
              <a:solidFill>
                <a:srgbClr val="000000"/>
              </a:solidFill>
              <a:latin typeface="sans-serif" pitchFamily="34"/>
            </a:endParaRPr>
          </a:p>
          <a:p>
            <a:pPr marL="0" indent="0">
              <a:lnSpc>
                <a:spcPct val="95000"/>
              </a:lnSpc>
              <a:spcBef>
                <a:spcPct val="0"/>
              </a:spcBef>
              <a:buFontTx/>
              <a:buNone/>
            </a:pPr>
            <a:endParaRPr lang="en-US" sz="2700" dirty="0">
              <a:solidFill>
                <a:srgbClr val="000000"/>
              </a:solidFill>
              <a:latin typeface="sans-serif" pitchFamily="34"/>
            </a:endParaRPr>
          </a:p>
          <a:p>
            <a:pPr marL="0" indent="0">
              <a:lnSpc>
                <a:spcPct val="95000"/>
              </a:lnSpc>
              <a:spcBef>
                <a:spcPct val="0"/>
              </a:spcBef>
              <a:buFontTx/>
              <a:buNone/>
            </a:pPr>
            <a:r>
              <a:rPr lang="en-US" sz="1500" dirty="0">
                <a:solidFill>
                  <a:srgbClr val="666666"/>
                </a:solidFill>
                <a:latin typeface="Arial" pitchFamily="34" charset="0"/>
              </a:rPr>
              <a:t>http://en.wikipedia.org/wiki/Coriolis_effect</a:t>
            </a:r>
          </a:p>
        </p:txBody>
      </p:sp>
      <p:sp>
        <p:nvSpPr>
          <p:cNvPr id="5" name="Slide Number Placeholder 4"/>
          <p:cNvSpPr>
            <a:spLocks noGrp="1"/>
          </p:cNvSpPr>
          <p:nvPr>
            <p:ph type="sldNum" sz="quarter" idx="12"/>
          </p:nvPr>
        </p:nvSpPr>
        <p:spPr/>
        <p:txBody>
          <a:bodyPr/>
          <a:lstStyle/>
          <a:p>
            <a:fld id="{3EA72A19-557E-4139-A714-D863FB5E7CA6}"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6600" b="1" dirty="0" smtClean="0"/>
              <a:t>Contextual</a:t>
            </a:r>
            <a:r>
              <a:rPr lang="en-US" sz="6600" dirty="0" smtClean="0"/>
              <a:t> </a:t>
            </a:r>
            <a:r>
              <a:rPr lang="en-US" sz="6000" dirty="0" smtClean="0"/>
              <a:t>Interpretation</a:t>
            </a:r>
            <a:endParaRPr lang="en-US" sz="6000" dirty="0"/>
          </a:p>
        </p:txBody>
      </p:sp>
      <p:sp>
        <p:nvSpPr>
          <p:cNvPr id="4" name="TextBox 3"/>
          <p:cNvSpPr txBox="1"/>
          <p:nvPr/>
        </p:nvSpPr>
        <p:spPr>
          <a:xfrm>
            <a:off x="1676400" y="1752600"/>
            <a:ext cx="5665333" cy="1446550"/>
          </a:xfrm>
          <a:prstGeom prst="rect">
            <a:avLst/>
          </a:prstGeom>
          <a:noFill/>
        </p:spPr>
        <p:txBody>
          <a:bodyPr wrap="none" rtlCol="0">
            <a:spAutoFit/>
          </a:bodyPr>
          <a:lstStyle/>
          <a:p>
            <a:r>
              <a:rPr lang="en-US" sz="8800" dirty="0" smtClean="0"/>
              <a:t>Experiences</a:t>
            </a:r>
            <a:endParaRPr lang="en-US" sz="8800" dirty="0"/>
          </a:p>
        </p:txBody>
      </p:sp>
      <p:sp>
        <p:nvSpPr>
          <p:cNvPr id="5" name="TextBox 4"/>
          <p:cNvSpPr txBox="1"/>
          <p:nvPr/>
        </p:nvSpPr>
        <p:spPr>
          <a:xfrm>
            <a:off x="381000" y="3276600"/>
            <a:ext cx="2478051" cy="1015663"/>
          </a:xfrm>
          <a:prstGeom prst="rect">
            <a:avLst/>
          </a:prstGeom>
          <a:noFill/>
        </p:spPr>
        <p:txBody>
          <a:bodyPr wrap="none" rtlCol="0">
            <a:spAutoFit/>
          </a:bodyPr>
          <a:lstStyle/>
          <a:p>
            <a:r>
              <a:rPr lang="en-US" sz="6000" dirty="0" smtClean="0"/>
              <a:t>Culture</a:t>
            </a:r>
            <a:endParaRPr lang="en-US" sz="6000" dirty="0"/>
          </a:p>
        </p:txBody>
      </p:sp>
      <p:sp>
        <p:nvSpPr>
          <p:cNvPr id="6" name="TextBox 5"/>
          <p:cNvSpPr txBox="1"/>
          <p:nvPr/>
        </p:nvSpPr>
        <p:spPr>
          <a:xfrm>
            <a:off x="6629400" y="5181600"/>
            <a:ext cx="1321196" cy="769441"/>
          </a:xfrm>
          <a:prstGeom prst="rect">
            <a:avLst/>
          </a:prstGeom>
          <a:noFill/>
        </p:spPr>
        <p:txBody>
          <a:bodyPr wrap="none" rtlCol="0">
            <a:spAutoFit/>
          </a:bodyPr>
          <a:lstStyle/>
          <a:p>
            <a:r>
              <a:rPr lang="en-US" sz="4400" dirty="0" smtClean="0"/>
              <a:t>Time</a:t>
            </a:r>
            <a:endParaRPr lang="en-US" sz="4400" dirty="0"/>
          </a:p>
        </p:txBody>
      </p:sp>
      <p:sp>
        <p:nvSpPr>
          <p:cNvPr id="7" name="TextBox 6"/>
          <p:cNvSpPr txBox="1"/>
          <p:nvPr/>
        </p:nvSpPr>
        <p:spPr>
          <a:xfrm>
            <a:off x="1600200" y="4648200"/>
            <a:ext cx="3725315" cy="1323439"/>
          </a:xfrm>
          <a:prstGeom prst="rect">
            <a:avLst/>
          </a:prstGeom>
          <a:noFill/>
        </p:spPr>
        <p:txBody>
          <a:bodyPr wrap="none" rtlCol="0">
            <a:spAutoFit/>
          </a:bodyPr>
          <a:lstStyle/>
          <a:p>
            <a:r>
              <a:rPr lang="en-US" sz="8000" dirty="0" smtClean="0"/>
              <a:t>Location</a:t>
            </a:r>
            <a:endParaRPr lang="en-US" sz="8000" dirty="0"/>
          </a:p>
        </p:txBody>
      </p:sp>
      <p:sp>
        <p:nvSpPr>
          <p:cNvPr id="8" name="TextBox 7"/>
          <p:cNvSpPr txBox="1"/>
          <p:nvPr/>
        </p:nvSpPr>
        <p:spPr>
          <a:xfrm>
            <a:off x="3733800" y="4267200"/>
            <a:ext cx="5059975" cy="830997"/>
          </a:xfrm>
          <a:prstGeom prst="rect">
            <a:avLst/>
          </a:prstGeom>
          <a:noFill/>
        </p:spPr>
        <p:txBody>
          <a:bodyPr wrap="none" rtlCol="0">
            <a:spAutoFit/>
          </a:bodyPr>
          <a:lstStyle/>
          <a:p>
            <a:r>
              <a:rPr lang="en-US" sz="4800" dirty="0" smtClean="0"/>
              <a:t>Frame of Reference</a:t>
            </a:r>
            <a:endParaRPr lang="en-US" sz="4800" dirty="0"/>
          </a:p>
        </p:txBody>
      </p:sp>
      <p:sp>
        <p:nvSpPr>
          <p:cNvPr id="9" name="Slide Number Placeholder 8"/>
          <p:cNvSpPr>
            <a:spLocks noGrp="1"/>
          </p:cNvSpPr>
          <p:nvPr>
            <p:ph type="sldNum" sz="quarter" idx="12"/>
          </p:nvPr>
        </p:nvSpPr>
        <p:spPr/>
        <p:txBody>
          <a:bodyPr/>
          <a:lstStyle/>
          <a:p>
            <a:fld id="{3EA72A19-557E-4139-A714-D863FB5E7CA6}"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3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300"/>
                            </p:stCondLst>
                            <p:childTnLst>
                              <p:par>
                                <p:cTn id="17" presetID="1" presetClass="entr" presetSubtype="0" fill="hold" grpId="0" nodeType="afterEffect">
                                  <p:stCondLst>
                                    <p:cond delay="30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6019799"/>
          </a:xfrm>
        </p:spPr>
        <p:txBody>
          <a:bodyPr>
            <a:normAutofit/>
          </a:bodyPr>
          <a:lstStyle/>
          <a:p>
            <a:r>
              <a:rPr lang="en-US" sz="9600" dirty="0" smtClean="0"/>
              <a:t>What if… </a:t>
            </a:r>
            <a:endParaRPr lang="en-US" sz="96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5029200"/>
          </a:xfrm>
        </p:spPr>
        <p:txBody>
          <a:bodyPr>
            <a:noAutofit/>
          </a:bodyPr>
          <a:lstStyle/>
          <a:p>
            <a:r>
              <a:rPr lang="en-US" sz="8800" dirty="0" smtClean="0"/>
              <a:t>we had a</a:t>
            </a:r>
            <a:br>
              <a:rPr lang="en-US" sz="8800" dirty="0" smtClean="0"/>
            </a:br>
            <a:r>
              <a:rPr lang="en-US" sz="8800" dirty="0" smtClean="0"/>
              <a:t>“Blueprint</a:t>
            </a:r>
            <a:r>
              <a:rPr lang="en-US" sz="8800" dirty="0" smtClean="0"/>
              <a:t>”?</a:t>
            </a:r>
            <a:endParaRPr lang="en-US" sz="8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p:cNvPicPr>
            <a:picLocks noChangeAspect="1" noChangeArrowheads="1"/>
          </p:cNvPicPr>
          <p:nvPr/>
        </p:nvPicPr>
        <p:blipFill>
          <a:blip r:embed="rId2" cstate="print"/>
          <a:srcRect/>
          <a:stretch>
            <a:fillRect/>
          </a:stretch>
        </p:blipFill>
        <p:spPr bwMode="auto">
          <a:xfrm>
            <a:off x="0" y="0"/>
            <a:ext cx="9135428" cy="6852285"/>
          </a:xfrm>
          <a:prstGeom prst="rect">
            <a:avLst/>
          </a:prstGeom>
          <a:noFill/>
        </p:spPr>
      </p:pic>
      <p:sp>
        <p:nvSpPr>
          <p:cNvPr id="22529" name="Rectangle 1"/>
          <p:cNvSpPr>
            <a:spLocks noGrp="1" noChangeArrowheads="1"/>
          </p:cNvSpPr>
          <p:nvPr>
            <p:ph type="title"/>
          </p:nvPr>
        </p:nvSpPr>
        <p:spPr>
          <a:xfrm>
            <a:off x="222885" y="274320"/>
            <a:ext cx="8698230" cy="822960"/>
          </a:xfrm>
        </p:spPr>
        <p:txBody>
          <a:bodyPr lIns="0" tIns="0" rIns="0" bIns="0" anchor="t">
            <a:normAutofit fontScale="90000"/>
          </a:bodyPr>
          <a:lstStyle/>
          <a:p>
            <a:pPr>
              <a:lnSpc>
                <a:spcPct val="95000"/>
              </a:lnSpc>
            </a:pPr>
            <a:r>
              <a:rPr lang="en-US" sz="8000" dirty="0" smtClean="0">
                <a:solidFill>
                  <a:srgbClr val="FFFFFF"/>
                </a:solidFill>
              </a:rPr>
              <a:t>Software Blueprint</a:t>
            </a:r>
            <a:endParaRPr lang="en-US" sz="8000" dirty="0">
              <a:solidFill>
                <a:srgbClr val="FFFFFF"/>
              </a:solidFill>
            </a:endParaRPr>
          </a:p>
        </p:txBody>
      </p:sp>
      <p:sp>
        <p:nvSpPr>
          <p:cNvPr id="22530" name="Rectangle 2"/>
          <p:cNvSpPr>
            <a:spLocks noGrp="1" noChangeArrowheads="1"/>
          </p:cNvSpPr>
          <p:nvPr>
            <p:ph type="body" idx="1"/>
          </p:nvPr>
        </p:nvSpPr>
        <p:spPr>
          <a:xfrm>
            <a:off x="314325" y="1185863"/>
            <a:ext cx="8503920" cy="4760595"/>
          </a:xfrm>
        </p:spPr>
        <p:txBody>
          <a:bodyPr lIns="0" tIns="0" rIns="0" bIns="0">
            <a:normAutofit lnSpcReduction="10000"/>
          </a:bodyPr>
          <a:lstStyle/>
          <a:p>
            <a:pPr marL="0" indent="0" algn="r">
              <a:lnSpc>
                <a:spcPct val="95000"/>
              </a:lnSpc>
              <a:spcBef>
                <a:spcPct val="0"/>
              </a:spcBef>
              <a:buNone/>
            </a:pPr>
            <a:endParaRPr lang="en-US" sz="4400" dirty="0" smtClean="0">
              <a:solidFill>
                <a:srgbClr val="FFFFFF"/>
              </a:solidFill>
            </a:endParaRPr>
          </a:p>
          <a:p>
            <a:pPr marL="0" indent="0" algn="r">
              <a:lnSpc>
                <a:spcPct val="95000"/>
              </a:lnSpc>
              <a:spcBef>
                <a:spcPct val="0"/>
              </a:spcBef>
              <a:buNone/>
            </a:pPr>
            <a:r>
              <a:rPr lang="en-US" sz="4400" dirty="0" smtClean="0">
                <a:solidFill>
                  <a:srgbClr val="FFFFFF"/>
                </a:solidFill>
              </a:rPr>
              <a:t>Specifies </a:t>
            </a:r>
            <a:r>
              <a:rPr lang="en-US" sz="4400" dirty="0" smtClean="0">
                <a:solidFill>
                  <a:srgbClr val="FFFFFF"/>
                </a:solidFill>
              </a:rPr>
              <a:t>requirements </a:t>
            </a:r>
            <a:r>
              <a:rPr lang="en-US" sz="4400" b="1" dirty="0">
                <a:solidFill>
                  <a:srgbClr val="FFFFFF"/>
                </a:solidFill>
              </a:rPr>
              <a:t/>
            </a:r>
            <a:br>
              <a:rPr lang="en-US" sz="4400" b="1" dirty="0">
                <a:solidFill>
                  <a:srgbClr val="FFFFFF"/>
                </a:solidFill>
              </a:rPr>
            </a:br>
            <a:endParaRPr lang="en-US" sz="4400" dirty="0" smtClean="0">
              <a:solidFill>
                <a:srgbClr val="FFFFFF"/>
              </a:solidFill>
            </a:endParaRPr>
          </a:p>
          <a:p>
            <a:pPr marL="0" indent="0" algn="r">
              <a:lnSpc>
                <a:spcPct val="95000"/>
              </a:lnSpc>
              <a:spcBef>
                <a:spcPct val="0"/>
              </a:spcBef>
              <a:buNone/>
            </a:pPr>
            <a:r>
              <a:rPr lang="en-US" sz="4400" dirty="0" smtClean="0">
                <a:solidFill>
                  <a:srgbClr val="FFFFFF"/>
                </a:solidFill>
              </a:rPr>
              <a:t>Sharable/Tangible/Correct</a:t>
            </a:r>
            <a:endParaRPr lang="en-US" sz="4400" dirty="0"/>
          </a:p>
          <a:p>
            <a:pPr marL="0" indent="0" algn="r">
              <a:lnSpc>
                <a:spcPct val="95000"/>
              </a:lnSpc>
              <a:spcBef>
                <a:spcPct val="0"/>
              </a:spcBef>
              <a:buNone/>
            </a:pPr>
            <a:endParaRPr lang="en-US" sz="4400" dirty="0">
              <a:solidFill>
                <a:srgbClr val="FFFFFF"/>
              </a:solidFill>
            </a:endParaRPr>
          </a:p>
          <a:p>
            <a:pPr marL="0" indent="0" algn="r">
              <a:lnSpc>
                <a:spcPct val="95000"/>
              </a:lnSpc>
              <a:spcBef>
                <a:spcPct val="0"/>
              </a:spcBef>
              <a:buNone/>
            </a:pPr>
            <a:r>
              <a:rPr lang="en-US" sz="4400" dirty="0">
                <a:solidFill>
                  <a:srgbClr val="FFFFFF"/>
                </a:solidFill>
              </a:rPr>
              <a:t>Understood by fellow professionals</a:t>
            </a:r>
            <a:endParaRPr lang="en-US" sz="4400" dirty="0"/>
          </a:p>
          <a:p>
            <a:pPr marL="0" indent="0" algn="r">
              <a:lnSpc>
                <a:spcPct val="95000"/>
              </a:lnSpc>
              <a:spcBef>
                <a:spcPct val="0"/>
              </a:spcBef>
              <a:buNone/>
            </a:pPr>
            <a:endParaRPr lang="en-US" sz="4400" dirty="0">
              <a:solidFill>
                <a:srgbClr val="FFFFFF"/>
              </a:solidFill>
            </a:endParaRPr>
          </a:p>
          <a:p>
            <a:pPr marL="0" indent="0" algn="r">
              <a:lnSpc>
                <a:spcPct val="95000"/>
              </a:lnSpc>
              <a:spcBef>
                <a:spcPct val="0"/>
              </a:spcBef>
              <a:buNone/>
            </a:pPr>
            <a:r>
              <a:rPr lang="en-US" sz="4400" dirty="0" smtClean="0">
                <a:solidFill>
                  <a:srgbClr val="FFFFFF"/>
                </a:solidFill>
              </a:rPr>
              <a:t>Communicates a design</a:t>
            </a:r>
          </a:p>
          <a:p>
            <a:pPr marL="0" indent="0" algn="r">
              <a:lnSpc>
                <a:spcPct val="95000"/>
              </a:lnSpc>
              <a:spcBef>
                <a:spcPct val="0"/>
              </a:spcBef>
              <a:buNone/>
            </a:pPr>
            <a:endParaRPr lang="en-US" sz="4400" dirty="0" smtClean="0">
              <a:solidFill>
                <a:srgbClr val="FFFFFF"/>
              </a:solidFill>
            </a:endParaRPr>
          </a:p>
          <a:p>
            <a:pPr marL="0" indent="0" algn="r">
              <a:lnSpc>
                <a:spcPct val="95000"/>
              </a:lnSpc>
              <a:spcBef>
                <a:spcPct val="0"/>
              </a:spcBef>
              <a:buNone/>
            </a:pPr>
            <a:endParaRPr lang="en-US" sz="4400" dirty="0"/>
          </a:p>
          <a:p>
            <a:pPr marL="0" indent="0" algn="r">
              <a:lnSpc>
                <a:spcPct val="95000"/>
              </a:lnSpc>
              <a:spcBef>
                <a:spcPct val="0"/>
              </a:spcBef>
              <a:buNone/>
            </a:pPr>
            <a:endParaRPr lang="en-US" sz="4400" dirty="0">
              <a:solidFill>
                <a:srgbClr val="000000"/>
              </a:solidFill>
            </a:endParaRPr>
          </a:p>
        </p:txBody>
      </p:sp>
      <p:sp>
        <p:nvSpPr>
          <p:cNvPr id="5" name="Slide Number Placeholder 4"/>
          <p:cNvSpPr>
            <a:spLocks noGrp="1"/>
          </p:cNvSpPr>
          <p:nvPr>
            <p:ph type="sldNum" sz="quarter" idx="12"/>
          </p:nvPr>
        </p:nvSpPr>
        <p:spPr/>
        <p:txBody>
          <a:bodyPr/>
          <a:lstStyle/>
          <a:p>
            <a:fld id="{3EA72A19-557E-4139-A714-D863FB5E7CA6}"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Construction Analogy</a:t>
            </a:r>
            <a:endParaRPr lang="en-US" dirty="0"/>
          </a:p>
        </p:txBody>
      </p:sp>
      <p:sp>
        <p:nvSpPr>
          <p:cNvPr id="12" name="Text Placeholder 11"/>
          <p:cNvSpPr>
            <a:spLocks noGrp="1"/>
          </p:cNvSpPr>
          <p:nvPr>
            <p:ph type="body" sz="quarter" idx="4294967295"/>
          </p:nvPr>
        </p:nvSpPr>
        <p:spPr>
          <a:xfrm>
            <a:off x="5102225" y="1535113"/>
            <a:ext cx="4041775" cy="639762"/>
          </a:xfrm>
        </p:spPr>
        <p:txBody>
          <a:bodyPr/>
          <a:lstStyle/>
          <a:p>
            <a:r>
              <a:rPr lang="en-US" dirty="0" smtClean="0"/>
              <a:t>Software</a:t>
            </a:r>
            <a:endParaRPr lang="en-US" dirty="0"/>
          </a:p>
        </p:txBody>
      </p:sp>
      <p:graphicFrame>
        <p:nvGraphicFramePr>
          <p:cNvPr id="16" name="Content Placeholder 15"/>
          <p:cNvGraphicFramePr>
            <a:graphicFrameLocks noGrp="1"/>
          </p:cNvGraphicFramePr>
          <p:nvPr>
            <p:ph idx="1"/>
          </p:nvPr>
        </p:nvGraphicFramePr>
        <p:xfrm>
          <a:off x="457200" y="1371600"/>
          <a:ext cx="8229600" cy="5120640"/>
        </p:xfrm>
        <a:graphic>
          <a:graphicData uri="http://schemas.openxmlformats.org/drawingml/2006/table">
            <a:tbl>
              <a:tblPr firstRow="1" bandRow="1">
                <a:tableStyleId>{5C22544A-7EE6-4342-B048-85BDC9FD1C3A}</a:tableStyleId>
              </a:tblPr>
              <a:tblGrid>
                <a:gridCol w="1676400"/>
                <a:gridCol w="2286000"/>
                <a:gridCol w="2133600"/>
                <a:gridCol w="2133600"/>
              </a:tblGrid>
              <a:tr h="370840">
                <a:tc>
                  <a:txBody>
                    <a:bodyPr/>
                    <a:lstStyle/>
                    <a:p>
                      <a:endParaRPr lang="en-US" sz="2000" dirty="0"/>
                    </a:p>
                  </a:txBody>
                  <a:tcPr/>
                </a:tc>
                <a:tc>
                  <a:txBody>
                    <a:bodyPr/>
                    <a:lstStyle/>
                    <a:p>
                      <a:pPr algn="ctr"/>
                      <a:r>
                        <a:rPr lang="en-US" sz="2000" dirty="0" smtClean="0"/>
                        <a:t>Construction</a:t>
                      </a:r>
                      <a:endParaRPr lang="en-US" sz="2000" dirty="0"/>
                    </a:p>
                  </a:txBody>
                  <a:tcPr/>
                </a:tc>
                <a:tc>
                  <a:txBody>
                    <a:bodyPr/>
                    <a:lstStyle/>
                    <a:p>
                      <a:pPr algn="ctr"/>
                      <a:r>
                        <a:rPr lang="en-US" sz="2000" dirty="0" err="1" smtClean="0"/>
                        <a:t>Trad</a:t>
                      </a:r>
                      <a:r>
                        <a:rPr lang="en-US" sz="2000" baseline="0" dirty="0" smtClean="0"/>
                        <a:t> Software</a:t>
                      </a:r>
                      <a:endParaRPr lang="en-US" sz="2000" dirty="0"/>
                    </a:p>
                  </a:txBody>
                  <a:tcPr/>
                </a:tc>
                <a:tc>
                  <a:txBody>
                    <a:bodyPr/>
                    <a:lstStyle/>
                    <a:p>
                      <a:pPr algn="ctr"/>
                      <a:r>
                        <a:rPr lang="en-US" sz="2000" dirty="0" smtClean="0"/>
                        <a:t>Agile Software</a:t>
                      </a:r>
                      <a:endParaRPr lang="en-US" sz="2000" dirty="0"/>
                    </a:p>
                  </a:txBody>
                  <a:tcPr/>
                </a:tc>
              </a:tr>
              <a:tr h="370840">
                <a:tc>
                  <a:txBody>
                    <a:bodyPr/>
                    <a:lstStyle/>
                    <a:p>
                      <a:r>
                        <a:rPr lang="en-US" sz="2000" dirty="0" smtClean="0"/>
                        <a:t>Requirements</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r>
              <a:tr h="370840">
                <a:tc>
                  <a:txBody>
                    <a:bodyPr/>
                    <a:lstStyle/>
                    <a:p>
                      <a:r>
                        <a:rPr lang="en-US" sz="2000" dirty="0" smtClean="0"/>
                        <a:t>Design</a:t>
                      </a:r>
                      <a:endParaRPr lang="en-US" sz="2000" dirty="0"/>
                    </a:p>
                  </a:txBody>
                  <a:tcPr/>
                </a:tc>
                <a:tc>
                  <a:txBody>
                    <a:bodyPr/>
                    <a:lstStyle/>
                    <a:p>
                      <a:pPr algn="ctr"/>
                      <a:r>
                        <a:rPr lang="en-US" sz="2000" dirty="0" smtClean="0"/>
                        <a:t>Blueprint</a:t>
                      </a:r>
                    </a:p>
                    <a:p>
                      <a:pPr algn="ctr"/>
                      <a:r>
                        <a:rPr lang="en-US" sz="2000" b="1" kern="1200" dirty="0" smtClean="0">
                          <a:solidFill>
                            <a:srgbClr val="00B050"/>
                          </a:solidFill>
                          <a:latin typeface="+mn-lt"/>
                          <a:ea typeface="+mn-ea"/>
                          <a:cs typeface="+mn-cs"/>
                        </a:rPr>
                        <a:t>($)</a:t>
                      </a:r>
                    </a:p>
                  </a:txBody>
                  <a:tcPr/>
                </a:tc>
                <a:tc>
                  <a:txBody>
                    <a:bodyPr/>
                    <a:lstStyle/>
                    <a:p>
                      <a:pPr algn="ctr"/>
                      <a:r>
                        <a:rPr lang="en-US" dirty="0" smtClean="0"/>
                        <a:t> </a:t>
                      </a:r>
                      <a:r>
                        <a:rPr lang="en-US" sz="2000" dirty="0" smtClean="0"/>
                        <a:t>BRD, HLD, DD, UC</a:t>
                      </a:r>
                    </a:p>
                    <a:p>
                      <a:pPr algn="ctr"/>
                      <a:r>
                        <a:rPr lang="en-US" sz="2000" b="1" kern="1200" dirty="0" smtClean="0">
                          <a:solidFill>
                            <a:srgbClr val="00B050"/>
                          </a:solidFill>
                          <a:latin typeface="+mn-lt"/>
                          <a:ea typeface="+mn-ea"/>
                          <a:cs typeface="+mn-cs"/>
                        </a:rPr>
                        <a:t>($$$)</a:t>
                      </a:r>
                      <a:endParaRPr lang="en-US" sz="2000" dirty="0"/>
                    </a:p>
                  </a:txBody>
                  <a:tcPr/>
                </a:tc>
                <a:tc>
                  <a:txBody>
                    <a:bodyPr/>
                    <a:lstStyle/>
                    <a:p>
                      <a:endParaRPr lang="en-US" dirty="0"/>
                    </a:p>
                  </a:txBody>
                  <a:tcPr/>
                </a:tc>
              </a:tr>
              <a:tr h="370840">
                <a:tc>
                  <a:txBody>
                    <a:bodyPr/>
                    <a:lstStyle/>
                    <a:p>
                      <a:r>
                        <a:rPr lang="en-US" sz="2000" dirty="0" smtClean="0"/>
                        <a:t>Construction</a:t>
                      </a:r>
                      <a:endParaRPr lang="en-US" sz="2000" dirty="0"/>
                    </a:p>
                  </a:txBody>
                  <a:tcPr/>
                </a:tc>
                <a:tc>
                  <a:txBody>
                    <a:bodyPr/>
                    <a:lstStyle/>
                    <a:p>
                      <a:pPr algn="ctr"/>
                      <a:r>
                        <a:rPr lang="en-US" sz="2000" dirty="0" smtClean="0"/>
                        <a:t>Labor</a:t>
                      </a:r>
                    </a:p>
                    <a:p>
                      <a:pPr algn="ctr"/>
                      <a:r>
                        <a:rPr lang="en-US" sz="2000" dirty="0" smtClean="0"/>
                        <a:t>Materials</a:t>
                      </a:r>
                    </a:p>
                    <a:p>
                      <a:pPr algn="ctr"/>
                      <a:r>
                        <a:rPr lang="en-US" sz="2000" dirty="0" smtClean="0"/>
                        <a:t>Equipment</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Developers</a:t>
                      </a:r>
                    </a:p>
                    <a:p>
                      <a:pPr algn="ctr"/>
                      <a:r>
                        <a:rPr lang="en-US" sz="2000" dirty="0" smtClean="0"/>
                        <a:t>Source</a:t>
                      </a:r>
                      <a:r>
                        <a:rPr lang="en-US" sz="2000" baseline="0" dirty="0" smtClean="0"/>
                        <a:t> Code</a:t>
                      </a:r>
                      <a:endParaRPr lang="en-US" sz="2000" dirty="0" smtClean="0"/>
                    </a:p>
                    <a:p>
                      <a:pPr algn="ctr"/>
                      <a:r>
                        <a:rPr lang="en-US" sz="2000" dirty="0" smtClean="0"/>
                        <a:t>Code Reviews</a:t>
                      </a:r>
                      <a:endParaRPr lang="en-US" sz="1800" dirty="0"/>
                    </a:p>
                    <a:p>
                      <a:pPr algn="ctr"/>
                      <a:r>
                        <a:rPr lang="en-US" sz="2000" b="1" kern="1200" dirty="0" smtClean="0">
                          <a:solidFill>
                            <a:srgbClr val="00B050"/>
                          </a:solidFill>
                          <a:latin typeface="+mn-lt"/>
                          <a:ea typeface="+mn-ea"/>
                          <a:cs typeface="+mn-cs"/>
                        </a:rPr>
                        <a:t>($$$$$)</a:t>
                      </a:r>
                      <a:endParaRPr lang="en-US" sz="2000" dirty="0" smtClean="0"/>
                    </a:p>
                  </a:txBody>
                  <a:tcPr/>
                </a:tc>
                <a:tc>
                  <a:txBody>
                    <a:bodyPr/>
                    <a:lstStyle/>
                    <a:p>
                      <a:endParaRPr lang="en-US" dirty="0"/>
                    </a:p>
                  </a:txBody>
                  <a:tcPr/>
                </a:tc>
              </a:tr>
              <a:tr h="370840">
                <a:tc>
                  <a:txBody>
                    <a:bodyPr/>
                    <a:lstStyle/>
                    <a:p>
                      <a:r>
                        <a:rPr lang="en-US" sz="2000" dirty="0" smtClean="0"/>
                        <a:t>Verification</a:t>
                      </a:r>
                      <a:endParaRPr lang="en-US" sz="2000" dirty="0"/>
                    </a:p>
                  </a:txBody>
                  <a:tcPr/>
                </a:tc>
                <a:tc>
                  <a:txBody>
                    <a:bodyPr/>
                    <a:lstStyle/>
                    <a:p>
                      <a:pPr algn="ctr"/>
                      <a:r>
                        <a:rPr lang="en-US" sz="2000" dirty="0" smtClean="0"/>
                        <a:t> Manual Inspections</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Manual</a:t>
                      </a:r>
                      <a:endParaRPr lang="en-US" sz="2000" baseline="0" dirty="0" smtClean="0"/>
                    </a:p>
                    <a:p>
                      <a:pPr algn="ctr"/>
                      <a:r>
                        <a:rPr lang="en-US" sz="2000" baseline="0" dirty="0" smtClean="0"/>
                        <a:t>Automated UI</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Manual</a:t>
                      </a:r>
                      <a:endParaRPr lang="en-US" sz="2000" baseline="0" dirty="0" smtClean="0"/>
                    </a:p>
                    <a:p>
                      <a:pPr algn="ctr"/>
                      <a:r>
                        <a:rPr lang="en-US" sz="2000" baseline="0" dirty="0" smtClean="0"/>
                        <a:t>Automated Testing</a:t>
                      </a:r>
                    </a:p>
                    <a:p>
                      <a:pPr algn="ctr"/>
                      <a:r>
                        <a:rPr lang="en-US" sz="2000" b="1" kern="1200" dirty="0" smtClean="0">
                          <a:solidFill>
                            <a:srgbClr val="00B050"/>
                          </a:solidFill>
                          <a:latin typeface="+mn-lt"/>
                          <a:ea typeface="+mn-ea"/>
                          <a:cs typeface="+mn-cs"/>
                        </a:rPr>
                        <a:t>($$$)</a:t>
                      </a:r>
                    </a:p>
                  </a:txBody>
                  <a:tcPr/>
                </a:tc>
              </a:tr>
              <a:tr h="370840">
                <a:tc>
                  <a:txBody>
                    <a:bodyPr/>
                    <a:lstStyle/>
                    <a:p>
                      <a:r>
                        <a:rPr lang="en-US" sz="2000" dirty="0" smtClean="0"/>
                        <a:t>Maintenance</a:t>
                      </a:r>
                      <a:endParaRPr lang="en-US" sz="2000" dirty="0"/>
                    </a:p>
                  </a:txBody>
                  <a:tcPr/>
                </a:tc>
                <a:tc>
                  <a:txBody>
                    <a:bodyPr/>
                    <a:lstStyle/>
                    <a:p>
                      <a:pPr algn="ctr"/>
                      <a:r>
                        <a:rPr lang="en-US" sz="2000" b="1" kern="1200" dirty="0" smtClean="0">
                          <a:solidFill>
                            <a:srgbClr val="00B050"/>
                          </a:solidFill>
                          <a:latin typeface="+mn-lt"/>
                          <a:ea typeface="+mn-ea"/>
                          <a:cs typeface="+mn-cs"/>
                        </a:rPr>
                        <a:t>($)</a:t>
                      </a:r>
                    </a:p>
                  </a:txBody>
                  <a:tcPr/>
                </a:tc>
                <a:tc>
                  <a:txBody>
                    <a:bodyPr/>
                    <a:lstStyle/>
                    <a:p>
                      <a:pPr algn="ctr"/>
                      <a:r>
                        <a:rPr lang="en-US" sz="2000" b="1" dirty="0" smtClean="0">
                          <a:solidFill>
                            <a:srgbClr val="00B050"/>
                          </a:solidFill>
                        </a:rPr>
                        <a:t>(?)</a:t>
                      </a:r>
                      <a:endParaRPr lang="en-US" sz="2000" b="1" dirty="0">
                        <a:solidFill>
                          <a:srgbClr val="00B050"/>
                        </a:solidFill>
                      </a:endParaRPr>
                    </a:p>
                  </a:txBody>
                  <a:tcPr/>
                </a:tc>
                <a:tc>
                  <a:txBody>
                    <a:bodyPr/>
                    <a:lstStyle/>
                    <a:p>
                      <a:pPr algn="ctr"/>
                      <a:r>
                        <a:rPr lang="en-US" sz="2000" b="1" dirty="0" smtClean="0">
                          <a:solidFill>
                            <a:srgbClr val="00B050"/>
                          </a:solidFill>
                        </a:rPr>
                        <a:t>(?)</a:t>
                      </a:r>
                      <a:endParaRPr lang="en-US" sz="2000" b="1" dirty="0">
                        <a:solidFill>
                          <a:srgbClr val="00B050"/>
                        </a:solidFill>
                      </a:endParaRPr>
                    </a:p>
                  </a:txBody>
                  <a:tcPr/>
                </a:tc>
              </a:tr>
            </a:tbl>
          </a:graphicData>
        </a:graphic>
      </p:graphicFrame>
      <p:sp>
        <p:nvSpPr>
          <p:cNvPr id="5" name="Slide Number Placeholder 4"/>
          <p:cNvSpPr>
            <a:spLocks noGrp="1"/>
          </p:cNvSpPr>
          <p:nvPr>
            <p:ph type="sldNum" sz="quarter" idx="12"/>
          </p:nvPr>
        </p:nvSpPr>
        <p:spPr/>
        <p:txBody>
          <a:bodyPr/>
          <a:lstStyle/>
          <a:p>
            <a:fld id="{3EA72A19-557E-4139-A714-D863FB5E7CA6}" type="slidenum">
              <a:rPr lang="en-US" smtClean="0"/>
              <a:pPr/>
              <a:t>19</a:t>
            </a:fld>
            <a:endParaRPr lang="en-US"/>
          </a:p>
        </p:txBody>
      </p:sp>
      <p:sp>
        <p:nvSpPr>
          <p:cNvPr id="6" name="TextBox 5"/>
          <p:cNvSpPr txBox="1"/>
          <p:nvPr/>
        </p:nvSpPr>
        <p:spPr>
          <a:xfrm>
            <a:off x="6553200" y="2484090"/>
            <a:ext cx="2133600" cy="3154710"/>
          </a:xfrm>
          <a:prstGeom prst="rect">
            <a:avLst/>
          </a:prstGeom>
          <a:noFill/>
        </p:spPr>
        <p:txBody>
          <a:bodyPr wrap="square" rtlCol="0">
            <a:spAutoFit/>
          </a:bodyPr>
          <a:lstStyle/>
          <a:p>
            <a:pPr algn="ctr"/>
            <a:r>
              <a:rPr lang="en-US" sz="19900" dirty="0" smtClean="0"/>
              <a:t>?</a:t>
            </a:r>
            <a:endParaRPr lang="en-US"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gifford.GEOCORP\Downloads\logos\2rm.PNG"/>
          <p:cNvPicPr>
            <a:picLocks noChangeAspect="1" noChangeArrowheads="1"/>
          </p:cNvPicPr>
          <p:nvPr/>
        </p:nvPicPr>
        <p:blipFill>
          <a:blip r:embed="rId2" cstate="print"/>
          <a:srcRect/>
          <a:stretch>
            <a:fillRect/>
          </a:stretch>
        </p:blipFill>
        <p:spPr bwMode="auto">
          <a:xfrm>
            <a:off x="6781800" y="533400"/>
            <a:ext cx="1981200" cy="701948"/>
          </a:xfrm>
          <a:prstGeom prst="rect">
            <a:avLst/>
          </a:prstGeom>
          <a:noFill/>
        </p:spPr>
      </p:pic>
      <p:pic>
        <p:nvPicPr>
          <p:cNvPr id="1027" name="Picture 3" descr="C:\Users\tgifford.GEOCORP\Downloads\logos\agilealliance.gif"/>
          <p:cNvPicPr>
            <a:picLocks noChangeAspect="1" noChangeArrowheads="1"/>
          </p:cNvPicPr>
          <p:nvPr/>
        </p:nvPicPr>
        <p:blipFill>
          <a:blip r:embed="rId3" cstate="print"/>
          <a:srcRect/>
          <a:stretch>
            <a:fillRect/>
          </a:stretch>
        </p:blipFill>
        <p:spPr bwMode="auto">
          <a:xfrm>
            <a:off x="3200400" y="1447800"/>
            <a:ext cx="990600" cy="904875"/>
          </a:xfrm>
          <a:prstGeom prst="rect">
            <a:avLst/>
          </a:prstGeom>
          <a:noFill/>
        </p:spPr>
      </p:pic>
      <p:pic>
        <p:nvPicPr>
          <p:cNvPr id="1028" name="Picture 4" descr="C:\Users\tgifford.GEOCORP\Downloads\logos\AgileIowa.PNG"/>
          <p:cNvPicPr>
            <a:picLocks noChangeAspect="1" noChangeArrowheads="1"/>
          </p:cNvPicPr>
          <p:nvPr/>
        </p:nvPicPr>
        <p:blipFill>
          <a:blip r:embed="rId4" cstate="print"/>
          <a:srcRect/>
          <a:stretch>
            <a:fillRect/>
          </a:stretch>
        </p:blipFill>
        <p:spPr bwMode="auto">
          <a:xfrm>
            <a:off x="3970338" y="5410200"/>
            <a:ext cx="3573462" cy="558353"/>
          </a:xfrm>
          <a:prstGeom prst="rect">
            <a:avLst/>
          </a:prstGeom>
          <a:noFill/>
        </p:spPr>
      </p:pic>
      <p:pic>
        <p:nvPicPr>
          <p:cNvPr id="1029" name="Picture 5" descr="C:\Users\tgifford.GEOCORP\Downloads\logos\boartlongyear.png"/>
          <p:cNvPicPr>
            <a:picLocks noChangeAspect="1" noChangeArrowheads="1"/>
          </p:cNvPicPr>
          <p:nvPr/>
        </p:nvPicPr>
        <p:blipFill>
          <a:blip r:embed="rId5" cstate="print"/>
          <a:srcRect/>
          <a:stretch>
            <a:fillRect/>
          </a:stretch>
        </p:blipFill>
        <p:spPr bwMode="auto">
          <a:xfrm>
            <a:off x="381000" y="4495800"/>
            <a:ext cx="1842796" cy="381000"/>
          </a:xfrm>
          <a:prstGeom prst="rect">
            <a:avLst/>
          </a:prstGeom>
          <a:noFill/>
        </p:spPr>
      </p:pic>
      <p:pic>
        <p:nvPicPr>
          <p:cNvPr id="1030" name="Picture 6" descr="C:\Users\tgifford.GEOCORP\Downloads\logos\bobcat_logo_na.gif"/>
          <p:cNvPicPr>
            <a:picLocks noChangeAspect="1" noChangeArrowheads="1"/>
          </p:cNvPicPr>
          <p:nvPr/>
        </p:nvPicPr>
        <p:blipFill>
          <a:blip r:embed="rId6" cstate="print"/>
          <a:srcRect/>
          <a:stretch>
            <a:fillRect/>
          </a:stretch>
        </p:blipFill>
        <p:spPr bwMode="auto">
          <a:xfrm>
            <a:off x="6629400" y="2667000"/>
            <a:ext cx="1743075" cy="514350"/>
          </a:xfrm>
          <a:prstGeom prst="rect">
            <a:avLst/>
          </a:prstGeom>
          <a:noFill/>
        </p:spPr>
      </p:pic>
      <p:pic>
        <p:nvPicPr>
          <p:cNvPr id="1031" name="Picture 7" descr="C:\Users\tgifford.GEOCORP\Downloads\logos\cc-logo.jpg"/>
          <p:cNvPicPr>
            <a:picLocks noChangeAspect="1" noChangeArrowheads="1"/>
          </p:cNvPicPr>
          <p:nvPr/>
        </p:nvPicPr>
        <p:blipFill>
          <a:blip r:embed="rId7" cstate="print"/>
          <a:srcRect/>
          <a:stretch>
            <a:fillRect/>
          </a:stretch>
        </p:blipFill>
        <p:spPr bwMode="auto">
          <a:xfrm>
            <a:off x="5181600" y="1676400"/>
            <a:ext cx="1638300" cy="584200"/>
          </a:xfrm>
          <a:prstGeom prst="rect">
            <a:avLst/>
          </a:prstGeom>
          <a:noFill/>
        </p:spPr>
      </p:pic>
      <p:pic>
        <p:nvPicPr>
          <p:cNvPr id="1032" name="Picture 8" descr="C:\Users\tgifford.GEOCORP\Downloads\logos\crowe-horwath-logo-header.gif"/>
          <p:cNvPicPr>
            <a:picLocks noChangeAspect="1" noChangeArrowheads="1"/>
          </p:cNvPicPr>
          <p:nvPr/>
        </p:nvPicPr>
        <p:blipFill>
          <a:blip r:embed="rId8" cstate="print"/>
          <a:srcRect/>
          <a:stretch>
            <a:fillRect/>
          </a:stretch>
        </p:blipFill>
        <p:spPr bwMode="auto">
          <a:xfrm>
            <a:off x="7429500" y="3276600"/>
            <a:ext cx="1714500" cy="428625"/>
          </a:xfrm>
          <a:prstGeom prst="rect">
            <a:avLst/>
          </a:prstGeom>
          <a:noFill/>
        </p:spPr>
      </p:pic>
      <p:pic>
        <p:nvPicPr>
          <p:cNvPr id="1033" name="Picture 9" descr="C:\Users\tgifford.GEOCORP\Downloads\logos\geolearning_logo.png"/>
          <p:cNvPicPr>
            <a:picLocks noChangeAspect="1" noChangeArrowheads="1"/>
          </p:cNvPicPr>
          <p:nvPr/>
        </p:nvPicPr>
        <p:blipFill>
          <a:blip r:embed="rId9" cstate="print"/>
          <a:srcRect/>
          <a:stretch>
            <a:fillRect/>
          </a:stretch>
        </p:blipFill>
        <p:spPr bwMode="auto">
          <a:xfrm>
            <a:off x="1066800" y="1676400"/>
            <a:ext cx="1752600" cy="788670"/>
          </a:xfrm>
          <a:prstGeom prst="rect">
            <a:avLst/>
          </a:prstGeom>
          <a:noFill/>
        </p:spPr>
      </p:pic>
      <p:pic>
        <p:nvPicPr>
          <p:cNvPr id="1034" name="Picture 10" descr="C:\Users\tgifford.GEOCORP\Downloads\logos\hussmann.gif"/>
          <p:cNvPicPr>
            <a:picLocks noChangeAspect="1" noChangeArrowheads="1"/>
          </p:cNvPicPr>
          <p:nvPr/>
        </p:nvPicPr>
        <p:blipFill>
          <a:blip r:embed="rId10" cstate="print"/>
          <a:srcRect/>
          <a:stretch>
            <a:fillRect/>
          </a:stretch>
        </p:blipFill>
        <p:spPr bwMode="auto">
          <a:xfrm>
            <a:off x="6553200" y="6172200"/>
            <a:ext cx="2133600" cy="508000"/>
          </a:xfrm>
          <a:prstGeom prst="rect">
            <a:avLst/>
          </a:prstGeom>
          <a:noFill/>
        </p:spPr>
      </p:pic>
      <p:pic>
        <p:nvPicPr>
          <p:cNvPr id="1036" name="Picture 12" descr="C:\Users\tgifford.GEOCORP\Downloads\logos\ir.png"/>
          <p:cNvPicPr>
            <a:picLocks noChangeAspect="1" noChangeArrowheads="1"/>
          </p:cNvPicPr>
          <p:nvPr/>
        </p:nvPicPr>
        <p:blipFill>
          <a:blip r:embed="rId11" cstate="print"/>
          <a:srcRect/>
          <a:stretch>
            <a:fillRect/>
          </a:stretch>
        </p:blipFill>
        <p:spPr bwMode="auto">
          <a:xfrm>
            <a:off x="2590800" y="4114800"/>
            <a:ext cx="2857500" cy="762000"/>
          </a:xfrm>
          <a:prstGeom prst="rect">
            <a:avLst/>
          </a:prstGeom>
          <a:noFill/>
        </p:spPr>
      </p:pic>
      <p:pic>
        <p:nvPicPr>
          <p:cNvPr id="1037" name="Picture 13" descr="C:\Users\tgifford.GEOCORP\Downloads\logos\ita_logo.gif"/>
          <p:cNvPicPr>
            <a:picLocks noChangeAspect="1" noChangeArrowheads="1"/>
          </p:cNvPicPr>
          <p:nvPr/>
        </p:nvPicPr>
        <p:blipFill>
          <a:blip r:embed="rId12" cstate="print"/>
          <a:srcRect/>
          <a:stretch>
            <a:fillRect/>
          </a:stretch>
        </p:blipFill>
        <p:spPr bwMode="auto">
          <a:xfrm>
            <a:off x="4419600" y="457200"/>
            <a:ext cx="2143125" cy="714375"/>
          </a:xfrm>
          <a:prstGeom prst="rect">
            <a:avLst/>
          </a:prstGeom>
          <a:noFill/>
        </p:spPr>
      </p:pic>
      <p:pic>
        <p:nvPicPr>
          <p:cNvPr id="1038" name="Picture 14" descr="C:\Users\tgifford.GEOCORP\Downloads\logos\jlg.jpg"/>
          <p:cNvPicPr>
            <a:picLocks noChangeAspect="1" noChangeArrowheads="1"/>
          </p:cNvPicPr>
          <p:nvPr/>
        </p:nvPicPr>
        <p:blipFill>
          <a:blip r:embed="rId13" cstate="print"/>
          <a:srcRect/>
          <a:stretch>
            <a:fillRect/>
          </a:stretch>
        </p:blipFill>
        <p:spPr bwMode="auto">
          <a:xfrm>
            <a:off x="228600" y="5715000"/>
            <a:ext cx="1034512" cy="685800"/>
          </a:xfrm>
          <a:prstGeom prst="rect">
            <a:avLst/>
          </a:prstGeom>
          <a:noFill/>
        </p:spPr>
      </p:pic>
      <p:pic>
        <p:nvPicPr>
          <p:cNvPr id="1039" name="Picture 15" descr="C:\Users\tgifford.GEOCORP\Downloads\logos\logo_62sq.gif"/>
          <p:cNvPicPr>
            <a:picLocks noChangeAspect="1" noChangeArrowheads="1"/>
          </p:cNvPicPr>
          <p:nvPr/>
        </p:nvPicPr>
        <p:blipFill>
          <a:blip r:embed="rId14" cstate="print"/>
          <a:srcRect/>
          <a:stretch>
            <a:fillRect/>
          </a:stretch>
        </p:blipFill>
        <p:spPr bwMode="auto">
          <a:xfrm>
            <a:off x="8153400" y="4038600"/>
            <a:ext cx="590550" cy="590550"/>
          </a:xfrm>
          <a:prstGeom prst="rect">
            <a:avLst/>
          </a:prstGeom>
          <a:noFill/>
        </p:spPr>
      </p:pic>
      <p:pic>
        <p:nvPicPr>
          <p:cNvPr id="1040" name="Picture 16" descr="C:\Users\tgifford.GEOCORP\Downloads\logos\logoLarge.png"/>
          <p:cNvPicPr>
            <a:picLocks noChangeAspect="1" noChangeArrowheads="1"/>
          </p:cNvPicPr>
          <p:nvPr/>
        </p:nvPicPr>
        <p:blipFill>
          <a:blip r:embed="rId15" cstate="print"/>
          <a:srcRect/>
          <a:stretch>
            <a:fillRect/>
          </a:stretch>
        </p:blipFill>
        <p:spPr bwMode="auto">
          <a:xfrm>
            <a:off x="228600" y="228600"/>
            <a:ext cx="1614814" cy="990600"/>
          </a:xfrm>
          <a:prstGeom prst="rect">
            <a:avLst/>
          </a:prstGeom>
          <a:noFill/>
        </p:spPr>
      </p:pic>
      <p:pic>
        <p:nvPicPr>
          <p:cNvPr id="1041" name="Picture 17" descr="C:\Users\tgifford.GEOCORP\Downloads\logos\logo-schlage.gif"/>
          <p:cNvPicPr>
            <a:picLocks noChangeAspect="1" noChangeArrowheads="1"/>
          </p:cNvPicPr>
          <p:nvPr/>
        </p:nvPicPr>
        <p:blipFill>
          <a:blip r:embed="rId16" cstate="print"/>
          <a:srcRect/>
          <a:stretch>
            <a:fillRect/>
          </a:stretch>
        </p:blipFill>
        <p:spPr bwMode="auto">
          <a:xfrm>
            <a:off x="1447800" y="3505200"/>
            <a:ext cx="1676399" cy="685800"/>
          </a:xfrm>
          <a:prstGeom prst="rect">
            <a:avLst/>
          </a:prstGeom>
          <a:noFill/>
        </p:spPr>
      </p:pic>
      <p:pic>
        <p:nvPicPr>
          <p:cNvPr id="1042" name="Picture 18" descr="C:\Users\tgifford.GEOCORP\Downloads\logos\novartis-logo.gif"/>
          <p:cNvPicPr>
            <a:picLocks noChangeAspect="1" noChangeArrowheads="1"/>
          </p:cNvPicPr>
          <p:nvPr/>
        </p:nvPicPr>
        <p:blipFill>
          <a:blip r:embed="rId17" cstate="print"/>
          <a:srcRect/>
          <a:stretch>
            <a:fillRect/>
          </a:stretch>
        </p:blipFill>
        <p:spPr bwMode="auto">
          <a:xfrm>
            <a:off x="5715000" y="4876800"/>
            <a:ext cx="2523744" cy="457200"/>
          </a:xfrm>
          <a:prstGeom prst="rect">
            <a:avLst/>
          </a:prstGeom>
          <a:noFill/>
        </p:spPr>
      </p:pic>
      <p:pic>
        <p:nvPicPr>
          <p:cNvPr id="1043" name="Picture 19" descr="C:\Users\tgifford.GEOCORP\Downloads\logos\RMILOGO.png"/>
          <p:cNvPicPr>
            <a:picLocks noChangeAspect="1" noChangeArrowheads="1"/>
          </p:cNvPicPr>
          <p:nvPr/>
        </p:nvPicPr>
        <p:blipFill>
          <a:blip r:embed="rId18" cstate="print"/>
          <a:srcRect/>
          <a:stretch>
            <a:fillRect/>
          </a:stretch>
        </p:blipFill>
        <p:spPr bwMode="auto">
          <a:xfrm>
            <a:off x="3352800" y="6096000"/>
            <a:ext cx="2981325" cy="552450"/>
          </a:xfrm>
          <a:prstGeom prst="rect">
            <a:avLst/>
          </a:prstGeom>
          <a:noFill/>
        </p:spPr>
      </p:pic>
      <p:pic>
        <p:nvPicPr>
          <p:cNvPr id="1044" name="Picture 20" descr="C:\Users\tgifford.GEOCORP\Downloads\logos\sumtotal-new.png"/>
          <p:cNvPicPr>
            <a:picLocks noChangeAspect="1" noChangeArrowheads="1"/>
          </p:cNvPicPr>
          <p:nvPr/>
        </p:nvPicPr>
        <p:blipFill>
          <a:blip r:embed="rId19" cstate="print"/>
          <a:srcRect/>
          <a:stretch>
            <a:fillRect/>
          </a:stretch>
        </p:blipFill>
        <p:spPr bwMode="auto">
          <a:xfrm>
            <a:off x="2971800" y="2514600"/>
            <a:ext cx="2743200" cy="776377"/>
          </a:xfrm>
          <a:prstGeom prst="rect">
            <a:avLst/>
          </a:prstGeom>
          <a:noFill/>
        </p:spPr>
      </p:pic>
      <p:pic>
        <p:nvPicPr>
          <p:cNvPr id="1045" name="Picture 21" descr="C:\Users\tgifford.GEOCORP\Downloads\logos\TAI.jpg"/>
          <p:cNvPicPr>
            <a:picLocks noChangeAspect="1" noChangeArrowheads="1"/>
          </p:cNvPicPr>
          <p:nvPr/>
        </p:nvPicPr>
        <p:blipFill>
          <a:blip r:embed="rId20" cstate="print"/>
          <a:srcRect/>
          <a:stretch>
            <a:fillRect/>
          </a:stretch>
        </p:blipFill>
        <p:spPr bwMode="auto">
          <a:xfrm>
            <a:off x="1752600" y="5105400"/>
            <a:ext cx="1336539" cy="1454414"/>
          </a:xfrm>
          <a:prstGeom prst="rect">
            <a:avLst/>
          </a:prstGeom>
          <a:noFill/>
        </p:spPr>
      </p:pic>
      <p:pic>
        <p:nvPicPr>
          <p:cNvPr id="1046" name="Picture 22" descr="C:\Users\tgifford.GEOCORP\Downloads\logos\thermoking.gif"/>
          <p:cNvPicPr>
            <a:picLocks noChangeAspect="1" noChangeArrowheads="1"/>
          </p:cNvPicPr>
          <p:nvPr/>
        </p:nvPicPr>
        <p:blipFill>
          <a:blip r:embed="rId21" cstate="print"/>
          <a:srcRect/>
          <a:stretch>
            <a:fillRect/>
          </a:stretch>
        </p:blipFill>
        <p:spPr bwMode="auto">
          <a:xfrm>
            <a:off x="457200" y="2895600"/>
            <a:ext cx="1676399" cy="319749"/>
          </a:xfrm>
          <a:prstGeom prst="rect">
            <a:avLst/>
          </a:prstGeom>
          <a:noFill/>
        </p:spPr>
      </p:pic>
      <p:pic>
        <p:nvPicPr>
          <p:cNvPr id="1047" name="Picture 23" descr="C:\Users\tgifford.GEOCORP\Downloads\logos\timewarnercable.png"/>
          <p:cNvPicPr>
            <a:picLocks noChangeAspect="1" noChangeArrowheads="1"/>
          </p:cNvPicPr>
          <p:nvPr/>
        </p:nvPicPr>
        <p:blipFill>
          <a:blip r:embed="rId22" cstate="print"/>
          <a:srcRect/>
          <a:stretch>
            <a:fillRect/>
          </a:stretch>
        </p:blipFill>
        <p:spPr bwMode="auto">
          <a:xfrm>
            <a:off x="7543800" y="1981200"/>
            <a:ext cx="1266825" cy="504825"/>
          </a:xfrm>
          <a:prstGeom prst="rect">
            <a:avLst/>
          </a:prstGeom>
          <a:noFill/>
        </p:spPr>
      </p:pic>
      <p:pic>
        <p:nvPicPr>
          <p:cNvPr id="1048" name="Picture 24" descr="C:\Users\tgifford.GEOCORP\Downloads\logos\Wellmark_Logo.png"/>
          <p:cNvPicPr>
            <a:picLocks noChangeAspect="1" noChangeArrowheads="1"/>
          </p:cNvPicPr>
          <p:nvPr/>
        </p:nvPicPr>
        <p:blipFill>
          <a:blip r:embed="rId23" cstate="print"/>
          <a:srcRect/>
          <a:stretch>
            <a:fillRect/>
          </a:stretch>
        </p:blipFill>
        <p:spPr bwMode="auto">
          <a:xfrm>
            <a:off x="5486400" y="3733800"/>
            <a:ext cx="1600200" cy="479287"/>
          </a:xfrm>
          <a:prstGeom prst="rect">
            <a:avLst/>
          </a:prstGeom>
          <a:noFill/>
        </p:spPr>
      </p:pic>
      <p:pic>
        <p:nvPicPr>
          <p:cNvPr id="1049" name="Picture 25" descr="C:\Users\tgifford.GEOCORP\Downloads\logos\iadnug.gif"/>
          <p:cNvPicPr>
            <a:picLocks noChangeAspect="1" noChangeArrowheads="1"/>
          </p:cNvPicPr>
          <p:nvPr/>
        </p:nvPicPr>
        <p:blipFill>
          <a:blip r:embed="rId24" cstate="print"/>
          <a:srcRect/>
          <a:stretch>
            <a:fillRect/>
          </a:stretch>
        </p:blipFill>
        <p:spPr bwMode="auto">
          <a:xfrm>
            <a:off x="2057400" y="533400"/>
            <a:ext cx="1752600" cy="5624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Construction Analogy</a:t>
            </a:r>
            <a:endParaRPr lang="en-US" dirty="0"/>
          </a:p>
        </p:txBody>
      </p:sp>
      <p:sp>
        <p:nvSpPr>
          <p:cNvPr id="12" name="Text Placeholder 11"/>
          <p:cNvSpPr>
            <a:spLocks noGrp="1"/>
          </p:cNvSpPr>
          <p:nvPr>
            <p:ph type="body" sz="quarter" idx="4294967295"/>
          </p:nvPr>
        </p:nvSpPr>
        <p:spPr>
          <a:xfrm>
            <a:off x="5102225" y="1535113"/>
            <a:ext cx="4041775" cy="639762"/>
          </a:xfrm>
        </p:spPr>
        <p:txBody>
          <a:bodyPr/>
          <a:lstStyle/>
          <a:p>
            <a:r>
              <a:rPr lang="en-US" dirty="0" smtClean="0"/>
              <a:t>Software</a:t>
            </a:r>
            <a:endParaRPr lang="en-US" dirty="0"/>
          </a:p>
        </p:txBody>
      </p:sp>
      <p:graphicFrame>
        <p:nvGraphicFramePr>
          <p:cNvPr id="16" name="Content Placeholder 15"/>
          <p:cNvGraphicFramePr>
            <a:graphicFrameLocks noGrp="1"/>
          </p:cNvGraphicFramePr>
          <p:nvPr>
            <p:ph idx="1"/>
          </p:nvPr>
        </p:nvGraphicFramePr>
        <p:xfrm>
          <a:off x="457200" y="1371600"/>
          <a:ext cx="8229600" cy="5394960"/>
        </p:xfrm>
        <a:graphic>
          <a:graphicData uri="http://schemas.openxmlformats.org/drawingml/2006/table">
            <a:tbl>
              <a:tblPr firstRow="1" bandRow="1">
                <a:tableStyleId>{5C22544A-7EE6-4342-B048-85BDC9FD1C3A}</a:tableStyleId>
              </a:tblPr>
              <a:tblGrid>
                <a:gridCol w="1676400"/>
                <a:gridCol w="2286000"/>
                <a:gridCol w="2133600"/>
                <a:gridCol w="2133600"/>
              </a:tblGrid>
              <a:tr h="370840">
                <a:tc>
                  <a:txBody>
                    <a:bodyPr/>
                    <a:lstStyle/>
                    <a:p>
                      <a:endParaRPr lang="en-US" sz="2000" dirty="0"/>
                    </a:p>
                  </a:txBody>
                  <a:tcPr/>
                </a:tc>
                <a:tc>
                  <a:txBody>
                    <a:bodyPr/>
                    <a:lstStyle/>
                    <a:p>
                      <a:pPr algn="ctr"/>
                      <a:r>
                        <a:rPr lang="en-US" sz="2000" dirty="0" smtClean="0"/>
                        <a:t>Construction</a:t>
                      </a:r>
                      <a:endParaRPr lang="en-US" sz="2000" dirty="0"/>
                    </a:p>
                  </a:txBody>
                  <a:tcPr/>
                </a:tc>
                <a:tc>
                  <a:txBody>
                    <a:bodyPr/>
                    <a:lstStyle/>
                    <a:p>
                      <a:pPr algn="ctr"/>
                      <a:r>
                        <a:rPr lang="en-US" sz="2000" dirty="0" err="1" smtClean="0"/>
                        <a:t>Trad</a:t>
                      </a:r>
                      <a:r>
                        <a:rPr lang="en-US" sz="2000" baseline="0" dirty="0" smtClean="0"/>
                        <a:t> Software</a:t>
                      </a:r>
                      <a:endParaRPr lang="en-US" sz="2000" dirty="0"/>
                    </a:p>
                  </a:txBody>
                  <a:tcPr/>
                </a:tc>
                <a:tc>
                  <a:txBody>
                    <a:bodyPr/>
                    <a:lstStyle/>
                    <a:p>
                      <a:pPr algn="ctr"/>
                      <a:r>
                        <a:rPr lang="en-US" sz="2000" dirty="0" smtClean="0"/>
                        <a:t>Agile Software</a:t>
                      </a:r>
                      <a:endParaRPr lang="en-US" sz="2000" dirty="0"/>
                    </a:p>
                  </a:txBody>
                  <a:tcPr/>
                </a:tc>
              </a:tr>
              <a:tr h="370840">
                <a:tc>
                  <a:txBody>
                    <a:bodyPr/>
                    <a:lstStyle/>
                    <a:p>
                      <a:r>
                        <a:rPr lang="en-US" sz="2000" dirty="0" smtClean="0"/>
                        <a:t>Requirements</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r>
              <a:tr h="370840">
                <a:tc>
                  <a:txBody>
                    <a:bodyPr/>
                    <a:lstStyle/>
                    <a:p>
                      <a:r>
                        <a:rPr lang="en-US" sz="2000" dirty="0" smtClean="0"/>
                        <a:t>Design</a:t>
                      </a:r>
                      <a:endParaRPr lang="en-US" sz="2000" dirty="0"/>
                    </a:p>
                  </a:txBody>
                  <a:tcPr/>
                </a:tc>
                <a:tc>
                  <a:txBody>
                    <a:bodyPr/>
                    <a:lstStyle/>
                    <a:p>
                      <a:pPr algn="ctr"/>
                      <a:r>
                        <a:rPr lang="en-US" sz="2000" dirty="0" smtClean="0"/>
                        <a:t>Blueprint</a:t>
                      </a:r>
                    </a:p>
                    <a:p>
                      <a:pPr algn="ctr"/>
                      <a:r>
                        <a:rPr lang="en-US" sz="2000" b="1" kern="1200" dirty="0" smtClean="0">
                          <a:solidFill>
                            <a:srgbClr val="00B050"/>
                          </a:solidFill>
                          <a:latin typeface="+mn-lt"/>
                          <a:ea typeface="+mn-ea"/>
                          <a:cs typeface="+mn-cs"/>
                        </a:rPr>
                        <a:t>($)</a:t>
                      </a:r>
                    </a:p>
                  </a:txBody>
                  <a:tcPr/>
                </a:tc>
                <a:tc>
                  <a:txBody>
                    <a:bodyPr/>
                    <a:lstStyle/>
                    <a:p>
                      <a:pPr algn="ctr"/>
                      <a:r>
                        <a:rPr lang="en-US" dirty="0" smtClean="0"/>
                        <a:t> </a:t>
                      </a:r>
                      <a:r>
                        <a:rPr lang="en-US" sz="2000" dirty="0" smtClean="0"/>
                        <a:t>BRD, HLD, DD, UC</a:t>
                      </a:r>
                    </a:p>
                    <a:p>
                      <a:pPr algn="ctr"/>
                      <a:r>
                        <a:rPr lang="en-US" sz="2000" b="1" kern="1200" dirty="0" smtClean="0">
                          <a:solidFill>
                            <a:srgbClr val="00B050"/>
                          </a:solidFill>
                          <a:latin typeface="+mn-lt"/>
                          <a:ea typeface="+mn-ea"/>
                          <a:cs typeface="+mn-cs"/>
                        </a:rPr>
                        <a:t>($$$)</a:t>
                      </a:r>
                      <a:endParaRPr lang="en-US" sz="2000" dirty="0"/>
                    </a:p>
                  </a:txBody>
                  <a:tcPr/>
                </a:tc>
                <a:tc>
                  <a:txBody>
                    <a:bodyPr/>
                    <a:lstStyle/>
                    <a:p>
                      <a:pPr algn="ctr"/>
                      <a:r>
                        <a:rPr lang="en-US" sz="2000" b="1" dirty="0" smtClean="0"/>
                        <a:t>Source Code</a:t>
                      </a:r>
                    </a:p>
                    <a:p>
                      <a:pPr algn="ctr"/>
                      <a:r>
                        <a:rPr lang="en-US" sz="2000" b="1" dirty="0" smtClean="0"/>
                        <a:t>Tests</a:t>
                      </a:r>
                    </a:p>
                    <a:p>
                      <a:pPr algn="ctr"/>
                      <a:r>
                        <a:rPr lang="en-US" sz="1800" b="1" kern="1200" dirty="0" smtClean="0">
                          <a:solidFill>
                            <a:srgbClr val="00B050"/>
                          </a:solidFill>
                          <a:latin typeface="+mn-lt"/>
                          <a:ea typeface="+mn-ea"/>
                          <a:cs typeface="+mn-cs"/>
                        </a:rPr>
                        <a:t>($$$$$)</a:t>
                      </a:r>
                    </a:p>
                  </a:txBody>
                  <a:tcPr>
                    <a:solidFill>
                      <a:schemeClr val="accent6">
                        <a:lumMod val="40000"/>
                        <a:lumOff val="60000"/>
                      </a:schemeClr>
                    </a:solidFill>
                  </a:tcPr>
                </a:tc>
              </a:tr>
              <a:tr h="370840">
                <a:tc>
                  <a:txBody>
                    <a:bodyPr/>
                    <a:lstStyle/>
                    <a:p>
                      <a:r>
                        <a:rPr lang="en-US" sz="2000" dirty="0" smtClean="0"/>
                        <a:t>Construction</a:t>
                      </a:r>
                      <a:endParaRPr lang="en-US" sz="2000" dirty="0"/>
                    </a:p>
                  </a:txBody>
                  <a:tcPr/>
                </a:tc>
                <a:tc>
                  <a:txBody>
                    <a:bodyPr/>
                    <a:lstStyle/>
                    <a:p>
                      <a:pPr algn="ctr"/>
                      <a:r>
                        <a:rPr lang="en-US" sz="2000" dirty="0" smtClean="0"/>
                        <a:t>Labor</a:t>
                      </a:r>
                    </a:p>
                    <a:p>
                      <a:pPr algn="ctr"/>
                      <a:r>
                        <a:rPr lang="en-US" sz="2000" dirty="0" smtClean="0"/>
                        <a:t>Materials</a:t>
                      </a:r>
                    </a:p>
                    <a:p>
                      <a:pPr algn="ctr"/>
                      <a:r>
                        <a:rPr lang="en-US" sz="2000" dirty="0" smtClean="0"/>
                        <a:t>Equipment</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Developers</a:t>
                      </a:r>
                    </a:p>
                    <a:p>
                      <a:pPr algn="ctr"/>
                      <a:r>
                        <a:rPr lang="en-US" sz="2000" dirty="0" smtClean="0"/>
                        <a:t>Source</a:t>
                      </a:r>
                      <a:r>
                        <a:rPr lang="en-US" sz="2000" baseline="0" dirty="0" smtClean="0"/>
                        <a:t> Code</a:t>
                      </a:r>
                      <a:endParaRPr lang="en-US" sz="2000" dirty="0" smtClean="0"/>
                    </a:p>
                    <a:p>
                      <a:pPr algn="ctr"/>
                      <a:r>
                        <a:rPr lang="en-US" sz="2000" dirty="0" smtClean="0"/>
                        <a:t>Code Reviews</a:t>
                      </a:r>
                      <a:endParaRPr lang="en-US" sz="1800" dirty="0"/>
                    </a:p>
                    <a:p>
                      <a:pPr algn="ctr"/>
                      <a:r>
                        <a:rPr lang="en-US" sz="2000" b="1" kern="1200" dirty="0" smtClean="0">
                          <a:solidFill>
                            <a:srgbClr val="00B050"/>
                          </a:solidFill>
                          <a:latin typeface="+mn-lt"/>
                          <a:ea typeface="+mn-ea"/>
                          <a:cs typeface="+mn-cs"/>
                        </a:rPr>
                        <a:t>($$$$$)</a:t>
                      </a:r>
                      <a:endParaRPr lang="en-US" sz="2000" dirty="0" smtClean="0"/>
                    </a:p>
                  </a:txBody>
                  <a:tcPr/>
                </a:tc>
                <a:tc>
                  <a:txBody>
                    <a:bodyPr/>
                    <a:lstStyle/>
                    <a:p>
                      <a:pPr algn="ctr"/>
                      <a:r>
                        <a:rPr lang="en-US" sz="4800" b="1" dirty="0" smtClean="0"/>
                        <a:t>Build</a:t>
                      </a:r>
                    </a:p>
                    <a:p>
                      <a:pPr algn="ctr"/>
                      <a:r>
                        <a:rPr lang="en-US" sz="2000" b="1" kern="1200" dirty="0" smtClean="0">
                          <a:solidFill>
                            <a:srgbClr val="00B050"/>
                          </a:solidFill>
                          <a:latin typeface="+mn-lt"/>
                          <a:ea typeface="+mn-ea"/>
                          <a:cs typeface="+mn-cs"/>
                        </a:rPr>
                        <a:t>(~Free)</a:t>
                      </a:r>
                    </a:p>
                  </a:txBody>
                  <a:tcPr>
                    <a:solidFill>
                      <a:schemeClr val="accent6">
                        <a:lumMod val="60000"/>
                        <a:lumOff val="40000"/>
                      </a:schemeClr>
                    </a:solidFill>
                  </a:tcPr>
                </a:tc>
              </a:tr>
              <a:tr h="370840">
                <a:tc>
                  <a:txBody>
                    <a:bodyPr/>
                    <a:lstStyle/>
                    <a:p>
                      <a:r>
                        <a:rPr lang="en-US" sz="2000" dirty="0" smtClean="0"/>
                        <a:t>Verification</a:t>
                      </a:r>
                      <a:endParaRPr lang="en-US" sz="2000" dirty="0"/>
                    </a:p>
                  </a:txBody>
                  <a:tcPr/>
                </a:tc>
                <a:tc>
                  <a:txBody>
                    <a:bodyPr/>
                    <a:lstStyle/>
                    <a:p>
                      <a:pPr algn="ctr"/>
                      <a:r>
                        <a:rPr lang="en-US" sz="2000" dirty="0" smtClean="0"/>
                        <a:t> Manual Inspections</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Manual</a:t>
                      </a:r>
                      <a:endParaRPr lang="en-US" sz="2000" baseline="0" dirty="0" smtClean="0"/>
                    </a:p>
                    <a:p>
                      <a:pPr algn="ctr"/>
                      <a:r>
                        <a:rPr lang="en-US" sz="2000" baseline="0" dirty="0" smtClean="0"/>
                        <a:t>Automated UI</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Manual</a:t>
                      </a:r>
                      <a:endParaRPr lang="en-US" sz="2000" baseline="0" dirty="0" smtClean="0"/>
                    </a:p>
                    <a:p>
                      <a:pPr algn="ctr"/>
                      <a:r>
                        <a:rPr lang="en-US" sz="2000" baseline="0" dirty="0" smtClean="0"/>
                        <a:t>Automated Testing</a:t>
                      </a:r>
                    </a:p>
                    <a:p>
                      <a:pPr algn="ctr"/>
                      <a:r>
                        <a:rPr lang="en-US" sz="2000" b="1" kern="1200" dirty="0" smtClean="0">
                          <a:solidFill>
                            <a:srgbClr val="00B050"/>
                          </a:solidFill>
                          <a:latin typeface="+mn-lt"/>
                          <a:ea typeface="+mn-ea"/>
                          <a:cs typeface="+mn-cs"/>
                        </a:rPr>
                        <a:t>($$$)</a:t>
                      </a:r>
                    </a:p>
                  </a:txBody>
                  <a:tcPr/>
                </a:tc>
              </a:tr>
              <a:tr h="370840">
                <a:tc>
                  <a:txBody>
                    <a:bodyPr/>
                    <a:lstStyle/>
                    <a:p>
                      <a:r>
                        <a:rPr lang="en-US" sz="2000" dirty="0" smtClean="0"/>
                        <a:t>Maintenance</a:t>
                      </a:r>
                      <a:endParaRPr lang="en-US" sz="2000" dirty="0"/>
                    </a:p>
                  </a:txBody>
                  <a:tcPr/>
                </a:tc>
                <a:tc>
                  <a:txBody>
                    <a:bodyPr/>
                    <a:lstStyle/>
                    <a:p>
                      <a:pPr algn="ctr"/>
                      <a:r>
                        <a:rPr lang="en-US" sz="2000" b="1" kern="1200" dirty="0" smtClean="0">
                          <a:solidFill>
                            <a:srgbClr val="00B050"/>
                          </a:solidFill>
                          <a:latin typeface="+mn-lt"/>
                          <a:ea typeface="+mn-ea"/>
                          <a:cs typeface="+mn-cs"/>
                        </a:rPr>
                        <a:t>($)</a:t>
                      </a:r>
                    </a:p>
                  </a:txBody>
                  <a:tcPr/>
                </a:tc>
                <a:tc>
                  <a:txBody>
                    <a:bodyPr/>
                    <a:lstStyle/>
                    <a:p>
                      <a:pPr algn="ctr"/>
                      <a:r>
                        <a:rPr lang="en-US" sz="2000" b="1" dirty="0" smtClean="0">
                          <a:solidFill>
                            <a:srgbClr val="00B050"/>
                          </a:solidFill>
                        </a:rPr>
                        <a:t>(?)</a:t>
                      </a:r>
                      <a:endParaRPr lang="en-US" sz="2000" b="1" dirty="0">
                        <a:solidFill>
                          <a:srgbClr val="00B050"/>
                        </a:solidFill>
                      </a:endParaRPr>
                    </a:p>
                  </a:txBody>
                  <a:tcPr/>
                </a:tc>
                <a:tc>
                  <a:txBody>
                    <a:bodyPr/>
                    <a:lstStyle/>
                    <a:p>
                      <a:pPr algn="ctr"/>
                      <a:r>
                        <a:rPr lang="en-US" sz="2000" b="1" dirty="0" smtClean="0">
                          <a:solidFill>
                            <a:srgbClr val="00B050"/>
                          </a:solidFill>
                        </a:rPr>
                        <a:t>(?)</a:t>
                      </a:r>
                      <a:endParaRPr lang="en-US" sz="2000" b="1" dirty="0">
                        <a:solidFill>
                          <a:srgbClr val="00B050"/>
                        </a:solidFill>
                      </a:endParaRPr>
                    </a:p>
                  </a:txBody>
                  <a:tcPr/>
                </a:tc>
              </a:tr>
            </a:tbl>
          </a:graphicData>
        </a:graphic>
      </p:graphicFrame>
      <p:sp>
        <p:nvSpPr>
          <p:cNvPr id="5" name="Slide Number Placeholder 4"/>
          <p:cNvSpPr>
            <a:spLocks noGrp="1"/>
          </p:cNvSpPr>
          <p:nvPr>
            <p:ph type="sldNum" sz="quarter" idx="12"/>
          </p:nvPr>
        </p:nvSpPr>
        <p:spPr/>
        <p:txBody>
          <a:bodyPr/>
          <a:lstStyle/>
          <a:p>
            <a:fld id="{3EA72A19-557E-4139-A714-D863FB5E7CA6}"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Software’s “T-Square”</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609600" y="1447800"/>
            <a:ext cx="7920990" cy="4754880"/>
          </a:xfrm>
          <a:prstGeom prst="rect">
            <a:avLst/>
          </a:prstGeom>
          <a:noFill/>
        </p:spPr>
      </p:pic>
      <p:sp>
        <p:nvSpPr>
          <p:cNvPr id="6" name="Text Box 5"/>
          <p:cNvSpPr txBox="1">
            <a:spLocks noChangeArrowheads="1"/>
          </p:cNvSpPr>
          <p:nvPr/>
        </p:nvSpPr>
        <p:spPr bwMode="auto">
          <a:xfrm>
            <a:off x="5029200" y="3733800"/>
            <a:ext cx="3336132" cy="2149050"/>
          </a:xfrm>
          <a:prstGeom prst="rect">
            <a:avLst/>
          </a:prstGeom>
          <a:noFill/>
          <a:ln w="9525">
            <a:noFill/>
            <a:miter lim="800000"/>
            <a:headEnd/>
            <a:tailEnd/>
          </a:ln>
          <a:effectLst/>
        </p:spPr>
        <p:txBody>
          <a:bodyPr lIns="0" tIns="0" rIns="0" bIns="0">
            <a:spAutoFit/>
          </a:bodyPr>
          <a:lstStyle/>
          <a:p>
            <a:pPr>
              <a:lnSpc>
                <a:spcPct val="95000"/>
              </a:lnSpc>
            </a:pPr>
            <a:r>
              <a:rPr lang="en-US" sz="1900" dirty="0">
                <a:solidFill>
                  <a:srgbClr val="000000"/>
                </a:solidFill>
                <a:latin typeface="Arial" pitchFamily="34" charset="0"/>
              </a:rPr>
              <a:t>[Test]</a:t>
            </a:r>
            <a:endParaRPr lang="en-US" dirty="0"/>
          </a:p>
          <a:p>
            <a:pPr>
              <a:lnSpc>
                <a:spcPct val="95000"/>
              </a:lnSpc>
            </a:pPr>
            <a:r>
              <a:rPr lang="en-US" sz="1900" dirty="0">
                <a:solidFill>
                  <a:srgbClr val="000000"/>
                </a:solidFill>
                <a:latin typeface="Arial" pitchFamily="34" charset="0"/>
              </a:rPr>
              <a:t>void Width_is_15_feet()</a:t>
            </a:r>
            <a:endParaRPr lang="en-US" dirty="0"/>
          </a:p>
          <a:p>
            <a:pPr>
              <a:lnSpc>
                <a:spcPct val="95000"/>
              </a:lnSpc>
            </a:pPr>
            <a:endParaRPr lang="en-US" sz="1200" dirty="0">
              <a:solidFill>
                <a:srgbClr val="000000"/>
              </a:solidFill>
              <a:latin typeface="Arial" pitchFamily="34" charset="0"/>
            </a:endParaRPr>
          </a:p>
          <a:p>
            <a:pPr>
              <a:lnSpc>
                <a:spcPct val="95000"/>
              </a:lnSpc>
            </a:pPr>
            <a:r>
              <a:rPr lang="en-US" sz="1900" dirty="0">
                <a:solidFill>
                  <a:srgbClr val="000000"/>
                </a:solidFill>
                <a:latin typeface="Arial" pitchFamily="34" charset="0"/>
              </a:rPr>
              <a:t>[Test]</a:t>
            </a:r>
            <a:endParaRPr lang="en-US" dirty="0"/>
          </a:p>
          <a:p>
            <a:pPr>
              <a:lnSpc>
                <a:spcPct val="95000"/>
              </a:lnSpc>
            </a:pPr>
            <a:r>
              <a:rPr lang="en-US" sz="1900" dirty="0">
                <a:solidFill>
                  <a:srgbClr val="000000"/>
                </a:solidFill>
                <a:latin typeface="Arial" pitchFamily="34" charset="0"/>
              </a:rPr>
              <a:t>void Height_is_10_feet()</a:t>
            </a:r>
            <a:endParaRPr lang="en-US" dirty="0"/>
          </a:p>
          <a:p>
            <a:pPr>
              <a:lnSpc>
                <a:spcPct val="95000"/>
              </a:lnSpc>
            </a:pPr>
            <a:endParaRPr lang="en-US" sz="1200" dirty="0">
              <a:solidFill>
                <a:srgbClr val="000000"/>
              </a:solidFill>
              <a:latin typeface="Arial" pitchFamily="34" charset="0"/>
            </a:endParaRPr>
          </a:p>
          <a:p>
            <a:pPr>
              <a:lnSpc>
                <a:spcPct val="95000"/>
              </a:lnSpc>
            </a:pPr>
            <a:r>
              <a:rPr lang="en-US" sz="1900" dirty="0">
                <a:solidFill>
                  <a:srgbClr val="000000"/>
                </a:solidFill>
                <a:latin typeface="Arial" pitchFamily="34" charset="0"/>
              </a:rPr>
              <a:t>[Test]</a:t>
            </a:r>
            <a:endParaRPr lang="en-US" dirty="0"/>
          </a:p>
          <a:p>
            <a:pPr>
              <a:lnSpc>
                <a:spcPct val="95000"/>
              </a:lnSpc>
            </a:pPr>
            <a:r>
              <a:rPr lang="en-US" sz="1900" dirty="0">
                <a:solidFill>
                  <a:srgbClr val="000000"/>
                </a:solidFill>
                <a:latin typeface="Arial" pitchFamily="34" charset="0"/>
              </a:rPr>
              <a:t>void Depth_is_12_feet()</a:t>
            </a:r>
            <a:endParaRPr lang="en-US" dirty="0"/>
          </a:p>
          <a:p>
            <a:pPr>
              <a:lnSpc>
                <a:spcPct val="95000"/>
              </a:lnSpc>
            </a:pPr>
            <a:endParaRPr lang="en-US" sz="400" dirty="0">
              <a:solidFill>
                <a:srgbClr val="000000"/>
              </a:solidFill>
              <a:latin typeface="Arial" pitchFamily="34" charset="0"/>
            </a:endParaRPr>
          </a:p>
        </p:txBody>
      </p:sp>
      <p:sp>
        <p:nvSpPr>
          <p:cNvPr id="5" name="Text Box 5"/>
          <p:cNvSpPr txBox="1">
            <a:spLocks noChangeArrowheads="1"/>
          </p:cNvSpPr>
          <p:nvPr/>
        </p:nvSpPr>
        <p:spPr bwMode="auto">
          <a:xfrm>
            <a:off x="914400" y="3733800"/>
            <a:ext cx="3336132" cy="1403461"/>
          </a:xfrm>
          <a:prstGeom prst="rect">
            <a:avLst/>
          </a:prstGeom>
          <a:noFill/>
          <a:ln w="9525">
            <a:noFill/>
            <a:miter lim="800000"/>
            <a:headEnd/>
            <a:tailEnd/>
          </a:ln>
          <a:effectLst/>
        </p:spPr>
        <p:txBody>
          <a:bodyPr wrap="square" lIns="0" tIns="0" rIns="0" bIns="0">
            <a:spAutoFit/>
          </a:bodyPr>
          <a:lstStyle/>
          <a:p>
            <a:pPr>
              <a:lnSpc>
                <a:spcPct val="95000"/>
              </a:lnSpc>
            </a:pPr>
            <a:endParaRPr lang="en-US" sz="4800" dirty="0" smtClean="0">
              <a:solidFill>
                <a:srgbClr val="000000"/>
              </a:solidFill>
            </a:endParaRPr>
          </a:p>
          <a:p>
            <a:pPr>
              <a:lnSpc>
                <a:spcPct val="95000"/>
              </a:lnSpc>
            </a:pPr>
            <a:r>
              <a:rPr lang="en-US" sz="4800" dirty="0" smtClean="0">
                <a:solidFill>
                  <a:srgbClr val="000000"/>
                </a:solidFill>
              </a:rPr>
              <a:t> It Compiles!</a:t>
            </a:r>
            <a:endParaRPr lang="en-US" sz="4800" dirty="0">
              <a:solidFill>
                <a:srgbClr val="000000"/>
              </a:solidFill>
            </a:endParaRPr>
          </a:p>
        </p:txBody>
      </p:sp>
      <p:sp>
        <p:nvSpPr>
          <p:cNvPr id="7" name="Slide Number Placeholder 6"/>
          <p:cNvSpPr>
            <a:spLocks noGrp="1"/>
          </p:cNvSpPr>
          <p:nvPr>
            <p:ph type="sldNum" sz="quarter" idx="12"/>
          </p:nvPr>
        </p:nvSpPr>
        <p:spPr/>
        <p:txBody>
          <a:bodyPr/>
          <a:lstStyle/>
          <a:p>
            <a:fld id="{3EA72A19-557E-4139-A714-D863FB5E7CA6}"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Source of “Truth”</a:t>
            </a:r>
            <a:endParaRPr lang="en-US" dirty="0"/>
          </a:p>
        </p:txBody>
      </p:sp>
      <p:sp>
        <p:nvSpPr>
          <p:cNvPr id="3" name="Content Placeholder 2"/>
          <p:cNvSpPr>
            <a:spLocks noGrp="1"/>
          </p:cNvSpPr>
          <p:nvPr>
            <p:ph idx="1"/>
          </p:nvPr>
        </p:nvSpPr>
        <p:spPr/>
        <p:txBody>
          <a:bodyPr>
            <a:normAutofit/>
          </a:bodyPr>
          <a:lstStyle/>
          <a:p>
            <a:pPr>
              <a:buNone/>
            </a:pPr>
            <a:r>
              <a:rPr lang="en-US" dirty="0" smtClean="0"/>
              <a:t>Requirements are “stored” in the system</a:t>
            </a:r>
          </a:p>
          <a:p>
            <a:pPr>
              <a:buNone/>
            </a:pPr>
            <a:endParaRPr lang="en-US" dirty="0" smtClean="0"/>
          </a:p>
          <a:p>
            <a:pPr>
              <a:buNone/>
            </a:pPr>
            <a:r>
              <a:rPr lang="en-US" dirty="0" smtClean="0"/>
              <a:t>Documents are temporary</a:t>
            </a:r>
          </a:p>
          <a:p>
            <a:pPr>
              <a:buNone/>
            </a:pPr>
            <a:endParaRPr lang="en-US" dirty="0" smtClean="0"/>
          </a:p>
          <a:p>
            <a:pPr>
              <a:buNone/>
            </a:pPr>
            <a:r>
              <a:rPr lang="en-US" dirty="0" smtClean="0"/>
              <a:t>“Artifacts” are context-free snapshots</a:t>
            </a:r>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Where/What to Test?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Testing </a:t>
            </a:r>
            <a:r>
              <a:rPr lang="en-US" dirty="0" smtClean="0"/>
              <a:t>Triangle</a:t>
            </a:r>
            <a:endParaRPr lang="en-US" dirty="0"/>
          </a:p>
        </p:txBody>
      </p:sp>
      <p:sp>
        <p:nvSpPr>
          <p:cNvPr id="7" name="Slide Number Placeholder 6"/>
          <p:cNvSpPr>
            <a:spLocks noGrp="1"/>
          </p:cNvSpPr>
          <p:nvPr>
            <p:ph type="sldNum" sz="quarter" idx="12"/>
          </p:nvPr>
        </p:nvSpPr>
        <p:spPr/>
        <p:txBody>
          <a:bodyPr/>
          <a:lstStyle/>
          <a:p>
            <a:fld id="{3EA72A19-557E-4139-A714-D863FB5E7CA6}" type="slidenum">
              <a:rPr lang="en-US" smtClean="0"/>
              <a:pPr/>
              <a:t>24</a:t>
            </a:fld>
            <a:endParaRPr lang="en-US"/>
          </a:p>
        </p:txBody>
      </p:sp>
      <p:graphicFrame>
        <p:nvGraphicFramePr>
          <p:cNvPr id="8" name="Diagram 7"/>
          <p:cNvGraphicFramePr/>
          <p:nvPr/>
        </p:nvGraphicFramePr>
        <p:xfrm>
          <a:off x="1524000" y="1828800"/>
          <a:ext cx="6096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rot="19847797">
            <a:off x="-609344" y="2995745"/>
            <a:ext cx="3203399" cy="523220"/>
          </a:xfrm>
          <a:prstGeom prst="rect">
            <a:avLst/>
          </a:prstGeom>
          <a:noFill/>
        </p:spPr>
        <p:txBody>
          <a:bodyPr wrap="square" rtlCol="0">
            <a:spAutoFit/>
          </a:bodyPr>
          <a:lstStyle/>
          <a:p>
            <a:pPr algn="r"/>
            <a:r>
              <a:rPr lang="en-US" sz="2800" dirty="0" smtClean="0"/>
              <a:t>*Manual</a:t>
            </a:r>
          </a:p>
        </p:txBody>
      </p:sp>
      <p:sp>
        <p:nvSpPr>
          <p:cNvPr id="10" name="TextBox 9"/>
          <p:cNvSpPr txBox="1"/>
          <p:nvPr/>
        </p:nvSpPr>
        <p:spPr>
          <a:xfrm rot="2090440">
            <a:off x="6253267" y="3109437"/>
            <a:ext cx="1481669" cy="2308324"/>
          </a:xfrm>
          <a:prstGeom prst="rect">
            <a:avLst/>
          </a:prstGeom>
          <a:noFill/>
        </p:spPr>
        <p:txBody>
          <a:bodyPr wrap="square" rtlCol="0">
            <a:spAutoFit/>
          </a:bodyPr>
          <a:lstStyle/>
          <a:p>
            <a:r>
              <a:rPr lang="en-US" sz="3600" dirty="0" smtClean="0"/>
              <a:t>QA</a:t>
            </a:r>
          </a:p>
          <a:p>
            <a:endParaRPr lang="en-US" sz="3600" dirty="0" smtClean="0"/>
          </a:p>
          <a:p>
            <a:endParaRPr lang="en-US" sz="3600" dirty="0" smtClean="0"/>
          </a:p>
          <a:p>
            <a:r>
              <a:rPr lang="en-US" sz="3600" dirty="0" smtClean="0"/>
              <a:t>BA</a:t>
            </a:r>
            <a:endParaRPr lang="en-US" sz="3600" dirty="0"/>
          </a:p>
        </p:txBody>
      </p:sp>
      <p:sp>
        <p:nvSpPr>
          <p:cNvPr id="12" name="TextBox 11"/>
          <p:cNvSpPr txBox="1"/>
          <p:nvPr/>
        </p:nvSpPr>
        <p:spPr>
          <a:xfrm rot="2090440">
            <a:off x="5010673" y="5774251"/>
            <a:ext cx="1481669" cy="646331"/>
          </a:xfrm>
          <a:prstGeom prst="rect">
            <a:avLst/>
          </a:prstGeom>
          <a:noFill/>
        </p:spPr>
        <p:txBody>
          <a:bodyPr wrap="square" rtlCol="0">
            <a:spAutoFit/>
          </a:bodyPr>
          <a:lstStyle/>
          <a:p>
            <a:r>
              <a:rPr lang="en-US" sz="3600" dirty="0" smtClean="0"/>
              <a:t>Dev</a:t>
            </a:r>
            <a:endParaRPr lang="en-US" sz="3600" dirty="0"/>
          </a:p>
        </p:txBody>
      </p:sp>
      <p:sp>
        <p:nvSpPr>
          <p:cNvPr id="16" name="TextBox 15"/>
          <p:cNvSpPr txBox="1"/>
          <p:nvPr/>
        </p:nvSpPr>
        <p:spPr>
          <a:xfrm rot="19847797">
            <a:off x="225345" y="4558235"/>
            <a:ext cx="3203399" cy="523220"/>
          </a:xfrm>
          <a:prstGeom prst="rect">
            <a:avLst/>
          </a:prstGeom>
          <a:noFill/>
        </p:spPr>
        <p:txBody>
          <a:bodyPr wrap="square" rtlCol="0">
            <a:spAutoFit/>
          </a:bodyPr>
          <a:lstStyle/>
          <a:p>
            <a:pPr algn="r"/>
            <a:r>
              <a:rPr lang="en-US" sz="2800" dirty="0" smtClean="0"/>
              <a:t>*Manual</a:t>
            </a:r>
          </a:p>
        </p:txBody>
      </p:sp>
      <p:sp>
        <p:nvSpPr>
          <p:cNvPr id="17" name="TextBox 16"/>
          <p:cNvSpPr txBox="1"/>
          <p:nvPr/>
        </p:nvSpPr>
        <p:spPr>
          <a:xfrm rot="19847797">
            <a:off x="1067056" y="6006035"/>
            <a:ext cx="3203399" cy="523220"/>
          </a:xfrm>
          <a:prstGeom prst="rect">
            <a:avLst/>
          </a:prstGeom>
          <a:noFill/>
        </p:spPr>
        <p:txBody>
          <a:bodyPr wrap="square" rtlCol="0">
            <a:spAutoFit/>
          </a:bodyPr>
          <a:lstStyle/>
          <a:p>
            <a:pPr algn="r"/>
            <a:r>
              <a:rPr lang="en-US" sz="2800" dirty="0" smtClean="0"/>
              <a:t>*Manual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nvGraphicFramePr>
        <p:xfrm>
          <a:off x="1600200" y="1854200"/>
          <a:ext cx="60198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Cohn’s Testing Triangle</a:t>
            </a:r>
            <a:endParaRPr lang="en-US" dirty="0"/>
          </a:p>
        </p:txBody>
      </p:sp>
      <p:sp>
        <p:nvSpPr>
          <p:cNvPr id="13" name="TextBox 12"/>
          <p:cNvSpPr txBox="1"/>
          <p:nvPr/>
        </p:nvSpPr>
        <p:spPr>
          <a:xfrm rot="2069996">
            <a:off x="1253538" y="1090219"/>
            <a:ext cx="3203399" cy="1384995"/>
          </a:xfrm>
          <a:prstGeom prst="rect">
            <a:avLst/>
          </a:prstGeom>
          <a:noFill/>
        </p:spPr>
        <p:txBody>
          <a:bodyPr wrap="square" rtlCol="0">
            <a:spAutoFit/>
          </a:bodyPr>
          <a:lstStyle/>
          <a:p>
            <a:pPr algn="r"/>
            <a:r>
              <a:rPr lang="en-US" sz="2800" dirty="0" smtClean="0"/>
              <a:t>*Manual</a:t>
            </a:r>
          </a:p>
          <a:p>
            <a:pPr algn="r"/>
            <a:r>
              <a:rPr lang="en-US" sz="2800" dirty="0" smtClean="0"/>
              <a:t>Selenium</a:t>
            </a:r>
            <a:endParaRPr lang="en-US" sz="2800" dirty="0" smtClean="0"/>
          </a:p>
          <a:p>
            <a:pPr algn="r"/>
            <a:r>
              <a:rPr lang="en-US" sz="2800" dirty="0" err="1" smtClean="0"/>
              <a:t>Watir</a:t>
            </a:r>
            <a:endParaRPr lang="en-US" sz="2800" dirty="0"/>
          </a:p>
        </p:txBody>
      </p:sp>
      <p:sp>
        <p:nvSpPr>
          <p:cNvPr id="14" name="TextBox 13"/>
          <p:cNvSpPr txBox="1"/>
          <p:nvPr/>
        </p:nvSpPr>
        <p:spPr>
          <a:xfrm rot="2027610">
            <a:off x="1534547" y="2652454"/>
            <a:ext cx="1981200" cy="1384995"/>
          </a:xfrm>
          <a:prstGeom prst="rect">
            <a:avLst/>
          </a:prstGeom>
          <a:noFill/>
        </p:spPr>
        <p:txBody>
          <a:bodyPr wrap="square" rtlCol="0">
            <a:spAutoFit/>
          </a:bodyPr>
          <a:lstStyle/>
          <a:p>
            <a:pPr algn="r"/>
            <a:r>
              <a:rPr lang="en-US" sz="2800" dirty="0" smtClean="0"/>
              <a:t>FIT/</a:t>
            </a:r>
            <a:r>
              <a:rPr lang="en-US" sz="2800" dirty="0" err="1" smtClean="0"/>
              <a:t>Fitnesse</a:t>
            </a:r>
            <a:endParaRPr lang="en-US" sz="2800" dirty="0" smtClean="0"/>
          </a:p>
          <a:p>
            <a:pPr algn="r"/>
            <a:r>
              <a:rPr lang="en-US" sz="2800" dirty="0" smtClean="0"/>
              <a:t>Cucumber                     </a:t>
            </a:r>
            <a:r>
              <a:rPr lang="en-US" sz="2800" dirty="0" err="1" smtClean="0"/>
              <a:t>Rspec</a:t>
            </a:r>
            <a:r>
              <a:rPr lang="en-US" sz="2800" dirty="0" smtClean="0"/>
              <a:t>       </a:t>
            </a:r>
          </a:p>
        </p:txBody>
      </p:sp>
      <p:sp>
        <p:nvSpPr>
          <p:cNvPr id="15" name="TextBox 14"/>
          <p:cNvSpPr txBox="1"/>
          <p:nvPr/>
        </p:nvSpPr>
        <p:spPr>
          <a:xfrm rot="2058160">
            <a:off x="540504" y="4099639"/>
            <a:ext cx="2133600" cy="954107"/>
          </a:xfrm>
          <a:prstGeom prst="rect">
            <a:avLst/>
          </a:prstGeom>
          <a:noFill/>
        </p:spPr>
        <p:txBody>
          <a:bodyPr wrap="square" rtlCol="0">
            <a:spAutoFit/>
          </a:bodyPr>
          <a:lstStyle/>
          <a:p>
            <a:pPr algn="r"/>
            <a:r>
              <a:rPr lang="en-US" sz="2800" dirty="0" err="1" smtClean="0"/>
              <a:t>RSpec</a:t>
            </a:r>
            <a:endParaRPr lang="en-US" sz="2800" dirty="0" smtClean="0"/>
          </a:p>
          <a:p>
            <a:pPr algn="r"/>
            <a:r>
              <a:rPr lang="en-US" sz="2800" dirty="0" err="1" smtClean="0"/>
              <a:t>xUnit</a:t>
            </a:r>
            <a:endParaRPr lang="en-US" sz="2800" dirty="0" smtClean="0"/>
          </a:p>
        </p:txBody>
      </p:sp>
      <p:sp>
        <p:nvSpPr>
          <p:cNvPr id="7" name="Slide Number Placeholder 6"/>
          <p:cNvSpPr>
            <a:spLocks noGrp="1"/>
          </p:cNvSpPr>
          <p:nvPr>
            <p:ph type="sldNum" sz="quarter" idx="12"/>
          </p:nvPr>
        </p:nvSpPr>
        <p:spPr/>
        <p:txBody>
          <a:bodyPr/>
          <a:lstStyle/>
          <a:p>
            <a:fld id="{3EA72A19-557E-4139-A714-D863FB5E7CA6}" type="slidenum">
              <a:rPr lang="en-US" smtClean="0"/>
              <a:pPr/>
              <a:t>25</a:t>
            </a:fld>
            <a:endParaRPr lang="en-US"/>
          </a:p>
        </p:txBody>
      </p:sp>
      <p:sp>
        <p:nvSpPr>
          <p:cNvPr id="8" name="TextBox 7"/>
          <p:cNvSpPr txBox="1"/>
          <p:nvPr/>
        </p:nvSpPr>
        <p:spPr>
          <a:xfrm rot="19841784">
            <a:off x="5069843" y="1557273"/>
            <a:ext cx="2374807" cy="1200329"/>
          </a:xfrm>
          <a:prstGeom prst="rect">
            <a:avLst/>
          </a:prstGeom>
          <a:noFill/>
        </p:spPr>
        <p:txBody>
          <a:bodyPr wrap="square" rtlCol="0">
            <a:spAutoFit/>
          </a:bodyPr>
          <a:lstStyle/>
          <a:p>
            <a:r>
              <a:rPr lang="en-US" sz="3600" dirty="0" smtClean="0"/>
              <a:t>BA</a:t>
            </a:r>
          </a:p>
          <a:p>
            <a:r>
              <a:rPr lang="en-US" sz="3600" dirty="0" smtClean="0"/>
              <a:t>QA</a:t>
            </a:r>
            <a:endParaRPr lang="en-US" sz="3600" dirty="0"/>
          </a:p>
        </p:txBody>
      </p:sp>
      <p:sp>
        <p:nvSpPr>
          <p:cNvPr id="9" name="TextBox 8"/>
          <p:cNvSpPr txBox="1"/>
          <p:nvPr/>
        </p:nvSpPr>
        <p:spPr>
          <a:xfrm rot="19845753">
            <a:off x="5903378" y="2799989"/>
            <a:ext cx="2286000" cy="1754326"/>
          </a:xfrm>
          <a:prstGeom prst="rect">
            <a:avLst/>
          </a:prstGeom>
          <a:noFill/>
        </p:spPr>
        <p:txBody>
          <a:bodyPr wrap="square" rtlCol="0">
            <a:spAutoFit/>
          </a:bodyPr>
          <a:lstStyle/>
          <a:p>
            <a:r>
              <a:rPr lang="en-US" sz="3600" dirty="0" smtClean="0"/>
              <a:t>BA</a:t>
            </a:r>
          </a:p>
          <a:p>
            <a:r>
              <a:rPr lang="en-US" sz="3600" dirty="0" smtClean="0"/>
              <a:t>QA</a:t>
            </a:r>
          </a:p>
          <a:p>
            <a:r>
              <a:rPr lang="en-US" sz="3600" dirty="0" smtClean="0"/>
              <a:t>Dev</a:t>
            </a:r>
            <a:endParaRPr lang="en-US" sz="3600" dirty="0"/>
          </a:p>
        </p:txBody>
      </p:sp>
      <p:sp>
        <p:nvSpPr>
          <p:cNvPr id="10" name="TextBox 9"/>
          <p:cNvSpPr txBox="1"/>
          <p:nvPr/>
        </p:nvSpPr>
        <p:spPr>
          <a:xfrm rot="19819885">
            <a:off x="6808157" y="4895213"/>
            <a:ext cx="2079379" cy="646331"/>
          </a:xfrm>
          <a:prstGeom prst="rect">
            <a:avLst/>
          </a:prstGeom>
          <a:noFill/>
        </p:spPr>
        <p:txBody>
          <a:bodyPr wrap="square" rtlCol="0">
            <a:spAutoFit/>
          </a:bodyPr>
          <a:lstStyle/>
          <a:p>
            <a:r>
              <a:rPr lang="en-US" sz="3600" dirty="0" smtClean="0"/>
              <a:t>Dev</a:t>
            </a:r>
            <a:endParaRPr 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Triangle 12"/>
          <p:cNvSpPr/>
          <p:nvPr/>
        </p:nvSpPr>
        <p:spPr>
          <a:xfrm>
            <a:off x="3200400" y="1752600"/>
            <a:ext cx="2590800" cy="4419600"/>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ight Triangle 13"/>
          <p:cNvSpPr/>
          <p:nvPr/>
        </p:nvSpPr>
        <p:spPr>
          <a:xfrm rot="10800000">
            <a:off x="3276600" y="1752600"/>
            <a:ext cx="2590800" cy="44196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Tim’s Testing Rectangle</a:t>
            </a:r>
            <a:endParaRPr lang="en-US" dirty="0"/>
          </a:p>
        </p:txBody>
      </p:sp>
      <p:sp>
        <p:nvSpPr>
          <p:cNvPr id="8" name="TextBox 7"/>
          <p:cNvSpPr txBox="1"/>
          <p:nvPr/>
        </p:nvSpPr>
        <p:spPr>
          <a:xfrm>
            <a:off x="3200400" y="5334000"/>
            <a:ext cx="2667000" cy="830997"/>
          </a:xfrm>
          <a:prstGeom prst="rect">
            <a:avLst/>
          </a:prstGeom>
          <a:noFill/>
        </p:spPr>
        <p:txBody>
          <a:bodyPr wrap="square" rtlCol="0">
            <a:spAutoFit/>
          </a:bodyPr>
          <a:lstStyle/>
          <a:p>
            <a:pPr algn="ctr"/>
            <a:r>
              <a:rPr lang="en-US" sz="4800" dirty="0" smtClean="0"/>
              <a:t>Risk</a:t>
            </a:r>
            <a:endParaRPr lang="en-US" sz="4800" dirty="0"/>
          </a:p>
        </p:txBody>
      </p:sp>
      <p:sp>
        <p:nvSpPr>
          <p:cNvPr id="9" name="TextBox 8"/>
          <p:cNvSpPr txBox="1"/>
          <p:nvPr/>
        </p:nvSpPr>
        <p:spPr>
          <a:xfrm>
            <a:off x="3200400" y="1676400"/>
            <a:ext cx="2667000" cy="830997"/>
          </a:xfrm>
          <a:prstGeom prst="rect">
            <a:avLst/>
          </a:prstGeom>
          <a:noFill/>
        </p:spPr>
        <p:txBody>
          <a:bodyPr wrap="square" rtlCol="0">
            <a:spAutoFit/>
          </a:bodyPr>
          <a:lstStyle/>
          <a:p>
            <a:pPr algn="ctr"/>
            <a:r>
              <a:rPr lang="en-US" sz="4800" dirty="0" smtClean="0"/>
              <a:t>Cost</a:t>
            </a:r>
            <a:endParaRPr lang="en-US" sz="4800" dirty="0"/>
          </a:p>
        </p:txBody>
      </p:sp>
      <p:sp>
        <p:nvSpPr>
          <p:cNvPr id="12" name="TextBox 11"/>
          <p:cNvSpPr txBox="1"/>
          <p:nvPr/>
        </p:nvSpPr>
        <p:spPr>
          <a:xfrm>
            <a:off x="381000" y="1676400"/>
            <a:ext cx="2209800" cy="4524315"/>
          </a:xfrm>
          <a:prstGeom prst="rect">
            <a:avLst/>
          </a:prstGeom>
          <a:noFill/>
        </p:spPr>
        <p:txBody>
          <a:bodyPr wrap="square" rtlCol="0">
            <a:spAutoFit/>
          </a:bodyPr>
          <a:lstStyle/>
          <a:p>
            <a:pPr algn="r"/>
            <a:r>
              <a:rPr lang="en-US" sz="3600" dirty="0" smtClean="0"/>
              <a:t>UI</a:t>
            </a:r>
          </a:p>
          <a:p>
            <a:pPr algn="r"/>
            <a:r>
              <a:rPr lang="en-US" sz="3600" dirty="0" smtClean="0"/>
              <a:t>  </a:t>
            </a:r>
            <a:br>
              <a:rPr lang="en-US" sz="3600" dirty="0" smtClean="0"/>
            </a:br>
            <a:r>
              <a:rPr lang="en-US" sz="3600" dirty="0" smtClean="0"/>
              <a:t>       </a:t>
            </a:r>
          </a:p>
          <a:p>
            <a:pPr algn="r"/>
            <a:r>
              <a:rPr lang="en-US" sz="3600" dirty="0" smtClean="0"/>
              <a:t>       </a:t>
            </a:r>
          </a:p>
          <a:p>
            <a:pPr algn="r"/>
            <a:endParaRPr lang="en-US" sz="3600" dirty="0" smtClean="0"/>
          </a:p>
          <a:p>
            <a:pPr algn="r"/>
            <a:r>
              <a:rPr lang="en-US" sz="3600" dirty="0" smtClean="0"/>
              <a:t>         </a:t>
            </a:r>
          </a:p>
          <a:p>
            <a:pPr algn="r"/>
            <a:endParaRPr lang="en-US" sz="3600" dirty="0" smtClean="0"/>
          </a:p>
          <a:p>
            <a:pPr algn="r"/>
            <a:r>
              <a:rPr lang="en-US" sz="3600" dirty="0" smtClean="0"/>
              <a:t>Data</a:t>
            </a:r>
          </a:p>
        </p:txBody>
      </p:sp>
      <p:sp>
        <p:nvSpPr>
          <p:cNvPr id="10" name="Slide Number Placeholder 9"/>
          <p:cNvSpPr>
            <a:spLocks noGrp="1"/>
          </p:cNvSpPr>
          <p:nvPr>
            <p:ph type="sldNum" sz="quarter" idx="12"/>
          </p:nvPr>
        </p:nvSpPr>
        <p:spPr/>
        <p:txBody>
          <a:bodyPr/>
          <a:lstStyle/>
          <a:p>
            <a:fld id="{3EA72A19-557E-4139-A714-D863FB5E7CA6}"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Test</a:t>
            </a:r>
            <a:endParaRPr lang="en-US" dirty="0"/>
          </a:p>
        </p:txBody>
      </p:sp>
      <p:sp>
        <p:nvSpPr>
          <p:cNvPr id="6" name="Rounded Rectangle 5"/>
          <p:cNvSpPr/>
          <p:nvPr/>
        </p:nvSpPr>
        <p:spPr>
          <a:xfrm>
            <a:off x="1828800" y="1752600"/>
            <a:ext cx="2743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UI</a:t>
            </a:r>
            <a:endParaRPr lang="en-US" sz="2800" dirty="0"/>
          </a:p>
        </p:txBody>
      </p:sp>
      <p:sp>
        <p:nvSpPr>
          <p:cNvPr id="7" name="Rounded Rectangle 6"/>
          <p:cNvSpPr/>
          <p:nvPr/>
        </p:nvSpPr>
        <p:spPr>
          <a:xfrm>
            <a:off x="4724400" y="2667000"/>
            <a:ext cx="2743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Acceptance Test</a:t>
            </a:r>
            <a:endParaRPr lang="en-US" sz="2800" dirty="0"/>
          </a:p>
        </p:txBody>
      </p:sp>
      <p:sp>
        <p:nvSpPr>
          <p:cNvPr id="8" name="Rounded Rectangle 7"/>
          <p:cNvSpPr/>
          <p:nvPr/>
        </p:nvSpPr>
        <p:spPr>
          <a:xfrm>
            <a:off x="1828800" y="3733800"/>
            <a:ext cx="5638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Presentation Logic</a:t>
            </a:r>
            <a:endParaRPr lang="en-US" sz="2800" dirty="0"/>
          </a:p>
        </p:txBody>
      </p:sp>
      <p:sp>
        <p:nvSpPr>
          <p:cNvPr id="9" name="Rounded Rectangle 8"/>
          <p:cNvSpPr/>
          <p:nvPr/>
        </p:nvSpPr>
        <p:spPr>
          <a:xfrm>
            <a:off x="1828800" y="4495800"/>
            <a:ext cx="2743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Business Logic</a:t>
            </a:r>
            <a:endParaRPr lang="en-US" sz="2800" dirty="0"/>
          </a:p>
        </p:txBody>
      </p:sp>
      <p:sp>
        <p:nvSpPr>
          <p:cNvPr id="10" name="Rounded Rectangle 9"/>
          <p:cNvSpPr/>
          <p:nvPr/>
        </p:nvSpPr>
        <p:spPr>
          <a:xfrm>
            <a:off x="1828800" y="5257800"/>
            <a:ext cx="5638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 Services</a:t>
            </a:r>
            <a:endParaRPr lang="en-US" sz="2800" dirty="0"/>
          </a:p>
        </p:txBody>
      </p:sp>
      <p:sp>
        <p:nvSpPr>
          <p:cNvPr id="12" name="Rounded Rectangle 11"/>
          <p:cNvSpPr/>
          <p:nvPr/>
        </p:nvSpPr>
        <p:spPr>
          <a:xfrm>
            <a:off x="4724400" y="4495800"/>
            <a:ext cx="2743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Business Process</a:t>
            </a:r>
            <a:endParaRPr lang="en-US" sz="2800" dirty="0"/>
          </a:p>
        </p:txBody>
      </p:sp>
      <p:sp>
        <p:nvSpPr>
          <p:cNvPr id="11" name="Slide Number Placeholder 10"/>
          <p:cNvSpPr>
            <a:spLocks noGrp="1"/>
          </p:cNvSpPr>
          <p:nvPr>
            <p:ph type="sldNum" sz="quarter" idx="12"/>
          </p:nvPr>
        </p:nvSpPr>
        <p:spPr/>
        <p:txBody>
          <a:bodyPr/>
          <a:lstStyle/>
          <a:p>
            <a:fld id="{3EA72A19-557E-4139-A714-D863FB5E7CA6}"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lculatorFixture_Inline.PNG"/>
          <p:cNvPicPr>
            <a:picLocks noGrp="1" noChangeAspect="1"/>
          </p:cNvPicPr>
          <p:nvPr>
            <p:ph idx="1"/>
          </p:nvPr>
        </p:nvPicPr>
        <p:blipFill>
          <a:blip r:embed="rId2" cstate="print"/>
          <a:stretch>
            <a:fillRect/>
          </a:stretch>
        </p:blipFill>
        <p:spPr>
          <a:xfrm>
            <a:off x="685800" y="381000"/>
            <a:ext cx="6352438" cy="6014737"/>
          </a:xfrm>
        </p:spPr>
      </p:pic>
      <p:sp>
        <p:nvSpPr>
          <p:cNvPr id="3" name="Slide Number Placeholder 2"/>
          <p:cNvSpPr>
            <a:spLocks noGrp="1"/>
          </p:cNvSpPr>
          <p:nvPr>
            <p:ph type="sldNum" sz="quarter" idx="12"/>
          </p:nvPr>
        </p:nvSpPr>
        <p:spPr/>
        <p:txBody>
          <a:bodyPr/>
          <a:lstStyle/>
          <a:p>
            <a:fld id="{3EA72A19-557E-4139-A714-D863FB5E7CA6}"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culatorFixture_Calculator.PNG"/>
          <p:cNvPicPr>
            <a:picLocks noChangeAspect="1"/>
          </p:cNvPicPr>
          <p:nvPr/>
        </p:nvPicPr>
        <p:blipFill>
          <a:blip r:embed="rId2" cstate="print"/>
          <a:stretch>
            <a:fillRect/>
          </a:stretch>
        </p:blipFill>
        <p:spPr>
          <a:xfrm>
            <a:off x="150519" y="0"/>
            <a:ext cx="8842962" cy="6858000"/>
          </a:xfrm>
          <a:prstGeom prst="rect">
            <a:avLst/>
          </a:prstGeom>
        </p:spPr>
      </p:pic>
      <p:sp>
        <p:nvSpPr>
          <p:cNvPr id="3" name="Slide Number Placeholder 2"/>
          <p:cNvSpPr>
            <a:spLocks noGrp="1"/>
          </p:cNvSpPr>
          <p:nvPr>
            <p:ph type="sldNum" sz="quarter" idx="12"/>
          </p:nvPr>
        </p:nvSpPr>
        <p:spPr/>
        <p:txBody>
          <a:bodyPr/>
          <a:lstStyle/>
          <a:p>
            <a:fld id="{3EA72A19-557E-4139-A714-D863FB5E7CA6}"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Expectations?</a:t>
            </a:r>
            <a:endParaRPr lang="en-US" dirty="0"/>
          </a:p>
        </p:txBody>
      </p:sp>
      <p:sp>
        <p:nvSpPr>
          <p:cNvPr id="5" name="Subtitle 4"/>
          <p:cNvSpPr>
            <a:spLocks noGrp="1"/>
          </p:cNvSpPr>
          <p:nvPr>
            <p:ph type="subTitle" idx="1"/>
          </p:nvPr>
        </p:nvSpPr>
        <p:spPr/>
        <p:txBody>
          <a:bodyPr/>
          <a:lstStyle/>
          <a:p>
            <a:r>
              <a:rPr lang="en-US" dirty="0" smtClean="0"/>
              <a:t>It’s probably too late, but I figured I should ask.</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r>
              <a:rPr lang="en-US" sz="6000" dirty="0" smtClean="0"/>
              <a:t>Acceptance Test </a:t>
            </a:r>
            <a:br>
              <a:rPr lang="en-US" sz="6000" dirty="0" smtClean="0"/>
            </a:br>
            <a:r>
              <a:rPr lang="en-US" sz="6000" dirty="0" smtClean="0"/>
              <a:t>Driven Development (ATDD)</a:t>
            </a:r>
            <a:endParaRPr lang="en-US" sz="6000" dirty="0"/>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3EA72A19-557E-4139-A714-D863FB5E7CA6}"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7" name="Slide Number Placeholder 6"/>
          <p:cNvSpPr>
            <a:spLocks noGrp="1"/>
          </p:cNvSpPr>
          <p:nvPr>
            <p:ph type="sldNum" sz="quarter" idx="12"/>
          </p:nvPr>
        </p:nvSpPr>
        <p:spPr/>
        <p:txBody>
          <a:bodyPr/>
          <a:lstStyle/>
          <a:p>
            <a:fld id="{3EA72A19-557E-4139-A714-D863FB5E7CA6}" type="slidenum">
              <a:rPr lang="en-US" smtClean="0"/>
              <a:pPr/>
              <a:t>31</a:t>
            </a:fld>
            <a:endParaRPr lang="en-US"/>
          </a:p>
        </p:txBody>
      </p:sp>
      <p:graphicFrame>
        <p:nvGraphicFramePr>
          <p:cNvPr id="8" name="Content Placeholder 15"/>
          <p:cNvGraphicFramePr>
            <a:graphicFrameLocks/>
          </p:cNvGraphicFramePr>
          <p:nvPr/>
        </p:nvGraphicFramePr>
        <p:xfrm>
          <a:off x="609600" y="1371600"/>
          <a:ext cx="7772400" cy="4509052"/>
        </p:xfrm>
        <a:graphic>
          <a:graphicData uri="http://schemas.openxmlformats.org/drawingml/2006/table">
            <a:tbl>
              <a:tblPr firstRow="1" bandRow="1">
                <a:tableStyleId>{5C22544A-7EE6-4342-B048-85BDC9FD1C3A}</a:tableStyleId>
              </a:tblPr>
              <a:tblGrid>
                <a:gridCol w="3886200"/>
                <a:gridCol w="3886200"/>
              </a:tblGrid>
              <a:tr h="533400">
                <a:tc>
                  <a:txBody>
                    <a:bodyPr/>
                    <a:lstStyle/>
                    <a:p>
                      <a:pPr algn="ctr"/>
                      <a:r>
                        <a:rPr lang="en-US" sz="2000" dirty="0" smtClean="0"/>
                        <a:t>Traditional</a:t>
                      </a:r>
                      <a:r>
                        <a:rPr lang="en-US" sz="2000" baseline="0" dirty="0" smtClean="0"/>
                        <a:t> Software</a:t>
                      </a:r>
                      <a:endParaRPr lang="en-US" sz="2000" dirty="0"/>
                    </a:p>
                  </a:txBody>
                  <a:tcPr anchor="ctr"/>
                </a:tc>
                <a:tc>
                  <a:txBody>
                    <a:bodyPr/>
                    <a:lstStyle/>
                    <a:p>
                      <a:pPr algn="ctr"/>
                      <a:r>
                        <a:rPr lang="en-US" sz="2000" dirty="0" smtClean="0"/>
                        <a:t>Agile Software</a:t>
                      </a:r>
                      <a:endParaRPr lang="en-US" sz="2000" dirty="0"/>
                    </a:p>
                  </a:txBody>
                  <a:tcPr anchor="ctr"/>
                </a:tc>
              </a:tr>
              <a:tr h="1232452">
                <a:tc>
                  <a:txBody>
                    <a:bodyPr/>
                    <a:lstStyle/>
                    <a:p>
                      <a:pPr algn="ctr"/>
                      <a:r>
                        <a:rPr lang="en-US" sz="2800" dirty="0" smtClean="0"/>
                        <a:t>Requirement</a:t>
                      </a:r>
                    </a:p>
                    <a:p>
                      <a:pPr algn="ctr"/>
                      <a:r>
                        <a:rPr lang="en-US" sz="2800" dirty="0" smtClean="0"/>
                        <a:t>Use</a:t>
                      </a:r>
                      <a:r>
                        <a:rPr lang="en-US" sz="2800" baseline="0" dirty="0" smtClean="0"/>
                        <a:t> Case</a:t>
                      </a:r>
                    </a:p>
                  </a:txBody>
                  <a:tcPr anchor="ctr"/>
                </a:tc>
                <a:tc>
                  <a:txBody>
                    <a:bodyPr/>
                    <a:lstStyle/>
                    <a:p>
                      <a:pPr algn="ctr"/>
                      <a:r>
                        <a:rPr lang="en-US" sz="2800" dirty="0" smtClean="0"/>
                        <a:t>Feature</a:t>
                      </a:r>
                    </a:p>
                    <a:p>
                      <a:pPr algn="ctr"/>
                      <a:r>
                        <a:rPr lang="en-US" sz="2800" dirty="0" smtClean="0"/>
                        <a:t>User Story</a:t>
                      </a:r>
                    </a:p>
                  </a:txBody>
                  <a:tcPr anchor="ctr"/>
                </a:tc>
              </a:tr>
              <a:tr h="714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Use</a:t>
                      </a:r>
                      <a:r>
                        <a:rPr lang="en-US" sz="2800" baseline="0" dirty="0" smtClean="0"/>
                        <a:t> Case</a:t>
                      </a:r>
                    </a:p>
                    <a:p>
                      <a:pPr algn="ctr"/>
                      <a:endParaRPr lang="en-US" sz="2800" dirty="0" smtClean="0"/>
                    </a:p>
                    <a:p>
                      <a:pPr algn="ctr"/>
                      <a:r>
                        <a:rPr lang="en-US" sz="2800" dirty="0" smtClean="0"/>
                        <a:t>Test</a:t>
                      </a:r>
                      <a:r>
                        <a:rPr lang="en-US" sz="2800" baseline="0" dirty="0" smtClean="0"/>
                        <a:t> Case</a:t>
                      </a:r>
                    </a:p>
                  </a:txBody>
                  <a:tcPr anchor="ctr"/>
                </a:tc>
                <a:tc>
                  <a:txBody>
                    <a:bodyPr/>
                    <a:lstStyle/>
                    <a:p>
                      <a:pPr algn="ctr"/>
                      <a:r>
                        <a:rPr lang="en-US" sz="2800" dirty="0" smtClean="0"/>
                        <a:t>Acceptance Criteria</a:t>
                      </a:r>
                      <a:endParaRPr lang="en-US" sz="2800" dirty="0"/>
                    </a:p>
                  </a:txBody>
                  <a:tcPr anchor="ctr"/>
                </a:tc>
              </a:tr>
              <a:tr h="714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t>Test Case</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Acceptance Test</a:t>
                      </a:r>
                    </a:p>
                    <a:p>
                      <a:pPr algn="ctr"/>
                      <a:r>
                        <a:rPr lang="en-US" sz="2800" dirty="0" smtClean="0"/>
                        <a:t>Scenario </a:t>
                      </a:r>
                      <a:endParaRPr lang="en-US" sz="2800" dirty="0" smtClean="0"/>
                    </a:p>
                    <a:p>
                      <a:pPr algn="ctr"/>
                      <a:r>
                        <a:rPr lang="en-US" sz="2800" dirty="0" smtClean="0"/>
                        <a:t>Example</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a:t>
            </a:r>
            <a:endParaRPr lang="en-US" dirty="0"/>
          </a:p>
        </p:txBody>
      </p:sp>
      <p:sp>
        <p:nvSpPr>
          <p:cNvPr id="3" name="TextBox 2"/>
          <p:cNvSpPr txBox="1"/>
          <p:nvPr/>
        </p:nvSpPr>
        <p:spPr>
          <a:xfrm>
            <a:off x="0" y="5943600"/>
            <a:ext cx="9126601" cy="923330"/>
          </a:xfrm>
          <a:prstGeom prst="rect">
            <a:avLst/>
          </a:prstGeom>
          <a:noFill/>
        </p:spPr>
        <p:txBody>
          <a:bodyPr wrap="square" rtlCol="0">
            <a:spAutoFit/>
          </a:bodyPr>
          <a:lstStyle/>
          <a:p>
            <a:r>
              <a:rPr lang="en-US" dirty="0" smtClean="0"/>
              <a:t>(ATDD cycle model developed by James Shore with changes suggested by </a:t>
            </a:r>
            <a:r>
              <a:rPr lang="en-US" dirty="0" err="1" smtClean="0"/>
              <a:t>Grigori</a:t>
            </a:r>
            <a:r>
              <a:rPr lang="en-US" dirty="0" smtClean="0"/>
              <a:t> </a:t>
            </a:r>
            <a:r>
              <a:rPr lang="en-US" dirty="0" err="1" smtClean="0"/>
              <a:t>Melnick</a:t>
            </a:r>
            <a:r>
              <a:rPr lang="en-US" dirty="0" smtClean="0"/>
              <a:t>, Brian</a:t>
            </a:r>
          </a:p>
          <a:p>
            <a:r>
              <a:rPr lang="en-US" dirty="0" err="1" smtClean="0"/>
              <a:t>Marick</a:t>
            </a:r>
            <a:r>
              <a:rPr lang="en-US" dirty="0" smtClean="0"/>
              <a:t>, and Elisabeth Hendrickson.)</a:t>
            </a:r>
          </a:p>
          <a:p>
            <a:endParaRPr lang="en-US" dirty="0"/>
          </a:p>
        </p:txBody>
      </p:sp>
      <p:pic>
        <p:nvPicPr>
          <p:cNvPr id="4" name="Picture 3" descr="ATDDCycle.PNG"/>
          <p:cNvPicPr>
            <a:picLocks noChangeAspect="1"/>
          </p:cNvPicPr>
          <p:nvPr/>
        </p:nvPicPr>
        <p:blipFill>
          <a:blip r:embed="rId3" cstate="print"/>
          <a:stretch>
            <a:fillRect/>
          </a:stretch>
        </p:blipFill>
        <p:spPr>
          <a:xfrm>
            <a:off x="1371600" y="381000"/>
            <a:ext cx="6023471" cy="5177081"/>
          </a:xfrm>
          <a:prstGeom prst="rect">
            <a:avLst/>
          </a:prstGeom>
        </p:spPr>
      </p:pic>
      <p:sp>
        <p:nvSpPr>
          <p:cNvPr id="5" name="Slide Number Placeholder 4"/>
          <p:cNvSpPr>
            <a:spLocks noGrp="1"/>
          </p:cNvSpPr>
          <p:nvPr>
            <p:ph type="sldNum" sz="quarter" idx="12"/>
          </p:nvPr>
        </p:nvSpPr>
        <p:spPr/>
        <p:txBody>
          <a:bodyPr/>
          <a:lstStyle/>
          <a:p>
            <a:fld id="{3EA72A19-557E-4139-A714-D863FB5E7CA6}" type="slidenum">
              <a:rPr lang="en-US" smtClean="0"/>
              <a:pPr/>
              <a:t>32</a:t>
            </a:fld>
            <a:endParaRPr lang="en-US"/>
          </a:p>
        </p:txBody>
      </p:sp>
      <p:sp>
        <p:nvSpPr>
          <p:cNvPr id="6" name="Oval 5"/>
          <p:cNvSpPr/>
          <p:nvPr/>
        </p:nvSpPr>
        <p:spPr>
          <a:xfrm>
            <a:off x="1600200" y="1219200"/>
            <a:ext cx="2438400" cy="2209800"/>
          </a:xfrm>
          <a:prstGeom prst="ellipse">
            <a:avLst/>
          </a:prstGeom>
          <a:solidFill>
            <a:srgbClr val="3399FF">
              <a:alpha val="20000"/>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0" r="-20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US" dirty="0" smtClean="0"/>
              <a:t>Feature: Import Multiple Users</a:t>
            </a:r>
            <a:endParaRPr lang="en-US" dirty="0"/>
          </a:p>
        </p:txBody>
      </p:sp>
      <p:sp>
        <p:nvSpPr>
          <p:cNvPr id="4" name="Content Placeholder 3"/>
          <p:cNvSpPr>
            <a:spLocks noGrp="1"/>
          </p:cNvSpPr>
          <p:nvPr>
            <p:ph idx="1"/>
          </p:nvPr>
        </p:nvSpPr>
        <p:spPr/>
        <p:txBody>
          <a:bodyPr/>
          <a:lstStyle/>
          <a:p>
            <a:pPr>
              <a:buNone/>
            </a:pPr>
            <a:r>
              <a:rPr lang="en-US" dirty="0" smtClean="0"/>
              <a:t>As a User Admin</a:t>
            </a:r>
          </a:p>
          <a:p>
            <a:pPr>
              <a:buNone/>
            </a:pPr>
            <a:r>
              <a:rPr lang="en-US" dirty="0" smtClean="0"/>
              <a:t>I want to import multiple users from a file</a:t>
            </a:r>
          </a:p>
          <a:p>
            <a:pPr>
              <a:buNone/>
            </a:pPr>
            <a:r>
              <a:rPr lang="en-US" dirty="0" smtClean="0"/>
              <a:t>So that I can integrate with other systems</a:t>
            </a:r>
          </a:p>
          <a:p>
            <a:endParaRPr lang="en-US" dirty="0" smtClean="0"/>
          </a:p>
          <a:p>
            <a:pPr lvl="1"/>
            <a:r>
              <a:rPr lang="en-US" dirty="0" smtClean="0"/>
              <a:t>Acceptance Criteria</a:t>
            </a:r>
          </a:p>
          <a:p>
            <a:pPr lvl="2"/>
            <a:r>
              <a:rPr lang="en-US" dirty="0" smtClean="0"/>
              <a:t>Only the User Admin is able to perform this action</a:t>
            </a:r>
          </a:p>
          <a:p>
            <a:pPr lvl="2"/>
            <a:r>
              <a:rPr lang="en-US" dirty="0" smtClean="0"/>
              <a:t>All valid users in the file are in the system</a:t>
            </a:r>
          </a:p>
          <a:p>
            <a:pPr lvl="2"/>
            <a:r>
              <a:rPr lang="en-US" dirty="0" smtClean="0"/>
              <a:t>Invalid users are sent back to the User Admin to correct</a:t>
            </a:r>
          </a:p>
          <a:p>
            <a:pPr lvl="2">
              <a:buNone/>
            </a:pPr>
            <a:endParaRPr lang="en-US" dirty="0" smtClean="0"/>
          </a:p>
          <a:p>
            <a:pPr lvl="1">
              <a:buNone/>
            </a:pPr>
            <a:endParaRPr lang="en-US" dirty="0" smtClean="0"/>
          </a:p>
        </p:txBody>
      </p:sp>
      <p:sp>
        <p:nvSpPr>
          <p:cNvPr id="5" name="Slide Number Placeholder 4"/>
          <p:cNvSpPr>
            <a:spLocks noGrp="1"/>
          </p:cNvSpPr>
          <p:nvPr>
            <p:ph type="sldNum" sz="quarter" idx="12"/>
          </p:nvPr>
        </p:nvSpPr>
        <p:spPr/>
        <p:txBody>
          <a:bodyPr/>
          <a:lstStyle/>
          <a:p>
            <a:fld id="{3EA72A19-557E-4139-A714-D863FB5E7CA6}"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latin typeface="Arial" pitchFamily="34" charset="0"/>
                <a:ea typeface="Times New Roman"/>
                <a:cs typeface="Arial" pitchFamily="34" charset="0"/>
              </a:rPr>
              <a:t>Use Case: Import Multiple Users</a:t>
            </a:r>
            <a:endParaRPr lang="en-US" dirty="0"/>
          </a:p>
        </p:txBody>
      </p:sp>
      <p:graphicFrame>
        <p:nvGraphicFramePr>
          <p:cNvPr id="4" name="Table 3"/>
          <p:cNvGraphicFramePr>
            <a:graphicFrameLocks noGrp="1"/>
          </p:cNvGraphicFramePr>
          <p:nvPr/>
        </p:nvGraphicFramePr>
        <p:xfrm>
          <a:off x="533400" y="990600"/>
          <a:ext cx="8153400" cy="5279034"/>
        </p:xfrm>
        <a:graphic>
          <a:graphicData uri="http://schemas.openxmlformats.org/drawingml/2006/table">
            <a:tbl>
              <a:tblPr/>
              <a:tblGrid>
                <a:gridCol w="2419505"/>
                <a:gridCol w="5733895"/>
              </a:tblGrid>
              <a:tr h="435965">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Actors: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Times New Roman" pitchFamily="18" charset="0"/>
                          <a:ea typeface="Times New Roman"/>
                          <a:cs typeface="Times New Roman" pitchFamily="18" charset="0"/>
                        </a:rPr>
                        <a:t>User Admin</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3864">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Description:</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This use case describes the main </a:t>
                      </a:r>
                      <a:r>
                        <a:rPr lang="en-US" sz="2000" dirty="0" smtClean="0">
                          <a:latin typeface="Times New Roman" pitchFamily="18" charset="0"/>
                          <a:ea typeface="Times New Roman"/>
                          <a:cs typeface="Times New Roman" pitchFamily="18" charset="0"/>
                        </a:rPr>
                        <a:t>way a User</a:t>
                      </a:r>
                      <a:r>
                        <a:rPr lang="en-US" sz="2000" baseline="0" dirty="0" smtClean="0">
                          <a:latin typeface="Times New Roman" pitchFamily="18" charset="0"/>
                          <a:ea typeface="Times New Roman"/>
                          <a:cs typeface="Times New Roman" pitchFamily="18" charset="0"/>
                        </a:rPr>
                        <a:t> Admin will import multiple users into the system using a file. The User Admin will interact with a website to upload a file, and will be notified via email when the file has been processed.</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944">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Preconditions: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Web browser opened, </a:t>
                      </a:r>
                      <a:r>
                        <a:rPr lang="en-US" sz="2000" dirty="0" smtClean="0">
                          <a:latin typeface="Times New Roman" pitchFamily="18" charset="0"/>
                          <a:ea typeface="Times New Roman"/>
                          <a:cs typeface="Times New Roman" pitchFamily="18" charset="0"/>
                        </a:rPr>
                        <a:t>User</a:t>
                      </a:r>
                      <a:r>
                        <a:rPr lang="en-US" sz="2000" baseline="0" dirty="0" smtClean="0">
                          <a:latin typeface="Times New Roman" pitchFamily="18" charset="0"/>
                          <a:ea typeface="Times New Roman"/>
                          <a:cs typeface="Times New Roman" pitchFamily="18" charset="0"/>
                        </a:rPr>
                        <a:t> Admin logged in, and </a:t>
                      </a:r>
                      <a:r>
                        <a:rPr lang="en-US" sz="2000" dirty="0" smtClean="0">
                          <a:latin typeface="Times New Roman" pitchFamily="18" charset="0"/>
                          <a:ea typeface="Times New Roman"/>
                          <a:cs typeface="Times New Roman" pitchFamily="18" charset="0"/>
                        </a:rPr>
                        <a:t>Import Users</a:t>
                      </a:r>
                      <a:r>
                        <a:rPr lang="en-US" sz="2000" baseline="0" dirty="0" smtClean="0">
                          <a:latin typeface="Times New Roman" pitchFamily="18" charset="0"/>
                          <a:ea typeface="Times New Roman"/>
                          <a:cs typeface="Times New Roman" pitchFamily="18" charset="0"/>
                        </a:rPr>
                        <a:t> File Import Upload URL opened</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965">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Postconditions: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User navigates from </a:t>
                      </a:r>
                      <a:r>
                        <a:rPr lang="en-US" sz="2000" baseline="0" dirty="0" smtClean="0">
                          <a:latin typeface="Times New Roman" pitchFamily="18" charset="0"/>
                          <a:ea typeface="Times New Roman"/>
                          <a:cs typeface="Times New Roman" pitchFamily="18" charset="0"/>
                        </a:rPr>
                        <a:t>User File Import Upload </a:t>
                      </a:r>
                      <a:r>
                        <a:rPr lang="en-US" sz="2000" dirty="0" smtClean="0">
                          <a:latin typeface="Times New Roman" pitchFamily="18" charset="0"/>
                          <a:ea typeface="Times New Roman"/>
                          <a:cs typeface="Times New Roman" pitchFamily="18" charset="0"/>
                        </a:rPr>
                        <a:t>web page.</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7661">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Normal Course:</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spcBef>
                          <a:spcPts val="0"/>
                        </a:spcBef>
                        <a:spcAft>
                          <a:spcPts val="0"/>
                        </a:spcAft>
                        <a:buSzPts val="1000"/>
                        <a:buFont typeface="+mj-lt"/>
                        <a:buAutoNum type="arabicPeriod"/>
                        <a:tabLst>
                          <a:tab pos="228600" algn="l"/>
                        </a:tabLst>
                      </a:pPr>
                      <a:r>
                        <a:rPr lang="en-US" sz="2000" dirty="0" smtClean="0">
                          <a:latin typeface="Times New Roman" pitchFamily="18" charset="0"/>
                          <a:ea typeface="Times New Roman"/>
                          <a:cs typeface="Times New Roman" pitchFamily="18" charset="0"/>
                        </a:rPr>
                        <a:t>Open browser</a:t>
                      </a:r>
                    </a:p>
                    <a:p>
                      <a:pPr marL="342900" marR="0" lvl="0" indent="-342900">
                        <a:spcBef>
                          <a:spcPts val="0"/>
                        </a:spcBef>
                        <a:spcAft>
                          <a:spcPts val="0"/>
                        </a:spcAft>
                        <a:buSzPts val="1000"/>
                        <a:buFont typeface="+mj-lt"/>
                        <a:buAutoNum type="arabicPeriod"/>
                        <a:tabLst>
                          <a:tab pos="228600" algn="l"/>
                        </a:tabLst>
                      </a:pPr>
                      <a:r>
                        <a:rPr lang="en-US" sz="2000" dirty="0" smtClean="0">
                          <a:latin typeface="Times New Roman" pitchFamily="18" charset="0"/>
                          <a:ea typeface="Times New Roman"/>
                          <a:cs typeface="Times New Roman" pitchFamily="18" charset="0"/>
                        </a:rPr>
                        <a:t>Navigate to </a:t>
                      </a:r>
                      <a:r>
                        <a:rPr lang="en-US" sz="2000" baseline="0" dirty="0" smtClean="0">
                          <a:latin typeface="Times New Roman" pitchFamily="18" charset="0"/>
                          <a:ea typeface="Times New Roman"/>
                          <a:cs typeface="Times New Roman" pitchFamily="18" charset="0"/>
                        </a:rPr>
                        <a:t>User File Import Upload </a:t>
                      </a:r>
                      <a:r>
                        <a:rPr lang="en-US" sz="2000" dirty="0" smtClean="0">
                          <a:latin typeface="Times New Roman" pitchFamily="18" charset="0"/>
                          <a:ea typeface="Times New Roman"/>
                          <a:cs typeface="Times New Roman" pitchFamily="18" charset="0"/>
                        </a:rPr>
                        <a:t>URL</a:t>
                      </a:r>
                    </a:p>
                    <a:p>
                      <a:pPr marL="342900" marR="0" lvl="0" indent="-342900">
                        <a:spcBef>
                          <a:spcPts val="0"/>
                        </a:spcBef>
                        <a:spcAft>
                          <a:spcPts val="0"/>
                        </a:spcAft>
                        <a:buSzPts val="1000"/>
                        <a:buFont typeface="+mj-lt"/>
                        <a:buAutoNum type="arabicPeriod"/>
                        <a:tabLst>
                          <a:tab pos="228600" algn="l"/>
                        </a:tabLst>
                      </a:pPr>
                      <a:r>
                        <a:rPr lang="en-US" sz="2000" dirty="0" smtClean="0">
                          <a:latin typeface="Times New Roman" pitchFamily="18" charset="0"/>
                          <a:ea typeface="Times New Roman"/>
                          <a:cs typeface="Times New Roman" pitchFamily="18" charset="0"/>
                        </a:rPr>
                        <a:t>Upload</a:t>
                      </a:r>
                      <a:r>
                        <a:rPr lang="en-US" sz="2000" baseline="0" dirty="0" smtClean="0">
                          <a:latin typeface="Times New Roman" pitchFamily="18" charset="0"/>
                          <a:ea typeface="Times New Roman"/>
                          <a:cs typeface="Times New Roman" pitchFamily="18" charset="0"/>
                        </a:rPr>
                        <a:t> User File</a:t>
                      </a:r>
                    </a:p>
                    <a:p>
                      <a:pPr marL="342900" marR="0" lvl="0" indent="-342900">
                        <a:spcBef>
                          <a:spcPts val="0"/>
                        </a:spcBef>
                        <a:spcAft>
                          <a:spcPts val="0"/>
                        </a:spcAft>
                        <a:buSzPts val="1000"/>
                        <a:buFont typeface="+mj-lt"/>
                        <a:buAutoNum type="arabicPeriod"/>
                        <a:tabLst>
                          <a:tab pos="228600" algn="l"/>
                        </a:tabLst>
                      </a:pPr>
                      <a:r>
                        <a:rPr lang="en-US" sz="2000" baseline="0" dirty="0" smtClean="0">
                          <a:latin typeface="Times New Roman" pitchFamily="18" charset="0"/>
                          <a:ea typeface="Times New Roman"/>
                          <a:cs typeface="Times New Roman" pitchFamily="18" charset="0"/>
                        </a:rPr>
                        <a:t>Navigate to another page</a:t>
                      </a:r>
                    </a:p>
                    <a:p>
                      <a:pPr marL="342900" marR="0" lvl="0" indent="-342900">
                        <a:spcBef>
                          <a:spcPts val="0"/>
                        </a:spcBef>
                        <a:spcAft>
                          <a:spcPts val="0"/>
                        </a:spcAft>
                        <a:buSzPts val="1000"/>
                        <a:buFont typeface="+mj-lt"/>
                        <a:buAutoNum type="arabicPeriod"/>
                        <a:tabLst>
                          <a:tab pos="228600" algn="l"/>
                        </a:tabLst>
                      </a:pPr>
                      <a:r>
                        <a:rPr lang="en-US" sz="2000" baseline="0" dirty="0" smtClean="0">
                          <a:latin typeface="Times New Roman" pitchFamily="18" charset="0"/>
                          <a:ea typeface="Times New Roman"/>
                          <a:cs typeface="Times New Roman" pitchFamily="18" charset="0"/>
                        </a:rPr>
                        <a:t>Receive email when file is processed</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3EA72A19-557E-4139-A714-D863FB5E7CA6}"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990605"/>
          <a:ext cx="8153400" cy="5562595"/>
        </p:xfrm>
        <a:graphic>
          <a:graphicData uri="http://schemas.openxmlformats.org/drawingml/2006/table">
            <a:tbl>
              <a:tblPr/>
              <a:tblGrid>
                <a:gridCol w="2419505"/>
                <a:gridCol w="5733895"/>
              </a:tblGrid>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Alternative Courses: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Times New Roman" pitchFamily="18" charset="0"/>
                          <a:ea typeface="Times New Roman"/>
                          <a:cs typeface="Times New Roman" pitchFamily="18" charset="0"/>
                        </a:rPr>
                        <a:t>None</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Exceptions: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None</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Priority:</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Times New Roman" pitchFamily="18" charset="0"/>
                          <a:ea typeface="Times New Roman"/>
                          <a:cs typeface="Times New Roman" pitchFamily="18" charset="0"/>
                        </a:rPr>
                        <a:t>High</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Frequency of Use:</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Once per visit.</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Business Rules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TBD…</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8115">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Special Requirements: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spcBef>
                          <a:spcPts val="0"/>
                        </a:spcBef>
                        <a:spcAft>
                          <a:spcPts val="0"/>
                        </a:spcAft>
                        <a:buSzPts val="1000"/>
                        <a:buFont typeface="Symbol"/>
                        <a:buChar char=""/>
                        <a:tabLst>
                          <a:tab pos="228600" algn="l"/>
                        </a:tabLst>
                      </a:pPr>
                      <a:r>
                        <a:rPr lang="en-US" sz="2000" dirty="0">
                          <a:latin typeface="Times New Roman" pitchFamily="18" charset="0"/>
                          <a:ea typeface="Times New Roman"/>
                          <a:cs typeface="Times New Roman" pitchFamily="18" charset="0"/>
                        </a:rPr>
                        <a:t>24/7 access</a:t>
                      </a:r>
                    </a:p>
                    <a:p>
                      <a:pPr marL="342900" marR="0" lvl="0" indent="-342900">
                        <a:spcBef>
                          <a:spcPts val="0"/>
                        </a:spcBef>
                        <a:spcAft>
                          <a:spcPts val="0"/>
                        </a:spcAft>
                        <a:buSzPts val="1000"/>
                        <a:buFont typeface="Symbol"/>
                        <a:buChar char=""/>
                        <a:tabLst>
                          <a:tab pos="228600" algn="l"/>
                        </a:tabLst>
                      </a:pPr>
                      <a:r>
                        <a:rPr lang="en-US" sz="2000" dirty="0" smtClean="0">
                          <a:latin typeface="Times New Roman" pitchFamily="18" charset="0"/>
                          <a:ea typeface="Times New Roman"/>
                          <a:cs typeface="Times New Roman" pitchFamily="18" charset="0"/>
                        </a:rPr>
                        <a:t>1 Secon</a:t>
                      </a:r>
                      <a:r>
                        <a:rPr lang="en-US" sz="2000" baseline="0" dirty="0" smtClean="0">
                          <a:latin typeface="Times New Roman" pitchFamily="18" charset="0"/>
                          <a:ea typeface="Times New Roman"/>
                          <a:cs typeface="Times New Roman" pitchFamily="18" charset="0"/>
                        </a:rPr>
                        <a:t>d r</a:t>
                      </a:r>
                      <a:r>
                        <a:rPr lang="en-US" sz="2000" dirty="0" smtClean="0">
                          <a:latin typeface="Times New Roman" pitchFamily="18" charset="0"/>
                          <a:ea typeface="Times New Roman"/>
                          <a:cs typeface="Times New Roman" pitchFamily="18" charset="0"/>
                        </a:rPr>
                        <a:t>esponse times</a:t>
                      </a:r>
                      <a:endParaRPr lang="en-US" sz="2000" dirty="0">
                        <a:latin typeface="Times New Roman" pitchFamily="18" charset="0"/>
                        <a:ea typeface="Times New Roman"/>
                        <a:cs typeface="Times New Roman" pitchFamily="18" charset="0"/>
                      </a:endParaRPr>
                    </a:p>
                    <a:p>
                      <a:pPr marL="342900" marR="0" lvl="0" indent="-342900">
                        <a:spcBef>
                          <a:spcPts val="0"/>
                        </a:spcBef>
                        <a:spcAft>
                          <a:spcPts val="0"/>
                        </a:spcAft>
                        <a:buSzPts val="1000"/>
                        <a:buFont typeface="Symbol"/>
                        <a:buChar char=""/>
                        <a:tabLst>
                          <a:tab pos="228600" algn="l"/>
                        </a:tabLst>
                      </a:pPr>
                      <a:r>
                        <a:rPr lang="en-US" sz="2000" dirty="0" smtClean="0">
                          <a:latin typeface="Times New Roman" pitchFamily="18" charset="0"/>
                          <a:ea typeface="Times New Roman"/>
                          <a:cs typeface="Times New Roman" pitchFamily="18" charset="0"/>
                        </a:rPr>
                        <a:t>Standard</a:t>
                      </a:r>
                      <a:r>
                        <a:rPr lang="en-US" sz="2000" baseline="0" dirty="0" smtClean="0">
                          <a:latin typeface="Times New Roman" pitchFamily="18" charset="0"/>
                          <a:ea typeface="Times New Roman"/>
                          <a:cs typeface="Times New Roman" pitchFamily="18" charset="0"/>
                        </a:rPr>
                        <a:t> </a:t>
                      </a:r>
                      <a:r>
                        <a:rPr lang="en-US" sz="2000" dirty="0" smtClean="0">
                          <a:latin typeface="Times New Roman" pitchFamily="18" charset="0"/>
                          <a:ea typeface="Times New Roman"/>
                          <a:cs typeface="Times New Roman" pitchFamily="18" charset="0"/>
                        </a:rPr>
                        <a:t>accessibility </a:t>
                      </a:r>
                      <a:r>
                        <a:rPr lang="en-US" sz="2000" dirty="0">
                          <a:latin typeface="Times New Roman" pitchFamily="18" charset="0"/>
                          <a:ea typeface="Times New Roman"/>
                          <a:cs typeface="Times New Roman" pitchFamily="18" charset="0"/>
                        </a:rPr>
                        <a:t>requirements</a:t>
                      </a:r>
                    </a:p>
                    <a:p>
                      <a:pPr marL="342900" marR="0" lvl="0" indent="-342900">
                        <a:spcBef>
                          <a:spcPts val="0"/>
                        </a:spcBef>
                        <a:spcAft>
                          <a:spcPts val="0"/>
                        </a:spcAft>
                        <a:buSzPts val="1000"/>
                        <a:buFont typeface="Symbol"/>
                        <a:buChar char=""/>
                        <a:tabLst>
                          <a:tab pos="228600" algn="l"/>
                        </a:tabLst>
                      </a:pPr>
                      <a:r>
                        <a:rPr lang="en-US" sz="2000" dirty="0" smtClean="0">
                          <a:latin typeface="Times New Roman" pitchFamily="18" charset="0"/>
                          <a:ea typeface="Times New Roman"/>
                          <a:cs typeface="Times New Roman" pitchFamily="18" charset="0"/>
                        </a:rPr>
                        <a:t>Standard security </a:t>
                      </a:r>
                      <a:r>
                        <a:rPr lang="en-US" sz="2000" dirty="0">
                          <a:latin typeface="Times New Roman" pitchFamily="18" charset="0"/>
                          <a:ea typeface="Times New Roman"/>
                          <a:cs typeface="Times New Roman" pitchFamily="18" charset="0"/>
                        </a:rPr>
                        <a:t>requirements</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Assumptions: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Times New Roman" pitchFamily="18" charset="0"/>
                          <a:ea typeface="Times New Roman"/>
                          <a:cs typeface="Times New Roman" pitchFamily="18" charset="0"/>
                        </a:rPr>
                        <a:t>Internet Connection, Gravity</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Notes and Issues: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Use Case Graphic</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Times New Roman" pitchFamily="18" charset="0"/>
                          <a:ea typeface="Times New Roman"/>
                          <a:cs typeface="Times New Roman" pitchFamily="18" charset="0"/>
                        </a:rPr>
                        <a:t>Reference:</a:t>
                      </a:r>
                      <a:r>
                        <a:rPr lang="en-US" sz="2000" baseline="0" dirty="0" smtClean="0">
                          <a:latin typeface="Times New Roman" pitchFamily="18" charset="0"/>
                          <a:ea typeface="Times New Roman"/>
                          <a:cs typeface="Times New Roman" pitchFamily="18" charset="0"/>
                        </a:rPr>
                        <a:t> System Use Case Diagram</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Title 1"/>
          <p:cNvSpPr>
            <a:spLocks noGrp="1"/>
          </p:cNvSpPr>
          <p:nvPr>
            <p:ph type="title"/>
          </p:nvPr>
        </p:nvSpPr>
        <p:spPr>
          <a:xfrm>
            <a:off x="457200" y="274638"/>
            <a:ext cx="8229600" cy="487362"/>
          </a:xfrm>
        </p:spPr>
        <p:txBody>
          <a:bodyPr>
            <a:normAutofit fontScale="90000"/>
          </a:bodyPr>
          <a:lstStyle/>
          <a:p>
            <a:r>
              <a:rPr lang="en-US" dirty="0" smtClean="0">
                <a:latin typeface="Arial" pitchFamily="34" charset="0"/>
                <a:ea typeface="Times New Roman"/>
                <a:cs typeface="Arial" pitchFamily="34" charset="0"/>
              </a:rPr>
              <a:t>Use Case: Import Multiple Users</a:t>
            </a:r>
            <a:endParaRPr lang="en-US" dirty="0"/>
          </a:p>
        </p:txBody>
      </p:sp>
      <p:sp>
        <p:nvSpPr>
          <p:cNvPr id="6" name="Oval 5"/>
          <p:cNvSpPr/>
          <p:nvPr/>
        </p:nvSpPr>
        <p:spPr>
          <a:xfrm>
            <a:off x="5029200" y="5105400"/>
            <a:ext cx="11430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3EA72A19-557E-4139-A714-D863FB5E7CA6}"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a:t>
            </a:r>
            <a:endParaRPr lang="en-US" dirty="0"/>
          </a:p>
        </p:txBody>
      </p:sp>
      <p:sp>
        <p:nvSpPr>
          <p:cNvPr id="3" name="TextBox 2"/>
          <p:cNvSpPr txBox="1"/>
          <p:nvPr/>
        </p:nvSpPr>
        <p:spPr>
          <a:xfrm>
            <a:off x="0" y="5943600"/>
            <a:ext cx="9126601" cy="923330"/>
          </a:xfrm>
          <a:prstGeom prst="rect">
            <a:avLst/>
          </a:prstGeom>
          <a:noFill/>
        </p:spPr>
        <p:txBody>
          <a:bodyPr wrap="square" rtlCol="0">
            <a:spAutoFit/>
          </a:bodyPr>
          <a:lstStyle/>
          <a:p>
            <a:r>
              <a:rPr lang="en-US" dirty="0" smtClean="0"/>
              <a:t>(ATDD cycle model developed by James Shore with changes suggested by </a:t>
            </a:r>
            <a:r>
              <a:rPr lang="en-US" dirty="0" err="1" smtClean="0"/>
              <a:t>Grigori</a:t>
            </a:r>
            <a:r>
              <a:rPr lang="en-US" dirty="0" smtClean="0"/>
              <a:t> </a:t>
            </a:r>
            <a:r>
              <a:rPr lang="en-US" dirty="0" err="1" smtClean="0"/>
              <a:t>Melnick</a:t>
            </a:r>
            <a:r>
              <a:rPr lang="en-US" dirty="0" smtClean="0"/>
              <a:t>, Brian</a:t>
            </a:r>
          </a:p>
          <a:p>
            <a:r>
              <a:rPr lang="en-US" dirty="0" err="1" smtClean="0"/>
              <a:t>Marick</a:t>
            </a:r>
            <a:r>
              <a:rPr lang="en-US" dirty="0" smtClean="0"/>
              <a:t>, and Elisabeth Hendrickson.)</a:t>
            </a:r>
          </a:p>
          <a:p>
            <a:endParaRPr lang="en-US" dirty="0"/>
          </a:p>
        </p:txBody>
      </p:sp>
      <p:pic>
        <p:nvPicPr>
          <p:cNvPr id="4" name="Picture 3" descr="ATDDCycle.PNG"/>
          <p:cNvPicPr>
            <a:picLocks noChangeAspect="1"/>
          </p:cNvPicPr>
          <p:nvPr/>
        </p:nvPicPr>
        <p:blipFill>
          <a:blip r:embed="rId3" cstate="print"/>
          <a:stretch>
            <a:fillRect/>
          </a:stretch>
        </p:blipFill>
        <p:spPr>
          <a:xfrm>
            <a:off x="1371600" y="381000"/>
            <a:ext cx="6023471" cy="5177081"/>
          </a:xfrm>
          <a:prstGeom prst="rect">
            <a:avLst/>
          </a:prstGeom>
        </p:spPr>
      </p:pic>
      <p:sp>
        <p:nvSpPr>
          <p:cNvPr id="5" name="Slide Number Placeholder 4"/>
          <p:cNvSpPr>
            <a:spLocks noGrp="1"/>
          </p:cNvSpPr>
          <p:nvPr>
            <p:ph type="sldNum" sz="quarter" idx="12"/>
          </p:nvPr>
        </p:nvSpPr>
        <p:spPr/>
        <p:txBody>
          <a:bodyPr/>
          <a:lstStyle/>
          <a:p>
            <a:fld id="{3EA72A19-557E-4139-A714-D863FB5E7CA6}" type="slidenum">
              <a:rPr lang="en-US" smtClean="0"/>
              <a:pPr/>
              <a:t>36</a:t>
            </a:fld>
            <a:endParaRPr lang="en-US"/>
          </a:p>
        </p:txBody>
      </p:sp>
      <p:sp>
        <p:nvSpPr>
          <p:cNvPr id="6" name="Oval 5"/>
          <p:cNvSpPr/>
          <p:nvPr/>
        </p:nvSpPr>
        <p:spPr>
          <a:xfrm>
            <a:off x="4800600" y="1295400"/>
            <a:ext cx="2438400" cy="2209800"/>
          </a:xfrm>
          <a:prstGeom prst="ellipse">
            <a:avLst/>
          </a:prstGeom>
          <a:solidFill>
            <a:srgbClr val="3399FF">
              <a:alpha val="20000"/>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Acceptance Criteria</a:t>
            </a:r>
            <a:endParaRPr lang="en-US" dirty="0"/>
          </a:p>
        </p:txBody>
      </p:sp>
      <p:sp>
        <p:nvSpPr>
          <p:cNvPr id="3" name="Content Placeholder 2"/>
          <p:cNvSpPr>
            <a:spLocks noGrp="1"/>
          </p:cNvSpPr>
          <p:nvPr>
            <p:ph idx="1"/>
          </p:nvPr>
        </p:nvSpPr>
        <p:spPr/>
        <p:txBody>
          <a:bodyPr/>
          <a:lstStyle/>
          <a:p>
            <a:pPr>
              <a:buNone/>
            </a:pPr>
            <a:r>
              <a:rPr lang="en-US" dirty="0" smtClean="0"/>
              <a:t>High level</a:t>
            </a:r>
          </a:p>
          <a:p>
            <a:pPr>
              <a:buNone/>
            </a:pPr>
            <a:endParaRPr lang="en-US" dirty="0" smtClean="0"/>
          </a:p>
          <a:p>
            <a:pPr>
              <a:buNone/>
            </a:pPr>
            <a:r>
              <a:rPr lang="en-US" dirty="0" smtClean="0"/>
              <a:t>Behavior not Implementation</a:t>
            </a:r>
          </a:p>
          <a:p>
            <a:pPr>
              <a:buNone/>
            </a:pPr>
            <a:endParaRPr lang="en-US" dirty="0" smtClean="0"/>
          </a:p>
          <a:p>
            <a:pPr>
              <a:buNone/>
            </a:pPr>
            <a:r>
              <a:rPr lang="en-US" dirty="0" smtClean="0"/>
              <a:t>One per expected result</a:t>
            </a:r>
          </a:p>
        </p:txBody>
      </p:sp>
      <p:sp>
        <p:nvSpPr>
          <p:cNvPr id="4" name="Slide Number Placeholder 3"/>
          <p:cNvSpPr>
            <a:spLocks noGrp="1"/>
          </p:cNvSpPr>
          <p:nvPr>
            <p:ph type="sldNum" sz="quarter" idx="12"/>
          </p:nvPr>
        </p:nvSpPr>
        <p:spPr/>
        <p:txBody>
          <a:bodyPr/>
          <a:lstStyle/>
          <a:p>
            <a:fld id="{3EA72A19-557E-4139-A714-D863FB5E7CA6}"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Dude…where’s my detail?</a:t>
            </a:r>
            <a:endParaRPr lang="en-US" dirty="0"/>
          </a:p>
        </p:txBody>
      </p:sp>
      <p:sp>
        <p:nvSpPr>
          <p:cNvPr id="3" name="Content Placeholder 2"/>
          <p:cNvSpPr>
            <a:spLocks noGrp="1"/>
          </p:cNvSpPr>
          <p:nvPr>
            <p:ph idx="1"/>
          </p:nvPr>
        </p:nvSpPr>
        <p:spPr/>
        <p:txBody>
          <a:bodyPr>
            <a:normAutofit/>
          </a:bodyPr>
          <a:lstStyle/>
          <a:p>
            <a:pPr>
              <a:buNone/>
            </a:pPr>
            <a:r>
              <a:rPr lang="en-US" dirty="0" smtClean="0">
                <a:cs typeface="MV Boli" pitchFamily="2" charset="0"/>
              </a:rPr>
              <a:t>Discovered in conversation</a:t>
            </a:r>
          </a:p>
          <a:p>
            <a:pPr>
              <a:buNone/>
            </a:pPr>
            <a:r>
              <a:rPr lang="en-US" dirty="0" smtClean="0">
                <a:cs typeface="MV Boli" pitchFamily="2" charset="0"/>
              </a:rPr>
              <a:t>Persisted in the Code (aka Blueprint)</a:t>
            </a:r>
          </a:p>
          <a:p>
            <a:pPr>
              <a:buNone/>
            </a:pPr>
            <a:r>
              <a:rPr lang="en-US" dirty="0" smtClean="0">
                <a:cs typeface="MV Boli" pitchFamily="2" charset="0"/>
              </a:rPr>
              <a:t>Validated with Acceptance Tests (AT)</a:t>
            </a:r>
          </a:p>
          <a:p>
            <a:pPr>
              <a:buNone/>
            </a:pPr>
            <a:r>
              <a:rPr lang="en-US" dirty="0" smtClean="0">
                <a:cs typeface="MV Boli" pitchFamily="2" charset="0"/>
              </a:rPr>
              <a:t>Code and AT are </a:t>
            </a:r>
            <a:r>
              <a:rPr lang="en-US" b="1" dirty="0" smtClean="0">
                <a:cs typeface="MV Boli" pitchFamily="2" charset="0"/>
              </a:rPr>
              <a:t>versioned together</a:t>
            </a:r>
          </a:p>
          <a:p>
            <a:endParaRPr lang="en-US" b="1" dirty="0" smtClean="0">
              <a:cs typeface="MV Boli" pitchFamily="2" charset="0"/>
            </a:endParaRPr>
          </a:p>
          <a:p>
            <a:pPr>
              <a:buNone/>
            </a:pPr>
            <a:endParaRPr lang="en-US" sz="2800" b="1" dirty="0" smtClean="0">
              <a:cs typeface="MV Boli" pitchFamily="2" charset="0"/>
            </a:endParaRPr>
          </a:p>
          <a:p>
            <a:pPr>
              <a:buNone/>
            </a:pPr>
            <a:r>
              <a:rPr lang="en-US" sz="2800" b="1" dirty="0" smtClean="0">
                <a:cs typeface="MV Boli" pitchFamily="2" charset="0"/>
              </a:rPr>
              <a:t>DO NOT CREATE A CARD MANAGEMENT SYSTEM!</a:t>
            </a:r>
          </a:p>
        </p:txBody>
      </p:sp>
      <p:sp>
        <p:nvSpPr>
          <p:cNvPr id="4" name="Slide Number Placeholder 3"/>
          <p:cNvSpPr>
            <a:spLocks noGrp="1"/>
          </p:cNvSpPr>
          <p:nvPr>
            <p:ph type="sldNum" sz="quarter" idx="12"/>
          </p:nvPr>
        </p:nvSpPr>
        <p:spPr/>
        <p:txBody>
          <a:bodyPr/>
          <a:lstStyle/>
          <a:p>
            <a:fld id="{3EA72A19-557E-4139-A714-D863FB5E7CA6}"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Acceptance Criteria + </a:t>
            </a:r>
            <a:r>
              <a:rPr lang="en-US" dirty="0" smtClean="0"/>
              <a:t>Examples (Scenarios &amp; Data)</a:t>
            </a:r>
            <a:endParaRPr lang="en-US" dirty="0" smtClean="0"/>
          </a:p>
          <a:p>
            <a:pPr>
              <a:buNone/>
            </a:pPr>
            <a:endParaRPr lang="en-US" dirty="0" smtClean="0"/>
          </a:p>
          <a:p>
            <a:pPr>
              <a:buNone/>
            </a:pPr>
            <a:r>
              <a:rPr lang="en-US" dirty="0" smtClean="0"/>
              <a:t>Explicit Context</a:t>
            </a:r>
          </a:p>
          <a:p>
            <a:pPr>
              <a:buNone/>
            </a:pPr>
            <a:endParaRPr lang="en-US" dirty="0" smtClean="0"/>
          </a:p>
          <a:p>
            <a:pPr>
              <a:buNone/>
            </a:pPr>
            <a:r>
              <a:rPr lang="en-US" dirty="0" smtClean="0"/>
              <a:t>“Real”</a:t>
            </a:r>
          </a:p>
          <a:p>
            <a:pPr>
              <a:buNone/>
            </a:pPr>
            <a:endParaRPr lang="en-US" dirty="0" smtClean="0"/>
          </a:p>
          <a:p>
            <a:pPr>
              <a:buNone/>
            </a:pPr>
            <a:r>
              <a:rPr lang="en-US" dirty="0" smtClean="0"/>
              <a:t>Independent</a:t>
            </a:r>
          </a:p>
          <a:p>
            <a:pPr>
              <a:buNone/>
            </a:pPr>
            <a:endParaRPr lang="en-US" dirty="0" smtClean="0"/>
          </a:p>
          <a:p>
            <a:pPr>
              <a:buNone/>
            </a:pPr>
            <a:r>
              <a:rPr lang="en-US" dirty="0" smtClean="0"/>
              <a:t>No Duplication</a:t>
            </a:r>
          </a:p>
          <a:p>
            <a:pPr>
              <a:buNone/>
            </a:pPr>
            <a:endParaRPr lang="en-US" dirty="0" smtClean="0"/>
          </a:p>
          <a:p>
            <a:pPr>
              <a:buNone/>
            </a:pPr>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3EA72A19-557E-4139-A714-D863FB5E7CA6}"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0"/>
            <a:ext cx="7772400" cy="4876799"/>
          </a:xfrm>
        </p:spPr>
        <p:txBody>
          <a:bodyPr>
            <a:normAutofit/>
          </a:bodyPr>
          <a:lstStyle/>
          <a:p>
            <a:r>
              <a:rPr lang="en-US" sz="6000" dirty="0" smtClean="0"/>
              <a:t>…But first, </a:t>
            </a:r>
            <a:br>
              <a:rPr lang="en-US" sz="6000" dirty="0" smtClean="0"/>
            </a:br>
            <a:r>
              <a:rPr lang="en-US" sz="6000" dirty="0" smtClean="0"/>
              <a:t>a </a:t>
            </a:r>
            <a:br>
              <a:rPr lang="en-US" sz="6000" dirty="0" smtClean="0"/>
            </a:br>
            <a:r>
              <a:rPr lang="en-US" sz="9600" dirty="0" smtClean="0"/>
              <a:t>Story</a:t>
            </a:r>
            <a:endParaRPr lang="en-US" sz="9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Acceptance Test</a:t>
            </a:r>
            <a:endParaRPr lang="en-US" dirty="0"/>
          </a:p>
        </p:txBody>
      </p:sp>
      <p:sp>
        <p:nvSpPr>
          <p:cNvPr id="5" name="Content Placeholder 4"/>
          <p:cNvSpPr>
            <a:spLocks noGrp="1"/>
          </p:cNvSpPr>
          <p:nvPr>
            <p:ph idx="1"/>
          </p:nvPr>
        </p:nvSpPr>
        <p:spPr/>
        <p:txBody>
          <a:bodyPr/>
          <a:lstStyle/>
          <a:p>
            <a:pPr>
              <a:buNone/>
            </a:pPr>
            <a:endParaRPr lang="en-US" dirty="0" smtClean="0"/>
          </a:p>
          <a:p>
            <a:pPr>
              <a:buNone/>
            </a:pPr>
            <a:r>
              <a:rPr lang="en-US" dirty="0" smtClean="0"/>
              <a:t>Readable Business Language</a:t>
            </a:r>
          </a:p>
          <a:p>
            <a:pPr>
              <a:buNone/>
            </a:pPr>
            <a:r>
              <a:rPr lang="en-US" dirty="0" smtClean="0"/>
              <a:t>	</a:t>
            </a:r>
            <a:r>
              <a:rPr lang="en-US" b="1" dirty="0" smtClean="0"/>
              <a:t>Given</a:t>
            </a:r>
            <a:r>
              <a:rPr lang="en-US" dirty="0" smtClean="0"/>
              <a:t>                          [Pre-condition]</a:t>
            </a:r>
          </a:p>
          <a:p>
            <a:pPr>
              <a:buNone/>
            </a:pPr>
            <a:r>
              <a:rPr lang="en-US" dirty="0" smtClean="0"/>
              <a:t>	</a:t>
            </a:r>
            <a:r>
              <a:rPr lang="en-US" b="1" dirty="0" smtClean="0"/>
              <a:t>When</a:t>
            </a:r>
            <a:r>
              <a:rPr lang="en-US" dirty="0" smtClean="0"/>
              <a:t>                         [action performed]</a:t>
            </a:r>
          </a:p>
          <a:p>
            <a:pPr>
              <a:buNone/>
            </a:pPr>
            <a:r>
              <a:rPr lang="en-US" dirty="0" smtClean="0"/>
              <a:t>	</a:t>
            </a:r>
            <a:r>
              <a:rPr lang="en-US" b="1" dirty="0" smtClean="0"/>
              <a:t>Then</a:t>
            </a:r>
            <a:r>
              <a:rPr lang="en-US" dirty="0" smtClean="0"/>
              <a:t>                           [observable result]</a:t>
            </a:r>
            <a:endParaRPr lang="en-US" dirty="0"/>
          </a:p>
        </p:txBody>
      </p:sp>
      <p:sp>
        <p:nvSpPr>
          <p:cNvPr id="3" name="Slide Number Placeholder 2"/>
          <p:cNvSpPr>
            <a:spLocks noGrp="1"/>
          </p:cNvSpPr>
          <p:nvPr>
            <p:ph type="sldNum" sz="quarter" idx="12"/>
          </p:nvPr>
        </p:nvSpPr>
        <p:spPr/>
        <p:txBody>
          <a:bodyPr/>
          <a:lstStyle/>
          <a:p>
            <a:fld id="{3EA72A19-557E-4139-A714-D863FB5E7CA6}"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Cucumber/</a:t>
            </a:r>
            <a:r>
              <a:rPr lang="en-US" dirty="0" err="1" smtClean="0"/>
              <a:t>Specflow</a:t>
            </a:r>
            <a:endParaRPr lang="en-US" dirty="0"/>
          </a:p>
        </p:txBody>
      </p:sp>
      <p:sp>
        <p:nvSpPr>
          <p:cNvPr id="3" name="Content Placeholder 2"/>
          <p:cNvSpPr>
            <a:spLocks noGrp="1"/>
          </p:cNvSpPr>
          <p:nvPr>
            <p:ph idx="1"/>
          </p:nvPr>
        </p:nvSpPr>
        <p:spPr>
          <a:xfrm>
            <a:off x="457200" y="1524000"/>
            <a:ext cx="8229600" cy="5181600"/>
          </a:xfrm>
        </p:spPr>
        <p:txBody>
          <a:bodyPr>
            <a:normAutofit fontScale="77500" lnSpcReduction="20000"/>
          </a:bodyPr>
          <a:lstStyle/>
          <a:p>
            <a:pPr>
              <a:buNone/>
            </a:pPr>
            <a:r>
              <a:rPr lang="en-US" b="1" dirty="0" smtClean="0">
                <a:latin typeface="Consolas" pitchFamily="49" charset="0"/>
                <a:cs typeface="Consolas" pitchFamily="49" charset="0"/>
              </a:rPr>
              <a:t>Feature:</a:t>
            </a:r>
            <a:r>
              <a:rPr lang="en-US" dirty="0" smtClean="0">
                <a:latin typeface="Consolas" pitchFamily="49" charset="0"/>
                <a:cs typeface="Consolas" pitchFamily="49" charset="0"/>
              </a:rPr>
              <a:t> Import Multiple Users</a:t>
            </a:r>
          </a:p>
          <a:p>
            <a:pPr>
              <a:buNone/>
            </a:pPr>
            <a:r>
              <a:rPr lang="en-US" dirty="0" smtClean="0">
                <a:latin typeface="Consolas" pitchFamily="49" charset="0"/>
                <a:cs typeface="Consolas" pitchFamily="49" charset="0"/>
              </a:rPr>
              <a:t>  In order to integrate user from external systems</a:t>
            </a:r>
          </a:p>
          <a:p>
            <a:pPr>
              <a:buNone/>
            </a:pPr>
            <a:r>
              <a:rPr lang="en-US" dirty="0" smtClean="0">
                <a:latin typeface="Consolas" pitchFamily="49" charset="0"/>
                <a:cs typeface="Consolas" pitchFamily="49" charset="0"/>
              </a:rPr>
              <a:t>  As a User Manager</a:t>
            </a:r>
          </a:p>
          <a:p>
            <a:pPr>
              <a:buNone/>
            </a:pPr>
            <a:r>
              <a:rPr lang="en-US" dirty="0" smtClean="0">
                <a:latin typeface="Consolas" pitchFamily="49" charset="0"/>
                <a:cs typeface="Consolas" pitchFamily="49" charset="0"/>
              </a:rPr>
              <a:t>  I need to import multiple users from a file</a:t>
            </a:r>
          </a:p>
          <a:p>
            <a:endParaRPr lang="en-US"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Scenario: Require last name</a:t>
            </a:r>
          </a:p>
          <a:p>
            <a:pPr>
              <a:buNone/>
            </a:pPr>
            <a:r>
              <a:rPr lang="en-US" dirty="0" smtClean="0">
                <a:latin typeface="Consolas" pitchFamily="49" charset="0"/>
                <a:cs typeface="Consolas" pitchFamily="49" charset="0"/>
              </a:rPr>
              <a:t>  Given a user row:</a:t>
            </a:r>
          </a:p>
          <a:p>
            <a:pPr>
              <a:buNone/>
            </a:pPr>
            <a:r>
              <a:rPr lang="en-US" dirty="0" smtClean="0">
                <a:latin typeface="Consolas" pitchFamily="49" charset="0"/>
                <a:cs typeface="Consolas" pitchFamily="49" charset="0"/>
              </a:rPr>
              <a:t>    | Username | First Name | Last Name |</a:t>
            </a:r>
          </a:p>
          <a:p>
            <a:pPr>
              <a:buNone/>
            </a:pPr>
            <a:r>
              <a:rPr lang="en-US" dirty="0" smtClean="0">
                <a:latin typeface="Consolas" pitchFamily="49" charset="0"/>
                <a:cs typeface="Consolas" pitchFamily="49" charset="0"/>
              </a:rPr>
              <a:t>    | </a:t>
            </a:r>
            <a:r>
              <a:rPr lang="en-US" dirty="0" err="1" smtClean="0">
                <a:latin typeface="Consolas" pitchFamily="49" charset="0"/>
                <a:cs typeface="Consolas" pitchFamily="49" charset="0"/>
              </a:rPr>
              <a:t>tgifford</a:t>
            </a:r>
            <a:r>
              <a:rPr lang="en-US" dirty="0" smtClean="0">
                <a:latin typeface="Consolas" pitchFamily="49" charset="0"/>
                <a:cs typeface="Consolas" pitchFamily="49" charset="0"/>
              </a:rPr>
              <a:t> | Tim        |           |</a:t>
            </a:r>
          </a:p>
          <a:p>
            <a:pPr>
              <a:buNone/>
            </a:pPr>
            <a:r>
              <a:rPr lang="en-US" dirty="0" smtClean="0">
                <a:latin typeface="Consolas" pitchFamily="49" charset="0"/>
                <a:cs typeface="Consolas" pitchFamily="49" charset="0"/>
              </a:rPr>
              <a:t>  When row is imported</a:t>
            </a:r>
          </a:p>
          <a:p>
            <a:pPr>
              <a:buNone/>
            </a:pPr>
            <a:r>
              <a:rPr lang="en-US" dirty="0" smtClean="0">
                <a:latin typeface="Consolas" pitchFamily="49" charset="0"/>
                <a:cs typeface="Consolas" pitchFamily="49" charset="0"/>
              </a:rPr>
              <a:t>  Then validation error should be "Last Name Required"</a:t>
            </a:r>
          </a:p>
          <a:p>
            <a:pPr>
              <a:buNone/>
            </a:pPr>
            <a:endParaRPr lang="en-US"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3EA72A19-557E-4139-A714-D863FB5E7CA6}"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a:t>
            </a:r>
            <a:endParaRPr lang="en-US" dirty="0"/>
          </a:p>
        </p:txBody>
      </p:sp>
      <p:sp>
        <p:nvSpPr>
          <p:cNvPr id="3" name="TextBox 2"/>
          <p:cNvSpPr txBox="1"/>
          <p:nvPr/>
        </p:nvSpPr>
        <p:spPr>
          <a:xfrm>
            <a:off x="0" y="5943600"/>
            <a:ext cx="9126601" cy="923330"/>
          </a:xfrm>
          <a:prstGeom prst="rect">
            <a:avLst/>
          </a:prstGeom>
          <a:noFill/>
        </p:spPr>
        <p:txBody>
          <a:bodyPr wrap="square" rtlCol="0">
            <a:spAutoFit/>
          </a:bodyPr>
          <a:lstStyle/>
          <a:p>
            <a:r>
              <a:rPr lang="en-US" dirty="0" smtClean="0"/>
              <a:t>(ATDD cycle model developed by James Shore with changes suggested by </a:t>
            </a:r>
            <a:r>
              <a:rPr lang="en-US" dirty="0" err="1" smtClean="0"/>
              <a:t>Grigori</a:t>
            </a:r>
            <a:r>
              <a:rPr lang="en-US" dirty="0" smtClean="0"/>
              <a:t> </a:t>
            </a:r>
            <a:r>
              <a:rPr lang="en-US" dirty="0" err="1" smtClean="0"/>
              <a:t>Melnick</a:t>
            </a:r>
            <a:r>
              <a:rPr lang="en-US" dirty="0" smtClean="0"/>
              <a:t>, Brian</a:t>
            </a:r>
          </a:p>
          <a:p>
            <a:r>
              <a:rPr lang="en-US" dirty="0" err="1" smtClean="0"/>
              <a:t>Marick</a:t>
            </a:r>
            <a:r>
              <a:rPr lang="en-US" dirty="0" smtClean="0"/>
              <a:t>, and Elisabeth Hendrickson.)</a:t>
            </a:r>
          </a:p>
          <a:p>
            <a:endParaRPr lang="en-US" dirty="0"/>
          </a:p>
        </p:txBody>
      </p:sp>
      <p:pic>
        <p:nvPicPr>
          <p:cNvPr id="4" name="Picture 3" descr="ATDDCycle.PNG"/>
          <p:cNvPicPr>
            <a:picLocks noChangeAspect="1"/>
          </p:cNvPicPr>
          <p:nvPr/>
        </p:nvPicPr>
        <p:blipFill>
          <a:blip r:embed="rId3" cstate="print"/>
          <a:stretch>
            <a:fillRect/>
          </a:stretch>
        </p:blipFill>
        <p:spPr>
          <a:xfrm>
            <a:off x="1371600" y="381000"/>
            <a:ext cx="6023471" cy="5177081"/>
          </a:xfrm>
          <a:prstGeom prst="rect">
            <a:avLst/>
          </a:prstGeom>
        </p:spPr>
      </p:pic>
      <p:sp>
        <p:nvSpPr>
          <p:cNvPr id="5" name="Slide Number Placeholder 4"/>
          <p:cNvSpPr>
            <a:spLocks noGrp="1"/>
          </p:cNvSpPr>
          <p:nvPr>
            <p:ph type="sldNum" sz="quarter" idx="12"/>
          </p:nvPr>
        </p:nvSpPr>
        <p:spPr/>
        <p:txBody>
          <a:bodyPr/>
          <a:lstStyle/>
          <a:p>
            <a:fld id="{3EA72A19-557E-4139-A714-D863FB5E7CA6}" type="slidenum">
              <a:rPr lang="en-US" smtClean="0"/>
              <a:pPr/>
              <a:t>42</a:t>
            </a:fld>
            <a:endParaRPr lang="en-US"/>
          </a:p>
        </p:txBody>
      </p:sp>
      <p:sp>
        <p:nvSpPr>
          <p:cNvPr id="6" name="Oval 5"/>
          <p:cNvSpPr/>
          <p:nvPr/>
        </p:nvSpPr>
        <p:spPr>
          <a:xfrm>
            <a:off x="4876800" y="3581400"/>
            <a:ext cx="2438400" cy="2209800"/>
          </a:xfrm>
          <a:prstGeom prst="ellipse">
            <a:avLst/>
          </a:prstGeom>
          <a:solidFill>
            <a:srgbClr val="3399FF">
              <a:alpha val="20000"/>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 Cycle: </a:t>
            </a:r>
            <a:r>
              <a:rPr lang="en-US" dirty="0" smtClean="0"/>
              <a:t>Develop</a:t>
            </a:r>
            <a:endParaRPr lang="en-US" dirty="0"/>
          </a:p>
        </p:txBody>
      </p:sp>
      <p:sp>
        <p:nvSpPr>
          <p:cNvPr id="3" name="Content Placeholder 2"/>
          <p:cNvSpPr>
            <a:spLocks noGrp="1"/>
          </p:cNvSpPr>
          <p:nvPr>
            <p:ph idx="1"/>
          </p:nvPr>
        </p:nvSpPr>
        <p:spPr/>
        <p:txBody>
          <a:bodyPr>
            <a:normAutofit/>
          </a:bodyPr>
          <a:lstStyle/>
          <a:p>
            <a:pPr>
              <a:buNone/>
            </a:pPr>
            <a:r>
              <a:rPr lang="en-US" dirty="0" smtClean="0"/>
              <a:t>“Given a development environment”</a:t>
            </a:r>
          </a:p>
          <a:p>
            <a:pPr>
              <a:buNone/>
            </a:pPr>
            <a:r>
              <a:rPr lang="en-US" dirty="0" smtClean="0"/>
              <a:t>Source </a:t>
            </a:r>
            <a:r>
              <a:rPr lang="en-US" dirty="0" smtClean="0"/>
              <a:t>Control System</a:t>
            </a:r>
          </a:p>
          <a:p>
            <a:pPr lvl="1">
              <a:buNone/>
            </a:pPr>
            <a:r>
              <a:rPr lang="en-US" dirty="0" smtClean="0"/>
              <a:t>Source Code &amp; Libraries</a:t>
            </a:r>
          </a:p>
          <a:p>
            <a:pPr lvl="1">
              <a:buNone/>
            </a:pPr>
            <a:r>
              <a:rPr lang="en-US" dirty="0" smtClean="0"/>
              <a:t>Database Schema</a:t>
            </a:r>
          </a:p>
          <a:p>
            <a:pPr lvl="1">
              <a:buNone/>
            </a:pPr>
            <a:r>
              <a:rPr lang="en-US" dirty="0" smtClean="0"/>
              <a:t>Automated Tests</a:t>
            </a:r>
          </a:p>
          <a:p>
            <a:pPr lvl="1">
              <a:buNone/>
            </a:pPr>
            <a:r>
              <a:rPr lang="en-US" dirty="0" smtClean="0"/>
              <a:t>Build &amp; Deployment </a:t>
            </a:r>
            <a:r>
              <a:rPr lang="en-US" dirty="0" smtClean="0"/>
              <a:t>Scripts</a:t>
            </a:r>
            <a:endParaRPr lang="en-US" dirty="0" smtClean="0"/>
          </a:p>
          <a:p>
            <a:pPr>
              <a:buNone/>
            </a:pPr>
            <a:r>
              <a:rPr lang="en-US" sz="5400" dirty="0" smtClean="0"/>
              <a:t>Continuous</a:t>
            </a:r>
            <a:r>
              <a:rPr lang="en-US" dirty="0" smtClean="0"/>
              <a:t> Integration</a:t>
            </a:r>
          </a:p>
        </p:txBody>
      </p:sp>
      <p:sp>
        <p:nvSpPr>
          <p:cNvPr id="4" name="Slide Number Placeholder 3"/>
          <p:cNvSpPr>
            <a:spLocks noGrp="1"/>
          </p:cNvSpPr>
          <p:nvPr>
            <p:ph type="sldNum" sz="quarter" idx="12"/>
          </p:nvPr>
        </p:nvSpPr>
        <p:spPr/>
        <p:txBody>
          <a:bodyPr/>
          <a:lstStyle/>
          <a:p>
            <a:fld id="{3EA72A19-557E-4139-A714-D863FB5E7CA6}"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 Cycle: Develop</a:t>
            </a:r>
            <a:endParaRPr lang="en-US" dirty="0"/>
          </a:p>
        </p:txBody>
      </p:sp>
      <p:sp>
        <p:nvSpPr>
          <p:cNvPr id="3" name="Content Placeholder 2"/>
          <p:cNvSpPr>
            <a:spLocks noGrp="1"/>
          </p:cNvSpPr>
          <p:nvPr>
            <p:ph idx="1"/>
          </p:nvPr>
        </p:nvSpPr>
        <p:spPr/>
        <p:txBody>
          <a:bodyPr>
            <a:normAutofit/>
          </a:bodyPr>
          <a:lstStyle/>
          <a:p>
            <a:pPr>
              <a:buNone/>
            </a:pPr>
            <a:r>
              <a:rPr lang="en-US" dirty="0" smtClean="0"/>
              <a:t>Fail – Missing Code Fixture</a:t>
            </a:r>
          </a:p>
          <a:p>
            <a:pPr>
              <a:buNone/>
            </a:pPr>
            <a:r>
              <a:rPr lang="en-US" dirty="0" smtClean="0"/>
              <a:t>	Wire AT to automated fixture</a:t>
            </a:r>
          </a:p>
          <a:p>
            <a:pPr>
              <a:buNone/>
            </a:pPr>
            <a:endParaRPr lang="en-US" dirty="0" smtClean="0"/>
          </a:p>
          <a:p>
            <a:pPr>
              <a:buNone/>
            </a:pPr>
            <a:r>
              <a:rPr lang="en-US" dirty="0" smtClean="0"/>
              <a:t>Wrong</a:t>
            </a:r>
          </a:p>
          <a:p>
            <a:pPr>
              <a:buNone/>
            </a:pPr>
            <a:r>
              <a:rPr lang="en-US" dirty="0" smtClean="0"/>
              <a:t>	Multiple TDD Cycles</a:t>
            </a:r>
          </a:p>
          <a:p>
            <a:pPr>
              <a:buNone/>
            </a:pPr>
            <a:endParaRPr lang="en-US" dirty="0" smtClean="0"/>
          </a:p>
          <a:p>
            <a:pPr>
              <a:buNone/>
            </a:pPr>
            <a:r>
              <a:rPr lang="en-US" dirty="0" smtClean="0"/>
              <a:t>Correct</a:t>
            </a:r>
          </a:p>
          <a:p>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44</a:t>
            </a:fld>
            <a:endParaRPr lang="en-US"/>
          </a:p>
        </p:txBody>
      </p:sp>
      <p:pic>
        <p:nvPicPr>
          <p:cNvPr id="6" name="Picture 5" descr="TDDCycle.png"/>
          <p:cNvPicPr>
            <a:picLocks noChangeAspect="1"/>
          </p:cNvPicPr>
          <p:nvPr/>
        </p:nvPicPr>
        <p:blipFill>
          <a:blip r:embed="rId2" cstate="print"/>
          <a:stretch>
            <a:fillRect/>
          </a:stretch>
        </p:blipFill>
        <p:spPr>
          <a:xfrm>
            <a:off x="5715000" y="4038600"/>
            <a:ext cx="1257808" cy="1172049"/>
          </a:xfrm>
          <a:prstGeom prst="rect">
            <a:avLst/>
          </a:prstGeom>
        </p:spPr>
      </p:pic>
      <p:pic>
        <p:nvPicPr>
          <p:cNvPr id="7" name="Picture 6" descr="TDDCycle.png"/>
          <p:cNvPicPr>
            <a:picLocks noChangeAspect="1"/>
          </p:cNvPicPr>
          <p:nvPr/>
        </p:nvPicPr>
        <p:blipFill>
          <a:blip r:embed="rId2" cstate="print"/>
          <a:stretch>
            <a:fillRect/>
          </a:stretch>
        </p:blipFill>
        <p:spPr>
          <a:xfrm>
            <a:off x="6895592" y="4038600"/>
            <a:ext cx="1257808" cy="1172049"/>
          </a:xfrm>
          <a:prstGeom prst="rect">
            <a:avLst/>
          </a:prstGeom>
        </p:spPr>
      </p:pic>
      <p:pic>
        <p:nvPicPr>
          <p:cNvPr id="5" name="Picture 4" descr="TDDCycle.png"/>
          <p:cNvPicPr>
            <a:picLocks noChangeAspect="1"/>
          </p:cNvPicPr>
          <p:nvPr/>
        </p:nvPicPr>
        <p:blipFill>
          <a:blip r:embed="rId2" cstate="print"/>
          <a:stretch>
            <a:fillRect/>
          </a:stretch>
        </p:blipFill>
        <p:spPr>
          <a:xfrm>
            <a:off x="4495800" y="4038600"/>
            <a:ext cx="1257808" cy="1172049"/>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a:t>
            </a:r>
            <a:endParaRPr lang="en-US" dirty="0"/>
          </a:p>
        </p:txBody>
      </p:sp>
      <p:sp>
        <p:nvSpPr>
          <p:cNvPr id="3" name="TextBox 2"/>
          <p:cNvSpPr txBox="1"/>
          <p:nvPr/>
        </p:nvSpPr>
        <p:spPr>
          <a:xfrm>
            <a:off x="0" y="5943600"/>
            <a:ext cx="9126601" cy="923330"/>
          </a:xfrm>
          <a:prstGeom prst="rect">
            <a:avLst/>
          </a:prstGeom>
          <a:noFill/>
        </p:spPr>
        <p:txBody>
          <a:bodyPr wrap="square" rtlCol="0">
            <a:spAutoFit/>
          </a:bodyPr>
          <a:lstStyle/>
          <a:p>
            <a:r>
              <a:rPr lang="en-US" dirty="0" smtClean="0"/>
              <a:t>(ATDD cycle model developed by James Shore with changes suggested by </a:t>
            </a:r>
            <a:r>
              <a:rPr lang="en-US" dirty="0" err="1" smtClean="0"/>
              <a:t>Grigori</a:t>
            </a:r>
            <a:r>
              <a:rPr lang="en-US" dirty="0" smtClean="0"/>
              <a:t> </a:t>
            </a:r>
            <a:r>
              <a:rPr lang="en-US" dirty="0" err="1" smtClean="0"/>
              <a:t>Melnick</a:t>
            </a:r>
            <a:r>
              <a:rPr lang="en-US" dirty="0" smtClean="0"/>
              <a:t>, Brian</a:t>
            </a:r>
          </a:p>
          <a:p>
            <a:r>
              <a:rPr lang="en-US" dirty="0" err="1" smtClean="0"/>
              <a:t>Marick</a:t>
            </a:r>
            <a:r>
              <a:rPr lang="en-US" dirty="0" smtClean="0"/>
              <a:t>, and Elisabeth Hendrickson.)</a:t>
            </a:r>
          </a:p>
          <a:p>
            <a:endParaRPr lang="en-US" dirty="0"/>
          </a:p>
        </p:txBody>
      </p:sp>
      <p:pic>
        <p:nvPicPr>
          <p:cNvPr id="4" name="Picture 3" descr="ATDDCycle.PNG"/>
          <p:cNvPicPr>
            <a:picLocks noChangeAspect="1"/>
          </p:cNvPicPr>
          <p:nvPr/>
        </p:nvPicPr>
        <p:blipFill>
          <a:blip r:embed="rId3" cstate="print"/>
          <a:stretch>
            <a:fillRect/>
          </a:stretch>
        </p:blipFill>
        <p:spPr>
          <a:xfrm>
            <a:off x="1371600" y="381000"/>
            <a:ext cx="6023471" cy="5177081"/>
          </a:xfrm>
          <a:prstGeom prst="rect">
            <a:avLst/>
          </a:prstGeom>
        </p:spPr>
      </p:pic>
      <p:sp>
        <p:nvSpPr>
          <p:cNvPr id="5" name="Slide Number Placeholder 4"/>
          <p:cNvSpPr>
            <a:spLocks noGrp="1"/>
          </p:cNvSpPr>
          <p:nvPr>
            <p:ph type="sldNum" sz="quarter" idx="12"/>
          </p:nvPr>
        </p:nvSpPr>
        <p:spPr/>
        <p:txBody>
          <a:bodyPr/>
          <a:lstStyle/>
          <a:p>
            <a:fld id="{3EA72A19-557E-4139-A714-D863FB5E7CA6}" type="slidenum">
              <a:rPr lang="en-US" smtClean="0"/>
              <a:pPr/>
              <a:t>45</a:t>
            </a:fld>
            <a:endParaRPr lang="en-US"/>
          </a:p>
        </p:txBody>
      </p:sp>
      <p:sp>
        <p:nvSpPr>
          <p:cNvPr id="6" name="Oval 5"/>
          <p:cNvSpPr/>
          <p:nvPr/>
        </p:nvSpPr>
        <p:spPr>
          <a:xfrm>
            <a:off x="1447800" y="3505200"/>
            <a:ext cx="2438400" cy="2209800"/>
          </a:xfrm>
          <a:prstGeom prst="ellipse">
            <a:avLst/>
          </a:prstGeom>
          <a:solidFill>
            <a:srgbClr val="3399FF">
              <a:alpha val="20000"/>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 Cycle: Demo</a:t>
            </a:r>
            <a:endParaRPr lang="en-US" dirty="0"/>
          </a:p>
        </p:txBody>
      </p:sp>
      <p:sp>
        <p:nvSpPr>
          <p:cNvPr id="3" name="Content Placeholder 2"/>
          <p:cNvSpPr>
            <a:spLocks noGrp="1"/>
          </p:cNvSpPr>
          <p:nvPr>
            <p:ph idx="1"/>
          </p:nvPr>
        </p:nvSpPr>
        <p:spPr/>
        <p:txBody>
          <a:bodyPr/>
          <a:lstStyle/>
          <a:p>
            <a:pPr>
              <a:buNone/>
            </a:pPr>
            <a:r>
              <a:rPr lang="en-US" dirty="0" smtClean="0"/>
              <a:t>Review with Business Stakeholders</a:t>
            </a:r>
          </a:p>
          <a:p>
            <a:endParaRPr lang="en-US" dirty="0" smtClean="0"/>
          </a:p>
          <a:p>
            <a:pPr>
              <a:buNone/>
            </a:pPr>
            <a:r>
              <a:rPr lang="en-US" dirty="0" smtClean="0"/>
              <a:t>Release to QA</a:t>
            </a:r>
          </a:p>
          <a:p>
            <a:endParaRPr lang="en-US" dirty="0" smtClean="0"/>
          </a:p>
          <a:p>
            <a:pPr>
              <a:buNone/>
            </a:pPr>
            <a:r>
              <a:rPr lang="en-US" dirty="0" smtClean="0"/>
              <a:t>Create examples for missing scenarios</a:t>
            </a:r>
          </a:p>
          <a:p>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Demo: </a:t>
            </a:r>
            <a:r>
              <a:rPr lang="en-US" dirty="0" smtClean="0"/>
              <a:t/>
            </a:r>
            <a:br>
              <a:rPr lang="en-US" dirty="0" smtClean="0"/>
            </a:br>
            <a:r>
              <a:rPr lang="en-US" dirty="0" smtClean="0"/>
              <a:t>Cucumber/</a:t>
            </a:r>
            <a:r>
              <a:rPr lang="en-US" dirty="0" err="1" smtClean="0"/>
              <a:t>SpecFlow</a:t>
            </a: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Cucumber/</a:t>
            </a:r>
            <a:r>
              <a:rPr lang="en-US" dirty="0" err="1" smtClean="0"/>
              <a:t>Specflow</a:t>
            </a:r>
            <a:endParaRPr lang="en-US" dirty="0"/>
          </a:p>
        </p:txBody>
      </p:sp>
      <p:sp>
        <p:nvSpPr>
          <p:cNvPr id="3" name="Content Placeholder 2"/>
          <p:cNvSpPr>
            <a:spLocks noGrp="1"/>
          </p:cNvSpPr>
          <p:nvPr>
            <p:ph idx="1"/>
          </p:nvPr>
        </p:nvSpPr>
        <p:spPr>
          <a:xfrm>
            <a:off x="457200" y="1524000"/>
            <a:ext cx="8229600" cy="5181600"/>
          </a:xfrm>
        </p:spPr>
        <p:txBody>
          <a:bodyPr>
            <a:normAutofit fontScale="77500" lnSpcReduction="20000"/>
          </a:bodyPr>
          <a:lstStyle/>
          <a:p>
            <a:pPr>
              <a:buNone/>
            </a:pPr>
            <a:r>
              <a:rPr lang="en-US" b="1" dirty="0" smtClean="0">
                <a:latin typeface="Consolas" pitchFamily="49" charset="0"/>
                <a:cs typeface="Consolas" pitchFamily="49" charset="0"/>
              </a:rPr>
              <a:t>Feature:</a:t>
            </a:r>
            <a:r>
              <a:rPr lang="en-US" dirty="0" smtClean="0">
                <a:latin typeface="Consolas" pitchFamily="49" charset="0"/>
                <a:cs typeface="Consolas" pitchFamily="49" charset="0"/>
              </a:rPr>
              <a:t> Import Multiple Users</a:t>
            </a:r>
          </a:p>
          <a:p>
            <a:pPr>
              <a:buNone/>
            </a:pPr>
            <a:r>
              <a:rPr lang="en-US" dirty="0" smtClean="0">
                <a:latin typeface="Consolas" pitchFamily="49" charset="0"/>
                <a:cs typeface="Consolas" pitchFamily="49" charset="0"/>
              </a:rPr>
              <a:t>  In order to integrate user from external systems</a:t>
            </a:r>
          </a:p>
          <a:p>
            <a:pPr>
              <a:buNone/>
            </a:pPr>
            <a:r>
              <a:rPr lang="en-US" dirty="0" smtClean="0">
                <a:latin typeface="Consolas" pitchFamily="49" charset="0"/>
                <a:cs typeface="Consolas" pitchFamily="49" charset="0"/>
              </a:rPr>
              <a:t>  As a User Manager</a:t>
            </a:r>
          </a:p>
          <a:p>
            <a:pPr>
              <a:buNone/>
            </a:pPr>
            <a:r>
              <a:rPr lang="en-US" dirty="0" smtClean="0">
                <a:latin typeface="Consolas" pitchFamily="49" charset="0"/>
                <a:cs typeface="Consolas" pitchFamily="49" charset="0"/>
              </a:rPr>
              <a:t>  I need to import multiple users from a file</a:t>
            </a:r>
          </a:p>
          <a:p>
            <a:endParaRPr lang="en-US"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Scenario: Require last name</a:t>
            </a:r>
          </a:p>
          <a:p>
            <a:pPr>
              <a:buNone/>
            </a:pPr>
            <a:r>
              <a:rPr lang="en-US" dirty="0" smtClean="0">
                <a:latin typeface="Consolas" pitchFamily="49" charset="0"/>
                <a:cs typeface="Consolas" pitchFamily="49" charset="0"/>
              </a:rPr>
              <a:t>  Given a user row:</a:t>
            </a:r>
          </a:p>
          <a:p>
            <a:pPr>
              <a:buNone/>
            </a:pPr>
            <a:r>
              <a:rPr lang="en-US" dirty="0" smtClean="0">
                <a:latin typeface="Consolas" pitchFamily="49" charset="0"/>
                <a:cs typeface="Consolas" pitchFamily="49" charset="0"/>
              </a:rPr>
              <a:t>    | Username | First Name | Last Name |</a:t>
            </a:r>
          </a:p>
          <a:p>
            <a:pPr>
              <a:buNone/>
            </a:pPr>
            <a:r>
              <a:rPr lang="en-US" dirty="0" smtClean="0">
                <a:latin typeface="Consolas" pitchFamily="49" charset="0"/>
                <a:cs typeface="Consolas" pitchFamily="49" charset="0"/>
              </a:rPr>
              <a:t>    | </a:t>
            </a:r>
            <a:r>
              <a:rPr lang="en-US" dirty="0" err="1" smtClean="0">
                <a:latin typeface="Consolas" pitchFamily="49" charset="0"/>
                <a:cs typeface="Consolas" pitchFamily="49" charset="0"/>
              </a:rPr>
              <a:t>tgifford</a:t>
            </a:r>
            <a:r>
              <a:rPr lang="en-US" dirty="0" smtClean="0">
                <a:latin typeface="Consolas" pitchFamily="49" charset="0"/>
                <a:cs typeface="Consolas" pitchFamily="49" charset="0"/>
              </a:rPr>
              <a:t> | Tim        |           |</a:t>
            </a:r>
          </a:p>
          <a:p>
            <a:pPr>
              <a:buNone/>
            </a:pPr>
            <a:r>
              <a:rPr lang="en-US" dirty="0" smtClean="0">
                <a:latin typeface="Consolas" pitchFamily="49" charset="0"/>
                <a:cs typeface="Consolas" pitchFamily="49" charset="0"/>
              </a:rPr>
              <a:t>  When row is imported</a:t>
            </a:r>
          </a:p>
          <a:p>
            <a:pPr>
              <a:buNone/>
            </a:pPr>
            <a:r>
              <a:rPr lang="en-US" dirty="0" smtClean="0">
                <a:latin typeface="Consolas" pitchFamily="49" charset="0"/>
                <a:cs typeface="Consolas" pitchFamily="49" charset="0"/>
              </a:rPr>
              <a:t>  Then validation error should be "Last Name Required"</a:t>
            </a:r>
          </a:p>
          <a:p>
            <a:pPr>
              <a:buNone/>
            </a:pPr>
            <a:endParaRPr lang="en-US"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3EA72A19-557E-4139-A714-D863FB5E7CA6}"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A72A19-557E-4139-A714-D863FB5E7CA6}" type="slidenum">
              <a:rPr lang="en-US" smtClean="0"/>
              <a:pPr/>
              <a:t>49</a:t>
            </a:fld>
            <a:endParaRPr lang="en-US"/>
          </a:p>
        </p:txBody>
      </p:sp>
      <p:pic>
        <p:nvPicPr>
          <p:cNvPr id="7" name="Content Placeholder 6" descr="SpecFlowReport.PNG"/>
          <p:cNvPicPr>
            <a:picLocks noGrp="1" noChangeAspect="1"/>
          </p:cNvPicPr>
          <p:nvPr>
            <p:ph idx="1"/>
          </p:nvPr>
        </p:nvPicPr>
        <p:blipFill>
          <a:blip r:embed="rId2" cstate="print"/>
          <a:stretch>
            <a:fillRect/>
          </a:stretch>
        </p:blipFill>
        <p:spPr>
          <a:xfrm>
            <a:off x="990600" y="228600"/>
            <a:ext cx="7162800" cy="6234179"/>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Parable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last release was awful! We added a new feature to the User Profile that broke the Rating Engine and the Scheduler. Now the management team wants us to manually regression test the entire system before each release. How can we do that? The developers already wait until the last moment to finish the new features and now we’re required to regression test everything else too. My spouse is already upset about the long hours at work.</a:t>
            </a:r>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dirty="0" err="1" smtClean="0"/>
              <a:t>FitNesse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92763"/>
          </a:xfrm>
        </p:spPr>
        <p:txBody>
          <a:bodyPr>
            <a:normAutofit fontScale="70000" lnSpcReduction="20000"/>
          </a:bodyPr>
          <a:lstStyle/>
          <a:p>
            <a:pPr>
              <a:buNone/>
            </a:pPr>
            <a:r>
              <a:rPr lang="en-US" dirty="0" smtClean="0">
                <a:latin typeface="Consolas" pitchFamily="49" charset="0"/>
                <a:cs typeface="Consolas" pitchFamily="49" charset="0"/>
              </a:rPr>
              <a:t>|Import Multiple Users|</a:t>
            </a:r>
          </a:p>
          <a:p>
            <a:pPr>
              <a:buNone/>
            </a:pP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|Given                |</a:t>
            </a:r>
          </a:p>
          <a:p>
            <a:pPr>
              <a:buNone/>
            </a:pPr>
            <a:r>
              <a:rPr lang="en-US" dirty="0" smtClean="0">
                <a:latin typeface="Consolas" pitchFamily="49" charset="0"/>
                <a:cs typeface="Consolas" pitchFamily="49" charset="0"/>
              </a:rPr>
              <a:t>|Login </a:t>
            </a:r>
            <a:r>
              <a:rPr lang="en-US" dirty="0" err="1" smtClean="0">
                <a:latin typeface="Consolas" pitchFamily="49" charset="0"/>
                <a:cs typeface="Consolas" pitchFamily="49" charset="0"/>
              </a:rPr>
              <a:t>as|User</a:t>
            </a:r>
            <a:r>
              <a:rPr lang="en-US" dirty="0" smtClean="0">
                <a:latin typeface="Consolas" pitchFamily="49" charset="0"/>
                <a:cs typeface="Consolas" pitchFamily="49" charset="0"/>
              </a:rPr>
              <a:t> Manager|</a:t>
            </a:r>
          </a:p>
          <a:p>
            <a:pPr>
              <a:buNone/>
            </a:pP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a:t>
            </a:r>
            <a:r>
              <a:rPr lang="en-US" dirty="0" err="1" smtClean="0">
                <a:latin typeface="Consolas" pitchFamily="49" charset="0"/>
                <a:cs typeface="Consolas" pitchFamily="49" charset="0"/>
              </a:rPr>
              <a:t>When|Users</a:t>
            </a:r>
            <a:r>
              <a:rPr lang="en-US" dirty="0" smtClean="0">
                <a:latin typeface="Consolas" pitchFamily="49" charset="0"/>
                <a:cs typeface="Consolas" pitchFamily="49" charset="0"/>
              </a:rPr>
              <a:t> Imported from a file|</a:t>
            </a:r>
          </a:p>
          <a:p>
            <a:pPr>
              <a:buNone/>
            </a:pP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|Then                                            |</a:t>
            </a:r>
          </a:p>
          <a:p>
            <a:pPr>
              <a:buNone/>
            </a:pPr>
            <a:r>
              <a:rPr lang="en-US" dirty="0" smtClean="0">
                <a:latin typeface="Consolas" pitchFamily="49" charset="0"/>
                <a:cs typeface="Consolas" pitchFamily="49" charset="0"/>
              </a:rPr>
              <a:t>|Import users from file                          |</a:t>
            </a:r>
          </a:p>
          <a:p>
            <a:pPr>
              <a:buNone/>
            </a:pPr>
            <a:r>
              <a:rPr lang="en-US" dirty="0" smtClean="0">
                <a:latin typeface="Consolas" pitchFamily="49" charset="0"/>
                <a:cs typeface="Consolas" pitchFamily="49" charset="0"/>
              </a:rPr>
              <a:t>|</a:t>
            </a:r>
            <a:r>
              <a:rPr lang="en-US" dirty="0" err="1" smtClean="0">
                <a:latin typeface="Consolas" pitchFamily="49" charset="0"/>
                <a:cs typeface="Consolas" pitchFamily="49" charset="0"/>
              </a:rPr>
              <a:t>Username|First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Name|Last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Name|Error</a:t>
            </a:r>
            <a:r>
              <a:rPr lang="en-US" dirty="0" smtClean="0">
                <a:latin typeface="Consolas" pitchFamily="49" charset="0"/>
                <a:cs typeface="Consolas" pitchFamily="49" charset="0"/>
              </a:rPr>
              <a:t> Message!    |</a:t>
            </a:r>
          </a:p>
          <a:p>
            <a:pPr>
              <a:buNone/>
            </a:pPr>
            <a:r>
              <a:rPr lang="en-US" dirty="0" smtClean="0">
                <a:latin typeface="Consolas" pitchFamily="49" charset="0"/>
                <a:cs typeface="Consolas" pitchFamily="49" charset="0"/>
              </a:rPr>
              <a:t>|</a:t>
            </a:r>
            <a:r>
              <a:rPr lang="en-US" dirty="0" err="1" smtClean="0">
                <a:latin typeface="Consolas" pitchFamily="49" charset="0"/>
                <a:cs typeface="Consolas" pitchFamily="49" charset="0"/>
              </a:rPr>
              <a:t>tgifford|Tim</a:t>
            </a:r>
            <a:r>
              <a:rPr lang="en-US" dirty="0" smtClean="0">
                <a:latin typeface="Consolas" pitchFamily="49" charset="0"/>
                <a:cs typeface="Consolas" pitchFamily="49" charset="0"/>
              </a:rPr>
              <a:t>       |Gifford  |blank             |</a:t>
            </a:r>
          </a:p>
          <a:p>
            <a:pPr>
              <a:buNone/>
            </a:pPr>
            <a:r>
              <a:rPr lang="en-US" dirty="0" smtClean="0">
                <a:latin typeface="Consolas" pitchFamily="49" charset="0"/>
                <a:cs typeface="Consolas" pitchFamily="49" charset="0"/>
              </a:rPr>
              <a:t>|</a:t>
            </a:r>
            <a:r>
              <a:rPr lang="en-US" dirty="0" err="1" smtClean="0">
                <a:latin typeface="Consolas" pitchFamily="49" charset="0"/>
                <a:cs typeface="Consolas" pitchFamily="49" charset="0"/>
              </a:rPr>
              <a:t>superman|Clark</a:t>
            </a:r>
            <a:r>
              <a:rPr lang="en-US" dirty="0" smtClean="0">
                <a:latin typeface="Consolas" pitchFamily="49" charset="0"/>
                <a:cs typeface="Consolas" pitchFamily="49" charset="0"/>
              </a:rPr>
              <a:t>     |Kent     |blank             |</a:t>
            </a:r>
          </a:p>
          <a:p>
            <a:pPr>
              <a:buNone/>
            </a:pPr>
            <a:r>
              <a:rPr lang="en-US" dirty="0" smtClean="0">
                <a:latin typeface="Consolas" pitchFamily="49" charset="0"/>
                <a:cs typeface="Consolas" pitchFamily="49" charset="0"/>
              </a:rPr>
              <a:t>|batman  |Bruce     |null     |Last Name Required|</a:t>
            </a:r>
          </a:p>
          <a:p>
            <a:pPr>
              <a:buNone/>
            </a:pPr>
            <a:r>
              <a:rPr lang="en-US" dirty="0" smtClean="0">
                <a:latin typeface="Consolas" pitchFamily="49" charset="0"/>
                <a:cs typeface="Consolas" pitchFamily="49" charset="0"/>
              </a:rPr>
              <a:t>|blank   |Bruce     |Wayne    |Username Required |</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3EA72A19-557E-4139-A714-D863FB5E7CA6}"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A72A19-557E-4139-A714-D863FB5E7CA6}" type="slidenum">
              <a:rPr lang="en-US" smtClean="0"/>
              <a:pPr/>
              <a:t>52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0" y="609600"/>
            <a:ext cx="9525000" cy="527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Fitnesse.PNG"/>
          <p:cNvPicPr>
            <a:picLocks noGrp="1" noChangeAspect="1"/>
          </p:cNvPicPr>
          <p:nvPr>
            <p:ph idx="1"/>
          </p:nvPr>
        </p:nvPicPr>
        <p:blipFill>
          <a:blip r:embed="rId2" cstate="print"/>
          <a:stretch>
            <a:fillRect/>
          </a:stretch>
        </p:blipFill>
        <p:spPr>
          <a:xfrm>
            <a:off x="609600" y="152399"/>
            <a:ext cx="7772400" cy="6501661"/>
          </a:xfrm>
        </p:spPr>
      </p:pic>
      <p:sp>
        <p:nvSpPr>
          <p:cNvPr id="4" name="Slide Number Placeholder 3"/>
          <p:cNvSpPr>
            <a:spLocks noGrp="1"/>
          </p:cNvSpPr>
          <p:nvPr>
            <p:ph type="sldNum" sz="quarter" idx="12"/>
          </p:nvPr>
        </p:nvSpPr>
        <p:spPr/>
        <p:txBody>
          <a:bodyPr/>
          <a:lstStyle/>
          <a:p>
            <a:fld id="{3EA72A19-557E-4139-A714-D863FB5E7CA6}"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a:t>
            </a:r>
            <a:endParaRPr lang="en-US" dirty="0"/>
          </a:p>
        </p:txBody>
      </p:sp>
      <p:sp>
        <p:nvSpPr>
          <p:cNvPr id="3" name="TextBox 2"/>
          <p:cNvSpPr txBox="1"/>
          <p:nvPr/>
        </p:nvSpPr>
        <p:spPr>
          <a:xfrm>
            <a:off x="0" y="5943600"/>
            <a:ext cx="9126601" cy="923330"/>
          </a:xfrm>
          <a:prstGeom prst="rect">
            <a:avLst/>
          </a:prstGeom>
          <a:noFill/>
        </p:spPr>
        <p:txBody>
          <a:bodyPr wrap="square" rtlCol="0">
            <a:spAutoFit/>
          </a:bodyPr>
          <a:lstStyle/>
          <a:p>
            <a:r>
              <a:rPr lang="en-US" dirty="0" smtClean="0"/>
              <a:t>(ATDD cycle model developed by James Shore with changes suggested by </a:t>
            </a:r>
            <a:r>
              <a:rPr lang="en-US" dirty="0" err="1" smtClean="0"/>
              <a:t>Grigori</a:t>
            </a:r>
            <a:r>
              <a:rPr lang="en-US" dirty="0" smtClean="0"/>
              <a:t> </a:t>
            </a:r>
            <a:r>
              <a:rPr lang="en-US" dirty="0" err="1" smtClean="0"/>
              <a:t>Melnick</a:t>
            </a:r>
            <a:r>
              <a:rPr lang="en-US" dirty="0" smtClean="0"/>
              <a:t>, Brian</a:t>
            </a:r>
          </a:p>
          <a:p>
            <a:r>
              <a:rPr lang="en-US" dirty="0" err="1" smtClean="0"/>
              <a:t>Marick</a:t>
            </a:r>
            <a:r>
              <a:rPr lang="en-US" dirty="0" smtClean="0"/>
              <a:t>, and Elisabeth Hendrickson.)</a:t>
            </a:r>
          </a:p>
          <a:p>
            <a:endParaRPr lang="en-US" dirty="0"/>
          </a:p>
        </p:txBody>
      </p:sp>
      <p:pic>
        <p:nvPicPr>
          <p:cNvPr id="4" name="Picture 3" descr="ATDDCycle.PNG"/>
          <p:cNvPicPr>
            <a:picLocks noChangeAspect="1"/>
          </p:cNvPicPr>
          <p:nvPr/>
        </p:nvPicPr>
        <p:blipFill>
          <a:blip r:embed="rId3" cstate="print"/>
          <a:stretch>
            <a:fillRect/>
          </a:stretch>
        </p:blipFill>
        <p:spPr>
          <a:xfrm>
            <a:off x="1371600" y="381000"/>
            <a:ext cx="6023471" cy="5177081"/>
          </a:xfrm>
          <a:prstGeom prst="rect">
            <a:avLst/>
          </a:prstGeom>
        </p:spPr>
      </p:pic>
      <p:sp>
        <p:nvSpPr>
          <p:cNvPr id="5" name="Slide Number Placeholder 4"/>
          <p:cNvSpPr>
            <a:spLocks noGrp="1"/>
          </p:cNvSpPr>
          <p:nvPr>
            <p:ph type="sldNum" sz="quarter" idx="12"/>
          </p:nvPr>
        </p:nvSpPr>
        <p:spPr/>
        <p:txBody>
          <a:bodyPr/>
          <a:lstStyle/>
          <a:p>
            <a:fld id="{3EA72A19-557E-4139-A714-D863FB5E7CA6}" type="slidenum">
              <a:rPr lang="en-US" smtClean="0"/>
              <a:pPr/>
              <a:t>54</a:t>
            </a:fld>
            <a:endParaRPr lang="en-US"/>
          </a:p>
        </p:txBody>
      </p:sp>
      <p:sp>
        <p:nvSpPr>
          <p:cNvPr id="6" name="Oval 5"/>
          <p:cNvSpPr/>
          <p:nvPr/>
        </p:nvSpPr>
        <p:spPr>
          <a:xfrm>
            <a:off x="3429000" y="2667000"/>
            <a:ext cx="2438400" cy="2209800"/>
          </a:xfrm>
          <a:prstGeom prst="ellipse">
            <a:avLst/>
          </a:prstGeom>
          <a:solidFill>
            <a:srgbClr val="3399FF">
              <a:alpha val="20000"/>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p:txBody>
          <a:bodyPr>
            <a:normAutofit/>
          </a:bodyPr>
          <a:lstStyle/>
          <a:p>
            <a:r>
              <a:rPr lang="en-US" dirty="0" smtClean="0"/>
              <a:t>You are your first </a:t>
            </a:r>
            <a:r>
              <a:rPr lang="en-US" dirty="0" smtClean="0"/>
              <a:t>consumer (Outside-in)</a:t>
            </a:r>
            <a:endParaRPr lang="en-US" dirty="0" smtClean="0"/>
          </a:p>
          <a:p>
            <a:endParaRPr lang="en-US" dirty="0" smtClean="0"/>
          </a:p>
          <a:p>
            <a:r>
              <a:rPr lang="en-US" dirty="0" smtClean="0"/>
              <a:t>Verifies (low level) Design </a:t>
            </a:r>
          </a:p>
          <a:p>
            <a:endParaRPr lang="en-US" dirty="0" smtClean="0"/>
          </a:p>
          <a:p>
            <a:r>
              <a:rPr lang="en-US" dirty="0" smtClean="0"/>
              <a:t>Decoupled</a:t>
            </a:r>
          </a:p>
          <a:p>
            <a:endParaRPr lang="en-US" dirty="0" smtClean="0"/>
          </a:p>
          <a:p>
            <a:r>
              <a:rPr lang="en-US" dirty="0" smtClean="0"/>
              <a:t>Reusable</a:t>
            </a:r>
          </a:p>
          <a:p>
            <a:pPr>
              <a:buNone/>
            </a:pPr>
            <a:endParaRPr lang="en-US" dirty="0" smtClean="0"/>
          </a:p>
        </p:txBody>
      </p:sp>
      <p:sp>
        <p:nvSpPr>
          <p:cNvPr id="4" name="Slide Number Placeholder 3"/>
          <p:cNvSpPr>
            <a:spLocks noGrp="1"/>
          </p:cNvSpPr>
          <p:nvPr>
            <p:ph type="sldNum" sz="quarter" idx="12"/>
          </p:nvPr>
        </p:nvSpPr>
        <p:spPr/>
        <p:txBody>
          <a:bodyPr/>
          <a:lstStyle/>
          <a:p>
            <a:fld id="{3EA72A19-557E-4139-A714-D863FB5E7CA6}"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F.I.R.S.T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6000" dirty="0" smtClean="0"/>
              <a:t>F</a:t>
            </a:r>
            <a:r>
              <a:rPr lang="en-US" dirty="0" smtClean="0"/>
              <a:t>ast </a:t>
            </a:r>
          </a:p>
          <a:p>
            <a:pPr>
              <a:buNone/>
            </a:pPr>
            <a:r>
              <a:rPr lang="en-US" sz="6000" dirty="0" smtClean="0"/>
              <a:t>I</a:t>
            </a:r>
            <a:r>
              <a:rPr lang="en-US" dirty="0" smtClean="0"/>
              <a:t>solated</a:t>
            </a:r>
          </a:p>
          <a:p>
            <a:pPr>
              <a:buNone/>
            </a:pPr>
            <a:r>
              <a:rPr lang="en-US" sz="6000" dirty="0" smtClean="0"/>
              <a:t>R</a:t>
            </a:r>
            <a:r>
              <a:rPr lang="en-US" dirty="0" smtClean="0"/>
              <a:t>epeatable</a:t>
            </a:r>
          </a:p>
          <a:p>
            <a:pPr>
              <a:buNone/>
            </a:pPr>
            <a:r>
              <a:rPr lang="en-US" sz="6000" dirty="0" smtClean="0"/>
              <a:t>S</a:t>
            </a:r>
            <a:r>
              <a:rPr lang="en-US" dirty="0" smtClean="0"/>
              <a:t>elf-Verifying </a:t>
            </a:r>
          </a:p>
          <a:p>
            <a:pPr>
              <a:buNone/>
            </a:pPr>
            <a:r>
              <a:rPr lang="en-US" sz="6000" dirty="0" smtClean="0"/>
              <a:t>T</a:t>
            </a:r>
            <a:r>
              <a:rPr lang="en-US" dirty="0" smtClean="0"/>
              <a:t>imely</a:t>
            </a:r>
            <a:endParaRPr lang="en-US" dirty="0"/>
          </a:p>
        </p:txBody>
      </p:sp>
      <p:sp>
        <p:nvSpPr>
          <p:cNvPr id="4" name="TextBox 3"/>
          <p:cNvSpPr txBox="1"/>
          <p:nvPr/>
        </p:nvSpPr>
        <p:spPr>
          <a:xfrm>
            <a:off x="5410200" y="6400800"/>
            <a:ext cx="3574376" cy="369332"/>
          </a:xfrm>
          <a:prstGeom prst="rect">
            <a:avLst/>
          </a:prstGeom>
          <a:noFill/>
        </p:spPr>
        <p:txBody>
          <a:bodyPr wrap="none" rtlCol="0">
            <a:spAutoFit/>
          </a:bodyPr>
          <a:lstStyle/>
          <a:p>
            <a:r>
              <a:rPr lang="en-US" dirty="0" smtClean="0"/>
              <a:t>Source: Tim </a:t>
            </a:r>
            <a:r>
              <a:rPr lang="en-US" dirty="0" err="1" smtClean="0"/>
              <a:t>Ottinger</a:t>
            </a:r>
            <a:r>
              <a:rPr lang="en-US" dirty="0" smtClean="0"/>
              <a:t>, Brett </a:t>
            </a:r>
            <a:r>
              <a:rPr lang="en-US" dirty="0" err="1" smtClean="0"/>
              <a:t>Shuchert</a:t>
            </a:r>
            <a:endParaRPr lang="en-US" dirty="0"/>
          </a:p>
        </p:txBody>
      </p:sp>
      <p:sp>
        <p:nvSpPr>
          <p:cNvPr id="5" name="Slide Number Placeholder 4"/>
          <p:cNvSpPr>
            <a:spLocks noGrp="1"/>
          </p:cNvSpPr>
          <p:nvPr>
            <p:ph type="sldNum" sz="quarter" idx="12"/>
          </p:nvPr>
        </p:nvSpPr>
        <p:spPr/>
        <p:txBody>
          <a:bodyPr/>
          <a:lstStyle/>
          <a:p>
            <a:fld id="{3EA72A19-557E-4139-A714-D863FB5E7CA6}"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Arrange/Act/Assert</a:t>
            </a:r>
            <a:endParaRPr lang="en-US" dirty="0"/>
          </a:p>
        </p:txBody>
      </p:sp>
      <p:sp>
        <p:nvSpPr>
          <p:cNvPr id="4" name="Rectangle 3"/>
          <p:cNvSpPr/>
          <p:nvPr/>
        </p:nvSpPr>
        <p:spPr>
          <a:xfrm>
            <a:off x="457200" y="1744682"/>
            <a:ext cx="8229600" cy="400110"/>
          </a:xfrm>
          <a:prstGeom prst="rect">
            <a:avLst/>
          </a:prstGeom>
        </p:spPr>
        <p:txBody>
          <a:bodyPr wrap="square">
            <a:spAutoFit/>
          </a:bodyPr>
          <a:lstStyle/>
          <a:p>
            <a:endParaRPr lang="en-US" sz="2000"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3EA72A19-557E-4139-A714-D863FB5E7CA6}" type="slidenum">
              <a:rPr lang="en-US" smtClean="0"/>
              <a:pPr/>
              <a:t>57</a:t>
            </a:fld>
            <a:endParaRPr lang="en-US"/>
          </a:p>
        </p:txBody>
      </p:sp>
      <p:pic>
        <p:nvPicPr>
          <p:cNvPr id="7" name="Picture 6" descr="UnitTest.PNG"/>
          <p:cNvPicPr>
            <a:picLocks noChangeAspect="1"/>
          </p:cNvPicPr>
          <p:nvPr/>
        </p:nvPicPr>
        <p:blipFill>
          <a:blip r:embed="rId2" cstate="print"/>
          <a:stretch>
            <a:fillRect/>
          </a:stretch>
        </p:blipFill>
        <p:spPr>
          <a:xfrm>
            <a:off x="762000" y="1295400"/>
            <a:ext cx="8125449" cy="4703751"/>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p:txBody>
          <a:bodyPr>
            <a:normAutofit/>
          </a:bodyPr>
          <a:lstStyle/>
          <a:p>
            <a:r>
              <a:rPr lang="en-US" dirty="0" smtClean="0"/>
              <a:t>Uncle Bob’s 3 Rules of TDD</a:t>
            </a:r>
          </a:p>
          <a:p>
            <a:pPr lvl="1">
              <a:buNone/>
            </a:pPr>
            <a:r>
              <a:rPr lang="en-US" dirty="0" smtClean="0"/>
              <a:t>1.) You are not allowed to write any production code unless it is to make a failing unit test pass.</a:t>
            </a:r>
          </a:p>
          <a:p>
            <a:pPr lvl="1">
              <a:buNone/>
            </a:pPr>
            <a:r>
              <a:rPr lang="en-US" dirty="0" smtClean="0"/>
              <a:t>2.) You are not allowed to write any more of a unit test than is sufficient to fail; and compilation failures are failures.</a:t>
            </a:r>
          </a:p>
          <a:p>
            <a:pPr lvl="1">
              <a:buNone/>
            </a:pPr>
            <a:r>
              <a:rPr lang="en-US" dirty="0" smtClean="0"/>
              <a:t>3.) You are not allowed to write any more production code than is sufficient to pass the one failing unit test.</a:t>
            </a:r>
            <a:endParaRPr lang="en-US" dirty="0"/>
          </a:p>
        </p:txBody>
      </p:sp>
      <p:sp>
        <p:nvSpPr>
          <p:cNvPr id="6" name="Rounded Rectangle 5"/>
          <p:cNvSpPr/>
          <p:nvPr/>
        </p:nvSpPr>
        <p:spPr>
          <a:xfrm>
            <a:off x="609600" y="2133600"/>
            <a:ext cx="304800" cy="228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09600" y="4495800"/>
            <a:ext cx="304800" cy="1371600"/>
          </a:xfrm>
          <a:prstGeom prst="roundRect">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3EA72A19-557E-4139-A714-D863FB5E7CA6}"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The “R” word!</a:t>
            </a:r>
            <a:endParaRPr lang="en-US" dirty="0"/>
          </a:p>
        </p:txBody>
      </p:sp>
      <p:sp>
        <p:nvSpPr>
          <p:cNvPr id="3" name="Content Placeholder 2"/>
          <p:cNvSpPr>
            <a:spLocks noGrp="1"/>
          </p:cNvSpPr>
          <p:nvPr>
            <p:ph idx="1"/>
          </p:nvPr>
        </p:nvSpPr>
        <p:spPr/>
        <p:txBody>
          <a:bodyPr>
            <a:normAutofit fontScale="85000" lnSpcReduction="20000"/>
          </a:bodyPr>
          <a:lstStyle/>
          <a:p>
            <a:pPr algn="ctr">
              <a:buNone/>
            </a:pPr>
            <a:r>
              <a:rPr lang="en-US" dirty="0" smtClean="0"/>
              <a:t>Restructure code </a:t>
            </a:r>
            <a:r>
              <a:rPr lang="en-US" sz="5800" b="1" dirty="0" smtClean="0"/>
              <a:t>without</a:t>
            </a:r>
            <a:r>
              <a:rPr lang="en-US" dirty="0" smtClean="0"/>
              <a:t> changing the external functional behavior</a:t>
            </a:r>
          </a:p>
          <a:p>
            <a:pPr algn="ctr">
              <a:buNone/>
            </a:pPr>
            <a:endParaRPr lang="en-US" dirty="0" smtClean="0"/>
          </a:p>
          <a:p>
            <a:pPr algn="ctr">
              <a:buNone/>
            </a:pPr>
            <a:r>
              <a:rPr lang="en-US" dirty="0" smtClean="0"/>
              <a:t>Verified with</a:t>
            </a:r>
          </a:p>
          <a:p>
            <a:pPr algn="ctr">
              <a:buNone/>
            </a:pPr>
            <a:r>
              <a:rPr lang="en-US" sz="5600" b="1" dirty="0" smtClean="0"/>
              <a:t>Automated Tests</a:t>
            </a:r>
          </a:p>
          <a:p>
            <a:pPr algn="ctr">
              <a:buNone/>
            </a:pPr>
            <a:endParaRPr lang="en-US" dirty="0" smtClean="0"/>
          </a:p>
          <a:p>
            <a:pPr algn="ctr">
              <a:buNone/>
            </a:pPr>
            <a:r>
              <a:rPr lang="en-US" dirty="0" smtClean="0"/>
              <a:t>Refactoring without Tests is just…</a:t>
            </a:r>
          </a:p>
          <a:p>
            <a:pPr algn="ctr">
              <a:buNone/>
            </a:pPr>
            <a:r>
              <a:rPr lang="en-US" sz="7800" b="1" dirty="0" smtClean="0"/>
              <a:t>Changing “Stuff”</a:t>
            </a:r>
          </a:p>
        </p:txBody>
      </p:sp>
      <p:sp>
        <p:nvSpPr>
          <p:cNvPr id="4" name="Slide Number Placeholder 3"/>
          <p:cNvSpPr>
            <a:spLocks noGrp="1"/>
          </p:cNvSpPr>
          <p:nvPr>
            <p:ph type="sldNum" sz="quarter" idx="12"/>
          </p:nvPr>
        </p:nvSpPr>
        <p:spPr/>
        <p:txBody>
          <a:bodyPr/>
          <a:lstStyle/>
          <a:p>
            <a:fld id="{3EA72A19-557E-4139-A714-D863FB5E7CA6}"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pPr>
              <a:buNone/>
            </a:pPr>
            <a:r>
              <a:rPr lang="en-US" dirty="0" smtClean="0"/>
              <a:t>Releasing software should be avoided</a:t>
            </a:r>
          </a:p>
          <a:p>
            <a:pPr>
              <a:buNone/>
            </a:pPr>
            <a:r>
              <a:rPr lang="en-US" dirty="0" smtClean="0"/>
              <a:t>Developers procrastinate</a:t>
            </a:r>
          </a:p>
          <a:p>
            <a:pPr>
              <a:buNone/>
            </a:pPr>
            <a:r>
              <a:rPr lang="en-US" dirty="0" smtClean="0"/>
              <a:t>QA is the final (and only) quality gate</a:t>
            </a:r>
          </a:p>
          <a:p>
            <a:pPr>
              <a:buNone/>
            </a:pPr>
            <a:r>
              <a:rPr lang="en-US" dirty="0" smtClean="0"/>
              <a:t>Surplus of </a:t>
            </a:r>
            <a:r>
              <a:rPr lang="en-US" sz="5400" dirty="0" smtClean="0"/>
              <a:t>Distrust</a:t>
            </a:r>
          </a:p>
          <a:p>
            <a:pPr algn="ctr">
              <a:buNone/>
            </a:pPr>
            <a:r>
              <a:rPr lang="en-US" sz="4400" dirty="0" smtClean="0"/>
              <a:t>Our spouse doesn't like us </a:t>
            </a:r>
          </a:p>
          <a:p>
            <a:pPr algn="ctr">
              <a:buNone/>
            </a:pPr>
            <a:r>
              <a:rPr lang="en-US" dirty="0" smtClean="0"/>
              <a:t>working long hours!</a:t>
            </a:r>
          </a:p>
          <a:p>
            <a:pPr>
              <a:buNone/>
            </a:pPr>
            <a:endParaRPr lang="en-US" dirty="0" smtClean="0"/>
          </a:p>
        </p:txBody>
      </p:sp>
      <p:sp>
        <p:nvSpPr>
          <p:cNvPr id="4" name="Slide Number Placeholder 3"/>
          <p:cNvSpPr>
            <a:spLocks noGrp="1"/>
          </p:cNvSpPr>
          <p:nvPr>
            <p:ph type="sldNum" sz="quarter" idx="12"/>
          </p:nvPr>
        </p:nvSpPr>
        <p:spPr/>
        <p:txBody>
          <a:bodyPr/>
          <a:lstStyle/>
          <a:p>
            <a:fld id="{3EA72A19-557E-4139-A714-D863FB5E7CA6}"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Mitigate the Cause </a:t>
            </a:r>
            <a:r>
              <a:rPr lang="en-US" dirty="0" smtClean="0"/>
              <a:t>of Defects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Fuzzy Requirements</a:t>
            </a:r>
          </a:p>
          <a:p>
            <a:pPr lvl="1">
              <a:buNone/>
            </a:pPr>
            <a:r>
              <a:rPr lang="en-US" dirty="0" smtClean="0"/>
              <a:t>Incomplete</a:t>
            </a:r>
          </a:p>
          <a:p>
            <a:pPr lvl="1">
              <a:buNone/>
            </a:pPr>
            <a:r>
              <a:rPr lang="en-US" dirty="0" smtClean="0"/>
              <a:t>Conflicting</a:t>
            </a:r>
          </a:p>
          <a:p>
            <a:pPr lvl="1">
              <a:buNone/>
            </a:pPr>
            <a:endParaRPr lang="en-US" dirty="0" smtClean="0"/>
          </a:p>
          <a:p>
            <a:pPr>
              <a:buNone/>
            </a:pPr>
            <a:r>
              <a:rPr lang="en-US" dirty="0" smtClean="0"/>
              <a:t>Unknown </a:t>
            </a:r>
            <a:r>
              <a:rPr lang="en-US" dirty="0" smtClean="0"/>
              <a:t>Dependencies</a:t>
            </a:r>
          </a:p>
          <a:p>
            <a:pPr>
              <a:buNone/>
            </a:pPr>
            <a:r>
              <a:rPr lang="en-US" dirty="0" smtClean="0"/>
              <a:t>	</a:t>
            </a:r>
            <a:r>
              <a:rPr lang="en-US" dirty="0" smtClean="0"/>
              <a:t>“inside-out”</a:t>
            </a:r>
            <a:endParaRPr lang="en-US" dirty="0" smtClean="0"/>
          </a:p>
          <a:p>
            <a:pPr lvl="1">
              <a:buNone/>
            </a:pPr>
            <a:r>
              <a:rPr lang="en-US" dirty="0" smtClean="0"/>
              <a:t>Complexity</a:t>
            </a:r>
          </a:p>
          <a:p>
            <a:pPr lvl="1">
              <a:buNone/>
            </a:pPr>
            <a:endParaRPr lang="en-US" dirty="0" smtClean="0"/>
          </a:p>
          <a:p>
            <a:pPr>
              <a:buNone/>
            </a:pPr>
            <a:r>
              <a:rPr lang="en-US" dirty="0" smtClean="0"/>
              <a:t>Duplication</a:t>
            </a:r>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60</a:t>
            </a:fld>
            <a:endParaRPr lang="en-US"/>
          </a:p>
        </p:txBody>
      </p:sp>
      <p:sp>
        <p:nvSpPr>
          <p:cNvPr id="6" name="Rectangle 5"/>
          <p:cNvSpPr/>
          <p:nvPr/>
        </p:nvSpPr>
        <p:spPr>
          <a:xfrm>
            <a:off x="2667000" y="1752600"/>
            <a:ext cx="4437814"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Scenarios &amp; Examples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6"/>
          <p:cNvSpPr/>
          <p:nvPr/>
        </p:nvSpPr>
        <p:spPr>
          <a:xfrm>
            <a:off x="2362200" y="3886200"/>
            <a:ext cx="4437814"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TDD</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Rectangle 7"/>
          <p:cNvSpPr/>
          <p:nvPr/>
        </p:nvSpPr>
        <p:spPr>
          <a:xfrm>
            <a:off x="1734386" y="4953000"/>
            <a:ext cx="6190414"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Automated Regression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3099015">
            <a:off x="1259725" y="4182506"/>
            <a:ext cx="2898935"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rot="18000000">
            <a:off x="6172689" y="4292527"/>
            <a:ext cx="1599862"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2376742" y="926068"/>
            <a:ext cx="4204741"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Requirements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14" name="Straight Arrow Connector 13"/>
          <p:cNvCxnSpPr/>
          <p:nvPr/>
        </p:nvCxnSpPr>
        <p:spPr>
          <a:xfrm rot="5400000" flipH="1" flipV="1">
            <a:off x="2362200" y="2382798"/>
            <a:ext cx="2057400" cy="1143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rot="17946442">
            <a:off x="1520612" y="2558949"/>
            <a:ext cx="3085374" cy="584775"/>
          </a:xfrm>
          <a:prstGeom prst="rect">
            <a:avLst/>
          </a:prstGeom>
          <a:noFill/>
          <a:effectLst>
            <a:outerShdw blurRad="152400" dist="317500" dir="5400000" sx="90000" sy="-19000" rotWithShape="0">
              <a:prstClr val="black">
                <a:alpha val="15000"/>
              </a:prstClr>
            </a:outerShdw>
          </a:effectLst>
        </p:spPr>
        <p:txBody>
          <a:bodyPr wrap="square" lIns="91440" tIns="45720" rIns="91440" bIns="45720">
            <a:spAutoFit/>
          </a:bodyPr>
          <a:lstStyle/>
          <a:p>
            <a:pPr algn="ctr"/>
            <a:r>
              <a:rPr lang="en-US" sz="3200" b="1" dirty="0" smtClean="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rPr>
              <a:t>Elaborate</a:t>
            </a:r>
            <a:endParaRPr lang="en-US" sz="3200" b="1" dirty="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endParaRPr>
          </a:p>
        </p:txBody>
      </p:sp>
      <p:sp>
        <p:nvSpPr>
          <p:cNvPr id="16" name="Rectangle 15"/>
          <p:cNvSpPr/>
          <p:nvPr/>
        </p:nvSpPr>
        <p:spPr>
          <a:xfrm rot="3354464">
            <a:off x="5382119" y="2643978"/>
            <a:ext cx="1874167" cy="584775"/>
          </a:xfrm>
          <a:prstGeom prst="rect">
            <a:avLst/>
          </a:prstGeom>
          <a:noFill/>
          <a:effectLst>
            <a:outerShdw blurRad="152400" dist="317500" dir="5400000" sx="90000" sy="-19000" rotWithShape="0">
              <a:prstClr val="black">
                <a:alpha val="15000"/>
              </a:prstClr>
            </a:outerShdw>
          </a:effectLst>
        </p:spPr>
        <p:txBody>
          <a:bodyPr wrap="square" lIns="91440" tIns="45720" rIns="91440" bIns="45720">
            <a:spAutoFit/>
          </a:bodyPr>
          <a:lstStyle/>
          <a:p>
            <a:pPr algn="ctr"/>
            <a:r>
              <a:rPr lang="en-US" sz="3200" b="1" dirty="0" smtClean="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rPr>
              <a:t>Verify</a:t>
            </a:r>
            <a:endParaRPr lang="en-US" sz="3200" b="1" dirty="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endParaRPr>
          </a:p>
        </p:txBody>
      </p:sp>
      <p:cxnSp>
        <p:nvCxnSpPr>
          <p:cNvPr id="17" name="Straight Arrow Connector 16"/>
          <p:cNvCxnSpPr/>
          <p:nvPr/>
        </p:nvCxnSpPr>
        <p:spPr>
          <a:xfrm rot="16200000" flipV="1">
            <a:off x="4892995" y="2268498"/>
            <a:ext cx="2133600" cy="1447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3352800" y="4265712"/>
            <a:ext cx="3085374" cy="584775"/>
          </a:xfrm>
          <a:prstGeom prst="rect">
            <a:avLst/>
          </a:prstGeom>
          <a:noFill/>
          <a:effectLst>
            <a:outerShdw blurRad="152400" dist="317500" dir="5400000" sx="90000" sy="-19000" rotWithShape="0">
              <a:prstClr val="black">
                <a:alpha val="15000"/>
              </a:prstClr>
            </a:outerShdw>
          </a:effectLst>
        </p:spPr>
        <p:txBody>
          <a:bodyPr wrap="square" lIns="91440" tIns="45720" rIns="91440" bIns="45720">
            <a:spAutoFit/>
          </a:bodyPr>
          <a:lstStyle/>
          <a:p>
            <a:pPr algn="ctr"/>
            <a:r>
              <a:rPr lang="en-US" sz="3200" b="1" dirty="0" smtClean="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rPr>
              <a:t>B</a:t>
            </a:r>
            <a:r>
              <a:rPr lang="en-US" sz="3200" b="1" dirty="0" smtClean="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rPr>
              <a:t>ecome</a:t>
            </a:r>
            <a:endParaRPr lang="en-US" sz="3200" b="1" dirty="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endParaRPr>
          </a:p>
        </p:txBody>
      </p:sp>
      <p:cxnSp>
        <p:nvCxnSpPr>
          <p:cNvPr id="24" name="Straight Arrow Connector 23"/>
          <p:cNvCxnSpPr/>
          <p:nvPr/>
        </p:nvCxnSpPr>
        <p:spPr>
          <a:xfrm>
            <a:off x="3505200" y="4849010"/>
            <a:ext cx="2743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7792836" y="6412468"/>
            <a:ext cx="1274964" cy="369332"/>
          </a:xfrm>
          <a:prstGeom prst="rect">
            <a:avLst/>
          </a:prstGeom>
          <a:noFill/>
        </p:spPr>
        <p:txBody>
          <a:bodyPr wrap="none" rtlCol="0">
            <a:spAutoFit/>
          </a:bodyPr>
          <a:lstStyle/>
          <a:p>
            <a:r>
              <a:rPr lang="en-US" dirty="0" err="1" smtClean="0"/>
              <a:t>Gojko</a:t>
            </a:r>
            <a:r>
              <a:rPr lang="en-US" dirty="0" smtClean="0"/>
              <a:t> </a:t>
            </a:r>
            <a:r>
              <a:rPr lang="en-US" dirty="0" err="1" smtClean="0"/>
              <a:t>Adzic</a:t>
            </a:r>
            <a:endParaRPr lang="en-US" dirty="0"/>
          </a:p>
        </p:txBody>
      </p:sp>
      <p:sp>
        <p:nvSpPr>
          <p:cNvPr id="12" name="Slide Number Placeholder 11"/>
          <p:cNvSpPr>
            <a:spLocks noGrp="1"/>
          </p:cNvSpPr>
          <p:nvPr>
            <p:ph type="sldNum" sz="quarter" idx="12"/>
          </p:nvPr>
        </p:nvSpPr>
        <p:spPr/>
        <p:txBody>
          <a:bodyPr/>
          <a:lstStyle/>
          <a:p>
            <a:fld id="{3EA72A19-557E-4139-A714-D863FB5E7CA6}"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
            <a:ext cx="7772400" cy="6858000"/>
          </a:xfrm>
        </p:spPr>
        <p:txBody>
          <a:bodyPr>
            <a:normAutofit fontScale="90000"/>
          </a:bodyPr>
          <a:lstStyle/>
          <a:p>
            <a:r>
              <a:rPr lang="en-US" dirty="0" smtClean="0"/>
              <a:t/>
            </a:r>
            <a:br>
              <a:rPr lang="en-US" dirty="0" smtClean="0"/>
            </a:br>
            <a:r>
              <a:rPr lang="en-US" dirty="0" smtClean="0"/>
              <a:t/>
            </a:r>
            <a:br>
              <a:rPr lang="en-US" dirty="0" smtClean="0"/>
            </a:br>
            <a:r>
              <a:rPr lang="en-US" dirty="0" smtClean="0"/>
              <a:t>Thanks!</a:t>
            </a:r>
            <a:br>
              <a:rPr lang="en-US" dirty="0" smtClean="0"/>
            </a:br>
            <a:r>
              <a:rPr lang="en-US" dirty="0" smtClean="0"/>
              <a:t/>
            </a:r>
            <a:br>
              <a:rPr lang="en-US" dirty="0" smtClean="0"/>
            </a:br>
            <a:r>
              <a:rPr lang="en-US" dirty="0" smtClean="0"/>
              <a:t>Tim Gifford</a:t>
            </a:r>
            <a:br>
              <a:rPr lang="en-US" dirty="0" smtClean="0"/>
            </a:br>
            <a:r>
              <a:rPr lang="en-US" dirty="0" smtClean="0"/>
              <a:t/>
            </a:r>
            <a:br>
              <a:rPr lang="en-US" dirty="0" smtClean="0"/>
            </a:br>
            <a:r>
              <a:rPr lang="en-US" dirty="0" smtClean="0"/>
              <a:t>tim@giffordconsulting.com</a:t>
            </a:r>
            <a:br>
              <a:rPr lang="en-US" dirty="0" smtClean="0"/>
            </a:br>
            <a:r>
              <a:rPr lang="en-US" dirty="0" smtClean="0"/>
              <a:t>http://github.com/timgifford/</a:t>
            </a:r>
            <a:br>
              <a:rPr lang="en-US" dirty="0" smtClean="0"/>
            </a:br>
            <a:r>
              <a:rPr lang="en-US" dirty="0" smtClean="0"/>
              <a:t>twitter: @</a:t>
            </a:r>
            <a:r>
              <a:rPr lang="en-US" dirty="0" err="1" smtClean="0"/>
              <a:t>timgifford</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62</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Defects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Production defects cost 5x-100x than defects discovered in Requirements/Design Phases</a:t>
            </a:r>
          </a:p>
          <a:p>
            <a:pPr>
              <a:buNone/>
            </a:pPr>
            <a:endParaRPr lang="en-US" dirty="0" smtClean="0"/>
          </a:p>
          <a:p>
            <a:pPr>
              <a:buNone/>
            </a:pPr>
            <a:r>
              <a:rPr lang="en-US" dirty="0" smtClean="0"/>
              <a:t>Block other features</a:t>
            </a:r>
          </a:p>
          <a:p>
            <a:pPr>
              <a:buNone/>
            </a:pPr>
            <a:endParaRPr lang="en-US" dirty="0" smtClean="0"/>
          </a:p>
          <a:p>
            <a:pPr>
              <a:buNone/>
            </a:pPr>
            <a:r>
              <a:rPr lang="en-US" dirty="0" smtClean="0"/>
              <a:t>Damage "Trust"</a:t>
            </a:r>
          </a:p>
          <a:p>
            <a:pPr>
              <a:buNone/>
            </a:pPr>
            <a:endParaRPr lang="en-US" dirty="0" smtClean="0"/>
          </a:p>
          <a:p>
            <a:pPr>
              <a:buNone/>
            </a:pPr>
            <a:r>
              <a:rPr lang="en-US" dirty="0" smtClean="0"/>
              <a:t>Cause rework and disrupt flow</a:t>
            </a:r>
            <a:endParaRPr lang="en-US" dirty="0"/>
          </a:p>
          <a:p>
            <a:pPr>
              <a:buNone/>
            </a:pPr>
            <a:endParaRPr lang="en-US" dirty="0" smtClean="0"/>
          </a:p>
          <a:p>
            <a:pPr>
              <a:buNone/>
            </a:pPr>
            <a:r>
              <a:rPr lang="en-US" dirty="0" smtClean="0"/>
              <a:t>Team morale/turnover</a:t>
            </a:r>
          </a:p>
          <a:p>
            <a:pPr>
              <a:buNone/>
            </a:pPr>
            <a:endParaRPr lang="en-US" dirty="0" smtClean="0"/>
          </a:p>
        </p:txBody>
      </p:sp>
      <p:sp>
        <p:nvSpPr>
          <p:cNvPr id="4" name="Slide Number Placeholder 3"/>
          <p:cNvSpPr>
            <a:spLocks noGrp="1"/>
          </p:cNvSpPr>
          <p:nvPr>
            <p:ph type="sldNum" sz="quarter" idx="12"/>
          </p:nvPr>
        </p:nvSpPr>
        <p:spPr/>
        <p:txBody>
          <a:bodyPr/>
          <a:lstStyle/>
          <a:p>
            <a:fld id="{3EA72A19-557E-4139-A714-D863FB5E7CA6}"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Defects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Fuzzy Requirements</a:t>
            </a:r>
          </a:p>
          <a:p>
            <a:pPr lvl="1">
              <a:buNone/>
            </a:pPr>
            <a:r>
              <a:rPr lang="en-US" dirty="0" smtClean="0"/>
              <a:t>Incomplete</a:t>
            </a:r>
          </a:p>
          <a:p>
            <a:pPr lvl="1">
              <a:buNone/>
            </a:pPr>
            <a:r>
              <a:rPr lang="en-US" dirty="0" smtClean="0"/>
              <a:t>Conflicting</a:t>
            </a:r>
          </a:p>
          <a:p>
            <a:pPr lvl="1">
              <a:buNone/>
            </a:pPr>
            <a:endParaRPr lang="en-US" dirty="0" smtClean="0"/>
          </a:p>
          <a:p>
            <a:pPr>
              <a:buNone/>
            </a:pPr>
            <a:r>
              <a:rPr lang="en-US" dirty="0" smtClean="0"/>
              <a:t>Unknown Dependencies</a:t>
            </a:r>
          </a:p>
          <a:p>
            <a:pPr lvl="1">
              <a:buNone/>
            </a:pPr>
            <a:r>
              <a:rPr lang="en-US" dirty="0" smtClean="0"/>
              <a:t>“inside-out”</a:t>
            </a:r>
          </a:p>
          <a:p>
            <a:pPr lvl="1">
              <a:buNone/>
            </a:pPr>
            <a:r>
              <a:rPr lang="en-US" dirty="0" smtClean="0"/>
              <a:t>Complexity</a:t>
            </a:r>
            <a:endParaRPr lang="en-US" dirty="0" smtClean="0"/>
          </a:p>
          <a:p>
            <a:pPr lvl="1">
              <a:buNone/>
            </a:pPr>
            <a:endParaRPr lang="en-US" dirty="0" smtClean="0"/>
          </a:p>
          <a:p>
            <a:pPr>
              <a:buNone/>
            </a:pPr>
            <a:r>
              <a:rPr lang="en-US" dirty="0" smtClean="0"/>
              <a:t>Duplication</a:t>
            </a:r>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Pop Quiz</a:t>
            </a:r>
            <a:endParaRPr lang="en-US" sz="9600" dirty="0"/>
          </a:p>
        </p:txBody>
      </p:sp>
      <p:sp>
        <p:nvSpPr>
          <p:cNvPr id="3" name="Subtitle 2"/>
          <p:cNvSpPr>
            <a:spLocks noGrp="1"/>
          </p:cNvSpPr>
          <p:nvPr>
            <p:ph type="subTitle" idx="1"/>
          </p:nvPr>
        </p:nvSpPr>
        <p:spPr/>
        <p:txBody>
          <a:bodyPr/>
          <a:lstStyle/>
          <a:p>
            <a:r>
              <a:rPr lang="en-US" dirty="0" smtClean="0"/>
              <a:t>Painless…I promise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5610</TotalTime>
  <Words>1611</Words>
  <Application>Microsoft Office PowerPoint</Application>
  <PresentationFormat>On-screen Show (4:3)</PresentationFormat>
  <Paragraphs>551</Paragraphs>
  <Slides>62</Slides>
  <Notes>10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Acceptance By Example  Tim Gifford</vt:lpstr>
      <vt:lpstr>Slide 2</vt:lpstr>
      <vt:lpstr>Expectations?</vt:lpstr>
      <vt:lpstr>…But first,  a  Story</vt:lpstr>
      <vt:lpstr>Parable</vt:lpstr>
      <vt:lpstr>Lessons Learned</vt:lpstr>
      <vt:lpstr>Costs of Defects</vt:lpstr>
      <vt:lpstr>Cause of Defects</vt:lpstr>
      <vt:lpstr>Pop Quiz</vt:lpstr>
      <vt:lpstr>Coriolis Effect</vt:lpstr>
      <vt:lpstr>Slide 11</vt:lpstr>
      <vt:lpstr>Slide 12</vt:lpstr>
      <vt:lpstr>What direction does water drain in the USA?</vt:lpstr>
      <vt:lpstr>Coriolis effect</vt:lpstr>
      <vt:lpstr>Contextual Interpretation</vt:lpstr>
      <vt:lpstr>What if… </vt:lpstr>
      <vt:lpstr>we had a “Blueprint”?</vt:lpstr>
      <vt:lpstr>Software Blueprint</vt:lpstr>
      <vt:lpstr>Construction Analogy</vt:lpstr>
      <vt:lpstr>Construction Analogy</vt:lpstr>
      <vt:lpstr>Software’s “T-Square”</vt:lpstr>
      <vt:lpstr>Single Source of “Truth”</vt:lpstr>
      <vt:lpstr>Where/What to Test?</vt:lpstr>
      <vt:lpstr>Traditional Testing Triangle</vt:lpstr>
      <vt:lpstr>Cohn’s Testing Triangle</vt:lpstr>
      <vt:lpstr>Tim’s Testing Rectangle</vt:lpstr>
      <vt:lpstr>Where to Test</vt:lpstr>
      <vt:lpstr>Slide 28</vt:lpstr>
      <vt:lpstr>Slide 29</vt:lpstr>
      <vt:lpstr>Acceptance Test  Driven Development (ATDD)</vt:lpstr>
      <vt:lpstr>Terms</vt:lpstr>
      <vt:lpstr>ATDD</vt:lpstr>
      <vt:lpstr>Feature: Import Multiple Users</vt:lpstr>
      <vt:lpstr>Use Case: Import Multiple Users</vt:lpstr>
      <vt:lpstr>Use Case: Import Multiple Users</vt:lpstr>
      <vt:lpstr>ATDD</vt:lpstr>
      <vt:lpstr>Good Acceptance Criteria</vt:lpstr>
      <vt:lpstr>Dude…where’s my detail?</vt:lpstr>
      <vt:lpstr>Acceptance Test</vt:lpstr>
      <vt:lpstr>Acceptance Test</vt:lpstr>
      <vt:lpstr>Cucumber/Specflow</vt:lpstr>
      <vt:lpstr>ATDD</vt:lpstr>
      <vt:lpstr>ATDD Cycle: Develop</vt:lpstr>
      <vt:lpstr>ATDD Cycle: Develop</vt:lpstr>
      <vt:lpstr>ATDD</vt:lpstr>
      <vt:lpstr>ATDD Cycle: Demo</vt:lpstr>
      <vt:lpstr>Demo:  Cucumber/SpecFlow </vt:lpstr>
      <vt:lpstr>Cucumber/Specflow</vt:lpstr>
      <vt:lpstr>Slide 49</vt:lpstr>
      <vt:lpstr>Demo: FitNesse</vt:lpstr>
      <vt:lpstr>Slide 51</vt:lpstr>
      <vt:lpstr>Slide 52</vt:lpstr>
      <vt:lpstr>Slide 53</vt:lpstr>
      <vt:lpstr>ATDD</vt:lpstr>
      <vt:lpstr>Test Driven Development</vt:lpstr>
      <vt:lpstr>Unit Test F.I.R.S.T</vt:lpstr>
      <vt:lpstr>Arrange/Act/Assert</vt:lpstr>
      <vt:lpstr>Test Driven Development</vt:lpstr>
      <vt:lpstr>Refactoring: The “R” word!</vt:lpstr>
      <vt:lpstr>Mitigate the Cause of Defects</vt:lpstr>
      <vt:lpstr>Slide 61</vt:lpstr>
      <vt:lpstr>  Thanks!  Tim Gifford  tim@giffordconsulting.com http://github.com/timgifford/ twitter: @timgifford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 Gifford</dc:creator>
  <cp:lastModifiedBy>Tim Gifford</cp:lastModifiedBy>
  <cp:revision>323</cp:revision>
  <dcterms:created xsi:type="dcterms:W3CDTF">2011-01-28T03:39:25Z</dcterms:created>
  <dcterms:modified xsi:type="dcterms:W3CDTF">2011-03-31T05:12:57Z</dcterms:modified>
</cp:coreProperties>
</file>