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0" r:id="rId4"/>
    <p:sldId id="261" r:id="rId5"/>
    <p:sldId id="262" r:id="rId6"/>
    <p:sldId id="266" r:id="rId7"/>
    <p:sldId id="263" r:id="rId8"/>
    <p:sldId id="268" r:id="rId9"/>
    <p:sldId id="265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008" autoAdjust="0"/>
  </p:normalViewPr>
  <p:slideViewPr>
    <p:cSldViewPr snapToGrid="0">
      <p:cViewPr varScale="1">
        <p:scale>
          <a:sx n="138" d="100"/>
          <a:sy n="138" d="100"/>
        </p:scale>
        <p:origin x="10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BEDF-2A1E-4E00-B27A-93C5A11B7485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B764-6ECD-43EC-9EF8-CF737D9AA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65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利用</a:t>
            </a:r>
            <a:r>
              <a:rPr lang="en-US" altLang="zh-TW" dirty="0" err="1"/>
              <a:t>tigerbx</a:t>
            </a:r>
            <a:r>
              <a:rPr lang="en-US" altLang="zh-TW" dirty="0"/>
              <a:t>-W</a:t>
            </a:r>
            <a:r>
              <a:rPr lang="zh-TW" altLang="en-US" dirty="0"/>
              <a:t>指令進行白質</a:t>
            </a:r>
            <a:r>
              <a:rPr lang="en-US" altLang="zh-TW" dirty="0" err="1"/>
              <a:t>hypointensity</a:t>
            </a:r>
            <a:r>
              <a:rPr lang="zh-TW" altLang="en-US" dirty="0"/>
              <a:t>的分割，計算</a:t>
            </a:r>
            <a:r>
              <a:rPr lang="en-US" altLang="zh-TW" dirty="0" err="1"/>
              <a:t>hypointensity</a:t>
            </a:r>
            <a:r>
              <a:rPr lang="zh-TW" altLang="en-US" dirty="0"/>
              <a:t>區域的體積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AB764-6ECD-43EC-9EF8-CF737D9AAA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75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zh-TW" altLang="en-US" dirty="0"/>
              <a:t>檢定：計算男女體積差異除以標準差 越大代表差異越大 相關性越強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AB764-6ECD-43EC-9EF8-CF737D9AAA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28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假設自變量與因變量之間的關係是線性的，線性回歸通過</a:t>
            </a:r>
            <a:r>
              <a:rPr lang="zh-TW" altLang="en-US" b="1" dirty="0"/>
              <a:t>最小化均方誤差</a:t>
            </a:r>
            <a:r>
              <a:rPr lang="zh-TW" altLang="en-US" dirty="0"/>
              <a:t>（</a:t>
            </a:r>
            <a:r>
              <a:rPr lang="en-US" altLang="zh-TW" dirty="0"/>
              <a:t>Mean Squared Error, MSE</a:t>
            </a:r>
            <a:r>
              <a:rPr lang="zh-TW" altLang="en-US" dirty="0"/>
              <a:t>），找到最佳的斜率和截距，使得預測值 與實際值 之間的誤差最小化。</a:t>
            </a:r>
            <a:endParaRPr lang="en-US" altLang="zh-TW" dirty="0"/>
          </a:p>
          <a:p>
            <a:r>
              <a:rPr lang="zh-TW" altLang="en-US" b="1" dirty="0"/>
              <a:t>較高的 </a:t>
            </a:r>
            <a:r>
              <a:rPr lang="en-US" altLang="zh-TW" b="1" dirty="0"/>
              <a:t>R² </a:t>
            </a:r>
            <a:r>
              <a:rPr lang="zh-TW" altLang="en-US" b="1" dirty="0"/>
              <a:t>值</a:t>
            </a:r>
            <a:r>
              <a:rPr lang="zh-TW" altLang="en-US" dirty="0"/>
              <a:t>（接近 </a:t>
            </a:r>
            <a:r>
              <a:rPr lang="en-US" altLang="zh-TW" dirty="0"/>
              <a:t>1</a:t>
            </a:r>
            <a:r>
              <a:rPr lang="zh-TW" altLang="en-US" dirty="0"/>
              <a:t>）通常表示模型較好地解釋了資料變化的趨勢。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AB764-6ECD-43EC-9EF8-CF737D9AAA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90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混淆矩陣</a:t>
            </a:r>
            <a:endParaRPr lang="en-US" altLang="zh-TW" dirty="0"/>
          </a:p>
          <a:p>
            <a:r>
              <a:rPr lang="zh-TW" altLang="en-US" dirty="0"/>
              <a:t>通過**邏輯函數（</a:t>
            </a:r>
            <a:r>
              <a:rPr lang="en-US" altLang="zh-TW" dirty="0"/>
              <a:t>Sigmoid </a:t>
            </a:r>
            <a:r>
              <a:rPr lang="zh-TW" altLang="en-US" dirty="0"/>
              <a:t>函數）**進行轉換，以將線性回歸的輸出限制在 </a:t>
            </a:r>
            <a:r>
              <a:rPr lang="en-US" altLang="zh-TW" dirty="0"/>
              <a:t>[0, 1] </a:t>
            </a:r>
            <a:r>
              <a:rPr lang="zh-TW" altLang="en-US" dirty="0"/>
              <a:t>之間。若概率大於 </a:t>
            </a:r>
            <a:r>
              <a:rPr lang="en-US" altLang="zh-TW" dirty="0"/>
              <a:t>0.5</a:t>
            </a:r>
            <a:r>
              <a:rPr lang="zh-TW" altLang="en-US" dirty="0"/>
              <a:t>，則預測該樣本屬於正類別（</a:t>
            </a:r>
            <a:r>
              <a:rPr lang="en-US" altLang="zh-TW" dirty="0"/>
              <a:t>1</a:t>
            </a:r>
            <a:r>
              <a:rPr lang="zh-TW" altLang="en-US" dirty="0"/>
              <a:t>），否則屬於負類別（</a:t>
            </a:r>
            <a:r>
              <a:rPr lang="en-US" altLang="zh-TW" dirty="0"/>
              <a:t>0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使用固定的 </a:t>
            </a:r>
            <a:r>
              <a:rPr lang="en-US" altLang="zh-TW" dirty="0" err="1"/>
              <a:t>random_state</a:t>
            </a:r>
            <a:r>
              <a:rPr lang="en-US" altLang="zh-TW" dirty="0"/>
              <a:t> </a:t>
            </a:r>
            <a:r>
              <a:rPr lang="zh-TW" altLang="en-US" dirty="0"/>
              <a:t>值會保證每次分割結果相同，這樣你每次重新運行代碼時，都會得到相同的訓練集和測試集。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AB764-6ECD-43EC-9EF8-CF737D9AAA5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14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模板  正規化 </a:t>
            </a:r>
            <a:r>
              <a:rPr lang="en-US" altLang="zh-TW" dirty="0"/>
              <a:t>dice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AB764-6ECD-43EC-9EF8-CF737D9AAA5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21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C46A4-A610-423C-BC88-1479AB387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BDFF2E-7C6B-435C-AC1A-AA9E86010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D4EEAB-AE2F-44EF-A839-9B56E980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428B-B549-4588-A9DC-A32B0BB71E6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F8D0D3-CF4B-4168-AD88-D87AF3CC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FEE49-3408-4B34-B666-5F095393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9C4C-F1AB-4EB9-A52A-14DA14D3C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09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CFD8B-03AB-445E-A2A3-FA820930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807048-B313-4115-AC75-C620BAC42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439DF9-7B7A-45D8-B344-FFBA519B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428B-B549-4588-A9DC-A32B0BB71E6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E95778-D13D-48BD-A6DD-2ED853DD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D2B6F8-8E8B-4B9A-B516-DAE39B89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9C4C-F1AB-4EB9-A52A-14DA14D3C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80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3AE2FB-A9D4-4F9A-8016-C19AEFF03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86A53F-06A5-4897-8D0F-927DF02E5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0D96E-0DE1-42B8-9FCE-EAD7C9A4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428B-B549-4588-A9DC-A32B0BB71E6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F20A0-5A6B-48BD-A740-54D3ECA0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DD6373-4540-4050-918C-380A323F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9C4C-F1AB-4EB9-A52A-14DA14D3C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06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7295D-9D3D-403F-9FBA-179D9991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4A261F-A25A-4252-873B-65843E3A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7F2855-0849-4A9F-A8CF-D89DA8E1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428B-B549-4588-A9DC-A32B0BB71E6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B05DA3-88F1-4C58-BF96-1CA4C3D9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488018-B4BD-45D9-8EA7-0029DCED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9C4C-F1AB-4EB9-A52A-14DA14D3C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70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B2206-024F-411E-8CCF-8EB06E9D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E45A41-5243-4D56-97A4-80798ED15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B8FAD2-D3FB-4E21-B9B4-4281FAE9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428B-B549-4588-A9DC-A32B0BB71E6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2B7A75-56AF-40A6-8A18-B9B7F34D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C1980-B585-4209-97CE-A16B8DB4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9C4C-F1AB-4EB9-A52A-14DA14D3C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8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65241-26C1-4EEE-A516-ED33E477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66C7A-B079-488C-85DE-0C54CA57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B18D4A-AB98-475D-B4F5-626BF62F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7FE76E-08C2-4669-8B8B-D08DE320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428B-B549-4588-A9DC-A32B0BB71E6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8B3949-09A7-497D-B28F-1964778A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1AC4E-8738-4920-9C10-30858E7F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9C4C-F1AB-4EB9-A52A-14DA14D3C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85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A8A4D-2F6B-4A9C-90D2-E12C1967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A8583F-BC24-448C-85DE-DB9CA17C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3055B1-BD42-419B-AD40-7277A8975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85E066-109C-43F5-8F89-B3E089BFD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E918EB-F1F2-47F5-A602-F5AE8D60A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0ADA36-EBE6-4B29-A5C3-E6B329AD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428B-B549-4588-A9DC-A32B0BB71E6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28DFC0-6AED-40A9-BE52-2F1D47AD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4985F4-4BF3-456E-8F67-9EECA30D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9C4C-F1AB-4EB9-A52A-14DA14D3C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45486-2654-4865-8609-B8BA30F6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EFE623-CCCC-449F-9B2C-86DC6394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428B-B549-4588-A9DC-A32B0BB71E6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AC2F4D-10E7-4F47-8D09-271535E8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413F77-FA6A-4D41-AD85-F1A3EE08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9C4C-F1AB-4EB9-A52A-14DA14D3C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9610C4-9CA1-41BD-AA3E-86ED45DF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428B-B549-4588-A9DC-A32B0BB71E6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E31F1C-1E2A-415F-848F-9DB8DEAF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89EDFD-4912-43B9-B387-F1EC5956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9C4C-F1AB-4EB9-A52A-14DA14D3C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9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48943-ABDB-4586-8836-3AB92546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BAF93-AA57-40C4-8466-03D45A2B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FC0D4D-6E0F-4B54-8376-6DDC644D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CF97E0-A095-4E78-909C-5450BD31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428B-B549-4588-A9DC-A32B0BB71E6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6DF418-C85D-4C1C-BB67-F5CE05E3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A9D699-8525-4859-AE45-4A22B0B8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9C4C-F1AB-4EB9-A52A-14DA14D3C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25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755A8-44EF-40B2-9579-58D2DEEC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85813B-0AF4-4B40-98DE-C5E82449F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2EE9DF-FB8F-4921-B020-402503D49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CFA189-A319-4447-BEE9-2BFA483E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428B-B549-4588-A9DC-A32B0BB71E6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BA41D-B7C0-4D0D-AE60-C1DF2E0B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D574F1-1030-4772-BC1C-066B3CB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9C4C-F1AB-4EB9-A52A-14DA14D3C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01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227D8D3-8D0A-4B55-B3CA-2C38449C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87182F-DE56-4574-91AE-04F88FB4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551091-D61C-4274-80E9-A8A95B7A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428B-B549-4588-A9DC-A32B0BB71E6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920D72-4838-4773-BDAA-DA835687F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228410-DBF1-4E38-AAF7-22BA88AB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9C4C-F1AB-4EB9-A52A-14DA14D3C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02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5F61F-76AB-444D-AC12-7EABF9BB4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579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</a:t>
            </a:r>
            <a:r>
              <a:rPr lang="zh-TW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HW2-1</a:t>
            </a:r>
            <a:br>
              <a:rPr lang="en-US" altLang="zh-TW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600" b="0" i="0" dirty="0">
                <a:solidFill>
                  <a:srgbClr val="1D212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作法說明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030BBE-6D95-4E15-A56F-0BC779376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4624" y="4243306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M11307307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吳彥廷</a:t>
            </a:r>
          </a:p>
        </p:txBody>
      </p:sp>
    </p:spTree>
    <p:extLst>
      <p:ext uri="{BB962C8B-B14F-4D97-AF65-F5344CB8AC3E}">
        <p14:creationId xmlns:p14="http://schemas.microsoft.com/office/powerpoint/2010/main" val="39796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>
            <a:extLst>
              <a:ext uri="{FF2B5EF4-FFF2-40B4-BE49-F238E27FC236}">
                <a16:creationId xmlns:a16="http://schemas.microsoft.com/office/drawing/2014/main" id="{1F6A4C25-E084-4871-A0E6-3BD6A93AC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7263" y="2824163"/>
            <a:ext cx="2657475" cy="120967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5400"/>
              <a:t>謝謝</a:t>
            </a:r>
            <a:r>
              <a:rPr lang="en-US" altLang="zh-TW" sz="5400"/>
              <a:t>!</a:t>
            </a:r>
            <a:endParaRPr lang="zh-TW" altLang="en-US" sz="36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B7F40C-DDB5-4558-8B33-21D3F982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68F4B-2844-40FC-AECC-3FA4915A8300}" type="slidenum">
              <a:rPr lang="zh-TW" altLang="en-US"/>
              <a:pPr>
                <a:defRPr/>
              </a:pPr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BA893-1714-41EF-8F9C-6D874D82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gray matter vs.</a:t>
            </a:r>
            <a:br>
              <a:rPr lang="en-US" altLang="zh-TW" dirty="0"/>
            </a:br>
            <a:r>
              <a:rPr lang="en-US" altLang="zh-TW" dirty="0"/>
              <a:t>White matter </a:t>
            </a:r>
            <a:r>
              <a:rPr lang="en-US" altLang="zh-TW" dirty="0" err="1"/>
              <a:t>hypointensity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5F29F28-600E-49EC-B1F9-070E16A15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761" y="2022921"/>
            <a:ext cx="1934311" cy="295835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C0799A-4E3C-46A2-8C98-7F7A87CD306D}"/>
              </a:ext>
            </a:extLst>
          </p:cNvPr>
          <p:cNvSpPr txBox="1"/>
          <p:nvPr/>
        </p:nvSpPr>
        <p:spPr>
          <a:xfrm>
            <a:off x="4803178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IXI002-Guys-0828-T1.nii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EDE9D1-B5CA-4390-8EE1-2A9CAC390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336"/>
          <a:stretch/>
        </p:blipFill>
        <p:spPr>
          <a:xfrm>
            <a:off x="217671" y="5313512"/>
            <a:ext cx="5622489" cy="29661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542476F-B491-4839-9265-AC0C49F971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" t="59760" r="-202" b="18858"/>
          <a:stretch/>
        </p:blipFill>
        <p:spPr>
          <a:xfrm>
            <a:off x="6376900" y="5353445"/>
            <a:ext cx="5622488" cy="3116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95FFB3D-E208-4D8D-920B-702DE0380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6252" y="2022921"/>
            <a:ext cx="1903784" cy="295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1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D120464-79B1-4A1B-A68B-B131E827D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25940"/>
            <a:ext cx="4572638" cy="3572374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BFAB8FF-B065-42F7-B56E-57FF171E0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97" y="1336962"/>
            <a:ext cx="7467503" cy="45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4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8AC32-8F91-4DCD-A2E6-DFC1CFA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</a:t>
            </a:r>
            <a:r>
              <a:rPr lang="zh-TW" altLang="en-US" dirty="0"/>
              <a:t> </a:t>
            </a:r>
            <a:r>
              <a:rPr lang="en-US" altLang="zh-TW" dirty="0"/>
              <a:t>Regression(age)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C26BCB-2C04-401A-B3AC-0236DCF91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694" y="2331621"/>
            <a:ext cx="2610214" cy="485843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326FA5D6-D1B1-433B-91B5-5766FE44B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09146" y="2317143"/>
            <a:ext cx="2719488" cy="500321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7243B4-78EA-40B0-BD69-3B9F5BF1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165" y="2971800"/>
            <a:ext cx="5985164" cy="38186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E4E5E8-AFA2-4566-9C55-45849D2BE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66" y="3035889"/>
            <a:ext cx="5861699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D444C-19A8-4CA3-8D84-ED5FE5A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Logistic</a:t>
            </a:r>
            <a:r>
              <a:rPr lang="zh-TW" altLang="en-US" dirty="0"/>
              <a:t> </a:t>
            </a:r>
            <a:r>
              <a:rPr lang="en-US" altLang="zh-TW" dirty="0"/>
              <a:t>Regression(sex)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4B3858-0E0A-475F-920E-051E4DD4E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435" b="91694"/>
          <a:stretch/>
        </p:blipFill>
        <p:spPr>
          <a:xfrm>
            <a:off x="1316160" y="1827836"/>
            <a:ext cx="3560641" cy="2381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93CF3B-FAE8-43C7-BA8E-BEA06779F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80" y="1827836"/>
            <a:ext cx="3263873" cy="2615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F0CFE93-E94B-4B3F-83E3-5C41E65E21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55"/>
          <a:stretch/>
        </p:blipFill>
        <p:spPr>
          <a:xfrm>
            <a:off x="6095999" y="2156401"/>
            <a:ext cx="4904509" cy="47015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B570792-23FE-421D-B0AD-A0B697C18C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86"/>
          <a:stretch/>
        </p:blipFill>
        <p:spPr>
          <a:xfrm>
            <a:off x="479514" y="2156401"/>
            <a:ext cx="4979176" cy="47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0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62FD-7B0F-4849-B47C-11AF1FC3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054" y="2766218"/>
            <a:ext cx="10515600" cy="1325563"/>
          </a:xfrm>
        </p:spPr>
        <p:txBody>
          <a:bodyPr/>
          <a:lstStyle/>
          <a:p>
            <a:r>
              <a:rPr lang="en-US" altLang="zh-TW" b="0" i="0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Evaluate the registration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63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5F86-E5A1-4025-A791-D0813F3F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BC2FDCA-AE3F-4EFF-B77C-B7FDD9F2B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74" r="7208" b="1058"/>
          <a:stretch/>
        </p:blipFill>
        <p:spPr>
          <a:xfrm>
            <a:off x="6736621" y="4473848"/>
            <a:ext cx="1414350" cy="1724266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E87A24-E917-4108-A7DE-9D7EBA3B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990" y="1795680"/>
            <a:ext cx="1571844" cy="18290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741166-9483-49FC-A4EA-69ADCEF87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741" y="4476609"/>
            <a:ext cx="1244786" cy="17310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25B482-FE79-48D4-9FEF-2B9DA12AB6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599"/>
          <a:stretch/>
        </p:blipFill>
        <p:spPr>
          <a:xfrm>
            <a:off x="4441570" y="4483374"/>
            <a:ext cx="1499008" cy="17242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609D2BB-F443-4060-B1C8-712779326B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831"/>
          <a:stretch/>
        </p:blipFill>
        <p:spPr>
          <a:xfrm>
            <a:off x="8970790" y="4483374"/>
            <a:ext cx="1426623" cy="171474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591D212-8C3D-450C-9BAD-3D0F66A60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588" y="1785663"/>
            <a:ext cx="1164746" cy="183907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BBC3EBD-BC99-405E-8B5A-B21993CE8CF2}"/>
              </a:ext>
            </a:extLst>
          </p:cNvPr>
          <p:cNvSpPr txBox="1"/>
          <p:nvPr/>
        </p:nvSpPr>
        <p:spPr>
          <a:xfrm>
            <a:off x="1258556" y="2383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IXI002-Guys-0828-T1.nii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80E825-4A09-4166-A394-11D4D968A43D}"/>
              </a:ext>
            </a:extLst>
          </p:cNvPr>
          <p:cNvSpPr txBox="1"/>
          <p:nvPr/>
        </p:nvSpPr>
        <p:spPr>
          <a:xfrm>
            <a:off x="2610392" y="4009050"/>
            <a:ext cx="108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Rigid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FF6FFD-C23B-40F3-8493-3637A5F4EC54}"/>
              </a:ext>
            </a:extLst>
          </p:cNvPr>
          <p:cNvSpPr txBox="1"/>
          <p:nvPr/>
        </p:nvSpPr>
        <p:spPr>
          <a:xfrm>
            <a:off x="4789906" y="4009050"/>
            <a:ext cx="108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Affine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554B1C3-4A63-4AFF-8723-8DDC8621144A}"/>
              </a:ext>
            </a:extLst>
          </p:cNvPr>
          <p:cNvSpPr txBox="1"/>
          <p:nvPr/>
        </p:nvSpPr>
        <p:spPr>
          <a:xfrm>
            <a:off x="6744393" y="4009050"/>
            <a:ext cx="141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Registration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783E171-A739-40ED-9D03-216CC2D74958}"/>
              </a:ext>
            </a:extLst>
          </p:cNvPr>
          <p:cNvSpPr txBox="1"/>
          <p:nvPr/>
        </p:nvSpPr>
        <p:spPr>
          <a:xfrm>
            <a:off x="9027227" y="3989693"/>
            <a:ext cx="141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Fusemorph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2594B24-089F-4A4C-B3E4-72514B14F90B}"/>
              </a:ext>
            </a:extLst>
          </p:cNvPr>
          <p:cNvSpPr txBox="1"/>
          <p:nvPr/>
        </p:nvSpPr>
        <p:spPr>
          <a:xfrm>
            <a:off x="7614485" y="1296963"/>
            <a:ext cx="141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Template</a:t>
            </a:r>
          </a:p>
          <a:p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8A346EB-4188-4229-A0FD-3FB6FA4950AB}"/>
              </a:ext>
            </a:extLst>
          </p:cNvPr>
          <p:cNvSpPr txBox="1"/>
          <p:nvPr/>
        </p:nvSpPr>
        <p:spPr>
          <a:xfrm>
            <a:off x="4051204" y="1324217"/>
            <a:ext cx="188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Moving image</a:t>
            </a:r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4A185113-8F1D-49C6-8E91-80259A3FF2A2}"/>
              </a:ext>
            </a:extLst>
          </p:cNvPr>
          <p:cNvSpPr/>
          <p:nvPr/>
        </p:nvSpPr>
        <p:spPr>
          <a:xfrm>
            <a:off x="6053991" y="2324199"/>
            <a:ext cx="831273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於 28">
            <a:extLst>
              <a:ext uri="{FF2B5EF4-FFF2-40B4-BE49-F238E27FC236}">
                <a16:creationId xmlns:a16="http://schemas.microsoft.com/office/drawing/2014/main" id="{7736C09E-9CB4-401F-B127-19B51FE11680}"/>
              </a:ext>
            </a:extLst>
          </p:cNvPr>
          <p:cNvSpPr/>
          <p:nvPr/>
        </p:nvSpPr>
        <p:spPr>
          <a:xfrm>
            <a:off x="935182" y="4918364"/>
            <a:ext cx="969818" cy="7550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4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25E34-8ED2-454A-A433-B6650271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2D02EB-03E5-4BE6-847F-70985C605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8684"/>
            <a:ext cx="3410426" cy="4258269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DFBE2D1D-0DD3-4EA9-811A-7D6F826C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88602"/>
              </p:ext>
            </p:extLst>
          </p:nvPr>
        </p:nvGraphicFramePr>
        <p:xfrm>
          <a:off x="4632139" y="3679536"/>
          <a:ext cx="66224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618">
                  <a:extLst>
                    <a:ext uri="{9D8B030D-6E8A-4147-A177-3AD203B41FA5}">
                      <a16:colId xmlns:a16="http://schemas.microsoft.com/office/drawing/2014/main" val="3502897647"/>
                    </a:ext>
                  </a:extLst>
                </a:gridCol>
                <a:gridCol w="1655618">
                  <a:extLst>
                    <a:ext uri="{9D8B030D-6E8A-4147-A177-3AD203B41FA5}">
                      <a16:colId xmlns:a16="http://schemas.microsoft.com/office/drawing/2014/main" val="1092038121"/>
                    </a:ext>
                  </a:extLst>
                </a:gridCol>
                <a:gridCol w="1655618">
                  <a:extLst>
                    <a:ext uri="{9D8B030D-6E8A-4147-A177-3AD203B41FA5}">
                      <a16:colId xmlns:a16="http://schemas.microsoft.com/office/drawing/2014/main" val="2058057891"/>
                    </a:ext>
                  </a:extLst>
                </a:gridCol>
                <a:gridCol w="1655618">
                  <a:extLst>
                    <a:ext uri="{9D8B030D-6E8A-4147-A177-3AD203B41FA5}">
                      <a16:colId xmlns:a16="http://schemas.microsoft.com/office/drawing/2014/main" val="29612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PSNR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Rigid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13.074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5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Affine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16.746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0.641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4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19.719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7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Fusemorph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0.906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0.763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79967"/>
                  </a:ext>
                </a:extLst>
              </a:tr>
            </a:tbl>
          </a:graphicData>
        </a:graphic>
      </p:graphicFrame>
      <p:sp>
        <p:nvSpPr>
          <p:cNvPr id="9" name="乘號 8">
            <a:extLst>
              <a:ext uri="{FF2B5EF4-FFF2-40B4-BE49-F238E27FC236}">
                <a16:creationId xmlns:a16="http://schemas.microsoft.com/office/drawing/2014/main" id="{E00CD006-D6F0-4638-9868-1E8D82E4B848}"/>
              </a:ext>
            </a:extLst>
          </p:cNvPr>
          <p:cNvSpPr/>
          <p:nvPr/>
        </p:nvSpPr>
        <p:spPr>
          <a:xfrm>
            <a:off x="2140527" y="1392382"/>
            <a:ext cx="817418" cy="422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4E19EEB-E1AA-45ED-9C77-D3279E390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686" y="2883148"/>
            <a:ext cx="6287377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020F7-FDD2-49E8-A051-4606547C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Cost time</a:t>
            </a:r>
            <a:endParaRPr lang="zh-TW" altLang="en-US" dirty="0"/>
          </a:p>
        </p:txBody>
      </p:sp>
      <p:graphicFrame>
        <p:nvGraphicFramePr>
          <p:cNvPr id="4" name="表格 16">
            <a:extLst>
              <a:ext uri="{FF2B5EF4-FFF2-40B4-BE49-F238E27FC236}">
                <a16:creationId xmlns:a16="http://schemas.microsoft.com/office/drawing/2014/main" id="{6A94461C-B683-44AA-907D-AF3F9A84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66269"/>
              </p:ext>
            </p:extLst>
          </p:nvPr>
        </p:nvGraphicFramePr>
        <p:xfrm>
          <a:off x="1871486" y="217275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005950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74386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34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gpu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Rigid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4675.91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3842.57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7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Affine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4673.08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3898.67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8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6847.74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4262.18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72843"/>
                  </a:ext>
                </a:extLst>
              </a:tr>
            </a:tbl>
          </a:graphicData>
        </a:graphic>
      </p:graphicFrame>
      <p:graphicFrame>
        <p:nvGraphicFramePr>
          <p:cNvPr id="5" name="表格 16">
            <a:extLst>
              <a:ext uri="{FF2B5EF4-FFF2-40B4-BE49-F238E27FC236}">
                <a16:creationId xmlns:a16="http://schemas.microsoft.com/office/drawing/2014/main" id="{3980EE04-D163-4CD7-8685-3918E593A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22317"/>
              </p:ext>
            </p:extLst>
          </p:nvPr>
        </p:nvGraphicFramePr>
        <p:xfrm>
          <a:off x="1871485" y="4362488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005950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7438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cpu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Rigid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3164.13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7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Affine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3167.05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8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3664.80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7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Fusemorph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11732.56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55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312</Words>
  <Application>Microsoft Office PowerPoint</Application>
  <PresentationFormat>寬螢幕</PresentationFormat>
  <Paragraphs>71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Roboto</vt:lpstr>
      <vt:lpstr>Times New Roman</vt:lpstr>
      <vt:lpstr>Office 佈景主題</vt:lpstr>
      <vt:lpstr>MRI HW2-1 作法說明</vt:lpstr>
      <vt:lpstr>Deep gray matter vs. White matter hypointensity</vt:lpstr>
      <vt:lpstr>PowerPoint 簡報</vt:lpstr>
      <vt:lpstr>Linear Regression(age)</vt:lpstr>
      <vt:lpstr>Logistic Regression(sex)</vt:lpstr>
      <vt:lpstr>Evaluate the registration functions</vt:lpstr>
      <vt:lpstr>Method</vt:lpstr>
      <vt:lpstr>Evaluation</vt:lpstr>
      <vt:lpstr>Cost time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彥廷 吳</dc:creator>
  <cp:lastModifiedBy>彥廷 吳</cp:lastModifiedBy>
  <cp:revision>30</cp:revision>
  <dcterms:created xsi:type="dcterms:W3CDTF">2024-11-05T14:36:00Z</dcterms:created>
  <dcterms:modified xsi:type="dcterms:W3CDTF">2024-11-13T00:34:41Z</dcterms:modified>
</cp:coreProperties>
</file>