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24"/>
  </p:notesMasterIdLst>
  <p:sldIdLst>
    <p:sldId id="256" r:id="rId5"/>
    <p:sldId id="261" r:id="rId6"/>
    <p:sldId id="275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2" r:id="rId16"/>
    <p:sldId id="274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7E2A1F-D9F3-2F89-7038-DBDD27799D00}" name="Tibor Cornelli" initials="TC" userId="S::tibor.cornelli@stads.de::52b01486-0faf-4cb0-966d-73d6efd4c7dd" providerId="AD"/>
  <p188:author id="{1FF38136-1E0D-5980-AE62-562A278D2873}" name="Ricarda Link" initials="RL" userId="S::ricarda.link@stads.de::fed1340d-05ae-4e28-b1f1-b148b8b4e6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FFFF"/>
    <a:srgbClr val="D9D9D9"/>
    <a:srgbClr val="00B0F0"/>
    <a:srgbClr val="D8D9D9"/>
    <a:srgbClr val="203864"/>
    <a:srgbClr val="000000"/>
    <a:srgbClr val="7030A0"/>
    <a:srgbClr val="FFFF00"/>
    <a:srgbClr val="07F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0"/>
    <p:restoredTop sz="94694"/>
  </p:normalViewPr>
  <p:slideViewPr>
    <p:cSldViewPr snapToGrid="0">
      <p:cViewPr>
        <p:scale>
          <a:sx n="101" d="100"/>
          <a:sy n="101" d="100"/>
        </p:scale>
        <p:origin x="344" y="368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23751-0C91-3A4C-8331-A1668D28D80D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9925C-FF96-7342-B10F-23C1A9C1F0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6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 mit Bild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C7A705C-B2E4-4D5F-8AD4-531F93CD12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4723756"/>
              </p:ext>
            </p:extLst>
          </p:nvPr>
        </p:nvGraphicFramePr>
        <p:xfrm>
          <a:off x="1440" y="1444"/>
          <a:ext cx="1440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87" imgH="488" progId="TCLayout.ActiveDocument.1">
                  <p:embed/>
                </p:oleObj>
              </mc:Choice>
              <mc:Fallback>
                <p:oleObj name="think-cell Folie" r:id="rId4" imgW="487" imgH="48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C7A705C-B2E4-4D5F-8AD4-531F93CD12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0" y="1444"/>
                        <a:ext cx="1440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AE46E5DC-6022-4DF7-961F-061200D8A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434" y="838729"/>
            <a:ext cx="5761567" cy="653171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960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3200" b="1" kern="0" dirty="0">
                <a:solidFill>
                  <a:schemeClr val="bg1"/>
                </a:solidFill>
                <a:latin typeface="+mj-lt"/>
                <a:ea typeface="ＭＳ Ｐゴシック" charset="0"/>
              </a:defRPr>
            </a:lvl1pPr>
          </a:lstStyle>
          <a:p>
            <a:pPr marL="0" lvl="0" eaLnBrk="1" latinLnBrk="0" hangingPunct="1">
              <a:spcBef>
                <a:spcPct val="0"/>
              </a:spcBef>
              <a:buClr>
                <a:schemeClr val="folHlink"/>
              </a:buClr>
              <a:buSzPct val="75000"/>
              <a:buFont typeface="Times" charset="0"/>
            </a:pPr>
            <a:r>
              <a:rPr lang="de-DE" dirty="0"/>
              <a:t>Titel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82E9D624-3269-46B5-8409-F482BABF09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434" y="1491901"/>
            <a:ext cx="5761567" cy="390647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960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2133" b="0" kern="0" dirty="0">
                <a:solidFill>
                  <a:schemeClr val="bg1"/>
                </a:solidFill>
                <a:latin typeface="+mn-lt"/>
                <a:ea typeface="ＭＳ Ｐゴシック" charset="0"/>
              </a:defRPr>
            </a:lvl1pPr>
          </a:lstStyle>
          <a:p>
            <a:pPr marL="305231" lvl="0" indent="-305231" eaLnBrk="1" latinLnBrk="0" hangingPunct="1">
              <a:spcBef>
                <a:spcPct val="0"/>
              </a:spcBef>
              <a:buClr>
                <a:schemeClr val="folHlink"/>
              </a:buClr>
              <a:buSzPct val="75000"/>
            </a:pPr>
            <a:r>
              <a:rPr lang="de-DE" dirty="0"/>
              <a:t>Untertitel</a:t>
            </a:r>
          </a:p>
        </p:txBody>
      </p:sp>
      <p:cxnSp>
        <p:nvCxnSpPr>
          <p:cNvPr id="18" name="Gerader Verbinder 8">
            <a:extLst>
              <a:ext uri="{FF2B5EF4-FFF2-40B4-BE49-F238E27FC236}">
                <a16:creationId xmlns:a16="http://schemas.microsoft.com/office/drawing/2014/main" id="{CE476B4F-B5D4-4A97-AD63-F544092357D6}"/>
              </a:ext>
            </a:extLst>
          </p:cNvPr>
          <p:cNvCxnSpPr>
            <a:cxnSpLocks/>
          </p:cNvCxnSpPr>
          <p:nvPr userDrawn="1"/>
        </p:nvCxnSpPr>
        <p:spPr>
          <a:xfrm>
            <a:off x="333507" y="1508523"/>
            <a:ext cx="57624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106EC31-E25C-4E14-AAED-65FB25FE2404}"/>
              </a:ext>
            </a:extLst>
          </p:cNvPr>
          <p:cNvSpPr/>
          <p:nvPr userDrawn="1"/>
        </p:nvSpPr>
        <p:spPr>
          <a:xfrm>
            <a:off x="5952233" y="-36083"/>
            <a:ext cx="7344139" cy="6894083"/>
          </a:xfrm>
          <a:prstGeom prst="parallelogram">
            <a:avLst>
              <a:gd name="adj" fmla="val 63085"/>
            </a:avLst>
          </a:prstGeom>
          <a:solidFill>
            <a:schemeClr val="accent5"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820" tIns="44909" rIns="89820" bIns="449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9456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063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20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genda_2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98AAF-8523-4EA4-87ED-7CF3B22716D1}"/>
              </a:ext>
            </a:extLst>
          </p:cNvPr>
          <p:cNvSpPr/>
          <p:nvPr userDrawn="1"/>
        </p:nvSpPr>
        <p:spPr>
          <a:xfrm>
            <a:off x="3984000" y="0"/>
            <a:ext cx="8208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24156491-A466-492C-BA94-9CB7DF443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5963" y="6424073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100" b="1" smtClean="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fld id="{9DA5C334-A66F-BE4B-8043-072F869F08CC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02216216-D55F-417C-BD55-47C38523DF14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BCCFD619-F22F-4534-B58B-01C74C0F5CCF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3157167B-F090-43D0-B644-D45881A64B73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5" name="Straight Connector 13">
              <a:extLst>
                <a:ext uri="{FF2B5EF4-FFF2-40B4-BE49-F238E27FC236}">
                  <a16:creationId xmlns:a16="http://schemas.microsoft.com/office/drawing/2014/main" id="{BE2C21E9-11F4-49C2-941F-15E2CD107FF7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2C860AA-D66B-43DA-9B24-4C80A8AAEF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4882" y="478050"/>
            <a:ext cx="7017331" cy="972000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Titel</a:t>
            </a:r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6C118C7-2410-45AC-93E5-F7049C2146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4881" y="179035"/>
            <a:ext cx="7017331" cy="2880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>
              <a:buFont typeface="Arial" panose="020B0604020202020204" pitchFamily="34" charset="0"/>
              <a:buNone/>
              <a:defRPr lang="en-US" sz="1400" cap="all" baseline="0" dirty="0">
                <a:solidFill>
                  <a:schemeClr val="bg1">
                    <a:lumMod val="95000"/>
                  </a:schemeClr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/>
              <a:t>BREADCRUMBS – </a:t>
            </a:r>
            <a:r>
              <a:rPr lang="en-US" err="1"/>
              <a:t>Themenbereich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0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Agenda_2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A0D0342-558E-40A5-A447-A40D90CDF69E}"/>
              </a:ext>
            </a:extLst>
          </p:cNvPr>
          <p:cNvSpPr/>
          <p:nvPr userDrawn="1"/>
        </p:nvSpPr>
        <p:spPr>
          <a:xfrm>
            <a:off x="7244177" y="0"/>
            <a:ext cx="4947822" cy="6858000"/>
          </a:xfrm>
          <a:custGeom>
            <a:avLst/>
            <a:gdLst>
              <a:gd name="connsiteX0" fmla="*/ 0 w 4947822"/>
              <a:gd name="connsiteY0" fmla="*/ 0 h 6858000"/>
              <a:gd name="connsiteX1" fmla="*/ 3252755 w 4947822"/>
              <a:gd name="connsiteY1" fmla="*/ 0 h 6858000"/>
              <a:gd name="connsiteX2" fmla="*/ 3252756 w 4947822"/>
              <a:gd name="connsiteY2" fmla="*/ 0 h 6858000"/>
              <a:gd name="connsiteX3" fmla="*/ 4947822 w 4947822"/>
              <a:gd name="connsiteY3" fmla="*/ 0 h 6858000"/>
              <a:gd name="connsiteX4" fmla="*/ 4947822 w 4947822"/>
              <a:gd name="connsiteY4" fmla="*/ 6858000 h 6858000"/>
              <a:gd name="connsiteX5" fmla="*/ 3252756 w 4947822"/>
              <a:gd name="connsiteY5" fmla="*/ 6858000 h 6858000"/>
              <a:gd name="connsiteX6" fmla="*/ 3252755 w 4947822"/>
              <a:gd name="connsiteY6" fmla="*/ 6858000 h 6858000"/>
              <a:gd name="connsiteX7" fmla="*/ 0 w 4947822"/>
              <a:gd name="connsiteY7" fmla="*/ 6858000 h 6858000"/>
              <a:gd name="connsiteX8" fmla="*/ 1626378 w 4947822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7822" h="6858000">
                <a:moveTo>
                  <a:pt x="0" y="0"/>
                </a:moveTo>
                <a:lnTo>
                  <a:pt x="3252755" y="0"/>
                </a:lnTo>
                <a:lnTo>
                  <a:pt x="3252756" y="0"/>
                </a:lnTo>
                <a:lnTo>
                  <a:pt x="4947822" y="0"/>
                </a:lnTo>
                <a:lnTo>
                  <a:pt x="4947822" y="6858000"/>
                </a:lnTo>
                <a:lnTo>
                  <a:pt x="3252756" y="6858000"/>
                </a:lnTo>
                <a:lnTo>
                  <a:pt x="3252755" y="6858000"/>
                </a:lnTo>
                <a:lnTo>
                  <a:pt x="0" y="6858000"/>
                </a:lnTo>
                <a:lnTo>
                  <a:pt x="1626378" y="3429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1" u="none" strike="noStrike" cap="none" spc="0" normalizeH="0" baseline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5" name="Slide Number Placeholder 18">
            <a:extLst>
              <a:ext uri="{FF2B5EF4-FFF2-40B4-BE49-F238E27FC236}">
                <a16:creationId xmlns:a16="http://schemas.microsoft.com/office/drawing/2014/main" id="{27EB38B2-EC61-4D83-B703-F1888C03C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5963" y="6424073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100" b="1" smtClean="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fld id="{9DA5C334-A66F-BE4B-8043-072F869F08CC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E211CBE6-8428-4389-B35A-125B9755BA9C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9BB8BDB4-AF1F-4DF0-B356-1DC1F85E0AEF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68A1EC02-75B6-415F-9F9D-BA735BF98DE3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6" name="Straight Connector 13">
              <a:extLst>
                <a:ext uri="{FF2B5EF4-FFF2-40B4-BE49-F238E27FC236}">
                  <a16:creationId xmlns:a16="http://schemas.microsoft.com/office/drawing/2014/main" id="{EBD0D27C-F50E-4FC7-995A-00F16D3313CE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A16279E-3DE9-44DB-A0FD-382738205B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2" y="478050"/>
            <a:ext cx="5710818" cy="972000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Titel</a:t>
            </a:r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197CA67-E944-40CE-870A-B85008B90A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962" y="179035"/>
            <a:ext cx="5710237" cy="2880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>
              <a:buFont typeface="Arial" panose="020B0604020202020204" pitchFamily="34" charset="0"/>
              <a:buNone/>
              <a:defRPr lang="en-US" sz="14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/>
              <a:t>BREADCRUMBS – </a:t>
            </a:r>
            <a:r>
              <a:rPr lang="en-US" err="1"/>
              <a:t>Themenbereich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5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genda_2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DF04B755-942A-4998-B3AB-FFA057110924}"/>
              </a:ext>
            </a:extLst>
          </p:cNvPr>
          <p:cNvSpPr/>
          <p:nvPr userDrawn="1"/>
        </p:nvSpPr>
        <p:spPr>
          <a:xfrm>
            <a:off x="5285898" y="0"/>
            <a:ext cx="6906102" cy="6858000"/>
          </a:xfrm>
          <a:custGeom>
            <a:avLst/>
            <a:gdLst>
              <a:gd name="connsiteX0" fmla="*/ 0 w 6906102"/>
              <a:gd name="connsiteY0" fmla="*/ 0 h 6858000"/>
              <a:gd name="connsiteX1" fmla="*/ 3252755 w 6906102"/>
              <a:gd name="connsiteY1" fmla="*/ 0 h 6858000"/>
              <a:gd name="connsiteX2" fmla="*/ 3252756 w 6906102"/>
              <a:gd name="connsiteY2" fmla="*/ 0 h 6858000"/>
              <a:gd name="connsiteX3" fmla="*/ 6906102 w 6906102"/>
              <a:gd name="connsiteY3" fmla="*/ 0 h 6858000"/>
              <a:gd name="connsiteX4" fmla="*/ 6906102 w 6906102"/>
              <a:gd name="connsiteY4" fmla="*/ 6858000 h 6858000"/>
              <a:gd name="connsiteX5" fmla="*/ 3252756 w 6906102"/>
              <a:gd name="connsiteY5" fmla="*/ 6858000 h 6858000"/>
              <a:gd name="connsiteX6" fmla="*/ 3252755 w 6906102"/>
              <a:gd name="connsiteY6" fmla="*/ 6858000 h 6858000"/>
              <a:gd name="connsiteX7" fmla="*/ 0 w 6906102"/>
              <a:gd name="connsiteY7" fmla="*/ 6858000 h 6858000"/>
              <a:gd name="connsiteX8" fmla="*/ 1626378 w 6906102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06102" h="6858000">
                <a:moveTo>
                  <a:pt x="0" y="0"/>
                </a:moveTo>
                <a:lnTo>
                  <a:pt x="3252755" y="0"/>
                </a:lnTo>
                <a:lnTo>
                  <a:pt x="3252756" y="0"/>
                </a:lnTo>
                <a:lnTo>
                  <a:pt x="6906102" y="0"/>
                </a:lnTo>
                <a:lnTo>
                  <a:pt x="6906102" y="6858000"/>
                </a:lnTo>
                <a:lnTo>
                  <a:pt x="3252756" y="6858000"/>
                </a:lnTo>
                <a:lnTo>
                  <a:pt x="3252755" y="6858000"/>
                </a:lnTo>
                <a:lnTo>
                  <a:pt x="0" y="6858000"/>
                </a:lnTo>
                <a:lnTo>
                  <a:pt x="1626378" y="3429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1" u="none" strike="noStrike" cap="none" spc="0" normalizeH="0" baseline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5" name="Slide Number Placeholder 18">
            <a:extLst>
              <a:ext uri="{FF2B5EF4-FFF2-40B4-BE49-F238E27FC236}">
                <a16:creationId xmlns:a16="http://schemas.microsoft.com/office/drawing/2014/main" id="{7221B506-4076-4AEB-A5A8-E2C01AB9B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5963" y="6424073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100" b="1" smtClean="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fld id="{9DA5C334-A66F-BE4B-8043-072F869F08CC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F9A99A-A621-43FC-A8FB-6E22E1B3F595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429312CB-FAD6-494C-AD77-D71EEF00B336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BBC8BE15-6742-48CB-BCD4-1D30691AAD40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6" name="Straight Connector 13">
              <a:extLst>
                <a:ext uri="{FF2B5EF4-FFF2-40B4-BE49-F238E27FC236}">
                  <a16:creationId xmlns:a16="http://schemas.microsoft.com/office/drawing/2014/main" id="{506029EA-E487-4164-BB59-EFBA275BCF67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419169F0-AFCC-46C8-9AFA-948489578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3" y="478050"/>
            <a:ext cx="4199518" cy="972000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Titel</a:t>
            </a:r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8CC8EF3-4D56-43B7-8211-E8D1CD35BB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963" y="179035"/>
            <a:ext cx="4198938" cy="2880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>
              <a:buFont typeface="Arial" panose="020B0604020202020204" pitchFamily="34" charset="0"/>
              <a:buNone/>
              <a:defRPr lang="en-US" sz="14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/>
              <a:t>BREADCRUMBS – </a:t>
            </a:r>
            <a:r>
              <a:rPr lang="en-US" err="1"/>
              <a:t>Themenbereich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43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Agenda_2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E5F51C62-8099-4B51-9E55-621A81CE5B44}"/>
              </a:ext>
            </a:extLst>
          </p:cNvPr>
          <p:cNvSpPr/>
          <p:nvPr userDrawn="1"/>
        </p:nvSpPr>
        <p:spPr>
          <a:xfrm>
            <a:off x="3332178" y="0"/>
            <a:ext cx="8859822" cy="6858000"/>
          </a:xfrm>
          <a:custGeom>
            <a:avLst/>
            <a:gdLst>
              <a:gd name="connsiteX0" fmla="*/ 3252757 w 8859822"/>
              <a:gd name="connsiteY0" fmla="*/ 0 h 6858000"/>
              <a:gd name="connsiteX1" fmla="*/ 8859822 w 8859822"/>
              <a:gd name="connsiteY1" fmla="*/ 0 h 6858000"/>
              <a:gd name="connsiteX2" fmla="*/ 8859822 w 8859822"/>
              <a:gd name="connsiteY2" fmla="*/ 6858000 h 6858000"/>
              <a:gd name="connsiteX3" fmla="*/ 3252757 w 8859822"/>
              <a:gd name="connsiteY3" fmla="*/ 6858000 h 6858000"/>
              <a:gd name="connsiteX4" fmla="*/ 0 w 8859822"/>
              <a:gd name="connsiteY4" fmla="*/ 0 h 6858000"/>
              <a:gd name="connsiteX5" fmla="*/ 3252756 w 8859822"/>
              <a:gd name="connsiteY5" fmla="*/ 0 h 6858000"/>
              <a:gd name="connsiteX6" fmla="*/ 3252756 w 8859822"/>
              <a:gd name="connsiteY6" fmla="*/ 6858000 h 6858000"/>
              <a:gd name="connsiteX7" fmla="*/ 0 w 8859822"/>
              <a:gd name="connsiteY7" fmla="*/ 6858000 h 6858000"/>
              <a:gd name="connsiteX8" fmla="*/ 1626378 w 8859822"/>
              <a:gd name="connsiteY8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9822" h="6858000">
                <a:moveTo>
                  <a:pt x="3252757" y="0"/>
                </a:moveTo>
                <a:lnTo>
                  <a:pt x="8859822" y="0"/>
                </a:lnTo>
                <a:lnTo>
                  <a:pt x="8859822" y="6858000"/>
                </a:lnTo>
                <a:lnTo>
                  <a:pt x="3252757" y="6858000"/>
                </a:lnTo>
                <a:close/>
                <a:moveTo>
                  <a:pt x="0" y="0"/>
                </a:moveTo>
                <a:lnTo>
                  <a:pt x="3252756" y="0"/>
                </a:lnTo>
                <a:lnTo>
                  <a:pt x="3252756" y="6858000"/>
                </a:lnTo>
                <a:lnTo>
                  <a:pt x="0" y="6858000"/>
                </a:lnTo>
                <a:lnTo>
                  <a:pt x="1626378" y="3429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1" u="none" strike="noStrike" cap="none" spc="0" normalizeH="0" baseline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5" name="Slide Number Placeholder 18">
            <a:extLst>
              <a:ext uri="{FF2B5EF4-FFF2-40B4-BE49-F238E27FC236}">
                <a16:creationId xmlns:a16="http://schemas.microsoft.com/office/drawing/2014/main" id="{F67DA595-19A1-4C15-A6A3-46770A97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5963" y="6424073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100" b="1" smtClean="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fld id="{9DA5C334-A66F-BE4B-8043-072F869F08CC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635DDDEF-594F-4F98-9883-AAC5038209A0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E16741CB-73F2-4765-9ED4-BC4360BADEAA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EA118345-7FA7-43B3-A1EB-5D88873F8CF4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6" name="Straight Connector 13">
              <a:extLst>
                <a:ext uri="{FF2B5EF4-FFF2-40B4-BE49-F238E27FC236}">
                  <a16:creationId xmlns:a16="http://schemas.microsoft.com/office/drawing/2014/main" id="{DE46699C-BF2F-4BFD-A0EF-80A0B30EB2F4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531958B-E26E-43D3-941A-FB7BD85C8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900" y="478050"/>
            <a:ext cx="5798519" cy="972000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Titel</a:t>
            </a:r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B375AF8-F695-4A6C-863C-CCD5E22AB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9900" y="179035"/>
            <a:ext cx="5802312" cy="2880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>
              <a:buFont typeface="Arial" panose="020B0604020202020204" pitchFamily="34" charset="0"/>
              <a:buNone/>
              <a:defRPr lang="en-US" sz="1400" cap="all" baseline="0" dirty="0">
                <a:solidFill>
                  <a:schemeClr val="bg1">
                    <a:lumMod val="95000"/>
                  </a:schemeClr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/>
              <a:t>BREADCRUMBS – </a:t>
            </a:r>
            <a:r>
              <a:rPr lang="en-US" err="1"/>
              <a:t>Themenbereich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38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302698F-2D25-467A-B9AD-381A81FB3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1" y="478049"/>
            <a:ext cx="10512000" cy="610975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Die </a:t>
            </a:r>
            <a:r>
              <a:rPr lang="en-US" err="1"/>
              <a:t>heutigen</a:t>
            </a:r>
            <a:r>
              <a:rPr lang="en-US"/>
              <a:t> </a:t>
            </a:r>
            <a:r>
              <a:rPr lang="en-US" err="1"/>
              <a:t>Themen</a:t>
            </a:r>
            <a:endParaRPr lang="en-US"/>
          </a:p>
        </p:txBody>
      </p:sp>
      <p:grpSp>
        <p:nvGrpSpPr>
          <p:cNvPr id="5" name="Gruppieren 69">
            <a:extLst>
              <a:ext uri="{FF2B5EF4-FFF2-40B4-BE49-F238E27FC236}">
                <a16:creationId xmlns:a16="http://schemas.microsoft.com/office/drawing/2014/main" id="{32FF8D2D-8EF5-42D9-B5B0-F72B1F513D04}"/>
              </a:ext>
            </a:extLst>
          </p:cNvPr>
          <p:cNvGrpSpPr/>
          <p:nvPr userDrawn="1"/>
        </p:nvGrpSpPr>
        <p:grpSpPr>
          <a:xfrm>
            <a:off x="838200" y="3072032"/>
            <a:ext cx="10515600" cy="768091"/>
            <a:chOff x="838200" y="1221618"/>
            <a:chExt cx="10515600" cy="768091"/>
          </a:xfrm>
        </p:grpSpPr>
        <p:sp>
          <p:nvSpPr>
            <p:cNvPr id="6" name="Rectangle 21">
              <a:extLst>
                <a:ext uri="{FF2B5EF4-FFF2-40B4-BE49-F238E27FC236}">
                  <a16:creationId xmlns:a16="http://schemas.microsoft.com/office/drawing/2014/main" id="{CB6332B0-6103-4B62-8DB5-660FD8258A34}"/>
                </a:ext>
              </a:extLst>
            </p:cNvPr>
            <p:cNvSpPr/>
            <p:nvPr/>
          </p:nvSpPr>
          <p:spPr>
            <a:xfrm>
              <a:off x="838200" y="1224443"/>
              <a:ext cx="10515600" cy="7652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9A25FB4E-EBC0-4BC7-987D-5CA91B0E3B52}"/>
                </a:ext>
              </a:extLst>
            </p:cNvPr>
            <p:cNvSpPr/>
            <p:nvPr/>
          </p:nvSpPr>
          <p:spPr>
            <a:xfrm>
              <a:off x="838200" y="1221618"/>
              <a:ext cx="851338" cy="76526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Heavy" charset="0"/>
                  <a:ea typeface="Franklin Gothic Heavy" charset="0"/>
                  <a:cs typeface="Franklin Gothic Heavy" charset="0"/>
                </a:rPr>
                <a:t>2</a:t>
              </a:r>
            </a:p>
          </p:txBody>
        </p:sp>
      </p:grpSp>
      <p:grpSp>
        <p:nvGrpSpPr>
          <p:cNvPr id="9" name="Gruppieren 64">
            <a:extLst>
              <a:ext uri="{FF2B5EF4-FFF2-40B4-BE49-F238E27FC236}">
                <a16:creationId xmlns:a16="http://schemas.microsoft.com/office/drawing/2014/main" id="{5FF6FD85-5420-4EA8-BDFD-37A29E638728}"/>
              </a:ext>
            </a:extLst>
          </p:cNvPr>
          <p:cNvGrpSpPr/>
          <p:nvPr userDrawn="1"/>
        </p:nvGrpSpPr>
        <p:grpSpPr>
          <a:xfrm>
            <a:off x="838200" y="2156195"/>
            <a:ext cx="10515600" cy="768091"/>
            <a:chOff x="838200" y="1221618"/>
            <a:chExt cx="10515600" cy="768091"/>
          </a:xfrm>
        </p:grpSpPr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A1EE4319-37DA-40E8-B384-ECD43EDE1F91}"/>
                </a:ext>
              </a:extLst>
            </p:cNvPr>
            <p:cNvSpPr/>
            <p:nvPr/>
          </p:nvSpPr>
          <p:spPr>
            <a:xfrm>
              <a:off x="838200" y="1224443"/>
              <a:ext cx="10515600" cy="7652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4F80292-116D-4CE5-BCAF-327F7562D165}"/>
                </a:ext>
              </a:extLst>
            </p:cNvPr>
            <p:cNvSpPr/>
            <p:nvPr/>
          </p:nvSpPr>
          <p:spPr>
            <a:xfrm>
              <a:off x="838200" y="1221618"/>
              <a:ext cx="851338" cy="76526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Heavy" charset="0"/>
                  <a:ea typeface="Franklin Gothic Heavy" charset="0"/>
                  <a:cs typeface="Franklin Gothic Heavy" charset="0"/>
                </a:rPr>
                <a:t>1</a:t>
              </a:r>
            </a:p>
          </p:txBody>
        </p: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DC6A3A43-5E44-40C0-A514-C562004DB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31" y="3145754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5EEAFBE4-9A8D-4103-BB61-BAD43254C1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31" y="2221340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69">
            <a:extLst>
              <a:ext uri="{FF2B5EF4-FFF2-40B4-BE49-F238E27FC236}">
                <a16:creationId xmlns:a16="http://schemas.microsoft.com/office/drawing/2014/main" id="{50238204-572D-4826-BEAB-E181A42306A2}"/>
              </a:ext>
            </a:extLst>
          </p:cNvPr>
          <p:cNvGrpSpPr/>
          <p:nvPr userDrawn="1"/>
        </p:nvGrpSpPr>
        <p:grpSpPr>
          <a:xfrm>
            <a:off x="838200" y="3988226"/>
            <a:ext cx="10515600" cy="768091"/>
            <a:chOff x="838200" y="1221618"/>
            <a:chExt cx="10515600" cy="7680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172F63-EA69-482D-AA09-D552FB44423B}"/>
                </a:ext>
              </a:extLst>
            </p:cNvPr>
            <p:cNvSpPr/>
            <p:nvPr/>
          </p:nvSpPr>
          <p:spPr>
            <a:xfrm>
              <a:off x="838200" y="1224443"/>
              <a:ext cx="10515600" cy="7652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E140C3-1CA6-4458-9B51-C561E7A32D79}"/>
                </a:ext>
              </a:extLst>
            </p:cNvPr>
            <p:cNvSpPr/>
            <p:nvPr/>
          </p:nvSpPr>
          <p:spPr>
            <a:xfrm>
              <a:off x="838200" y="1221618"/>
              <a:ext cx="851338" cy="76526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3200">
                  <a:solidFill>
                    <a:srgbClr val="FFFFFF"/>
                  </a:solidFill>
                  <a:latin typeface="Franklin Gothic Heavy" charset="0"/>
                  <a:ea typeface="Franklin Gothic Heavy" charset="0"/>
                  <a:cs typeface="Franklin Gothic Heavy" charset="0"/>
                </a:rPr>
                <a:t>3</a:t>
              </a:r>
              <a:endParaRPr kumimoji="0" lang="de-DE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Heavy" charset="0"/>
                <a:ea typeface="Franklin Gothic Heavy" charset="0"/>
                <a:cs typeface="Franklin Gothic Heavy" charset="0"/>
              </a:endParaRPr>
            </a:p>
          </p:txBody>
        </p:sp>
      </p:grpSp>
      <p:pic>
        <p:nvPicPr>
          <p:cNvPr id="22" name="Grafik 36">
            <a:extLst>
              <a:ext uri="{FF2B5EF4-FFF2-40B4-BE49-F238E27FC236}">
                <a16:creationId xmlns:a16="http://schemas.microsoft.com/office/drawing/2014/main" id="{C068187C-1FD7-4E39-B1A6-4CBD4EA988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18531" y="4054515"/>
            <a:ext cx="630000" cy="630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CC66-6A60-4633-B1E1-FBB6B88B56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95475" y="2273540"/>
            <a:ext cx="748665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de-DE"/>
              <a:t>Thema 1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33D59B7-679F-4BB1-B853-63061BD1AA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95475" y="3189377"/>
            <a:ext cx="74866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de-DE" sz="2400" dirty="0">
                <a:latin typeface="+mj-lt"/>
              </a:defRPr>
            </a:lvl1pPr>
          </a:lstStyle>
          <a:p>
            <a:pPr marL="228600" lvl="0" indent="-228600"/>
            <a:r>
              <a:rPr lang="de-DE"/>
              <a:t>Thema 2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6CAF22A-7650-4C6F-AD11-C069191875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95475" y="4105571"/>
            <a:ext cx="748665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de-DE" sz="2400" kern="1200" dirty="0" smtClean="0">
                <a:solidFill>
                  <a:schemeClr val="tx1"/>
                </a:solidFill>
                <a:latin typeface="+mj-lt"/>
                <a:ea typeface="Franklin Gothic Book" charset="0"/>
                <a:cs typeface="Franklin Gothic Book" charset="0"/>
              </a:defRPr>
            </a:lvl1pPr>
          </a:lstStyle>
          <a:p>
            <a:pPr lvl="0"/>
            <a:r>
              <a:rPr lang="de-DE"/>
              <a:t>Thema 3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CC01559-CE77-AA17-3A26-A08CD943E3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962" y="179035"/>
            <a:ext cx="10510837" cy="2880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>
              <a:buFont typeface="Arial" panose="020B0604020202020204" pitchFamily="34" charset="0"/>
              <a:buNone/>
              <a:defRPr lang="en-US" sz="14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89278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6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302698F-2D25-467A-B9AD-381A81FB3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1" y="478049"/>
            <a:ext cx="10512000" cy="610975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Die </a:t>
            </a:r>
            <a:r>
              <a:rPr lang="en-US" err="1"/>
              <a:t>heutigen</a:t>
            </a:r>
            <a:r>
              <a:rPr lang="en-US"/>
              <a:t> </a:t>
            </a:r>
            <a:r>
              <a:rPr lang="en-US" err="1"/>
              <a:t>Themen</a:t>
            </a:r>
            <a:endParaRPr lang="en-US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CC01559-CE77-AA17-3A26-A08CD943E3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962" y="179035"/>
            <a:ext cx="10510837" cy="2880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>
              <a:buFont typeface="Arial" panose="020B0604020202020204" pitchFamily="34" charset="0"/>
              <a:buNone/>
              <a:defRPr lang="en-US" sz="14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8DDA35-BD1D-D9F9-5C76-4157CD4D058B}"/>
              </a:ext>
            </a:extLst>
          </p:cNvPr>
          <p:cNvSpPr/>
          <p:nvPr userDrawn="1"/>
        </p:nvSpPr>
        <p:spPr>
          <a:xfrm>
            <a:off x="842381" y="1449388"/>
            <a:ext cx="30220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A612118-4CA7-CF84-DB9A-C94BCEEEB8BB}"/>
              </a:ext>
            </a:extLst>
          </p:cNvPr>
          <p:cNvSpPr/>
          <p:nvPr userDrawn="1"/>
        </p:nvSpPr>
        <p:spPr>
          <a:xfrm>
            <a:off x="4586273" y="1449388"/>
            <a:ext cx="30220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E860723-2244-34AD-8812-407B6620F7FB}"/>
              </a:ext>
            </a:extLst>
          </p:cNvPr>
          <p:cNvSpPr/>
          <p:nvPr userDrawn="1"/>
        </p:nvSpPr>
        <p:spPr>
          <a:xfrm>
            <a:off x="8330165" y="1449388"/>
            <a:ext cx="30220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80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6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98AAF-8523-4EA4-87ED-7CF3B22716D1}"/>
              </a:ext>
            </a:extLst>
          </p:cNvPr>
          <p:cNvSpPr/>
          <p:nvPr userDrawn="1"/>
        </p:nvSpPr>
        <p:spPr>
          <a:xfrm>
            <a:off x="1" y="0"/>
            <a:ext cx="397657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D6A849-E184-4A3F-8618-5304712F51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6363" y="2496123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TOP 1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ABEB200-51F4-4B32-9C5B-EB74BBFCDC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16363" y="3014882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TOP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EF3C2BB-A586-4B17-AB1C-66F1016166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6363" y="3533641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TOP 3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4F58F6D-5153-4A9F-942B-ABB91607B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6363" y="4052400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TOP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ECE86-E7DD-4AF6-80F7-AD5A223E64F3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9904FD-ACA6-404B-AD3F-FF04357E01BB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EB27E-7228-48A5-A85E-5FB3D12169F6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5A2D5B-CCCB-4A63-AABE-7DA84DBC30C7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8EAAAC14-1EFC-40AC-BD2C-AFAE7EEA7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2" y="2169000"/>
            <a:ext cx="2880000" cy="2520000"/>
          </a:xfrm>
          <a:prstGeom prst="rect">
            <a:avLst/>
          </a:prstGeom>
          <a:noFill/>
        </p:spPr>
        <p:txBody>
          <a:bodyPr vert="horz" lIns="0" tIns="36000" rIns="0" bIns="3600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979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2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98AAF-8523-4EA4-87ED-7CF3B22716D1}"/>
              </a:ext>
            </a:extLst>
          </p:cNvPr>
          <p:cNvSpPr/>
          <p:nvPr userDrawn="1"/>
        </p:nvSpPr>
        <p:spPr>
          <a:xfrm>
            <a:off x="1" y="0"/>
            <a:ext cx="397657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D6A849-E184-4A3F-8618-5304712F51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6363" y="2496123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TOP 1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ABEB200-51F4-4B32-9C5B-EB74BBFCDC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16363" y="3014882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EF3C2BB-A586-4B17-AB1C-66F1016166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6363" y="3533641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3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4F58F6D-5153-4A9F-942B-ABB91607B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6363" y="4052400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ECE86-E7DD-4AF6-80F7-AD5A223E64F3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9904FD-ACA6-404B-AD3F-FF04357E01BB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EB27E-7228-48A5-A85E-5FB3D12169F6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5A2D5B-CCCB-4A63-AABE-7DA84DBC30C7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1079">
            <a:extLst>
              <a:ext uri="{FF2B5EF4-FFF2-40B4-BE49-F238E27FC236}">
                <a16:creationId xmlns:a16="http://schemas.microsoft.com/office/drawing/2014/main" id="{71DBD7B6-88D2-4E63-98AC-E9A7801A735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336439" y="2491361"/>
            <a:ext cx="319228" cy="319228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383 w 502"/>
              <a:gd name="T11" fmla="*/ 266 h 502"/>
              <a:gd name="T12" fmla="*/ 383 w 502"/>
              <a:gd name="T13" fmla="*/ 236 h 502"/>
              <a:gd name="T14" fmla="*/ 235 w 502"/>
              <a:gd name="T15" fmla="*/ 88 h 502"/>
              <a:gd name="T16" fmla="*/ 205 w 502"/>
              <a:gd name="T17" fmla="*/ 88 h 502"/>
              <a:gd name="T18" fmla="*/ 172 w 502"/>
              <a:gd name="T19" fmla="*/ 121 h 502"/>
              <a:gd name="T20" fmla="*/ 172 w 502"/>
              <a:gd name="T21" fmla="*/ 150 h 502"/>
              <a:gd name="T22" fmla="*/ 272 w 502"/>
              <a:gd name="T23" fmla="*/ 251 h 502"/>
              <a:gd name="T24" fmla="*/ 172 w 502"/>
              <a:gd name="T25" fmla="*/ 351 h 502"/>
              <a:gd name="T26" fmla="*/ 172 w 502"/>
              <a:gd name="T27" fmla="*/ 381 h 502"/>
              <a:gd name="T28" fmla="*/ 205 w 502"/>
              <a:gd name="T29" fmla="*/ 414 h 502"/>
              <a:gd name="T30" fmla="*/ 235 w 502"/>
              <a:gd name="T31" fmla="*/ 414 h 502"/>
              <a:gd name="T32" fmla="*/ 383 w 502"/>
              <a:gd name="T33" fmla="*/ 266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89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89"/>
                  <a:pt x="390" y="502"/>
                  <a:pt x="251" y="502"/>
                </a:cubicBezTo>
                <a:close/>
                <a:moveTo>
                  <a:pt x="383" y="266"/>
                </a:moveTo>
                <a:cubicBezTo>
                  <a:pt x="391" y="257"/>
                  <a:pt x="391" y="244"/>
                  <a:pt x="383" y="236"/>
                </a:cubicBezTo>
                <a:cubicBezTo>
                  <a:pt x="235" y="88"/>
                  <a:pt x="235" y="88"/>
                  <a:pt x="235" y="88"/>
                </a:cubicBezTo>
                <a:cubicBezTo>
                  <a:pt x="226" y="80"/>
                  <a:pt x="213" y="80"/>
                  <a:pt x="205" y="88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64" y="129"/>
                  <a:pt x="164" y="142"/>
                  <a:pt x="172" y="150"/>
                </a:cubicBezTo>
                <a:cubicBezTo>
                  <a:pt x="272" y="251"/>
                  <a:pt x="272" y="251"/>
                  <a:pt x="272" y="251"/>
                </a:cubicBezTo>
                <a:cubicBezTo>
                  <a:pt x="172" y="351"/>
                  <a:pt x="172" y="351"/>
                  <a:pt x="172" y="351"/>
                </a:cubicBezTo>
                <a:cubicBezTo>
                  <a:pt x="164" y="359"/>
                  <a:pt x="164" y="372"/>
                  <a:pt x="172" y="381"/>
                </a:cubicBezTo>
                <a:cubicBezTo>
                  <a:pt x="205" y="414"/>
                  <a:pt x="205" y="414"/>
                  <a:pt x="205" y="414"/>
                </a:cubicBezTo>
                <a:cubicBezTo>
                  <a:pt x="213" y="422"/>
                  <a:pt x="226" y="422"/>
                  <a:pt x="235" y="414"/>
                </a:cubicBezTo>
                <a:lnTo>
                  <a:pt x="383" y="2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D7F4C3E3-50AC-43C8-8A02-B9D071CE3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2" y="2169000"/>
            <a:ext cx="2880000" cy="2520000"/>
          </a:xfrm>
          <a:prstGeom prst="rect">
            <a:avLst/>
          </a:prstGeom>
          <a:noFill/>
        </p:spPr>
        <p:txBody>
          <a:bodyPr vert="horz" lIns="0" tIns="36000" rIns="0" bIns="3600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3892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2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98AAF-8523-4EA4-87ED-7CF3B22716D1}"/>
              </a:ext>
            </a:extLst>
          </p:cNvPr>
          <p:cNvSpPr/>
          <p:nvPr userDrawn="1"/>
        </p:nvSpPr>
        <p:spPr>
          <a:xfrm>
            <a:off x="1" y="0"/>
            <a:ext cx="397657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ECE86-E7DD-4AF6-80F7-AD5A223E64F3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9904FD-ACA6-404B-AD3F-FF04357E01BB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EB27E-7228-48A5-A85E-5FB3D12169F6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5A2D5B-CCCB-4A63-AABE-7DA84DBC30C7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AE47188-F752-443A-9545-C35EC5089C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6363" y="2496123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1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2D1C780-A974-4633-AC4C-2C967F237E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16363" y="3014882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TOP 2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87BA7452-618A-4334-8CB9-FCBDC80A21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6363" y="3533641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3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4DB1780-46CC-469E-A7AF-CC72762728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6363" y="4052400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4</a:t>
            </a:r>
          </a:p>
        </p:txBody>
      </p:sp>
      <p:sp>
        <p:nvSpPr>
          <p:cNvPr id="19" name="Freeform 1079">
            <a:extLst>
              <a:ext uri="{FF2B5EF4-FFF2-40B4-BE49-F238E27FC236}">
                <a16:creationId xmlns:a16="http://schemas.microsoft.com/office/drawing/2014/main" id="{8269BC20-D0F2-433E-BFBC-3E98A92F47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336439" y="3008438"/>
            <a:ext cx="319228" cy="319228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383 w 502"/>
              <a:gd name="T11" fmla="*/ 266 h 502"/>
              <a:gd name="T12" fmla="*/ 383 w 502"/>
              <a:gd name="T13" fmla="*/ 236 h 502"/>
              <a:gd name="T14" fmla="*/ 235 w 502"/>
              <a:gd name="T15" fmla="*/ 88 h 502"/>
              <a:gd name="T16" fmla="*/ 205 w 502"/>
              <a:gd name="T17" fmla="*/ 88 h 502"/>
              <a:gd name="T18" fmla="*/ 172 w 502"/>
              <a:gd name="T19" fmla="*/ 121 h 502"/>
              <a:gd name="T20" fmla="*/ 172 w 502"/>
              <a:gd name="T21" fmla="*/ 150 h 502"/>
              <a:gd name="T22" fmla="*/ 272 w 502"/>
              <a:gd name="T23" fmla="*/ 251 h 502"/>
              <a:gd name="T24" fmla="*/ 172 w 502"/>
              <a:gd name="T25" fmla="*/ 351 h 502"/>
              <a:gd name="T26" fmla="*/ 172 w 502"/>
              <a:gd name="T27" fmla="*/ 381 h 502"/>
              <a:gd name="T28" fmla="*/ 205 w 502"/>
              <a:gd name="T29" fmla="*/ 414 h 502"/>
              <a:gd name="T30" fmla="*/ 235 w 502"/>
              <a:gd name="T31" fmla="*/ 414 h 502"/>
              <a:gd name="T32" fmla="*/ 383 w 502"/>
              <a:gd name="T33" fmla="*/ 266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89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89"/>
                  <a:pt x="390" y="502"/>
                  <a:pt x="251" y="502"/>
                </a:cubicBezTo>
                <a:close/>
                <a:moveTo>
                  <a:pt x="383" y="266"/>
                </a:moveTo>
                <a:cubicBezTo>
                  <a:pt x="391" y="257"/>
                  <a:pt x="391" y="244"/>
                  <a:pt x="383" y="236"/>
                </a:cubicBezTo>
                <a:cubicBezTo>
                  <a:pt x="235" y="88"/>
                  <a:pt x="235" y="88"/>
                  <a:pt x="235" y="88"/>
                </a:cubicBezTo>
                <a:cubicBezTo>
                  <a:pt x="226" y="80"/>
                  <a:pt x="213" y="80"/>
                  <a:pt x="205" y="88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64" y="129"/>
                  <a:pt x="164" y="142"/>
                  <a:pt x="172" y="150"/>
                </a:cubicBezTo>
                <a:cubicBezTo>
                  <a:pt x="272" y="251"/>
                  <a:pt x="272" y="251"/>
                  <a:pt x="272" y="251"/>
                </a:cubicBezTo>
                <a:cubicBezTo>
                  <a:pt x="172" y="351"/>
                  <a:pt x="172" y="351"/>
                  <a:pt x="172" y="351"/>
                </a:cubicBezTo>
                <a:cubicBezTo>
                  <a:pt x="164" y="359"/>
                  <a:pt x="164" y="372"/>
                  <a:pt x="172" y="381"/>
                </a:cubicBezTo>
                <a:cubicBezTo>
                  <a:pt x="205" y="414"/>
                  <a:pt x="205" y="414"/>
                  <a:pt x="205" y="414"/>
                </a:cubicBezTo>
                <a:cubicBezTo>
                  <a:pt x="213" y="422"/>
                  <a:pt x="226" y="422"/>
                  <a:pt x="235" y="414"/>
                </a:cubicBezTo>
                <a:lnTo>
                  <a:pt x="383" y="2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01887690-3EF8-49BD-B07A-498C5B8331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2" y="2169000"/>
            <a:ext cx="2880000" cy="2520000"/>
          </a:xfrm>
          <a:prstGeom prst="rect">
            <a:avLst/>
          </a:prstGeom>
          <a:noFill/>
        </p:spPr>
        <p:txBody>
          <a:bodyPr vert="horz" lIns="0" tIns="36000" rIns="0" bIns="3600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95008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2_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98AAF-8523-4EA4-87ED-7CF3B22716D1}"/>
              </a:ext>
            </a:extLst>
          </p:cNvPr>
          <p:cNvSpPr/>
          <p:nvPr userDrawn="1"/>
        </p:nvSpPr>
        <p:spPr>
          <a:xfrm>
            <a:off x="1" y="0"/>
            <a:ext cx="397657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D6A849-E184-4A3F-8618-5304712F51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6363" y="2496123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1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ABEB200-51F4-4B32-9C5B-EB74BBFCDC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16363" y="3014882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EF3C2BB-A586-4B17-AB1C-66F1016166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6363" y="3533641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TOP 3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4F58F6D-5153-4A9F-942B-ABB91607B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6363" y="4052400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ECE86-E7DD-4AF6-80F7-AD5A223E64F3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9904FD-ACA6-404B-AD3F-FF04357E01BB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EB27E-7228-48A5-A85E-5FB3D12169F6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5A2D5B-CCCB-4A63-AABE-7DA84DBC30C7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reeform 1079">
            <a:extLst>
              <a:ext uri="{FF2B5EF4-FFF2-40B4-BE49-F238E27FC236}">
                <a16:creationId xmlns:a16="http://schemas.microsoft.com/office/drawing/2014/main" id="{B3F5073E-FB9C-4F8C-B05D-F48F2DC3E07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336439" y="3526021"/>
            <a:ext cx="319228" cy="319228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383 w 502"/>
              <a:gd name="T11" fmla="*/ 266 h 502"/>
              <a:gd name="T12" fmla="*/ 383 w 502"/>
              <a:gd name="T13" fmla="*/ 236 h 502"/>
              <a:gd name="T14" fmla="*/ 235 w 502"/>
              <a:gd name="T15" fmla="*/ 88 h 502"/>
              <a:gd name="T16" fmla="*/ 205 w 502"/>
              <a:gd name="T17" fmla="*/ 88 h 502"/>
              <a:gd name="T18" fmla="*/ 172 w 502"/>
              <a:gd name="T19" fmla="*/ 121 h 502"/>
              <a:gd name="T20" fmla="*/ 172 w 502"/>
              <a:gd name="T21" fmla="*/ 150 h 502"/>
              <a:gd name="T22" fmla="*/ 272 w 502"/>
              <a:gd name="T23" fmla="*/ 251 h 502"/>
              <a:gd name="T24" fmla="*/ 172 w 502"/>
              <a:gd name="T25" fmla="*/ 351 h 502"/>
              <a:gd name="T26" fmla="*/ 172 w 502"/>
              <a:gd name="T27" fmla="*/ 381 h 502"/>
              <a:gd name="T28" fmla="*/ 205 w 502"/>
              <a:gd name="T29" fmla="*/ 414 h 502"/>
              <a:gd name="T30" fmla="*/ 235 w 502"/>
              <a:gd name="T31" fmla="*/ 414 h 502"/>
              <a:gd name="T32" fmla="*/ 383 w 502"/>
              <a:gd name="T33" fmla="*/ 266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89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89"/>
                  <a:pt x="390" y="502"/>
                  <a:pt x="251" y="502"/>
                </a:cubicBezTo>
                <a:close/>
                <a:moveTo>
                  <a:pt x="383" y="266"/>
                </a:moveTo>
                <a:cubicBezTo>
                  <a:pt x="391" y="257"/>
                  <a:pt x="391" y="244"/>
                  <a:pt x="383" y="236"/>
                </a:cubicBezTo>
                <a:cubicBezTo>
                  <a:pt x="235" y="88"/>
                  <a:pt x="235" y="88"/>
                  <a:pt x="235" y="88"/>
                </a:cubicBezTo>
                <a:cubicBezTo>
                  <a:pt x="226" y="80"/>
                  <a:pt x="213" y="80"/>
                  <a:pt x="205" y="88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64" y="129"/>
                  <a:pt x="164" y="142"/>
                  <a:pt x="172" y="150"/>
                </a:cubicBezTo>
                <a:cubicBezTo>
                  <a:pt x="272" y="251"/>
                  <a:pt x="272" y="251"/>
                  <a:pt x="272" y="251"/>
                </a:cubicBezTo>
                <a:cubicBezTo>
                  <a:pt x="172" y="351"/>
                  <a:pt x="172" y="351"/>
                  <a:pt x="172" y="351"/>
                </a:cubicBezTo>
                <a:cubicBezTo>
                  <a:pt x="164" y="359"/>
                  <a:pt x="164" y="372"/>
                  <a:pt x="172" y="381"/>
                </a:cubicBezTo>
                <a:cubicBezTo>
                  <a:pt x="205" y="414"/>
                  <a:pt x="205" y="414"/>
                  <a:pt x="205" y="414"/>
                </a:cubicBezTo>
                <a:cubicBezTo>
                  <a:pt x="213" y="422"/>
                  <a:pt x="226" y="422"/>
                  <a:pt x="235" y="414"/>
                </a:cubicBezTo>
                <a:lnTo>
                  <a:pt x="383" y="2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90A65BAA-4E21-4A70-9230-D60AD46D10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2" y="2169000"/>
            <a:ext cx="2880000" cy="2520000"/>
          </a:xfrm>
          <a:prstGeom prst="rect">
            <a:avLst/>
          </a:prstGeom>
          <a:noFill/>
        </p:spPr>
        <p:txBody>
          <a:bodyPr vert="horz" lIns="0" tIns="36000" rIns="0" bIns="3600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4431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Divider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rgbClr val="1F3965"/>
            </a:gs>
            <a:gs pos="57000">
              <a:srgbClr val="31599E"/>
            </a:gs>
            <a:gs pos="100000">
              <a:srgbClr val="7094D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4550" y="2730674"/>
            <a:ext cx="10507663" cy="18318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Kapiteltrenner</a:t>
            </a:r>
            <a:r>
              <a:rPr lang="en-US"/>
              <a:t> – </a:t>
            </a:r>
            <a:r>
              <a:rPr lang="en-US" err="1"/>
              <a:t>Titel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4550" y="4564063"/>
            <a:ext cx="10507663" cy="150018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Untertitel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44550" y="701544"/>
            <a:ext cx="4295775" cy="202912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FontTx/>
              <a:buNone/>
              <a:defRPr sz="1380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de-DE"/>
              <a:t>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98671-5F1C-AA9E-2D98-32DB735E62D0}"/>
              </a:ext>
            </a:extLst>
          </p:cNvPr>
          <p:cNvSpPr txBox="1"/>
          <p:nvPr userDrawn="1"/>
        </p:nvSpPr>
        <p:spPr>
          <a:xfrm>
            <a:off x="803787" y="6493917"/>
            <a:ext cx="4499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chemeClr val="bg1"/>
                </a:solidFill>
                <a:latin typeface="+mn-lt"/>
              </a:rPr>
              <a:t>Bachelor Thesis Paul Burkhardt</a:t>
            </a:r>
            <a:endParaRPr 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5F124-BF16-8D08-BA79-330FA56392F2}"/>
              </a:ext>
            </a:extLst>
          </p:cNvPr>
          <p:cNvSpPr txBox="1"/>
          <p:nvPr userDrawn="1"/>
        </p:nvSpPr>
        <p:spPr>
          <a:xfrm>
            <a:off x="4941039" y="6493917"/>
            <a:ext cx="2450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chemeClr val="bg1"/>
                </a:solidFill>
                <a:latin typeface="+mn-lt"/>
              </a:rPr>
              <a:t>Prof Dr. </a:t>
            </a:r>
            <a:r>
              <a:rPr lang="de-DE" sz="1100" b="1" dirty="0" err="1">
                <a:solidFill>
                  <a:schemeClr val="bg1"/>
                </a:solidFill>
                <a:latin typeface="+mn-lt"/>
              </a:rPr>
              <a:t>Bizer</a:t>
            </a:r>
            <a:r>
              <a:rPr lang="de-DE" sz="1100" b="1" dirty="0">
                <a:solidFill>
                  <a:schemeClr val="bg1"/>
                </a:solidFill>
                <a:latin typeface="+mn-lt"/>
              </a:rPr>
              <a:t> | Ralph Peeters</a:t>
            </a:r>
            <a:endParaRPr 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Slide Number Placeholder 18">
            <a:extLst>
              <a:ext uri="{FF2B5EF4-FFF2-40B4-BE49-F238E27FC236}">
                <a16:creationId xmlns:a16="http://schemas.microsoft.com/office/drawing/2014/main" id="{7032FAA9-8FDD-7956-D10C-9766CF520A04}"/>
              </a:ext>
            </a:extLst>
          </p:cNvPr>
          <p:cNvSpPr txBox="1">
            <a:spLocks/>
          </p:cNvSpPr>
          <p:nvPr userDrawn="1"/>
        </p:nvSpPr>
        <p:spPr>
          <a:xfrm>
            <a:off x="11016402" y="6432158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100" b="1" kern="120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A5C334-A66F-BE4B-8043-072F869F08CC}" type="slidenum">
              <a:rPr lang="uk-UA" smtClean="0">
                <a:solidFill>
                  <a:schemeClr val="bg1"/>
                </a:solidFill>
              </a:rPr>
              <a:pPr/>
              <a:t>‹#›</a:t>
            </a:fld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4B391-DC46-3040-D494-69ED1C31A57C}"/>
              </a:ext>
            </a:extLst>
          </p:cNvPr>
          <p:cNvSpPr txBox="1"/>
          <p:nvPr userDrawn="1"/>
        </p:nvSpPr>
        <p:spPr>
          <a:xfrm>
            <a:off x="7688663" y="6493917"/>
            <a:ext cx="3399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GB" sz="1100" b="1" i="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Chair of Information Systems V: Web-based Systems</a:t>
            </a:r>
            <a:endParaRPr lang="en-US" sz="1100" b="1" i="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457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2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98AAF-8523-4EA4-87ED-7CF3B22716D1}"/>
              </a:ext>
            </a:extLst>
          </p:cNvPr>
          <p:cNvSpPr/>
          <p:nvPr userDrawn="1"/>
        </p:nvSpPr>
        <p:spPr>
          <a:xfrm>
            <a:off x="1" y="0"/>
            <a:ext cx="397657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D6A849-E184-4A3F-8618-5304712F51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6363" y="2496123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1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ABEB200-51F4-4B32-9C5B-EB74BBFCDC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16363" y="3014882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EF3C2BB-A586-4B17-AB1C-66F1016166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6363" y="3533641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TOP 3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4F58F6D-5153-4A9F-942B-ABB91607B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6363" y="4052400"/>
            <a:ext cx="6535850" cy="31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TOP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ECE86-E7DD-4AF6-80F7-AD5A223E64F3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9904FD-ACA6-404B-AD3F-FF04357E01BB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EB27E-7228-48A5-A85E-5FB3D12169F6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5A2D5B-CCCB-4A63-AABE-7DA84DBC30C7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reeform 1079">
            <a:extLst>
              <a:ext uri="{FF2B5EF4-FFF2-40B4-BE49-F238E27FC236}">
                <a16:creationId xmlns:a16="http://schemas.microsoft.com/office/drawing/2014/main" id="{B3F5073E-FB9C-4F8C-B05D-F48F2DC3E07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336439" y="4044780"/>
            <a:ext cx="319228" cy="319228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383 w 502"/>
              <a:gd name="T11" fmla="*/ 266 h 502"/>
              <a:gd name="T12" fmla="*/ 383 w 502"/>
              <a:gd name="T13" fmla="*/ 236 h 502"/>
              <a:gd name="T14" fmla="*/ 235 w 502"/>
              <a:gd name="T15" fmla="*/ 88 h 502"/>
              <a:gd name="T16" fmla="*/ 205 w 502"/>
              <a:gd name="T17" fmla="*/ 88 h 502"/>
              <a:gd name="T18" fmla="*/ 172 w 502"/>
              <a:gd name="T19" fmla="*/ 121 h 502"/>
              <a:gd name="T20" fmla="*/ 172 w 502"/>
              <a:gd name="T21" fmla="*/ 150 h 502"/>
              <a:gd name="T22" fmla="*/ 272 w 502"/>
              <a:gd name="T23" fmla="*/ 251 h 502"/>
              <a:gd name="T24" fmla="*/ 172 w 502"/>
              <a:gd name="T25" fmla="*/ 351 h 502"/>
              <a:gd name="T26" fmla="*/ 172 w 502"/>
              <a:gd name="T27" fmla="*/ 381 h 502"/>
              <a:gd name="T28" fmla="*/ 205 w 502"/>
              <a:gd name="T29" fmla="*/ 414 h 502"/>
              <a:gd name="T30" fmla="*/ 235 w 502"/>
              <a:gd name="T31" fmla="*/ 414 h 502"/>
              <a:gd name="T32" fmla="*/ 383 w 502"/>
              <a:gd name="T33" fmla="*/ 266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89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89"/>
                  <a:pt x="390" y="502"/>
                  <a:pt x="251" y="502"/>
                </a:cubicBezTo>
                <a:close/>
                <a:moveTo>
                  <a:pt x="383" y="266"/>
                </a:moveTo>
                <a:cubicBezTo>
                  <a:pt x="391" y="257"/>
                  <a:pt x="391" y="244"/>
                  <a:pt x="383" y="236"/>
                </a:cubicBezTo>
                <a:cubicBezTo>
                  <a:pt x="235" y="88"/>
                  <a:pt x="235" y="88"/>
                  <a:pt x="235" y="88"/>
                </a:cubicBezTo>
                <a:cubicBezTo>
                  <a:pt x="226" y="80"/>
                  <a:pt x="213" y="80"/>
                  <a:pt x="205" y="88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64" y="129"/>
                  <a:pt x="164" y="142"/>
                  <a:pt x="172" y="150"/>
                </a:cubicBezTo>
                <a:cubicBezTo>
                  <a:pt x="272" y="251"/>
                  <a:pt x="272" y="251"/>
                  <a:pt x="272" y="251"/>
                </a:cubicBezTo>
                <a:cubicBezTo>
                  <a:pt x="172" y="351"/>
                  <a:pt x="172" y="351"/>
                  <a:pt x="172" y="351"/>
                </a:cubicBezTo>
                <a:cubicBezTo>
                  <a:pt x="164" y="359"/>
                  <a:pt x="164" y="372"/>
                  <a:pt x="172" y="381"/>
                </a:cubicBezTo>
                <a:cubicBezTo>
                  <a:pt x="205" y="414"/>
                  <a:pt x="205" y="414"/>
                  <a:pt x="205" y="414"/>
                </a:cubicBezTo>
                <a:cubicBezTo>
                  <a:pt x="213" y="422"/>
                  <a:pt x="226" y="422"/>
                  <a:pt x="235" y="414"/>
                </a:cubicBezTo>
                <a:lnTo>
                  <a:pt x="383" y="2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153A696-F3E1-4994-A672-FC5B74ABB1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2" y="2169000"/>
            <a:ext cx="2880000" cy="2520000"/>
          </a:xfrm>
          <a:prstGeom prst="rect">
            <a:avLst/>
          </a:prstGeom>
          <a:noFill/>
        </p:spPr>
        <p:txBody>
          <a:bodyPr vert="horz" lIns="0" tIns="36000" rIns="0" bIns="3600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21793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890D2-5FA1-4E1C-83EE-5DBA3C1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8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9B5AD-B924-C8E6-54EE-5F3B0A20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83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L_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302698F-2D25-467A-B9AD-381A81FB3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0" y="478050"/>
            <a:ext cx="10511419" cy="610974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Einzeiliger</a:t>
            </a:r>
            <a:r>
              <a:rPr lang="en-US"/>
              <a:t> </a:t>
            </a:r>
            <a:r>
              <a:rPr lang="en-US" err="1"/>
              <a:t>Titel</a:t>
            </a:r>
            <a:r>
              <a:rPr lang="en-US"/>
              <a:t> plus Action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A3FCEA-3E52-4990-8EBD-7DF5C2C30E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2491" y="1089024"/>
            <a:ext cx="10511308" cy="36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Ein- oder zweizeiliger Actiontitle, welcher die Aussage der Slide auf den Punkt bringt. Hier steht die Antwort auf die „So </a:t>
            </a:r>
            <a:r>
              <a:rPr kumimoji="0" lang="de-DE" sz="11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What</a:t>
            </a: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?“-Frage (warum existiert diese Slide, was möchte sie mir sagen?).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AB56FAF-27EA-477F-4FAF-6C42CCC1A0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962" y="179035"/>
            <a:ext cx="10510837" cy="2880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>
              <a:buFont typeface="Arial" panose="020B0604020202020204" pitchFamily="34" charset="0"/>
              <a:buNone/>
              <a:defRPr lang="en-US" sz="14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defRPr>
            </a:lvl1pPr>
          </a:lstStyle>
          <a:p>
            <a:r>
              <a:rPr lang="en-GB" sz="1400" dirty="0">
                <a:effectLst/>
                <a:latin typeface="CMSSBX10"/>
              </a:rPr>
              <a:t>Evaluation of Chain-of-Thought Prompting on the Task of Entity Matching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575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302698F-2D25-467A-B9AD-381A81FB3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2" y="478050"/>
            <a:ext cx="10510837" cy="612000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Einzeiliger</a:t>
            </a:r>
            <a:r>
              <a:rPr lang="en-US"/>
              <a:t> </a:t>
            </a:r>
            <a:r>
              <a:rPr lang="en-US" err="1"/>
              <a:t>Titel</a:t>
            </a:r>
            <a:r>
              <a:rPr lang="en-US"/>
              <a:t> </a:t>
            </a:r>
            <a:r>
              <a:rPr lang="en-US" err="1"/>
              <a:t>ohne</a:t>
            </a:r>
            <a:r>
              <a:rPr lang="en-US"/>
              <a:t> Action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74B6A29-AA31-462B-7934-2450B1A275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962" y="179035"/>
            <a:ext cx="10510837" cy="2880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>
              <a:buFont typeface="Arial" panose="020B0604020202020204" pitchFamily="34" charset="0"/>
              <a:buNone/>
              <a:defRPr lang="en-GB" sz="1400" kern="12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Franklin Gothic Medium" panose="020B0603020102020204" pitchFamily="34" charset="0"/>
                <a:cs typeface="Franklin Gothic Medium" panose="020B0603020102020204" pitchFamily="34" charset="0"/>
              </a:defRPr>
            </a:lvl1pPr>
          </a:lstStyle>
          <a:p>
            <a:r>
              <a:rPr lang="en-GB" sz="1400" dirty="0">
                <a:effectLst/>
                <a:latin typeface="CMSSBX10"/>
              </a:rPr>
              <a:t>Evaluation of Chain-of-Thought Prompting on the Task of Entity Matching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869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302698F-2D25-467A-B9AD-381A81FB3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369" y="478050"/>
            <a:ext cx="10510432" cy="971338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Zweizeiliger</a:t>
            </a:r>
            <a:r>
              <a:rPr lang="en-US"/>
              <a:t> </a:t>
            </a:r>
            <a:r>
              <a:rPr lang="en-US" err="1"/>
              <a:t>Titel</a:t>
            </a:r>
            <a:r>
              <a:rPr lang="en-US"/>
              <a:t> </a:t>
            </a:r>
            <a:r>
              <a:rPr lang="en-US" err="1"/>
              <a:t>ohne</a:t>
            </a:r>
            <a:r>
              <a:rPr lang="en-US"/>
              <a:t> Action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754C5E7-0C7F-1059-FFF0-63EE8EF787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962" y="179035"/>
            <a:ext cx="10510837" cy="2880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>
              <a:buFont typeface="Arial" panose="020B0604020202020204" pitchFamily="34" charset="0"/>
              <a:buNone/>
              <a:defRPr lang="en-US" sz="14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r>
              <a:rPr lang="en-GB" sz="1400" dirty="0">
                <a:effectLst/>
                <a:latin typeface="CMSSBX10"/>
              </a:rPr>
              <a:t>Evaluation of Chain-of-Thought Prompting on the Task of Entity Matching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803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_2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98AAF-8523-4EA4-87ED-7CF3B22716D1}"/>
              </a:ext>
            </a:extLst>
          </p:cNvPr>
          <p:cNvSpPr/>
          <p:nvPr userDrawn="1"/>
        </p:nvSpPr>
        <p:spPr>
          <a:xfrm>
            <a:off x="1" y="0"/>
            <a:ext cx="4140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ECE86-E7DD-4AF6-80F7-AD5A223E64F3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9904FD-ACA6-404B-AD3F-FF04357E01BB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EB27E-7228-48A5-A85E-5FB3D12169F6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5A2D5B-CCCB-4A63-AABE-7DA84DBC30C7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18">
            <a:extLst>
              <a:ext uri="{FF2B5EF4-FFF2-40B4-BE49-F238E27FC236}">
                <a16:creationId xmlns:a16="http://schemas.microsoft.com/office/drawing/2014/main" id="{4268B5E9-068D-4603-A35B-93CDD8331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5963" y="6424073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100" b="1" smtClean="0"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fld id="{9DA5C334-A66F-BE4B-8043-072F869F08C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7D53C0C-A63D-4818-BA41-0DE904B1E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2" y="2169000"/>
            <a:ext cx="2880000" cy="2520000"/>
          </a:xfrm>
          <a:prstGeom prst="rect">
            <a:avLst/>
          </a:prstGeom>
          <a:noFill/>
        </p:spPr>
        <p:txBody>
          <a:bodyPr vert="horz" lIns="0" tIns="36000" rIns="0" bIns="3600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Titel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7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_2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98AAF-8523-4EA4-87ED-7CF3B22716D1}"/>
              </a:ext>
            </a:extLst>
          </p:cNvPr>
          <p:cNvSpPr/>
          <p:nvPr userDrawn="1"/>
        </p:nvSpPr>
        <p:spPr>
          <a:xfrm>
            <a:off x="1" y="0"/>
            <a:ext cx="7200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ECE86-E7DD-4AF6-80F7-AD5A223E64F3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9904FD-ACA6-404B-AD3F-FF04357E01BB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EB27E-7228-48A5-A85E-5FB3D12169F6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5A2D5B-CCCB-4A63-AABE-7DA84DBC30C7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18">
            <a:extLst>
              <a:ext uri="{FF2B5EF4-FFF2-40B4-BE49-F238E27FC236}">
                <a16:creationId xmlns:a16="http://schemas.microsoft.com/office/drawing/2014/main" id="{9AA55472-7A30-4935-B82A-90A2C3F8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5963" y="6424073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100" b="1" smtClean="0"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fld id="{9DA5C334-A66F-BE4B-8043-072F869F08C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DA5653D1-0756-454C-90E6-B7F1806747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2" y="478050"/>
            <a:ext cx="6357619" cy="972000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Titel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3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genda_2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98AAF-8523-4EA4-87ED-7CF3B22716D1}"/>
              </a:ext>
            </a:extLst>
          </p:cNvPr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18">
            <a:extLst>
              <a:ext uri="{FF2B5EF4-FFF2-40B4-BE49-F238E27FC236}">
                <a16:creationId xmlns:a16="http://schemas.microsoft.com/office/drawing/2014/main" id="{AA21816D-5738-4DA0-8C4B-D4B6A217E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5963" y="6424073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100" b="1" smtClean="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fld id="{9DA5C334-A66F-BE4B-8043-072F869F08CC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023A26FE-81F1-4BB8-91FC-DFDBFFB4BE16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1665A3EB-E517-424F-81B5-FF007BB27B62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791893F3-89DC-4FFA-A4BB-805238C130DB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1" name="Straight Connector 13">
              <a:extLst>
                <a:ext uri="{FF2B5EF4-FFF2-40B4-BE49-F238E27FC236}">
                  <a16:creationId xmlns:a16="http://schemas.microsoft.com/office/drawing/2014/main" id="{6BA98E0B-3A10-4EC9-BBD9-27A0FE47DF64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BF2EE44-92B0-4ED8-90B8-4BCD46AF5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2" y="478050"/>
            <a:ext cx="5252419" cy="972000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Titel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1AA3CF2-87D7-4F45-8F0B-653A8204EC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963" y="179035"/>
            <a:ext cx="5253038" cy="2880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>
              <a:buFont typeface="Arial" panose="020B0604020202020204" pitchFamily="34" charset="0"/>
              <a:buNone/>
              <a:defRPr lang="en-US" sz="14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/>
              <a:t>BREADCRUMBS – </a:t>
            </a:r>
            <a:r>
              <a:rPr lang="en-US" err="1"/>
              <a:t>Themenbereich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50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Agenda_2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98AAF-8523-4EA4-87ED-7CF3B22716D1}"/>
              </a:ext>
            </a:extLst>
          </p:cNvPr>
          <p:cNvSpPr/>
          <p:nvPr userDrawn="1"/>
        </p:nvSpPr>
        <p:spPr>
          <a:xfrm>
            <a:off x="7872000" y="0"/>
            <a:ext cx="4320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1F3965"/>
              </a:gs>
              <a:gs pos="80000">
                <a:srgbClr val="5177B9"/>
              </a:gs>
              <a:gs pos="44000">
                <a:srgbClr val="31599E"/>
              </a:gs>
              <a:gs pos="100000">
                <a:srgbClr val="7094D3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" rIns="90000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u="none" strike="noStrike" kern="1200" cap="none" spc="0" normalizeH="0" baseline="0" noProof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43C9D540-5390-404C-BFE5-EB362ED9E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5963" y="6424073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100" b="1" smtClean="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fld id="{9DA5C334-A66F-BE4B-8043-072F869F08CC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C6A3EF53-1D51-4A03-B65D-C1DCB8C8288C}"/>
              </a:ext>
            </a:extLst>
          </p:cNvPr>
          <p:cNvGrpSpPr/>
          <p:nvPr userDrawn="1"/>
        </p:nvGrpSpPr>
        <p:grpSpPr>
          <a:xfrm>
            <a:off x="839788" y="6341047"/>
            <a:ext cx="2001155" cy="369332"/>
            <a:chOff x="574633" y="720339"/>
            <a:chExt cx="3188444" cy="588457"/>
          </a:xfrm>
          <a:noFill/>
        </p:grpSpPr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A45182C3-9127-415B-92B3-4CA2A7A32D68}"/>
                </a:ext>
              </a:extLst>
            </p:cNvPr>
            <p:cNvSpPr txBox="1"/>
            <p:nvPr/>
          </p:nvSpPr>
          <p:spPr>
            <a:xfrm>
              <a:off x="1806673" y="792655"/>
              <a:ext cx="1956404" cy="4903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700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Medium" charset="0"/>
                  <a:ea typeface="Franklin Gothic Medium" charset="0"/>
                  <a:cs typeface="Franklin Gothic Medium" charset="0"/>
                </a:rPr>
                <a:t>Students’ Association for Data Analytics &amp; Statistics</a:t>
              </a: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6D986ABD-F1D8-4C6C-BDB0-1C3A59BAAB0A}"/>
                </a:ext>
              </a:extLst>
            </p:cNvPr>
            <p:cNvSpPr txBox="1"/>
            <p:nvPr/>
          </p:nvSpPr>
          <p:spPr>
            <a:xfrm>
              <a:off x="574633" y="720339"/>
              <a:ext cx="1980536" cy="5884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accent1">
                      <a:alpha val="84000"/>
                    </a:schemeClr>
                  </a:solidFill>
                  <a:effectLst>
                    <a:reflection endPos="0" dist="50800" dir="5400000" sy="-100000" algn="bl" rotWithShape="0"/>
                  </a:effectLst>
                  <a:latin typeface="Franklin Gothic Demi" charset="0"/>
                  <a:ea typeface="Franklin Gothic Demi" charset="0"/>
                  <a:cs typeface="Franklin Gothic Demi" charset="0"/>
                </a:rPr>
                <a:t>STADS</a:t>
              </a:r>
            </a:p>
          </p:txBody>
        </p:sp>
        <p:cxnSp>
          <p:nvCxnSpPr>
            <p:cNvPr id="15" name="Straight Connector 13">
              <a:extLst>
                <a:ext uri="{FF2B5EF4-FFF2-40B4-BE49-F238E27FC236}">
                  <a16:creationId xmlns:a16="http://schemas.microsoft.com/office/drawing/2014/main" id="{D3A4FA64-077A-4245-9D9B-D29EE6FC24F7}"/>
                </a:ext>
              </a:extLst>
            </p:cNvPr>
            <p:cNvCxnSpPr/>
            <p:nvPr/>
          </p:nvCxnSpPr>
          <p:spPr>
            <a:xfrm>
              <a:off x="1869238" y="868979"/>
              <a:ext cx="0" cy="33741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22600E18-0A48-4660-873E-0AA686134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382" y="478050"/>
            <a:ext cx="7029618" cy="972000"/>
          </a:xfrm>
          <a:prstGeom prst="rect">
            <a:avLst/>
          </a:prstGeom>
          <a:noFill/>
        </p:spPr>
        <p:txBody>
          <a:bodyPr vert="horz" lIns="0" tIns="36000" rIns="0" bIns="36000" rtlCol="0" anchor="t">
            <a:noAutofit/>
          </a:bodyPr>
          <a:lstStyle>
            <a:lvl1pPr>
              <a:defRPr lang="en-US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Titel</a:t>
            </a:r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8ED7251-D51C-4198-81E4-0AE138D23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962" y="179035"/>
            <a:ext cx="7029037" cy="2880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>
              <a:buFont typeface="Arial" panose="020B0604020202020204" pitchFamily="34" charset="0"/>
              <a:buNone/>
              <a:defRPr lang="en-US" sz="14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/>
              <a:t>BREADCRUMBS – </a:t>
            </a:r>
            <a:r>
              <a:rPr lang="en-US" err="1"/>
              <a:t>Themenbereich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59980D1-749C-F792-DC80-FC7F43B495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54486675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5" imgW="7772400" imgH="10058400" progId="TCLayout.ActiveDocument.1">
                  <p:embed/>
                </p:oleObj>
              </mc:Choice>
              <mc:Fallback>
                <p:oleObj name="think-cell Folie" r:id="rId25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59980D1-749C-F792-DC80-FC7F43B495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371442"/>
            <a:ext cx="12192000" cy="4865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64" y="478050"/>
            <a:ext cx="10509250" cy="501668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STADS – Slide Master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BE2C6-E649-46BF-834E-31453A9841C8}"/>
              </a:ext>
            </a:extLst>
          </p:cNvPr>
          <p:cNvSpPr txBox="1"/>
          <p:nvPr userDrawn="1"/>
        </p:nvSpPr>
        <p:spPr>
          <a:xfrm>
            <a:off x="803787" y="6493917"/>
            <a:ext cx="4499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+mn-lt"/>
              </a:rPr>
              <a:t>Bachelor Thesis Paul Burkhardt</a:t>
            </a:r>
            <a:endParaRPr lang="en-US" sz="1100" b="1" dirty="0">
              <a:latin typeface="+mn-lt"/>
            </a:endParaRPr>
          </a:p>
        </p:txBody>
      </p:sp>
      <p:sp>
        <p:nvSpPr>
          <p:cNvPr id="8" name="Slide Number Placeholder 18">
            <a:extLst>
              <a:ext uri="{FF2B5EF4-FFF2-40B4-BE49-F238E27FC236}">
                <a16:creationId xmlns:a16="http://schemas.microsoft.com/office/drawing/2014/main" id="{9161D8A6-25BC-4B5A-9927-11A68C496658}"/>
              </a:ext>
            </a:extLst>
          </p:cNvPr>
          <p:cNvSpPr txBox="1">
            <a:spLocks/>
          </p:cNvSpPr>
          <p:nvPr userDrawn="1"/>
        </p:nvSpPr>
        <p:spPr>
          <a:xfrm>
            <a:off x="11016402" y="6432158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100" b="1" kern="120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A5C334-A66F-BE4B-8043-072F869F08CC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D4FA0-A054-F0C4-1921-A0927CDB8BCF}"/>
              </a:ext>
            </a:extLst>
          </p:cNvPr>
          <p:cNvSpPr txBox="1"/>
          <p:nvPr userDrawn="1"/>
        </p:nvSpPr>
        <p:spPr>
          <a:xfrm>
            <a:off x="7688663" y="6493917"/>
            <a:ext cx="3399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GB" sz="1100" b="1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Chair of Information Systems V: Web-based Systems</a:t>
            </a:r>
            <a:endParaRPr lang="en-US" sz="1100" b="1" i="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7D0A6-F6AD-9BBA-E77F-DF707DE328D7}"/>
              </a:ext>
            </a:extLst>
          </p:cNvPr>
          <p:cNvSpPr txBox="1"/>
          <p:nvPr userDrawn="1"/>
        </p:nvSpPr>
        <p:spPr>
          <a:xfrm>
            <a:off x="4941039" y="6493917"/>
            <a:ext cx="2450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+mn-lt"/>
              </a:rPr>
              <a:t>Prof Dr. </a:t>
            </a:r>
            <a:r>
              <a:rPr lang="de-DE" sz="1100" b="1" dirty="0" err="1">
                <a:latin typeface="+mn-lt"/>
              </a:rPr>
              <a:t>Bizer</a:t>
            </a:r>
            <a:r>
              <a:rPr lang="de-DE" sz="1100" b="1" dirty="0">
                <a:latin typeface="+mn-lt"/>
              </a:rPr>
              <a:t> | Ralph Peeters</a:t>
            </a:r>
            <a:endParaRPr lang="en-US" sz="1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484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8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6" orient="horz" pos="913">
          <p15:clr>
            <a:srgbClr val="F26B43"/>
          </p15:clr>
        </p15:guide>
        <p15:guide id="7" orient="horz" pos="3861">
          <p15:clr>
            <a:srgbClr val="F26B43"/>
          </p15:clr>
        </p15:guide>
        <p15:guide id="8" orient="horz" pos="2387">
          <p15:clr>
            <a:srgbClr val="F26B43"/>
          </p15:clr>
        </p15:guide>
        <p15:guide id="9" pos="7151">
          <p15:clr>
            <a:srgbClr val="F26B43"/>
          </p15:clr>
        </p15:guide>
        <p15:guide id="10" orient="horz" pos="300">
          <p15:clr>
            <a:srgbClr val="F26B43"/>
          </p15:clr>
        </p15:guide>
        <p15:guide id="11" pos="3840">
          <p15:clr>
            <a:srgbClr val="F26B43"/>
          </p15:clr>
        </p15:guide>
        <p15:guide id="12" orient="horz" pos="6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AA0A3-5D34-632D-1BC0-578736C3E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 dirty="0"/>
              <a:t>Bachelor Thesis: Checkpoint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CDDD-063E-9351-5171-FAA4D8A6DA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434" y="1491900"/>
            <a:ext cx="5761567" cy="1321637"/>
          </a:xfrm>
        </p:spPr>
        <p:txBody>
          <a:bodyPr/>
          <a:lstStyle/>
          <a:p>
            <a:r>
              <a:rPr lang="en-DE" dirty="0"/>
              <a:t>Paul Burkhardt</a:t>
            </a:r>
          </a:p>
          <a:p>
            <a:r>
              <a:rPr lang="en-GB" sz="1800" dirty="0">
                <a:effectLst/>
                <a:latin typeface="CMSSBX10"/>
              </a:rPr>
              <a:t>Evaluation of Chain-of-Thought Prompting on the Task of Entity Matching </a:t>
            </a:r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18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Baseline Prompt GPT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WDC</a:t>
            </a:r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42380" y="1482407"/>
            <a:ext cx="210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CoT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4-0613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687880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Could you please tell me if the following two products are the same one?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Product 1: {p1}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Product 2: {p2}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my question with Yes or No. Lets think step by step.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2AA21C-CCBC-A4ED-7BB2-81D34DC9F53F}"/>
              </a:ext>
            </a:extLst>
          </p:cNvPr>
          <p:cNvCxnSpPr/>
          <p:nvPr/>
        </p:nvCxnSpPr>
        <p:spPr>
          <a:xfrm>
            <a:off x="864288" y="3280231"/>
            <a:ext cx="1050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2909"/>
              </p:ext>
            </p:extLst>
          </p:nvPr>
        </p:nvGraphicFramePr>
        <p:xfrm>
          <a:off x="864289" y="3787980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[192   4]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 7  18]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2716CC-DCE8-9949-D548-E724D3251156}"/>
              </a:ext>
            </a:extLst>
          </p:cNvPr>
          <p:cNvSpPr txBox="1"/>
          <p:nvPr/>
        </p:nvSpPr>
        <p:spPr>
          <a:xfrm>
            <a:off x="849838" y="5347095"/>
            <a:ext cx="870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en-GB" sz="1800" dirty="0"/>
              <a:t>GPT 3.5-turbo-0301, but not significantly (F1: 0.77 vs 0.76)</a:t>
            </a:r>
            <a:endParaRPr lang="en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12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800" dirty="0"/>
              <a:t>Auto-few-shot-CoT (GPT 4 few-shot reasoning + GPT 4 CoT reasoning)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Reasoning is generated by </a:t>
            </a:r>
            <a:r>
              <a:rPr lang="en-GB" sz="1200" b="1" dirty="0"/>
              <a:t>GPT 4-turbo-0613 through Zero-Shot Prompting</a:t>
            </a:r>
            <a:endParaRPr lang="en-GB" sz="1200" b="1" dirty="0">
              <a:effectLst/>
            </a:endParaRPr>
          </a:p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WDC</a:t>
            </a:r>
          </a:p>
          <a:p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39788" y="1482407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CoT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4-0613</a:t>
            </a:r>
            <a:r>
              <a:rPr lang="en-GB" sz="1200" b="1" dirty="0"/>
              <a:t> 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GB" sz="1200" dirty="0"/>
              <a:t>2 examples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480291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Auto-generated few shot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CoT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-Prompt with two examples in the format:</a:t>
            </a: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Q: Are the following two products the same?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1: 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2: …</a:t>
            </a:r>
            <a:endParaRPr lang="en-GB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</a:t>
            </a:r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Reasoning</a:t>
            </a:r>
          </a:p>
          <a:p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Result (Match or No Match)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Q: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Let’s think step by step!</a:t>
            </a: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46746"/>
              </p:ext>
            </p:extLst>
          </p:nvPr>
        </p:nvGraphicFramePr>
        <p:xfrm>
          <a:off x="864288" y="3789363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/>
                        <a:t>Accuracy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Precision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Recall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F1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Confusion Matrix</a:t>
                      </a:r>
                      <a:endParaRPr lang="en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[192   4]</a:t>
                      </a:r>
                    </a:p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  8  17]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20F4B-1120-4AFB-58EC-2E41923D4A58}"/>
              </a:ext>
            </a:extLst>
          </p:cNvPr>
          <p:cNvSpPr txBox="1"/>
          <p:nvPr/>
        </p:nvSpPr>
        <p:spPr>
          <a:xfrm>
            <a:off x="849838" y="5347095"/>
            <a:ext cx="7389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GPT 3.5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en-DE" sz="1800" dirty="0"/>
              <a:t>CoT reasoning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/>
              <a:t>Still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Baseline Prompt</a:t>
            </a:r>
            <a:endParaRPr lang="en-DE" dirty="0"/>
          </a:p>
          <a:p>
            <a:pPr marL="285750" indent="-285750">
              <a:buFont typeface="Wingdings" pitchFamily="2" charset="2"/>
              <a:buChar char="è"/>
            </a:pPr>
            <a:r>
              <a:rPr lang="en-DE" dirty="0"/>
              <a:t>Very expensive: 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~5$ </a:t>
            </a:r>
            <a:endParaRPr lang="en-DE" sz="1800" dirty="0"/>
          </a:p>
          <a:p>
            <a:pPr marL="285750" indent="-285750">
              <a:buFont typeface="Wingdings" pitchFamily="2" charset="2"/>
              <a:buChar char="è"/>
            </a:pPr>
            <a:endParaRPr lang="de-DE" dirty="0"/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13658-9903-6BFD-1602-1F72FD3EBFC9}"/>
              </a:ext>
            </a:extLst>
          </p:cNvPr>
          <p:cNvSpPr txBox="1"/>
          <p:nvPr/>
        </p:nvSpPr>
        <p:spPr>
          <a:xfrm>
            <a:off x="839788" y="2903683"/>
            <a:ext cx="210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Eval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5E928-1CDD-8BAC-D492-5742EAA7EE9F}"/>
              </a:ext>
            </a:extLst>
          </p:cNvPr>
          <p:cNvSpPr txBox="1"/>
          <p:nvPr/>
        </p:nvSpPr>
        <p:spPr>
          <a:xfrm>
            <a:off x="2857774" y="2903683"/>
            <a:ext cx="47339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Decide if this answer corresponds to two products matching or not.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with "match" or "no match".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Answer: {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chain_of_thought_reasoning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7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8E6F-544C-ED94-855B-32352B35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0" dirty="0">
                <a:effectLst/>
                <a:latin typeface="+mj-lt"/>
              </a:rPr>
              <a:t>Amazon-Walmart Dataset </a:t>
            </a:r>
            <a:br>
              <a:rPr lang="en-GB" dirty="0">
                <a:latin typeface="+mj-lt"/>
              </a:rPr>
            </a:b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56F3-E388-A6FD-21DD-0643BD55BA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4550" y="4564063"/>
            <a:ext cx="10507663" cy="1500187"/>
          </a:xfrm>
          <a:prstGeom prst="rect">
            <a:avLst/>
          </a:prstGeom>
        </p:spPr>
        <p:txBody>
          <a:bodyPr/>
          <a:lstStyle/>
          <a:p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3D2CC-85CB-C6EC-6C36-7F52AF14A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2985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Manual-few-shot-CoT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Amazon-Walmart</a:t>
            </a:r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39788" y="1482407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CoT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GB" sz="1200" dirty="0"/>
              <a:t>2 examples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4665060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Self-crafted few shot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CoT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-Prompt with two examples in the format:</a:t>
            </a: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Q: Are the following two products the same?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1: 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2: …</a:t>
            </a:r>
            <a:endParaRPr lang="en-GB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</a:t>
            </a:r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Reasoning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Q: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Let’s think step by step!</a:t>
            </a: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64001"/>
              </p:ext>
            </p:extLst>
          </p:nvPr>
        </p:nvGraphicFramePr>
        <p:xfrm>
          <a:off x="864288" y="3789363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/>
                        <a:t>Accuracy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Precision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Recall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F1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Confusion Matrix</a:t>
                      </a:r>
                      <a:endParaRPr lang="en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[363   2]</a:t>
                      </a:r>
                    </a:p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[ 14  26]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20F4B-1120-4AFB-58EC-2E41923D4A58}"/>
              </a:ext>
            </a:extLst>
          </p:cNvPr>
          <p:cNvSpPr txBox="1"/>
          <p:nvPr/>
        </p:nvSpPr>
        <p:spPr>
          <a:xfrm>
            <a:off x="849838" y="5347095"/>
            <a:ext cx="6761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prompt (F1 0.76 </a:t>
            </a:r>
            <a:r>
              <a:rPr lang="de-DE" dirty="0" err="1"/>
              <a:t>vs</a:t>
            </a:r>
            <a:r>
              <a:rPr lang="de-DE" dirty="0"/>
              <a:t> 0.69)</a:t>
            </a:r>
            <a:endParaRPr lang="en-DE" dirty="0"/>
          </a:p>
          <a:p>
            <a:pPr marL="285750" indent="-2857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13658-9903-6BFD-1602-1F72FD3EBFC9}"/>
              </a:ext>
            </a:extLst>
          </p:cNvPr>
          <p:cNvSpPr txBox="1"/>
          <p:nvPr/>
        </p:nvSpPr>
        <p:spPr>
          <a:xfrm>
            <a:off x="839788" y="2903683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Eval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endParaRPr lang="en-GB" sz="1200" dirty="0"/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5E928-1CDD-8BAC-D492-5742EAA7EE9F}"/>
              </a:ext>
            </a:extLst>
          </p:cNvPr>
          <p:cNvSpPr txBox="1"/>
          <p:nvPr/>
        </p:nvSpPr>
        <p:spPr>
          <a:xfrm>
            <a:off x="2857774" y="2903683"/>
            <a:ext cx="47339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Decide if this answer corresponds to two products matching or not.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with "match" or "no match".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Answer: {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chain_of_thought_reasoning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8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Auto-few-shot-CoT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Reasoning is generated by </a:t>
            </a:r>
            <a:r>
              <a:rPr lang="en-GB" sz="1200" b="1" dirty="0"/>
              <a:t>GPT 3.5-turbo-0301 through Zero-Shot Prompting</a:t>
            </a:r>
            <a:endParaRPr lang="en-GB" sz="1200" b="1" dirty="0">
              <a:effectLst/>
            </a:endParaRPr>
          </a:p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Amazon-Walmart</a:t>
            </a:r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39788" y="1482407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CoT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GB" sz="1200" dirty="0"/>
              <a:t>2 examples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480291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Auto-generated few shot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CoT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-Prompt with two examples in the format:</a:t>
            </a: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Q: Are the following two products the same?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1: 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2: …</a:t>
            </a:r>
            <a:endParaRPr lang="en-GB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</a:t>
            </a:r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Reasoning</a:t>
            </a:r>
          </a:p>
          <a:p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Result (Match or No Match)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Q: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Let’s think step by step!</a:t>
            </a: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81111"/>
              </p:ext>
            </p:extLst>
          </p:nvPr>
        </p:nvGraphicFramePr>
        <p:xfrm>
          <a:off x="864288" y="3789363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/>
                        <a:t>Accuracy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Precision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Recall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F1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Confusion Matrix</a:t>
                      </a:r>
                      <a:endParaRPr lang="en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[363   2]</a:t>
                      </a:r>
                    </a:p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[ 20  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20F4B-1120-4AFB-58EC-2E41923D4A58}"/>
              </a:ext>
            </a:extLst>
          </p:cNvPr>
          <p:cNvSpPr txBox="1"/>
          <p:nvPr/>
        </p:nvSpPr>
        <p:spPr>
          <a:xfrm>
            <a:off x="849838" y="5347095"/>
            <a:ext cx="454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Baseline Prompt</a:t>
            </a:r>
            <a:endParaRPr lang="en-DE" dirty="0"/>
          </a:p>
          <a:p>
            <a:pPr marL="285750" indent="-2857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13658-9903-6BFD-1602-1F72FD3EBFC9}"/>
              </a:ext>
            </a:extLst>
          </p:cNvPr>
          <p:cNvSpPr txBox="1"/>
          <p:nvPr/>
        </p:nvSpPr>
        <p:spPr>
          <a:xfrm>
            <a:off x="839788" y="2903683"/>
            <a:ext cx="210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Eval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5E928-1CDD-8BAC-D492-5742EAA7EE9F}"/>
              </a:ext>
            </a:extLst>
          </p:cNvPr>
          <p:cNvSpPr txBox="1"/>
          <p:nvPr/>
        </p:nvSpPr>
        <p:spPr>
          <a:xfrm>
            <a:off x="2857774" y="2903683"/>
            <a:ext cx="47339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Decide if this answer corresponds to two products matching or not.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with "match" or "no match".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Answer: {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chain_of_thought_reasoning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8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8E6F-544C-ED94-855B-32352B35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0" dirty="0">
                <a:effectLst/>
                <a:latin typeface="+mj-lt"/>
              </a:rPr>
              <a:t>Amazon-Google Dataset </a:t>
            </a:r>
            <a:br>
              <a:rPr lang="en-GB" dirty="0">
                <a:latin typeface="+mj-lt"/>
              </a:rPr>
            </a:b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56F3-E388-A6FD-21DD-0643BD55BA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4550" y="4564063"/>
            <a:ext cx="10507663" cy="1500187"/>
          </a:xfrm>
          <a:prstGeom prst="rect">
            <a:avLst/>
          </a:prstGeom>
        </p:spPr>
        <p:txBody>
          <a:bodyPr/>
          <a:lstStyle/>
          <a:p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3D2CC-85CB-C6EC-6C36-7F52AF14A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7391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Manual-few-shot-CoT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Amazon-Google</a:t>
            </a:r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39788" y="1482407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CoT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GB" sz="1200" dirty="0"/>
              <a:t>2 examples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4665060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Self-crafted few shot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CoT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-Prompt with two examples in the format:</a:t>
            </a: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Q: Are the following two products the same?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1: 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2: …</a:t>
            </a:r>
            <a:endParaRPr lang="en-GB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</a:t>
            </a:r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Reasoning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Q: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Let’s think step by step!</a:t>
            </a: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82996"/>
              </p:ext>
            </p:extLst>
          </p:nvPr>
        </p:nvGraphicFramePr>
        <p:xfrm>
          <a:off x="864288" y="3789363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/>
                        <a:t>Accuracy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Precision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Recall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F1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Confusion Matrix</a:t>
                      </a:r>
                      <a:endParaRPr lang="en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[311  49]</a:t>
                      </a:r>
                    </a:p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[ 10  30]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20F4B-1120-4AFB-58EC-2E41923D4A58}"/>
              </a:ext>
            </a:extLst>
          </p:cNvPr>
          <p:cNvSpPr txBox="1"/>
          <p:nvPr/>
        </p:nvSpPr>
        <p:spPr>
          <a:xfrm>
            <a:off x="849838" y="5347095"/>
            <a:ext cx="7117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de-DE" dirty="0"/>
              <a:t>Low Precision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parameter</a:t>
            </a:r>
            <a:endParaRPr lang="en-DE" dirty="0"/>
          </a:p>
          <a:p>
            <a:pPr marL="285750" indent="-2857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13658-9903-6BFD-1602-1F72FD3EBFC9}"/>
              </a:ext>
            </a:extLst>
          </p:cNvPr>
          <p:cNvSpPr txBox="1"/>
          <p:nvPr/>
        </p:nvSpPr>
        <p:spPr>
          <a:xfrm>
            <a:off x="839788" y="2903683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Eval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endParaRPr lang="en-GB" sz="1200" dirty="0"/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5E928-1CDD-8BAC-D492-5742EAA7EE9F}"/>
              </a:ext>
            </a:extLst>
          </p:cNvPr>
          <p:cNvSpPr txBox="1"/>
          <p:nvPr/>
        </p:nvSpPr>
        <p:spPr>
          <a:xfrm>
            <a:off x="2857774" y="2903683"/>
            <a:ext cx="47339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Decide if this answer corresponds to two products matching or not.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with "match" or "no match".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Answer: {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chain_of_thought_reasoning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9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8E6F-544C-ED94-855B-32352B35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6000" b="0" dirty="0">
                <a:effectLst/>
                <a:latin typeface="+mj-lt"/>
              </a:rPr>
            </a:br>
            <a:r>
              <a:rPr lang="en-GB" sz="6000" b="0" dirty="0">
                <a:effectLst/>
                <a:latin typeface="+mj-lt"/>
              </a:rPr>
              <a:t>Llama</a:t>
            </a:r>
            <a:br>
              <a:rPr lang="en-GB" sz="6000" b="0" dirty="0">
                <a:effectLst/>
                <a:latin typeface="+mj-lt"/>
              </a:rPr>
            </a:b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56F3-E388-A6FD-21DD-0643BD55BA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4550" y="4564063"/>
            <a:ext cx="10507663" cy="1500187"/>
          </a:xfrm>
          <a:prstGeom prst="rect">
            <a:avLst/>
          </a:prstGeom>
        </p:spPr>
        <p:txBody>
          <a:bodyPr/>
          <a:lstStyle/>
          <a:p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3D2CC-85CB-C6EC-6C36-7F52AF14A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1804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Baseline Prompt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WDC</a:t>
            </a:r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42380" y="1482407"/>
            <a:ext cx="210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Llama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6878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Could you please tell me if the following two products are the same one?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Product 1: {p1}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Product 2: {p2}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my question only with True or False.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2AA21C-CCBC-A4ED-7BB2-81D34DC9F53F}"/>
              </a:ext>
            </a:extLst>
          </p:cNvPr>
          <p:cNvCxnSpPr/>
          <p:nvPr/>
        </p:nvCxnSpPr>
        <p:spPr>
          <a:xfrm>
            <a:off x="864288" y="3280231"/>
            <a:ext cx="1050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16675"/>
              </p:ext>
            </p:extLst>
          </p:nvPr>
        </p:nvGraphicFramePr>
        <p:xfrm>
          <a:off x="861695" y="3789363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/>
                        <a:t>Accuracy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Precision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Recall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F1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Confusion Matrix</a:t>
                      </a:r>
                      <a:endParaRPr lang="en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  <a:p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[149  47]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 4  21]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494189F-3208-1E4C-0C6E-C4F48EDE72FD}"/>
              </a:ext>
            </a:extLst>
          </p:cNvPr>
          <p:cNvSpPr txBox="1"/>
          <p:nvPr/>
        </p:nvSpPr>
        <p:spPr>
          <a:xfrm>
            <a:off x="849838" y="5347095"/>
            <a:ext cx="1807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de-DE" dirty="0"/>
              <a:t>Low Precision</a:t>
            </a:r>
          </a:p>
          <a:p>
            <a:endParaRPr lang="en-DE" dirty="0"/>
          </a:p>
          <a:p>
            <a:pPr marL="285750" indent="-285750">
              <a:buFont typeface="Wingdings" pitchFamily="2" charset="2"/>
              <a:buChar char="è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3811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42380" y="1482407"/>
            <a:ext cx="105098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latin typeface="+mj-lt"/>
              </a:rPr>
              <a:t>More experiments on </a:t>
            </a:r>
            <a:r>
              <a:rPr lang="en-GB" sz="1800" b="0" dirty="0">
                <a:effectLst/>
                <a:latin typeface="+mj-lt"/>
              </a:rPr>
              <a:t>Amazon-Google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More experiments with Llama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Clustering of Auto-</a:t>
            </a:r>
            <a:r>
              <a:rPr lang="en-GB" dirty="0" err="1">
                <a:latin typeface="+mj-lt"/>
              </a:rPr>
              <a:t>CoT</a:t>
            </a:r>
            <a:r>
              <a:rPr lang="en-GB" dirty="0">
                <a:latin typeface="+mj-lt"/>
              </a:rPr>
              <a:t> Reasoning (</a:t>
            </a:r>
            <a:r>
              <a:rPr lang="en-GB" dirty="0" err="1">
                <a:latin typeface="+mj-lt"/>
              </a:rPr>
              <a:t>AutoCoT</a:t>
            </a:r>
            <a:r>
              <a:rPr lang="en-GB" dirty="0">
                <a:latin typeface="+mj-lt"/>
              </a:rPr>
              <a:t>)</a:t>
            </a:r>
            <a:r>
              <a:rPr lang="en-GB" baseline="30000" dirty="0">
                <a:latin typeface="+mj-lt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aseline="30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More Reasoning Examples for </a:t>
            </a:r>
            <a:r>
              <a:rPr lang="en-GB" dirty="0" err="1">
                <a:latin typeface="+mj-lt"/>
              </a:rPr>
              <a:t>AutoCoT</a:t>
            </a:r>
            <a:endParaRPr lang="en-GB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Specific prompt design to nudge higher accuracy/recall when they are specifically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67758-40D2-8604-9FBC-8B5E0124C808}"/>
              </a:ext>
            </a:extLst>
          </p:cNvPr>
          <p:cNvSpPr txBox="1"/>
          <p:nvPr/>
        </p:nvSpPr>
        <p:spPr>
          <a:xfrm>
            <a:off x="814388" y="6110121"/>
            <a:ext cx="2126456" cy="46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aseline="30000" dirty="0"/>
              <a:t>1</a:t>
            </a:r>
            <a:r>
              <a:rPr lang="en-GB" sz="1100" dirty="0"/>
              <a:t>https://</a:t>
            </a:r>
            <a:r>
              <a:rPr lang="en-GB" sz="1100" dirty="0" err="1"/>
              <a:t>arxiv.org</a:t>
            </a:r>
            <a:r>
              <a:rPr lang="en-GB" sz="1100" dirty="0"/>
              <a:t>/abs/2210.03493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98529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0DDA1-05CF-AE91-20C4-67E3CA62DBF5}"/>
              </a:ext>
            </a:extLst>
          </p:cNvPr>
          <p:cNvSpPr txBox="1"/>
          <p:nvPr/>
        </p:nvSpPr>
        <p:spPr>
          <a:xfrm>
            <a:off x="842380" y="1464274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0" dirty="0">
                <a:effectLst/>
                <a:latin typeface="+mj-lt"/>
              </a:rPr>
              <a:t>WDC</a:t>
            </a:r>
            <a:endParaRPr lang="en-GB" dirty="0">
              <a:latin typeface="+mj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CF267-29DB-9AA6-ECC2-289F5DE9D130}"/>
              </a:ext>
            </a:extLst>
          </p:cNvPr>
          <p:cNvSpPr txBox="1"/>
          <p:nvPr/>
        </p:nvSpPr>
        <p:spPr>
          <a:xfrm>
            <a:off x="4713997" y="1464274"/>
            <a:ext cx="279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effectLst/>
                <a:latin typeface="+mj-lt"/>
              </a:rPr>
              <a:t>Amazon-Walmart Dataset </a:t>
            </a:r>
            <a:endParaRPr lang="en-GB" dirty="0">
              <a:latin typeface="+mj-lt"/>
            </a:endParaRPr>
          </a:p>
          <a:p>
            <a:endParaRPr lang="en-DE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7B08B-3407-714C-1D68-395BEBC83F21}"/>
              </a:ext>
            </a:extLst>
          </p:cNvPr>
          <p:cNvSpPr txBox="1"/>
          <p:nvPr/>
        </p:nvSpPr>
        <p:spPr>
          <a:xfrm>
            <a:off x="8725917" y="1464274"/>
            <a:ext cx="262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effectLst/>
                <a:latin typeface="+mj-lt"/>
              </a:rPr>
              <a:t>Amazon-Google Dataset </a:t>
            </a:r>
            <a:endParaRPr lang="en-GB" dirty="0">
              <a:latin typeface="+mj-lt"/>
            </a:endParaRPr>
          </a:p>
          <a:p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CF79E-25BF-5682-8E69-918967129696}"/>
              </a:ext>
            </a:extLst>
          </p:cNvPr>
          <p:cNvSpPr txBox="1"/>
          <p:nvPr/>
        </p:nvSpPr>
        <p:spPr>
          <a:xfrm>
            <a:off x="839787" y="1824637"/>
            <a:ext cx="2914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-220 items</a:t>
            </a:r>
          </a:p>
          <a:p>
            <a:r>
              <a:rPr lang="en-DE" dirty="0"/>
              <a:t>-Title &amp; product description</a:t>
            </a:r>
          </a:p>
          <a:p>
            <a:r>
              <a:rPr lang="en-DE" dirty="0"/>
              <a:t>-Base Dataset for first experiments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DE" dirty="0"/>
              <a:t>All used Datets are downsampled versions of the original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0975C-CBF7-999E-15E8-928901B52B00}"/>
              </a:ext>
            </a:extLst>
          </p:cNvPr>
          <p:cNvSpPr txBox="1"/>
          <p:nvPr/>
        </p:nvSpPr>
        <p:spPr>
          <a:xfrm>
            <a:off x="8723324" y="1824637"/>
            <a:ext cx="202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-400 items</a:t>
            </a:r>
          </a:p>
          <a:p>
            <a:r>
              <a:rPr lang="en-DE" dirty="0"/>
              <a:t>-Title</a:t>
            </a:r>
          </a:p>
          <a:p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D1519-F94D-D717-663A-239B2605195F}"/>
              </a:ext>
            </a:extLst>
          </p:cNvPr>
          <p:cNvSpPr txBox="1"/>
          <p:nvPr/>
        </p:nvSpPr>
        <p:spPr>
          <a:xfrm>
            <a:off x="4713997" y="1824637"/>
            <a:ext cx="322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-405 items</a:t>
            </a:r>
          </a:p>
          <a:p>
            <a:r>
              <a:rPr lang="en-DE" dirty="0"/>
              <a:t>-Title &amp; product description</a:t>
            </a: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39787" y="3530628"/>
            <a:ext cx="2101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Baseline Prompt:</a:t>
            </a:r>
          </a:p>
          <a:p>
            <a:r>
              <a:rPr lang="en-GB" sz="1200" dirty="0"/>
              <a:t>GPT 3.5-turbo-0301</a:t>
            </a:r>
            <a:endParaRPr lang="en-GB" sz="1600" b="0" dirty="0">
              <a:effectLst/>
            </a:endParaRP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632142" y="3530628"/>
            <a:ext cx="687880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Could you please tell me if the following two products are the same one?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Product 1: {p1}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Product 2: {p2}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my question only with True or False.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2AA21C-CCBC-A4ED-7BB2-81D34DC9F53F}"/>
              </a:ext>
            </a:extLst>
          </p:cNvPr>
          <p:cNvCxnSpPr/>
          <p:nvPr/>
        </p:nvCxnSpPr>
        <p:spPr>
          <a:xfrm>
            <a:off x="864288" y="3280231"/>
            <a:ext cx="1050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76109"/>
              </p:ext>
            </p:extLst>
          </p:nvPr>
        </p:nvGraphicFramePr>
        <p:xfrm>
          <a:off x="842380" y="4921255"/>
          <a:ext cx="2911480" cy="7157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8074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640286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634104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582296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410990">
                <a:tc>
                  <a:txBody>
                    <a:bodyPr/>
                    <a:lstStyle/>
                    <a:p>
                      <a:r>
                        <a:rPr lang="en-DE" sz="7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238114">
                <a:tc>
                  <a:txBody>
                    <a:bodyPr/>
                    <a:lstStyle/>
                    <a:p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[190   6]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 6  19]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graphicFrame>
        <p:nvGraphicFramePr>
          <p:cNvPr id="31" name="Table 26">
            <a:extLst>
              <a:ext uri="{FF2B5EF4-FFF2-40B4-BE49-F238E27FC236}">
                <a16:creationId xmlns:a16="http://schemas.microsoft.com/office/drawing/2014/main" id="{D8D8B0B9-4464-C0DD-877B-93810A2FDDD0}"/>
              </a:ext>
            </a:extLst>
          </p:cNvPr>
          <p:cNvGraphicFramePr>
            <a:graphicFrameLocks noGrp="1"/>
          </p:cNvGraphicFramePr>
          <p:nvPr/>
        </p:nvGraphicFramePr>
        <p:xfrm>
          <a:off x="4713997" y="4921255"/>
          <a:ext cx="2911480" cy="7157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8074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640286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634104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582296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410990">
                <a:tc>
                  <a:txBody>
                    <a:bodyPr/>
                    <a:lstStyle/>
                    <a:p>
                      <a:r>
                        <a:rPr lang="en-DE" sz="7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238114">
                <a:tc>
                  <a:txBody>
                    <a:bodyPr/>
                    <a:lstStyle/>
                    <a:p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0.943210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0.742857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0.650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0.693333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[356 9]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[ 14 26]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graphicFrame>
        <p:nvGraphicFramePr>
          <p:cNvPr id="32" name="Table 26">
            <a:extLst>
              <a:ext uri="{FF2B5EF4-FFF2-40B4-BE49-F238E27FC236}">
                <a16:creationId xmlns:a16="http://schemas.microsoft.com/office/drawing/2014/main" id="{F4471256-0C81-AE18-E95C-DCA3A119197E}"/>
              </a:ext>
            </a:extLst>
          </p:cNvPr>
          <p:cNvGraphicFramePr>
            <a:graphicFrameLocks noGrp="1"/>
          </p:cNvGraphicFramePr>
          <p:nvPr/>
        </p:nvGraphicFramePr>
        <p:xfrm>
          <a:off x="8725917" y="4921255"/>
          <a:ext cx="2911480" cy="7005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8074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640286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634104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582296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410990">
                <a:tc>
                  <a:txBody>
                    <a:bodyPr/>
                    <a:lstStyle/>
                    <a:p>
                      <a:r>
                        <a:rPr lang="en-DE" sz="7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700" dirty="0"/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238114">
                <a:tc>
                  <a:txBody>
                    <a:bodyPr/>
                    <a:lstStyle/>
                    <a:p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0.9125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0.545455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7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0.631579</a:t>
                      </a:r>
                      <a:endParaRPr lang="en-DE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b="1" dirty="0">
                          <a:effectLst/>
                        </a:rPr>
                        <a:t>[335 25] </a:t>
                      </a:r>
                    </a:p>
                    <a:p>
                      <a:r>
                        <a:rPr lang="en-GB" sz="700" b="1" dirty="0">
                          <a:effectLst/>
                        </a:rPr>
                        <a:t>[ 10 30]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5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8E6F-544C-ED94-855B-32352B35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6000" b="0" dirty="0">
                <a:effectLst/>
                <a:latin typeface="+mj-lt"/>
              </a:rPr>
            </a:br>
            <a:r>
              <a:rPr lang="en-GB" sz="6000" b="0" dirty="0">
                <a:effectLst/>
                <a:latin typeface="+mj-lt"/>
              </a:rPr>
              <a:t>WDC</a:t>
            </a:r>
            <a:br>
              <a:rPr lang="en-GB" sz="6000" b="0" dirty="0">
                <a:effectLst/>
                <a:latin typeface="+mj-lt"/>
              </a:rPr>
            </a:b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56F3-E388-A6FD-21DD-0643BD55BA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4550" y="4564063"/>
            <a:ext cx="10507663" cy="1500187"/>
          </a:xfrm>
          <a:prstGeom prst="rect">
            <a:avLst/>
          </a:prstGeom>
        </p:spPr>
        <p:txBody>
          <a:bodyPr/>
          <a:lstStyle/>
          <a:p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3D2CC-85CB-C6EC-6C36-7F52AF14A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6974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Zero-Shot-CoT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WDC</a:t>
            </a:r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42380" y="1482407"/>
            <a:ext cx="210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CoT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687880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Could you please tell me if the following two products are the same one?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Product 1: {p1}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Product 2: {p2}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my question with Yes or No. Lets think step by step.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2AA21C-CCBC-A4ED-7BB2-81D34DC9F53F}"/>
              </a:ext>
            </a:extLst>
          </p:cNvPr>
          <p:cNvCxnSpPr/>
          <p:nvPr/>
        </p:nvCxnSpPr>
        <p:spPr>
          <a:xfrm>
            <a:off x="864288" y="3280231"/>
            <a:ext cx="1050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73415"/>
              </p:ext>
            </p:extLst>
          </p:nvPr>
        </p:nvGraphicFramePr>
        <p:xfrm>
          <a:off x="861695" y="3789363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[196   0]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[ 25  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494189F-3208-1E4C-0C6E-C4F48EDE72FD}"/>
              </a:ext>
            </a:extLst>
          </p:cNvPr>
          <p:cNvSpPr txBox="1"/>
          <p:nvPr/>
        </p:nvSpPr>
        <p:spPr>
          <a:xfrm>
            <a:off x="849838" y="5347095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en-GB" dirty="0"/>
              <a:t>N</a:t>
            </a:r>
            <a:r>
              <a:rPr lang="en-DE" dirty="0"/>
              <a:t>o useful results</a:t>
            </a:r>
          </a:p>
          <a:p>
            <a:pPr marL="285750" indent="-285750">
              <a:buFont typeface="Wingdings" pitchFamily="2" charset="2"/>
              <a:buChar char="è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4392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Manual-few-shot-CoT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WDC</a:t>
            </a:r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39788" y="1482407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CoT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GB" sz="1200" dirty="0"/>
              <a:t>2 examples</a:t>
            </a:r>
          </a:p>
          <a:p>
            <a:endParaRPr lang="en-DE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4665060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Self-crafted few shot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CoT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-Prompt with two examples in the format:</a:t>
            </a: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Q: Are the following two products the same?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1: 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2: …</a:t>
            </a:r>
            <a:endParaRPr lang="en-GB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</a:t>
            </a:r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Reasoning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Q: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Let’s think step by step!</a:t>
            </a: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63391"/>
              </p:ext>
            </p:extLst>
          </p:nvPr>
        </p:nvGraphicFramePr>
        <p:xfrm>
          <a:off x="864288" y="3789363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/>
                        <a:t>Accuracy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Precision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Recall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F1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Confusion Matrix</a:t>
                      </a:r>
                      <a:endParaRPr lang="en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DE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[185  11]</a:t>
                      </a:r>
                    </a:p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  6  19]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20F4B-1120-4AFB-58EC-2E41923D4A58}"/>
              </a:ext>
            </a:extLst>
          </p:cNvPr>
          <p:cNvSpPr txBox="1"/>
          <p:nvPr/>
        </p:nvSpPr>
        <p:spPr>
          <a:xfrm>
            <a:off x="849838" y="5347095"/>
            <a:ext cx="395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Baseline Prompt</a:t>
            </a:r>
          </a:p>
          <a:p>
            <a:pPr marL="285750" indent="-285750">
              <a:buFont typeface="Wingdings" pitchFamily="2" charset="2"/>
              <a:buChar char="è"/>
            </a:pP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13658-9903-6BFD-1602-1F72FD3EBFC9}"/>
              </a:ext>
            </a:extLst>
          </p:cNvPr>
          <p:cNvSpPr txBox="1"/>
          <p:nvPr/>
        </p:nvSpPr>
        <p:spPr>
          <a:xfrm>
            <a:off x="839788" y="2903683"/>
            <a:ext cx="210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Eval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endParaRPr lang="en-DE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5E928-1CDD-8BAC-D492-5742EAA7EE9F}"/>
              </a:ext>
            </a:extLst>
          </p:cNvPr>
          <p:cNvSpPr txBox="1"/>
          <p:nvPr/>
        </p:nvSpPr>
        <p:spPr>
          <a:xfrm>
            <a:off x="2857774" y="2903683"/>
            <a:ext cx="838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The following is the answer to the question: "Could you please tell me if the following two products are the same one?"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Evaluate if the answer overall corresponds to the products being the same (match) or not.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with "match" or "no match".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Answer: {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chain_of_thought_reasoning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7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Manual-few-shot-CoT (different Eval Prompt)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WDC</a:t>
            </a:r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39788" y="1482407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CoT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GB" sz="1200" dirty="0"/>
              <a:t>2 examples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4665060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Self-crafted few shot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CoT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-Prompt with two examples in the format:</a:t>
            </a: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Q: Are the following two products the same?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1: 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2: …</a:t>
            </a:r>
            <a:endParaRPr lang="en-GB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</a:t>
            </a:r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Reasoning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Q: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Let’s think step by step!</a:t>
            </a: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52058"/>
              </p:ext>
            </p:extLst>
          </p:nvPr>
        </p:nvGraphicFramePr>
        <p:xfrm>
          <a:off x="864288" y="3789363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/>
                        <a:t>Accuracy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Precision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Recall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F1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Confusion Matrix</a:t>
                      </a:r>
                      <a:endParaRPr lang="en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[185  11]</a:t>
                      </a:r>
                    </a:p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  5  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20F4B-1120-4AFB-58EC-2E41923D4A58}"/>
              </a:ext>
            </a:extLst>
          </p:cNvPr>
          <p:cNvSpPr txBox="1"/>
          <p:nvPr/>
        </p:nvSpPr>
        <p:spPr>
          <a:xfrm>
            <a:off x="849838" y="5347095"/>
            <a:ext cx="514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en-DE" dirty="0"/>
              <a:t>, but not significant</a:t>
            </a:r>
          </a:p>
          <a:p>
            <a:pPr marL="285750" indent="-2857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13658-9903-6BFD-1602-1F72FD3EBFC9}"/>
              </a:ext>
            </a:extLst>
          </p:cNvPr>
          <p:cNvSpPr txBox="1"/>
          <p:nvPr/>
        </p:nvSpPr>
        <p:spPr>
          <a:xfrm>
            <a:off x="839788" y="2903683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Eval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endParaRPr lang="en-GB" sz="1200" dirty="0"/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5E928-1CDD-8BAC-D492-5742EAA7EE9F}"/>
              </a:ext>
            </a:extLst>
          </p:cNvPr>
          <p:cNvSpPr txBox="1"/>
          <p:nvPr/>
        </p:nvSpPr>
        <p:spPr>
          <a:xfrm>
            <a:off x="2857774" y="2903683"/>
            <a:ext cx="47339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Decide if this answer corresponds to two products matching or not.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with "match" or "no match".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Answer: {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chain_of_thought_reasoning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6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Auto-few-shot-CoT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Reasoning is generated by </a:t>
            </a:r>
            <a:r>
              <a:rPr lang="en-GB" sz="1200" b="1" dirty="0"/>
              <a:t>GPT 3.5-turbo-0301 through Zero-Shot Prompting</a:t>
            </a:r>
            <a:endParaRPr lang="en-GB" sz="1200" b="1" dirty="0">
              <a:effectLst/>
            </a:endParaRPr>
          </a:p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WDC</a:t>
            </a:r>
          </a:p>
          <a:p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39788" y="1482407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CoT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GB" sz="1200" dirty="0"/>
              <a:t>2 examples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480291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Auto-generated few shot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CoT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-Prompt with two examples in the format:</a:t>
            </a: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Q: Are the following two products the same?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1: 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2: …</a:t>
            </a:r>
            <a:endParaRPr lang="en-GB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</a:t>
            </a:r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Reasoning</a:t>
            </a:r>
          </a:p>
          <a:p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Result (Match or No Match)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Q: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Let’s think step by step!</a:t>
            </a: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20611"/>
              </p:ext>
            </p:extLst>
          </p:nvPr>
        </p:nvGraphicFramePr>
        <p:xfrm>
          <a:off x="864288" y="3789363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/>
                        <a:t>Accuracy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Precision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Recall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F1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Confusion Matrix</a:t>
                      </a:r>
                      <a:endParaRPr lang="en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[194   2]</a:t>
                      </a:r>
                    </a:p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[ 11  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20F4B-1120-4AFB-58EC-2E41923D4A58}"/>
              </a:ext>
            </a:extLst>
          </p:cNvPr>
          <p:cNvSpPr txBox="1"/>
          <p:nvPr/>
        </p:nvSpPr>
        <p:spPr>
          <a:xfrm>
            <a:off x="849838" y="5347095"/>
            <a:ext cx="4829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manual-few-shot-CoT</a:t>
            </a:r>
            <a:endParaRPr lang="de-DE" dirty="0"/>
          </a:p>
          <a:p>
            <a:pPr marL="285750" indent="-285750">
              <a:buFont typeface="Wingdings" pitchFamily="2" charset="2"/>
              <a:buChar char="è"/>
            </a:pPr>
            <a:r>
              <a:rPr lang="de-DE" dirty="0"/>
              <a:t>Still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Baseline Prompt</a:t>
            </a:r>
            <a:endParaRPr lang="en-DE" dirty="0"/>
          </a:p>
          <a:p>
            <a:pPr marL="285750" indent="-2857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13658-9903-6BFD-1602-1F72FD3EBFC9}"/>
              </a:ext>
            </a:extLst>
          </p:cNvPr>
          <p:cNvSpPr txBox="1"/>
          <p:nvPr/>
        </p:nvSpPr>
        <p:spPr>
          <a:xfrm>
            <a:off x="839788" y="2903683"/>
            <a:ext cx="210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Eval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5E928-1CDD-8BAC-D492-5742EAA7EE9F}"/>
              </a:ext>
            </a:extLst>
          </p:cNvPr>
          <p:cNvSpPr txBox="1"/>
          <p:nvPr/>
        </p:nvSpPr>
        <p:spPr>
          <a:xfrm>
            <a:off x="2857774" y="2903683"/>
            <a:ext cx="47339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Decide if this answer corresponds to two products matching or not.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with "match" or "no match".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Answer: {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chain_of_thought_reasoning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1F8BE-1CB3-8F97-FD0D-5FCC7E4E686A}"/>
              </a:ext>
            </a:extLst>
          </p:cNvPr>
          <p:cNvSpPr txBox="1"/>
          <p:nvPr/>
        </p:nvSpPr>
        <p:spPr>
          <a:xfrm>
            <a:off x="5096681" y="2126144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Conclusion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5AF4B79-C9C4-31B8-0B86-9A920C8026A5}"/>
              </a:ext>
            </a:extLst>
          </p:cNvPr>
          <p:cNvSpPr/>
          <p:nvPr/>
        </p:nvSpPr>
        <p:spPr>
          <a:xfrm>
            <a:off x="4821108" y="2151909"/>
            <a:ext cx="275573" cy="2254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597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Auto-few-shot-CoT (no conclusion)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Reasoning is generated by </a:t>
            </a:r>
            <a:r>
              <a:rPr lang="en-GB" sz="1200" b="1" dirty="0"/>
              <a:t>GPT 3.5-turbo-0301 through Zero-Shot Prompting</a:t>
            </a:r>
            <a:endParaRPr lang="en-GB" sz="1200" b="1" dirty="0">
              <a:effectLst/>
            </a:endParaRPr>
          </a:p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WDC</a:t>
            </a:r>
          </a:p>
          <a:p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39788" y="1482407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CoT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GB" sz="1200" dirty="0"/>
              <a:t>2 examples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480291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Auto-generated few shot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CoT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-Prompt with two examples in the format:</a:t>
            </a: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Q: Are the following two products the same?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1: 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2: …</a:t>
            </a:r>
            <a:endParaRPr lang="en-GB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</a:t>
            </a:r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Reasoning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Q: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Let’s think step by step!</a:t>
            </a: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23015"/>
              </p:ext>
            </p:extLst>
          </p:nvPr>
        </p:nvGraphicFramePr>
        <p:xfrm>
          <a:off x="864288" y="3789363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/>
                        <a:t>Accuracy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Precision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Recall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F1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Confusion Matrix</a:t>
                      </a:r>
                      <a:endParaRPr lang="en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[193   3]</a:t>
                      </a:r>
                    </a:p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[ 11  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20F4B-1120-4AFB-58EC-2E41923D4A58}"/>
              </a:ext>
            </a:extLst>
          </p:cNvPr>
          <p:cNvSpPr txBox="1"/>
          <p:nvPr/>
        </p:nvSpPr>
        <p:spPr>
          <a:xfrm>
            <a:off x="849838" y="5347095"/>
            <a:ext cx="472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, but </a:t>
            </a:r>
            <a:r>
              <a:rPr lang="de-DE" dirty="0" err="1"/>
              <a:t>neglectable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13658-9903-6BFD-1602-1F72FD3EBFC9}"/>
              </a:ext>
            </a:extLst>
          </p:cNvPr>
          <p:cNvSpPr txBox="1"/>
          <p:nvPr/>
        </p:nvSpPr>
        <p:spPr>
          <a:xfrm>
            <a:off x="839788" y="2903683"/>
            <a:ext cx="210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Eval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5E928-1CDD-8BAC-D492-5742EAA7EE9F}"/>
              </a:ext>
            </a:extLst>
          </p:cNvPr>
          <p:cNvSpPr txBox="1"/>
          <p:nvPr/>
        </p:nvSpPr>
        <p:spPr>
          <a:xfrm>
            <a:off x="2857774" y="2903683"/>
            <a:ext cx="47339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Decide if this answer corresponds to two products matching or not.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with "match" or "no match".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Answer: {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chain_of_thought_reasoning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1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552-0305-DA9E-40D4-B562686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Auto-few-shot-CoT (GPT 4 few-shot reasoning)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144B-8FBC-6E1F-C8A7-8574FDC0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B14DA8-3D3B-251C-CE01-CBA84528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491" y="1089024"/>
            <a:ext cx="10511308" cy="360363"/>
          </a:xfrm>
        </p:spPr>
        <p:txBody>
          <a:bodyPr/>
          <a:lstStyle/>
          <a:p>
            <a:r>
              <a:rPr lang="en-GB" sz="1200" b="1" dirty="0">
                <a:effectLst/>
              </a:rPr>
              <a:t>Reasoning is generated by </a:t>
            </a:r>
            <a:r>
              <a:rPr lang="en-GB" sz="1200" b="1" dirty="0"/>
              <a:t>GPT 4-turbo-0613 through Zero-Shot Prompting</a:t>
            </a:r>
            <a:endParaRPr lang="en-GB" sz="1200" b="1" dirty="0">
              <a:effectLst/>
            </a:endParaRPr>
          </a:p>
          <a:p>
            <a:r>
              <a:rPr lang="en-GB" sz="1200" b="1" dirty="0">
                <a:effectLst/>
              </a:rPr>
              <a:t>Dataset</a:t>
            </a:r>
            <a:r>
              <a:rPr lang="en-GB" sz="1200" b="0" dirty="0">
                <a:effectLst/>
              </a:rPr>
              <a:t>: WDC</a:t>
            </a:r>
          </a:p>
          <a:p>
            <a:endParaRPr lang="en-GB" sz="1600" b="0" dirty="0">
              <a:effectLst/>
            </a:endParaRPr>
          </a:p>
          <a:p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499C-5067-E9F6-D944-B3E0EECA285C}"/>
              </a:ext>
            </a:extLst>
          </p:cNvPr>
          <p:cNvSpPr txBox="1"/>
          <p:nvPr/>
        </p:nvSpPr>
        <p:spPr>
          <a:xfrm>
            <a:off x="839788" y="1482407"/>
            <a:ext cx="210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CoT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GB" sz="1200" dirty="0"/>
              <a:t>2 examples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1E269-CD3D-878E-75AF-4EE39B29C145}"/>
              </a:ext>
            </a:extLst>
          </p:cNvPr>
          <p:cNvSpPr txBox="1"/>
          <p:nvPr/>
        </p:nvSpPr>
        <p:spPr>
          <a:xfrm>
            <a:off x="444843" y="5795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1CD60-6B4C-9CBA-379A-6678CA8DD9BB}"/>
              </a:ext>
            </a:extLst>
          </p:cNvPr>
          <p:cNvSpPr txBox="1"/>
          <p:nvPr/>
        </p:nvSpPr>
        <p:spPr>
          <a:xfrm>
            <a:off x="2857774" y="1482407"/>
            <a:ext cx="480291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Auto-generated few shot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CoT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-Prompt with two examples in the format:</a:t>
            </a: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Q: Are the following two products the same?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1: 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Product 2: …</a:t>
            </a:r>
            <a:endParaRPr lang="en-GB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</a:t>
            </a:r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Reasoning</a:t>
            </a:r>
          </a:p>
          <a:p>
            <a:r>
              <a:rPr lang="en-GB" sz="900" i="1" dirty="0">
                <a:solidFill>
                  <a:srgbClr val="CE9178"/>
                </a:solidFill>
                <a:latin typeface="Menlo" panose="020B0609030804020204" pitchFamily="49" charset="0"/>
              </a:rPr>
              <a:t>Result (Match or No Match)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…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Q:</a:t>
            </a:r>
          </a:p>
          <a:p>
            <a:r>
              <a:rPr lang="en-GB" sz="900" dirty="0">
                <a:solidFill>
                  <a:srgbClr val="CE9178"/>
                </a:solidFill>
                <a:latin typeface="Menlo" panose="020B0609030804020204" pitchFamily="49" charset="0"/>
              </a:rPr>
              <a:t>A: Let’s think step by step!</a:t>
            </a: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DE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50B46-D5E1-A113-01AC-EBF46C39792D}"/>
              </a:ext>
            </a:extLst>
          </p:cNvPr>
          <p:cNvSpPr txBox="1"/>
          <p:nvPr/>
        </p:nvSpPr>
        <p:spPr>
          <a:xfrm>
            <a:off x="4065373" y="2928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5E33A57-DB8F-C5B7-0F2D-1575AE4D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5312"/>
              </p:ext>
            </p:extLst>
          </p:nvPr>
        </p:nvGraphicFramePr>
        <p:xfrm>
          <a:off x="864288" y="3789363"/>
          <a:ext cx="10512425" cy="1234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7775">
                  <a:extLst>
                    <a:ext uri="{9D8B030D-6E8A-4147-A177-3AD203B41FA5}">
                      <a16:colId xmlns:a16="http://schemas.microsoft.com/office/drawing/2014/main" val="1301624438"/>
                    </a:ext>
                  </a:extLst>
                </a:gridCol>
                <a:gridCol w="2311868">
                  <a:extLst>
                    <a:ext uri="{9D8B030D-6E8A-4147-A177-3AD203B41FA5}">
                      <a16:colId xmlns:a16="http://schemas.microsoft.com/office/drawing/2014/main" val="1220160376"/>
                    </a:ext>
                  </a:extLst>
                </a:gridCol>
                <a:gridCol w="1540750">
                  <a:extLst>
                    <a:ext uri="{9D8B030D-6E8A-4147-A177-3AD203B41FA5}">
                      <a16:colId xmlns:a16="http://schemas.microsoft.com/office/drawing/2014/main" val="2586736192"/>
                    </a:ext>
                  </a:extLst>
                </a:gridCol>
                <a:gridCol w="2289547">
                  <a:extLst>
                    <a:ext uri="{9D8B030D-6E8A-4147-A177-3AD203B41FA5}">
                      <a16:colId xmlns:a16="http://schemas.microsoft.com/office/drawing/2014/main" val="298377281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582006826"/>
                    </a:ext>
                  </a:extLst>
                </a:gridCol>
              </a:tblGrid>
              <a:tr h="655423">
                <a:tc>
                  <a:txBody>
                    <a:bodyPr/>
                    <a:lstStyle/>
                    <a:p>
                      <a:r>
                        <a:rPr lang="en-DE" sz="1600"/>
                        <a:t>Accuracy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Precision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Recall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F1</a:t>
                      </a:r>
                      <a:endParaRPr lang="en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/>
                        <a:t>Confusion Matrix</a:t>
                      </a:r>
                      <a:endParaRPr lang="en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9868"/>
                  </a:ext>
                </a:extLst>
              </a:tr>
              <a:tr h="548958">
                <a:tc>
                  <a:txBody>
                    <a:bodyPr/>
                    <a:lstStyle/>
                    <a:p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[190   6]</a:t>
                      </a:r>
                    </a:p>
                    <a:p>
                      <a:pPr marL="0" algn="l" defTabSz="914400" rtl="0" eaLnBrk="1" latinLnBrk="0" hangingPunct="1"/>
                      <a:r>
                        <a:rPr lang="en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[ 11  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7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20F4B-1120-4AFB-58EC-2E41923D4A58}"/>
              </a:ext>
            </a:extLst>
          </p:cNvPr>
          <p:cNvSpPr txBox="1"/>
          <p:nvPr/>
        </p:nvSpPr>
        <p:spPr>
          <a:xfrm>
            <a:off x="849838" y="5347095"/>
            <a:ext cx="718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GPT 3.5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few-shot</a:t>
            </a:r>
            <a:r>
              <a:rPr lang="de-DE" dirty="0"/>
              <a:t> </a:t>
            </a:r>
            <a:r>
              <a:rPr lang="de-DE" dirty="0" err="1"/>
              <a:t>Reasoning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13658-9903-6BFD-1602-1F72FD3EBFC9}"/>
              </a:ext>
            </a:extLst>
          </p:cNvPr>
          <p:cNvSpPr txBox="1"/>
          <p:nvPr/>
        </p:nvSpPr>
        <p:spPr>
          <a:xfrm>
            <a:off x="839788" y="2903683"/>
            <a:ext cx="210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+mj-lt"/>
              </a:rPr>
              <a:t>Eval Prompt:</a:t>
            </a:r>
          </a:p>
          <a:p>
            <a:r>
              <a:rPr lang="en-GB" sz="1200" b="1" dirty="0"/>
              <a:t>Model</a:t>
            </a:r>
            <a:r>
              <a:rPr lang="en-GB" sz="1200" dirty="0"/>
              <a:t>: GPT 3.5-turbo-0301</a:t>
            </a:r>
          </a:p>
          <a:p>
            <a:r>
              <a:rPr lang="en-GB" sz="1200" b="1" dirty="0"/>
              <a:t>Temp: </a:t>
            </a:r>
            <a:r>
              <a:rPr lang="en-GB" sz="1200" dirty="0"/>
              <a:t>0</a:t>
            </a:r>
          </a:p>
          <a:p>
            <a:r>
              <a:rPr lang="en-DE" dirty="0"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5E928-1CDD-8BAC-D492-5742EAA7EE9F}"/>
              </a:ext>
            </a:extLst>
          </p:cNvPr>
          <p:cNvSpPr txBox="1"/>
          <p:nvPr/>
        </p:nvSpPr>
        <p:spPr>
          <a:xfrm>
            <a:off x="2857774" y="2903683"/>
            <a:ext cx="47339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Decide if this answer corresponds to two products matching or not.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Please answer with "match" or "no match".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Answer: {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chain_of_thought_reasoning</a:t>
            </a:r>
            <a:r>
              <a:rPr lang="en-GB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396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Benutzerdefiniert 11">
      <a:dk1>
        <a:srgbClr val="000000"/>
      </a:dk1>
      <a:lt1>
        <a:srgbClr val="FFFFFF"/>
      </a:lt1>
      <a:dk2>
        <a:srgbClr val="4471C3"/>
      </a:dk2>
      <a:lt2>
        <a:srgbClr val="DAE3F3"/>
      </a:lt2>
      <a:accent1>
        <a:srgbClr val="203864"/>
      </a:accent1>
      <a:accent2>
        <a:srgbClr val="2F5597"/>
      </a:accent2>
      <a:accent3>
        <a:srgbClr val="8FAADC"/>
      </a:accent3>
      <a:accent4>
        <a:srgbClr val="B3C7E7"/>
      </a:accent4>
      <a:accent5>
        <a:srgbClr val="DAE3F3"/>
      </a:accent5>
      <a:accent6>
        <a:srgbClr val="BFBFBF"/>
      </a:accent6>
      <a:hlink>
        <a:srgbClr val="203864"/>
      </a:hlink>
      <a:folHlink>
        <a:srgbClr val="FF690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20505_Slidemaster_TB_PB" id="{E5801C75-A4F4-AA40-B8F1-8DEC8E716A66}" vid="{CABAF370-4948-3C45-8BF1-38C2B07E760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27757AA09DAE1448900EC528FF75557" ma:contentTypeVersion="0" ma:contentTypeDescription="Ein neues Dokument erstellen." ma:contentTypeScope="" ma:versionID="c0c0dea3fb4ec9aaf22cec714dee27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5e11d0132dc5bb78ad0fb0e89938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FF5CED-2088-450E-A0DC-C5D1C38FFC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04F5B5-7E99-459D-89FB-89BA9AB2D1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2A5D43-E2A9-4452-98B5-2B5C8BB788AD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1786</Words>
  <Application>Microsoft Macintosh PowerPoint</Application>
  <PresentationFormat>Widescreen</PresentationFormat>
  <Paragraphs>476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CMSSBX10</vt:lpstr>
      <vt:lpstr>Google Sans</vt:lpstr>
      <vt:lpstr>Times</vt:lpstr>
      <vt:lpstr>Arial</vt:lpstr>
      <vt:lpstr>Calibri</vt:lpstr>
      <vt:lpstr>Franklin Gothic Book</vt:lpstr>
      <vt:lpstr>Franklin Gothic Demi</vt:lpstr>
      <vt:lpstr>Franklin Gothic Heavy</vt:lpstr>
      <vt:lpstr>Franklin Gothic Medium</vt:lpstr>
      <vt:lpstr>Menlo</vt:lpstr>
      <vt:lpstr>Wingdings</vt:lpstr>
      <vt:lpstr>1_Office Theme</vt:lpstr>
      <vt:lpstr>think-cell Folie</vt:lpstr>
      <vt:lpstr>PowerPoint Presentation</vt:lpstr>
      <vt:lpstr>DATASETS</vt:lpstr>
      <vt:lpstr> WDC </vt:lpstr>
      <vt:lpstr>Zero-Shot-CoT</vt:lpstr>
      <vt:lpstr>Manual-few-shot-CoT</vt:lpstr>
      <vt:lpstr>Manual-few-shot-CoT (different Eval Prompt)</vt:lpstr>
      <vt:lpstr>Auto-few-shot-CoT</vt:lpstr>
      <vt:lpstr>Auto-few-shot-CoT (no conclusion)</vt:lpstr>
      <vt:lpstr>Auto-few-shot-CoT (GPT 4 few-shot reasoning) </vt:lpstr>
      <vt:lpstr>Baseline Prompt GPT 4</vt:lpstr>
      <vt:lpstr>Auto-few-shot-CoT (GPT 4 few-shot reasoning + GPT 4 CoT reasoning) </vt:lpstr>
      <vt:lpstr>Amazon-Walmart Dataset  </vt:lpstr>
      <vt:lpstr>Manual-few-shot-CoT</vt:lpstr>
      <vt:lpstr>Auto-few-shot-CoT </vt:lpstr>
      <vt:lpstr>Amazon-Google Dataset  </vt:lpstr>
      <vt:lpstr>Manual-few-shot-CoT</vt:lpstr>
      <vt:lpstr> Llama </vt:lpstr>
      <vt:lpstr>Baseline Prompt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Pritsch</dc:creator>
  <cp:lastModifiedBy>Paul Daniel Burkhardt</cp:lastModifiedBy>
  <cp:revision>15</cp:revision>
  <dcterms:created xsi:type="dcterms:W3CDTF">2022-08-12T19:40:42Z</dcterms:created>
  <dcterms:modified xsi:type="dcterms:W3CDTF">2023-10-23T19:58:47Z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0x010100627757AA09DAE1448900EC528FF75557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Order">
    <vt:lpwstr>51800.0000000000</vt:lpwstr>
  </property>
</Properties>
</file>