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404" r:id="rId4"/>
    <p:sldId id="405" r:id="rId5"/>
    <p:sldId id="406" r:id="rId6"/>
    <p:sldId id="409" r:id="rId7"/>
    <p:sldId id="401" r:id="rId8"/>
    <p:sldId id="408" r:id="rId9"/>
    <p:sldId id="375" r:id="rId10"/>
    <p:sldId id="397" r:id="rId11"/>
    <p:sldId id="398" r:id="rId12"/>
    <p:sldId id="399" r:id="rId13"/>
    <p:sldId id="400" r:id="rId14"/>
    <p:sldId id="402" r:id="rId15"/>
    <p:sldId id="403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8" r:id="rId28"/>
    <p:sldId id="389" r:id="rId29"/>
    <p:sldId id="391" r:id="rId30"/>
    <p:sldId id="374" r:id="rId31"/>
    <p:sldId id="407" r:id="rId32"/>
    <p:sldId id="392" r:id="rId33"/>
    <p:sldId id="390" r:id="rId34"/>
    <p:sldId id="393" r:id="rId35"/>
    <p:sldId id="395" r:id="rId36"/>
    <p:sldId id="394" r:id="rId37"/>
    <p:sldId id="258" r:id="rId3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AE9"/>
    <a:srgbClr val="EC2F1C"/>
    <a:srgbClr val="515257"/>
    <a:srgbClr val="989C9D"/>
    <a:srgbClr val="FBC378"/>
    <a:srgbClr val="C93C2E"/>
    <a:srgbClr val="FDE0B4"/>
    <a:srgbClr val="FDF1DB"/>
    <a:srgbClr val="FFF1EF"/>
    <a:srgbClr val="180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vetel slo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vetel slo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rednji slog 2 – poudarek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Srednji slog 1 – poudarek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vetel slog 3 – poudarek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Svetel slog 1 – poudarek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 autoAdjust="0"/>
    <p:restoredTop sz="88406" autoAdjust="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CF24B-411D-4105-9296-E3C7A9BC88EC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F4217-D3EC-4698-9A18-7BA27DA2A81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da uredite slog podnaslova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1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730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441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1788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474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63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9833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0637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97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6186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Uredite slog naslova matrice</a:t>
            </a:r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2088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Uredite slog naslova matrice</a:t>
            </a:r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14D3-AB63-40F4-93AE-9115082010C0}" type="datetimeFigureOut">
              <a:rPr lang="sl-SI" smtClean="0"/>
              <a:t>7. 11. 2021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D0733-DE29-4D04-A231-6D24CDEFCCE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68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va6gBEpfD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Quantum_entanglement#:~:text=Quantum%20entanglement%20is%20a%20physical,including%20when%20the%20particles%20ar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jeZBesedilom 4"/>
          <p:cNvSpPr txBox="1"/>
          <p:nvPr/>
        </p:nvSpPr>
        <p:spPr>
          <a:xfrm>
            <a:off x="2550340" y="2094555"/>
            <a:ext cx="6932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I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I</a:t>
            </a:r>
            <a:r>
              <a:rPr lang="pl-PL" sz="5000" b="1" dirty="0">
                <a:latin typeface="Garamond" charset="0"/>
                <a:ea typeface="Garamond" charset="0"/>
                <a:cs typeface="Garamond" charset="0"/>
              </a:rPr>
              <a:t>.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in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zakaj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je program za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stroj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cela</a:t>
            </a:r>
            <a:r>
              <a:rPr lang="en-GB" sz="5000" b="1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5000" b="1" dirty="0" err="1">
                <a:latin typeface="Garamond" charset="0"/>
                <a:ea typeface="Garamond" charset="0"/>
                <a:cs typeface="Garamond" charset="0"/>
              </a:rPr>
              <a:t>znanost</a:t>
            </a:r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  <a:p>
            <a:pPr algn="ctr"/>
            <a:endParaRPr lang="pl-PL" sz="5000" b="1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PoljeZBesedilom 5"/>
          <p:cNvSpPr txBox="1"/>
          <p:nvPr/>
        </p:nvSpPr>
        <p:spPr>
          <a:xfrm>
            <a:off x="8831512" y="6157205"/>
            <a:ext cx="2217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leto 202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/2</a:t>
            </a:r>
            <a:r>
              <a:rPr lang="en-GB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sl-SI" sz="2200" b="1" dirty="0">
              <a:solidFill>
                <a:schemeClr val="tx1">
                  <a:lumMod val="95000"/>
                  <a:lumOff val="5000"/>
                </a:schemeClr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PoljeZBesedilom 6"/>
          <p:cNvSpPr txBox="1"/>
          <p:nvPr/>
        </p:nvSpPr>
        <p:spPr>
          <a:xfrm>
            <a:off x="2655507" y="4310547"/>
            <a:ext cx="6722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Garamond" charset="0"/>
                <a:ea typeface="Garamond" charset="0"/>
                <a:cs typeface="Garamond" charset="0"/>
              </a:rPr>
              <a:t>6</a:t>
            </a:r>
            <a:r>
              <a:rPr lang="sl-SI" sz="3600" b="1" dirty="0">
                <a:latin typeface="Garamond" charset="0"/>
                <a:ea typeface="Garamond" charset="0"/>
                <a:cs typeface="Garamond" charset="0"/>
              </a:rPr>
              <a:t>.</a:t>
            </a:r>
            <a:r>
              <a:rPr lang="sl-SI" sz="3600" b="1" dirty="0">
                <a:solidFill>
                  <a:srgbClr val="FF0066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Jeziki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,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avtomati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in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izračuni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–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Turingov</a:t>
            </a:r>
            <a:r>
              <a:rPr lang="en-GB" sz="4000" b="1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 </a:t>
            </a:r>
            <a:r>
              <a:rPr lang="en-GB" sz="4000" b="1" dirty="0" err="1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</a:rPr>
              <a:t>stroj</a:t>
            </a:r>
            <a:endParaRPr lang="sl-SI" sz="4000" b="1" dirty="0">
              <a:solidFill>
                <a:srgbClr val="E12F29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sp>
        <p:nvSpPr>
          <p:cNvPr id="3" name="PoljeZBesedilom 2"/>
          <p:cNvSpPr txBox="1"/>
          <p:nvPr/>
        </p:nvSpPr>
        <p:spPr>
          <a:xfrm>
            <a:off x="369491" y="6157204"/>
            <a:ext cx="3348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charset="0"/>
                <a:ea typeface="Garamond" charset="0"/>
                <a:cs typeface="Garamond" charset="0"/>
              </a:rPr>
              <a:t>Vlado Stankovski</a:t>
            </a:r>
          </a:p>
        </p:txBody>
      </p:sp>
    </p:spTree>
    <p:extLst>
      <p:ext uri="{BB962C8B-B14F-4D97-AF65-F5344CB8AC3E}">
        <p14:creationId xmlns:p14="http://schemas.microsoft.com/office/powerpoint/2010/main" val="19648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53632066-775A-45F6-B6D4-6B6E431406F7}"/>
              </a:ext>
            </a:extLst>
          </p:cNvPr>
          <p:cNvSpPr txBox="1">
            <a:spLocks/>
          </p:cNvSpPr>
          <p:nvPr/>
        </p:nvSpPr>
        <p:spPr>
          <a:xfrm>
            <a:off x="664028" y="1569640"/>
            <a:ext cx="10287989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Matematični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modeli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računalnikov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473A0-C0B2-485C-AFF3-A88932D3DE1D}"/>
              </a:ext>
            </a:extLst>
          </p:cNvPr>
          <p:cNvSpPr txBox="1"/>
          <p:nvPr/>
        </p:nvSpPr>
        <p:spPr>
          <a:xfrm>
            <a:off x="849086" y="2254833"/>
            <a:ext cx="8294914" cy="4152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en-GB" sz="3200" dirty="0" err="1">
                <a:latin typeface="Garamond"/>
                <a:sym typeface="Garamond" pitchFamily="18" charset="0"/>
              </a:rPr>
              <a:t>Primeri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matematičnih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modelov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računalnikov</a:t>
            </a:r>
            <a:r>
              <a:rPr lang="en-GB" sz="3200" dirty="0">
                <a:latin typeface="Garamond"/>
                <a:sym typeface="Garamond" pitchFamily="18" charset="0"/>
              </a:rPr>
              <a:t> so:</a:t>
            </a: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 err="1">
                <a:latin typeface="Garamond"/>
                <a:sym typeface="Garamond" pitchFamily="18" charset="0"/>
              </a:rPr>
              <a:t>Končni</a:t>
            </a:r>
            <a:r>
              <a:rPr lang="en-GB" sz="3200" dirty="0">
                <a:latin typeface="Garamond"/>
                <a:sym typeface="Garamond" pitchFamily="18" charset="0"/>
              </a:rPr>
              <a:t> Avtomat, McCulloch in Pitts, 1943</a:t>
            </a: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000" dirty="0" err="1">
                <a:latin typeface="Garamond"/>
                <a:sym typeface="Garamond" pitchFamily="18" charset="0"/>
              </a:rPr>
              <a:t>Regularni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jeziki</a:t>
            </a:r>
            <a:r>
              <a:rPr lang="en-GB" sz="2000" dirty="0">
                <a:latin typeface="Garamond"/>
                <a:sym typeface="Garamond" pitchFamily="18" charset="0"/>
              </a:rPr>
              <a:t>, Kleene, 1959, </a:t>
            </a:r>
            <a:r>
              <a:rPr lang="en-GB" sz="2000" dirty="0" err="1">
                <a:latin typeface="Garamond"/>
                <a:sym typeface="Garamond" pitchFamily="18" charset="0"/>
              </a:rPr>
              <a:t>ki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jih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sprejemajo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končni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avtomati</a:t>
            </a:r>
            <a:endParaRPr lang="en-GB" sz="2000" dirty="0">
              <a:latin typeface="Garamond"/>
              <a:sym typeface="Garamond" pitchFamily="18" charset="0"/>
            </a:endParaRP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Garamond"/>
                <a:sym typeface="Garamond" pitchFamily="18" charset="0"/>
              </a:rPr>
              <a:t>Huffman, Moore in </a:t>
            </a:r>
            <a:r>
              <a:rPr lang="en-GB" sz="2000" dirty="0" err="1">
                <a:latin typeface="Garamond"/>
                <a:sym typeface="Garamond" pitchFamily="18" charset="0"/>
              </a:rPr>
              <a:t>MealyTrahtenbrot</a:t>
            </a:r>
            <a:endParaRPr lang="en-GB" sz="2000" dirty="0">
              <a:latin typeface="Garamond"/>
              <a:sym typeface="Garamond" pitchFamily="18" charset="0"/>
            </a:endParaRP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Garamond"/>
                <a:sym typeface="Garamond" pitchFamily="18" charset="0"/>
              </a:rPr>
              <a:t>Rabin in Scott, 1959</a:t>
            </a: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000" dirty="0" err="1">
                <a:latin typeface="Garamond"/>
                <a:sym typeface="Garamond" pitchFamily="18" charset="0"/>
              </a:rPr>
              <a:t>Dualnost</a:t>
            </a:r>
            <a:r>
              <a:rPr lang="en-GB" sz="2000" dirty="0">
                <a:latin typeface="Garamond"/>
                <a:sym typeface="Garamond" pitchFamily="18" charset="0"/>
              </a:rPr>
              <a:t>: </a:t>
            </a:r>
            <a:r>
              <a:rPr lang="en-GB" sz="2000" dirty="0" err="1">
                <a:latin typeface="Garamond"/>
                <a:sym typeface="Garamond" pitchFamily="18" charset="0"/>
              </a:rPr>
              <a:t>jezik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predstavimo</a:t>
            </a:r>
            <a:r>
              <a:rPr lang="en-GB" sz="2000" dirty="0">
                <a:latin typeface="Garamond"/>
                <a:sym typeface="Garamond" pitchFamily="18" charset="0"/>
              </a:rPr>
              <a:t> z </a:t>
            </a:r>
            <a:r>
              <a:rPr lang="en-GB" sz="2000" dirty="0" err="1">
                <a:latin typeface="Garamond"/>
                <a:sym typeface="Garamond" pitchFamily="18" charset="0"/>
              </a:rPr>
              <a:t>vrsto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avtomatov</a:t>
            </a:r>
            <a:r>
              <a:rPr lang="en-GB" sz="2000" dirty="0">
                <a:latin typeface="Garamond"/>
                <a:sym typeface="Garamond" pitchFamily="18" charset="0"/>
              </a:rPr>
              <a:t>, </a:t>
            </a:r>
            <a:r>
              <a:rPr lang="en-GB" sz="2000" dirty="0" err="1">
                <a:latin typeface="Garamond"/>
                <a:sym typeface="Garamond" pitchFamily="18" charset="0"/>
              </a:rPr>
              <a:t>ki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ga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sprejemajo</a:t>
            </a:r>
            <a:r>
              <a:rPr lang="en-GB" sz="2000" dirty="0">
                <a:latin typeface="Garamond"/>
                <a:sym typeface="Garamond" pitchFamily="18" charset="0"/>
              </a:rPr>
              <a:t>, </a:t>
            </a:r>
            <a:r>
              <a:rPr lang="en-GB" sz="2000" dirty="0" err="1">
                <a:latin typeface="Garamond"/>
                <a:sym typeface="Garamond" pitchFamily="18" charset="0"/>
              </a:rPr>
              <a:t>ali</a:t>
            </a:r>
            <a:r>
              <a:rPr lang="en-GB" sz="2000" dirty="0">
                <a:latin typeface="Garamond"/>
                <a:sym typeface="Garamond" pitchFamily="18" charset="0"/>
              </a:rPr>
              <a:t> z </a:t>
            </a:r>
            <a:r>
              <a:rPr lang="en-GB" sz="2000" dirty="0" err="1">
                <a:latin typeface="Garamond"/>
                <a:sym typeface="Garamond" pitchFamily="18" charset="0"/>
              </a:rPr>
              <a:t>razredom</a:t>
            </a:r>
            <a:r>
              <a:rPr lang="en-GB" sz="2000" dirty="0">
                <a:latin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sym typeface="Garamond" pitchFamily="18" charset="0"/>
              </a:rPr>
              <a:t>sintaks</a:t>
            </a:r>
            <a:endParaRPr lang="en-GB" sz="2000" dirty="0">
              <a:latin typeface="Garamond"/>
              <a:sym typeface="Garamond" pitchFamily="18" charset="0"/>
            </a:endParaRP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Garamond"/>
                <a:sym typeface="Garamond" pitchFamily="18" charset="0"/>
              </a:rPr>
              <a:t>Model </a:t>
            </a:r>
            <a:r>
              <a:rPr lang="en-GB" sz="3200" dirty="0" err="1">
                <a:latin typeface="Garamond"/>
                <a:sym typeface="Garamond" pitchFamily="18" charset="0"/>
              </a:rPr>
              <a:t>kontekstno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neodvisnih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jezikov</a:t>
            </a:r>
            <a:r>
              <a:rPr lang="en-GB" sz="3200" dirty="0">
                <a:latin typeface="Garamond"/>
                <a:sym typeface="Garamond" pitchFamily="18" charset="0"/>
              </a:rPr>
              <a:t>, Chomsky, 1956, </a:t>
            </a:r>
            <a:r>
              <a:rPr lang="en-GB" sz="3200" dirty="0" err="1">
                <a:latin typeface="Garamond"/>
                <a:sym typeface="Garamond" pitchFamily="18" charset="0"/>
              </a:rPr>
              <a:t>primeren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tudi</a:t>
            </a:r>
            <a:r>
              <a:rPr lang="en-GB" sz="3200" dirty="0">
                <a:latin typeface="Garamond"/>
                <a:sym typeface="Garamond" pitchFamily="18" charset="0"/>
              </a:rPr>
              <a:t> za </a:t>
            </a:r>
            <a:r>
              <a:rPr lang="en-GB" sz="3200" dirty="0" err="1">
                <a:latin typeface="Garamond"/>
                <a:sym typeface="Garamond" pitchFamily="18" charset="0"/>
              </a:rPr>
              <a:t>jezikoslovne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raziskave</a:t>
            </a:r>
            <a:endParaRPr lang="en-GB" sz="3200" dirty="0">
              <a:latin typeface="Garamond"/>
              <a:sym typeface="Garamond" pitchFamily="18" charset="0"/>
            </a:endParaRP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Garamond"/>
                <a:sym typeface="Garamond" pitchFamily="18" charset="0"/>
              </a:rPr>
              <a:t>Backus in </a:t>
            </a:r>
            <a:r>
              <a:rPr lang="en-GB" sz="3200" dirty="0" err="1">
                <a:latin typeface="Garamond"/>
                <a:sym typeface="Garamond" pitchFamily="18" charset="0"/>
              </a:rPr>
              <a:t>Naur</a:t>
            </a:r>
            <a:r>
              <a:rPr lang="en-GB" sz="3200" dirty="0">
                <a:latin typeface="Garamond"/>
                <a:sym typeface="Garamond" pitchFamily="18" charset="0"/>
              </a:rPr>
              <a:t>, 1960, </a:t>
            </a:r>
            <a:r>
              <a:rPr lang="en-GB" sz="3200" dirty="0" err="1">
                <a:latin typeface="Garamond"/>
                <a:sym typeface="Garamond" pitchFamily="18" charset="0"/>
              </a:rPr>
              <a:t>opis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programskega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jezika</a:t>
            </a:r>
            <a:r>
              <a:rPr lang="en-GB" sz="3200" dirty="0">
                <a:latin typeface="Garamond"/>
                <a:sym typeface="Garamond" pitchFamily="18" charset="0"/>
              </a:rPr>
              <a:t> Algol</a:t>
            </a:r>
          </a:p>
        </p:txBody>
      </p:sp>
    </p:spTree>
    <p:extLst>
      <p:ext uri="{BB962C8B-B14F-4D97-AF65-F5344CB8AC3E}">
        <p14:creationId xmlns:p14="http://schemas.microsoft.com/office/powerpoint/2010/main" val="3043842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53632066-775A-45F6-B6D4-6B6E431406F7}"/>
              </a:ext>
            </a:extLst>
          </p:cNvPr>
          <p:cNvSpPr txBox="1">
            <a:spLocks/>
          </p:cNvSpPr>
          <p:nvPr/>
        </p:nvSpPr>
        <p:spPr>
          <a:xfrm>
            <a:off x="664028" y="1569640"/>
            <a:ext cx="10287989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Matematični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modeli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računalnikov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473A0-C0B2-485C-AFF3-A88932D3DE1D}"/>
              </a:ext>
            </a:extLst>
          </p:cNvPr>
          <p:cNvSpPr txBox="1"/>
          <p:nvPr/>
        </p:nvSpPr>
        <p:spPr>
          <a:xfrm>
            <a:off x="849086" y="2254833"/>
            <a:ext cx="8294914" cy="266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 err="1">
                <a:latin typeface="Garamond"/>
                <a:sym typeface="Garamond" pitchFamily="18" charset="0"/>
              </a:rPr>
              <a:t>Skladovni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računalnik</a:t>
            </a:r>
            <a:endParaRPr lang="en-GB" sz="2000" dirty="0">
              <a:latin typeface="Garamond"/>
              <a:sym typeface="Garamond" pitchFamily="18" charset="0"/>
            </a:endParaRP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 err="1">
                <a:latin typeface="Garamond"/>
                <a:sym typeface="Garamond" pitchFamily="18" charset="0"/>
              </a:rPr>
              <a:t>Turingov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stroj</a:t>
            </a:r>
            <a:r>
              <a:rPr lang="en-GB" sz="3200" dirty="0">
                <a:latin typeface="Garamond"/>
                <a:sym typeface="Garamond" pitchFamily="18" charset="0"/>
              </a:rPr>
              <a:t>, Alan Turing, 1936</a:t>
            </a: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Garamond"/>
                <a:sym typeface="Garamond" pitchFamily="18" charset="0"/>
              </a:rPr>
              <a:t>Kleene, Church, Post (lambda) in Markov (</a:t>
            </a:r>
            <a:r>
              <a:rPr lang="en-GB" sz="3200" dirty="0" err="1">
                <a:latin typeface="Garamond"/>
                <a:sym typeface="Garamond" pitchFamily="18" charset="0"/>
              </a:rPr>
              <a:t>odločitveni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proces</a:t>
            </a:r>
            <a:r>
              <a:rPr lang="en-GB" sz="3200" dirty="0">
                <a:latin typeface="Garamond"/>
                <a:sym typeface="Garamond" pitchFamily="18" charset="0"/>
              </a:rPr>
              <a:t>)</a:t>
            </a: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3200" dirty="0" err="1">
                <a:latin typeface="Garamond"/>
                <a:sym typeface="Garamond" pitchFamily="18" charset="0"/>
              </a:rPr>
              <a:t>Zahtevnost</a:t>
            </a:r>
            <a:r>
              <a:rPr lang="en-GB" sz="3200" dirty="0">
                <a:latin typeface="Garamond"/>
                <a:sym typeface="Garamond" pitchFamily="18" charset="0"/>
              </a:rPr>
              <a:t> </a:t>
            </a:r>
            <a:r>
              <a:rPr lang="en-GB" sz="3200" dirty="0" err="1">
                <a:latin typeface="Garamond"/>
                <a:sym typeface="Garamond" pitchFamily="18" charset="0"/>
              </a:rPr>
              <a:t>računanja</a:t>
            </a:r>
            <a:r>
              <a:rPr lang="en-GB" sz="3200" dirty="0">
                <a:latin typeface="Garamond"/>
                <a:sym typeface="Garamond" pitchFamily="18" charset="0"/>
              </a:rPr>
              <a:t>: Stearns, 1965; Blum, 1967; McCreight, Meyer, 1969</a:t>
            </a:r>
          </a:p>
        </p:txBody>
      </p:sp>
    </p:spTree>
    <p:extLst>
      <p:ext uri="{BB962C8B-B14F-4D97-AF65-F5344CB8AC3E}">
        <p14:creationId xmlns:p14="http://schemas.microsoft.com/office/powerpoint/2010/main" val="10583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53632066-775A-45F6-B6D4-6B6E431406F7}"/>
              </a:ext>
            </a:extLst>
          </p:cNvPr>
          <p:cNvSpPr txBox="1">
            <a:spLocks/>
          </p:cNvSpPr>
          <p:nvPr/>
        </p:nvSpPr>
        <p:spPr>
          <a:xfrm>
            <a:off x="664028" y="1569640"/>
            <a:ext cx="10287989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Matematično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predznanje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473A0-C0B2-485C-AFF3-A88932D3DE1D}"/>
              </a:ext>
            </a:extLst>
          </p:cNvPr>
          <p:cNvSpPr txBox="1"/>
          <p:nvPr/>
        </p:nvSpPr>
        <p:spPr>
          <a:xfrm>
            <a:off x="849086" y="2254833"/>
            <a:ext cx="9666514" cy="3938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>
                <a:latin typeface="Garamond"/>
                <a:sym typeface="Garamond" pitchFamily="18" charset="0"/>
              </a:rPr>
              <a:t>Malo po </a:t>
            </a:r>
            <a:r>
              <a:rPr lang="en-GB" sz="2800" dirty="0" err="1">
                <a:latin typeface="Garamond"/>
                <a:sym typeface="Garamond" pitchFamily="18" charset="0"/>
              </a:rPr>
              <a:t>obsegu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nezanemarljivo</a:t>
            </a:r>
            <a:r>
              <a:rPr lang="en-GB" sz="2800" dirty="0">
                <a:latin typeface="Garamond"/>
                <a:sym typeface="Garamond" pitchFamily="18" charset="0"/>
              </a:rPr>
              <a:t> po </a:t>
            </a:r>
            <a:r>
              <a:rPr lang="en-GB" sz="2800" dirty="0" err="1">
                <a:latin typeface="Garamond"/>
                <a:sym typeface="Garamond" pitchFamily="18" charset="0"/>
              </a:rPr>
              <a:t>globini</a:t>
            </a:r>
            <a:endParaRPr lang="en-GB" dirty="0">
              <a:latin typeface="Garamond"/>
              <a:sym typeface="Garamond" pitchFamily="18" charset="0"/>
            </a:endParaRP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Teorija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množic</a:t>
            </a:r>
            <a:r>
              <a:rPr lang="en-GB" sz="2800" dirty="0">
                <a:latin typeface="Garamond"/>
                <a:sym typeface="Garamond" pitchFamily="18" charset="0"/>
              </a:rPr>
              <a:t>: </a:t>
            </a:r>
            <a:r>
              <a:rPr lang="en-GB" sz="2800" dirty="0" err="1">
                <a:latin typeface="Garamond"/>
                <a:sym typeface="Garamond" pitchFamily="18" charset="0"/>
              </a:rPr>
              <a:t>unija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presek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kartezični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produkt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potenčna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množica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korespondence</a:t>
            </a:r>
            <a:r>
              <a:rPr lang="en-GB" sz="2800" dirty="0">
                <a:latin typeface="Garamond"/>
                <a:sym typeface="Garamond" pitchFamily="18" charset="0"/>
              </a:rPr>
              <a:t> med </a:t>
            </a:r>
            <a:r>
              <a:rPr lang="en-GB" sz="2800" dirty="0" err="1">
                <a:latin typeface="Garamond"/>
                <a:sym typeface="Garamond" pitchFamily="18" charset="0"/>
              </a:rPr>
              <a:t>množicami</a:t>
            </a:r>
            <a:r>
              <a:rPr lang="en-GB" sz="2800" dirty="0">
                <a:latin typeface="Garamond"/>
                <a:sym typeface="Garamond" pitchFamily="18" charset="0"/>
              </a:rPr>
              <a:t> (</a:t>
            </a:r>
            <a:r>
              <a:rPr lang="en-GB" sz="2800" dirty="0" err="1">
                <a:latin typeface="Garamond"/>
                <a:sym typeface="Garamond" pitchFamily="18" charset="0"/>
              </a:rPr>
              <a:t>relacije</a:t>
            </a:r>
            <a:r>
              <a:rPr lang="en-GB" sz="2800" dirty="0">
                <a:latin typeface="Garamond"/>
                <a:sym typeface="Garamond" pitchFamily="18" charset="0"/>
              </a:rPr>
              <a:t>: </a:t>
            </a:r>
            <a:r>
              <a:rPr lang="en-GB" sz="2800" dirty="0" err="1">
                <a:latin typeface="Garamond"/>
                <a:sym typeface="Garamond" pitchFamily="18" charset="0"/>
              </a:rPr>
              <a:t>injekcija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surjekcija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bijekcija</a:t>
            </a:r>
            <a:r>
              <a:rPr lang="en-GB" sz="2800" dirty="0">
                <a:latin typeface="Garamond"/>
                <a:sym typeface="Garamond" pitchFamily="18" charset="0"/>
              </a:rPr>
              <a:t>)</a:t>
            </a:r>
          </a:p>
          <a:p>
            <a:pPr marL="228600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Osnovni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jezik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matematične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logike</a:t>
            </a:r>
            <a:r>
              <a:rPr lang="en-GB" sz="2800" dirty="0">
                <a:latin typeface="Garamond"/>
                <a:sym typeface="Garamond" pitchFamily="18" charset="0"/>
              </a:rPr>
              <a:t> – </a:t>
            </a:r>
            <a:r>
              <a:rPr lang="en-GB" sz="2800" dirty="0" err="1">
                <a:latin typeface="Garamond"/>
                <a:sym typeface="Garamond" pitchFamily="18" charset="0"/>
              </a:rPr>
              <a:t>predikatni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račun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prvega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reda</a:t>
            </a:r>
            <a:endParaRPr lang="en-GB" sz="2800" dirty="0">
              <a:latin typeface="Garamond"/>
              <a:sym typeface="Garamond" pitchFamily="18" charset="0"/>
            </a:endParaRP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Refleksivnost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simetrija</a:t>
            </a:r>
            <a:r>
              <a:rPr lang="en-GB" sz="2800" dirty="0">
                <a:latin typeface="Garamond"/>
                <a:sym typeface="Garamond" pitchFamily="18" charset="0"/>
              </a:rPr>
              <a:t>, </a:t>
            </a:r>
            <a:r>
              <a:rPr lang="en-GB" sz="2800" dirty="0" err="1">
                <a:latin typeface="Garamond"/>
                <a:sym typeface="Garamond" pitchFamily="18" charset="0"/>
              </a:rPr>
              <a:t>tranzitivnost</a:t>
            </a:r>
            <a:endParaRPr lang="en-GB" sz="2800" dirty="0">
              <a:latin typeface="Garamond"/>
              <a:sym typeface="Garamond" pitchFamily="18" charset="0"/>
            </a:endParaRP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Množica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naravnih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števil</a:t>
            </a:r>
            <a:r>
              <a:rPr lang="en-GB" sz="2800" dirty="0">
                <a:latin typeface="Garamond"/>
                <a:sym typeface="Garamond" pitchFamily="18" charset="0"/>
              </a:rPr>
              <a:t> – </a:t>
            </a:r>
            <a:r>
              <a:rPr lang="en-GB" sz="2800" dirty="0" err="1">
                <a:latin typeface="Garamond"/>
                <a:sym typeface="Garamond" pitchFamily="18" charset="0"/>
              </a:rPr>
              <a:t>gotovo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najpomembnejši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matematični</a:t>
            </a:r>
            <a:r>
              <a:rPr lang="en-GB" sz="2800" dirty="0">
                <a:latin typeface="Garamond"/>
                <a:sym typeface="Garamond" pitchFamily="18" charset="0"/>
              </a:rPr>
              <a:t> object</a:t>
            </a: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Množica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besed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nad</a:t>
            </a:r>
            <a:r>
              <a:rPr lang="en-GB" sz="2800" dirty="0">
                <a:latin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sym typeface="Garamond" pitchFamily="18" charset="0"/>
              </a:rPr>
              <a:t>abecedo</a:t>
            </a:r>
            <a:r>
              <a:rPr lang="en-GB" sz="2800" dirty="0">
                <a:latin typeface="Garamond"/>
                <a:sym typeface="Garamond" pitchFamily="18" charset="0"/>
              </a:rPr>
              <a:t> = SIGMA*</a:t>
            </a:r>
          </a:p>
          <a:p>
            <a:pPr marL="685800" lvl="1" indent="-457200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en-GB" sz="2800" dirty="0" err="1">
                <a:latin typeface="Garamond"/>
                <a:sym typeface="Garamond" pitchFamily="18" charset="0"/>
              </a:rPr>
              <a:t>Itd</a:t>
            </a:r>
            <a:r>
              <a:rPr lang="en-GB" sz="2800" dirty="0">
                <a:latin typeface="Garamond"/>
                <a:sym typeface="Garamond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00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1">
            <a:extLst>
              <a:ext uri="{FF2B5EF4-FFF2-40B4-BE49-F238E27FC236}">
                <a16:creationId xmlns:a16="http://schemas.microsoft.com/office/drawing/2014/main" id="{5E8C9DAF-7370-4EBC-A60F-74A163E35E1A}"/>
              </a:ext>
            </a:extLst>
          </p:cNvPr>
          <p:cNvSpPr txBox="1">
            <a:spLocks/>
          </p:cNvSpPr>
          <p:nvPr/>
        </p:nvSpPr>
        <p:spPr>
          <a:xfrm>
            <a:off x="664028" y="1569640"/>
            <a:ext cx="10287989" cy="498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Končni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avtomat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1C625-A71F-4C5D-9CE6-D44BF36C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47" y="2175362"/>
            <a:ext cx="8897592" cy="3972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967EE3-AE93-497A-BEF0-48F2D8B6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86" y="1402381"/>
            <a:ext cx="4495800" cy="928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9E4C84-500B-4CFA-BDA1-27A8FE84AA76}"/>
              </a:ext>
            </a:extLst>
          </p:cNvPr>
          <p:cNvSpPr txBox="1"/>
          <p:nvPr/>
        </p:nvSpPr>
        <p:spPr>
          <a:xfrm>
            <a:off x="6444903" y="2267410"/>
            <a:ext cx="3109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Garamond"/>
                <a:sym typeface="Garamond" pitchFamily="18" charset="0"/>
              </a:rPr>
              <a:t>Beseda</a:t>
            </a:r>
            <a:r>
              <a:rPr lang="en-GB" sz="2400" dirty="0">
                <a:latin typeface="Garamond"/>
                <a:sym typeface="Garamond" pitchFamily="18" charset="0"/>
              </a:rPr>
              <a:t> abb?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2AA0A-D0B2-402C-9782-1A763075F29A}"/>
              </a:ext>
            </a:extLst>
          </p:cNvPr>
          <p:cNvSpPr txBox="1"/>
          <p:nvPr/>
        </p:nvSpPr>
        <p:spPr>
          <a:xfrm>
            <a:off x="6444903" y="1635851"/>
            <a:ext cx="3345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Garamond"/>
                <a:sym typeface="Garamond" pitchFamily="18" charset="0"/>
              </a:rPr>
              <a:t>Jezik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5D0EE-F560-4F85-B718-39CB0C496DFD}"/>
              </a:ext>
            </a:extLst>
          </p:cNvPr>
          <p:cNvSpPr txBox="1"/>
          <p:nvPr/>
        </p:nvSpPr>
        <p:spPr>
          <a:xfrm>
            <a:off x="1701633" y="6080103"/>
            <a:ext cx="3545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Garamond"/>
                <a:sym typeface="Garamond" pitchFamily="18" charset="0"/>
              </a:rPr>
              <a:t>Nedeterministični</a:t>
            </a:r>
            <a:r>
              <a:rPr lang="en-GB" sz="2400" dirty="0">
                <a:latin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sym typeface="Garamond" pitchFamily="18" charset="0"/>
              </a:rPr>
              <a:t>avtomat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07A979-DFAA-440F-B668-4AE493B99E7E}"/>
              </a:ext>
            </a:extLst>
          </p:cNvPr>
          <p:cNvSpPr txBox="1"/>
          <p:nvPr/>
        </p:nvSpPr>
        <p:spPr>
          <a:xfrm>
            <a:off x="6774375" y="6024579"/>
            <a:ext cx="3109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Garamond"/>
                <a:sym typeface="Garamond" pitchFamily="18" charset="0"/>
              </a:rPr>
              <a:t>Deterministični</a:t>
            </a:r>
            <a:r>
              <a:rPr lang="en-GB" sz="2400" dirty="0">
                <a:latin typeface="Garamond"/>
                <a:sym typeface="Garamond" pitchFamily="18" charset="0"/>
              </a:rPr>
              <a:t> </a:t>
            </a:r>
            <a:r>
              <a:rPr lang="en-GB" sz="2400" dirty="0" err="1">
                <a:latin typeface="Garamond"/>
                <a:sym typeface="Garamond" pitchFamily="18" charset="0"/>
              </a:rPr>
              <a:t>avtomat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09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A036-8938-44C4-8E59-934719D7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371"/>
            <a:ext cx="10515600" cy="46060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Hierarhija</a:t>
            </a:r>
            <a:r>
              <a:rPr lang="en-GB" dirty="0"/>
              <a:t> </a:t>
            </a:r>
            <a:r>
              <a:rPr lang="en-GB" dirty="0" err="1"/>
              <a:t>jezikov</a:t>
            </a:r>
            <a:r>
              <a:rPr lang="en-GB" dirty="0"/>
              <a:t> in </a:t>
            </a:r>
            <a:r>
              <a:rPr lang="en-GB" dirty="0" err="1"/>
              <a:t>strojev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B298-B9AA-4235-B198-3F315E43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242456"/>
            <a:ext cx="4038601" cy="413929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>
                <a:latin typeface="NimbusRomNo9L-Medi"/>
              </a:rPr>
              <a:t>0: </a:t>
            </a:r>
            <a:r>
              <a:rPr lang="en-US" sz="2400" b="0" i="0" u="none" strike="noStrike" baseline="0" dirty="0" err="1">
                <a:latin typeface="NimbusRomNo9L-Medi"/>
              </a:rPr>
              <a:t>Turingovi</a:t>
            </a:r>
            <a:r>
              <a:rPr lang="en-US" sz="2400" b="0" i="0" u="none" strike="noStrike" baseline="0" dirty="0">
                <a:latin typeface="NimbusRomNo9L-Medi"/>
              </a:rPr>
              <a:t> </a:t>
            </a:r>
            <a:r>
              <a:rPr lang="en-US" sz="2400" b="0" i="0" u="none" strike="noStrike" baseline="0" dirty="0" err="1">
                <a:latin typeface="NimbusRomNo9L-Medi"/>
              </a:rPr>
              <a:t>jeziki</a:t>
            </a:r>
            <a:r>
              <a:rPr lang="en-US" sz="2400" b="0" i="0" u="none" strike="noStrike" baseline="0" dirty="0">
                <a:latin typeface="NimbusRomNo9L-Medi"/>
              </a:rPr>
              <a:t>:</a:t>
            </a:r>
          </a:p>
          <a:p>
            <a:pPr algn="l"/>
            <a:r>
              <a:rPr lang="en-US" sz="2400" b="0" i="0" u="none" strike="noStrike" baseline="0" dirty="0" err="1">
                <a:latin typeface="NimbusRomNo9L-Regu"/>
              </a:rPr>
              <a:t>gramatike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brez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omejitev</a:t>
            </a:r>
            <a:endParaRPr lang="en-US" sz="2400" b="0" i="0" u="none" strike="noStrike" baseline="0" dirty="0">
              <a:latin typeface="NimbusRomNo9L-Regu"/>
            </a:endParaRPr>
          </a:p>
          <a:p>
            <a:pPr algn="l"/>
            <a:r>
              <a:rPr lang="en-US" sz="2400" b="0" i="0" u="sng" strike="noStrike" baseline="0" dirty="0" err="1">
                <a:latin typeface="NimbusRomNo9L-Regu"/>
              </a:rPr>
              <a:t>Turingovi</a:t>
            </a:r>
            <a:r>
              <a:rPr lang="en-US" sz="2400" b="0" i="0" u="sng" strike="noStrike" baseline="0" dirty="0">
                <a:latin typeface="NimbusRomNo9L-Regu"/>
              </a:rPr>
              <a:t> </a:t>
            </a:r>
            <a:r>
              <a:rPr lang="en-US" sz="2400" b="0" i="0" u="sng" strike="noStrike" baseline="0" dirty="0" err="1">
                <a:latin typeface="NimbusRomNo9L-Regu"/>
              </a:rPr>
              <a:t>stroji</a:t>
            </a:r>
            <a:endParaRPr lang="en-US" sz="2400" b="0" i="0" u="sng" strike="noStrike" baseline="0" dirty="0">
              <a:latin typeface="NimbusRomNo9L-Regu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NimbusRomNo9L-Medi"/>
              </a:rPr>
              <a:t>1: </a:t>
            </a:r>
            <a:r>
              <a:rPr lang="en-US" sz="2400" b="0" i="0" u="none" strike="noStrike" baseline="0" dirty="0" err="1">
                <a:latin typeface="NimbusRomNo9L-Medi"/>
              </a:rPr>
              <a:t>Kontekstno</a:t>
            </a:r>
            <a:r>
              <a:rPr lang="en-US" sz="2400" b="0" i="0" u="none" strike="noStrike" baseline="0" dirty="0">
                <a:latin typeface="NimbusRomNo9L-Medi"/>
              </a:rPr>
              <a:t> </a:t>
            </a:r>
            <a:r>
              <a:rPr lang="en-US" sz="2400" b="0" i="0" u="none" strike="noStrike" baseline="0" dirty="0" err="1">
                <a:latin typeface="NimbusRomNo9L-Medi"/>
              </a:rPr>
              <a:t>odvisni</a:t>
            </a:r>
            <a:r>
              <a:rPr lang="en-US" sz="2400" b="0" i="0" u="none" strike="noStrike" baseline="0" dirty="0">
                <a:latin typeface="NimbusRomNo9L-Medi"/>
              </a:rPr>
              <a:t> </a:t>
            </a:r>
            <a:r>
              <a:rPr lang="en-US" sz="2400" b="0" i="0" u="none" strike="noStrike" baseline="0" dirty="0" err="1">
                <a:latin typeface="NimbusRomNo9L-Medi"/>
              </a:rPr>
              <a:t>jeziki</a:t>
            </a:r>
            <a:r>
              <a:rPr lang="en-US" sz="2400" b="0" i="0" u="none" strike="noStrike" baseline="0" dirty="0">
                <a:latin typeface="NimbusRomNo9L-Medi"/>
              </a:rPr>
              <a:t>:</a:t>
            </a:r>
          </a:p>
          <a:p>
            <a:pPr algn="l"/>
            <a:r>
              <a:rPr lang="en-US" sz="2400" b="0" i="0" u="none" strike="noStrike" baseline="0" dirty="0" err="1">
                <a:latin typeface="NimbusRomNo9L-Regu"/>
              </a:rPr>
              <a:t>kontekstno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odvisne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gramatike</a:t>
            </a:r>
            <a:endParaRPr lang="en-US" sz="2400" b="0" i="0" u="none" strike="noStrike" baseline="0" dirty="0">
              <a:latin typeface="NimbusRomNo9L-Regu"/>
            </a:endParaRPr>
          </a:p>
          <a:p>
            <a:pPr algn="l"/>
            <a:r>
              <a:rPr lang="en-US" sz="2400" b="0" i="0" u="sng" strike="noStrike" baseline="0" dirty="0" err="1">
                <a:latin typeface="NimbusRomNo9L-Regu"/>
              </a:rPr>
              <a:t>linearno</a:t>
            </a:r>
            <a:r>
              <a:rPr lang="en-US" sz="2400" b="0" i="0" u="sng" strike="noStrike" baseline="0" dirty="0">
                <a:latin typeface="NimbusRomNo9L-Regu"/>
              </a:rPr>
              <a:t> </a:t>
            </a:r>
            <a:r>
              <a:rPr lang="en-US" sz="2400" b="0" i="0" u="sng" strike="noStrike" baseline="0" dirty="0" err="1">
                <a:latin typeface="NimbusRomNo9L-Regu"/>
              </a:rPr>
              <a:t>omejeni</a:t>
            </a:r>
            <a:r>
              <a:rPr lang="en-US" sz="2400" b="0" i="0" u="sng" strike="noStrike" baseline="0" dirty="0">
                <a:latin typeface="NimbusRomNo9L-Regu"/>
              </a:rPr>
              <a:t> </a:t>
            </a:r>
            <a:r>
              <a:rPr lang="en-US" sz="2400" b="0" i="0" u="sng" strike="noStrike" baseline="0" dirty="0" err="1">
                <a:latin typeface="NimbusRomNo9L-Regu"/>
              </a:rPr>
              <a:t>avtomati</a:t>
            </a:r>
            <a:endParaRPr lang="en-US" sz="2400" b="0" i="0" u="sng" strike="noStrike" baseline="0" dirty="0">
              <a:latin typeface="NimbusRomNo9L-Regu"/>
            </a:endParaRPr>
          </a:p>
          <a:p>
            <a:pPr marL="0" indent="0" algn="l">
              <a:buNone/>
            </a:pP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CC3FDF-501D-4A58-BC2D-C11AC7ABA397}"/>
              </a:ext>
            </a:extLst>
          </p:cNvPr>
          <p:cNvSpPr txBox="1">
            <a:spLocks/>
          </p:cNvSpPr>
          <p:nvPr/>
        </p:nvSpPr>
        <p:spPr>
          <a:xfrm>
            <a:off x="6945085" y="2242456"/>
            <a:ext cx="4212772" cy="413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NimbusRomNo9L-Medi"/>
              </a:rPr>
              <a:t>2: </a:t>
            </a:r>
            <a:r>
              <a:rPr lang="en-US" sz="2400" dirty="0" err="1">
                <a:latin typeface="NimbusRomNo9L-Medi"/>
              </a:rPr>
              <a:t>Kontekstno</a:t>
            </a:r>
            <a:r>
              <a:rPr lang="en-US" sz="2400" dirty="0">
                <a:latin typeface="NimbusRomNo9L-Medi"/>
              </a:rPr>
              <a:t> </a:t>
            </a:r>
            <a:r>
              <a:rPr lang="en-US" sz="2400" dirty="0" err="1">
                <a:latin typeface="NimbusRomNo9L-Medi"/>
              </a:rPr>
              <a:t>neodvisni</a:t>
            </a:r>
            <a:r>
              <a:rPr lang="en-US" sz="2400" dirty="0">
                <a:latin typeface="NimbusRomNo9L-Medi"/>
              </a:rPr>
              <a:t> </a:t>
            </a:r>
            <a:r>
              <a:rPr lang="en-US" sz="2400" dirty="0" err="1">
                <a:latin typeface="NimbusRomNo9L-Medi"/>
              </a:rPr>
              <a:t>jeziki</a:t>
            </a:r>
            <a:r>
              <a:rPr lang="en-US" sz="2400" dirty="0">
                <a:latin typeface="NimbusRomNo9L-Medi"/>
              </a:rPr>
              <a:t>:</a:t>
            </a:r>
          </a:p>
          <a:p>
            <a:r>
              <a:rPr lang="en-US" sz="2400" dirty="0" err="1">
                <a:latin typeface="NimbusRomNo9L-Regu"/>
              </a:rPr>
              <a:t>kontekstno</a:t>
            </a:r>
            <a:r>
              <a:rPr lang="en-US" sz="2400" dirty="0">
                <a:latin typeface="NimbusRomNo9L-Regu"/>
              </a:rPr>
              <a:t> </a:t>
            </a:r>
            <a:r>
              <a:rPr lang="en-US" sz="2400" dirty="0" err="1">
                <a:latin typeface="NimbusRomNo9L-Regu"/>
              </a:rPr>
              <a:t>neodvisne</a:t>
            </a:r>
            <a:r>
              <a:rPr lang="en-US" sz="2400" dirty="0">
                <a:latin typeface="NimbusRomNo9L-Regu"/>
              </a:rPr>
              <a:t> </a:t>
            </a:r>
            <a:r>
              <a:rPr lang="en-US" sz="2400" dirty="0" err="1">
                <a:latin typeface="NimbusRomNo9L-Regu"/>
              </a:rPr>
              <a:t>gramatike</a:t>
            </a:r>
            <a:endParaRPr lang="en-US" sz="2400" dirty="0">
              <a:latin typeface="NimbusRomNo9L-Regu"/>
            </a:endParaRPr>
          </a:p>
          <a:p>
            <a:r>
              <a:rPr lang="en-US" sz="2400" u="sng" dirty="0" err="1">
                <a:latin typeface="NimbusRomNo9L-Regu"/>
              </a:rPr>
              <a:t>skladovni</a:t>
            </a:r>
            <a:r>
              <a:rPr lang="en-US" sz="2400" u="sng" dirty="0">
                <a:latin typeface="NimbusRomNo9L-Regu"/>
              </a:rPr>
              <a:t> </a:t>
            </a:r>
            <a:r>
              <a:rPr lang="en-US" sz="2400" u="sng" dirty="0" err="1">
                <a:latin typeface="NimbusRomNo9L-Regu"/>
              </a:rPr>
              <a:t>avtomati</a:t>
            </a:r>
            <a:endParaRPr lang="en-US" sz="2400" u="sng" dirty="0">
              <a:latin typeface="NimbusRomNo9L-Regu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NimbusRomNo9L-Medi"/>
              </a:rPr>
              <a:t>3: </a:t>
            </a:r>
            <a:r>
              <a:rPr lang="en-US" sz="2400" dirty="0" err="1">
                <a:latin typeface="NimbusRomNo9L-Medi"/>
              </a:rPr>
              <a:t>Regularni</a:t>
            </a:r>
            <a:r>
              <a:rPr lang="en-US" sz="2400" dirty="0">
                <a:latin typeface="NimbusRomNo9L-Medi"/>
              </a:rPr>
              <a:t> </a:t>
            </a:r>
            <a:r>
              <a:rPr lang="en-US" sz="2400" dirty="0" err="1">
                <a:latin typeface="NimbusRomNo9L-Medi"/>
              </a:rPr>
              <a:t>jeziki</a:t>
            </a:r>
            <a:r>
              <a:rPr lang="en-US" sz="2400" dirty="0">
                <a:latin typeface="NimbusRomNo9L-Medi"/>
              </a:rPr>
              <a:t>:</a:t>
            </a:r>
          </a:p>
          <a:p>
            <a:r>
              <a:rPr lang="en-US" sz="2400" dirty="0" err="1">
                <a:latin typeface="NimbusRomNo9L-Regu"/>
              </a:rPr>
              <a:t>linearne</a:t>
            </a:r>
            <a:r>
              <a:rPr lang="en-US" sz="2400" dirty="0">
                <a:latin typeface="NimbusRomNo9L-Regu"/>
              </a:rPr>
              <a:t> </a:t>
            </a:r>
            <a:r>
              <a:rPr lang="en-US" sz="2400" dirty="0" err="1">
                <a:latin typeface="NimbusRomNo9L-Regu"/>
              </a:rPr>
              <a:t>gramatike</a:t>
            </a:r>
            <a:endParaRPr lang="en-US" sz="2400" dirty="0">
              <a:latin typeface="NimbusRomNo9L-Regu"/>
            </a:endParaRPr>
          </a:p>
          <a:p>
            <a:r>
              <a:rPr lang="en-US" sz="2400" u="sng" dirty="0" err="1">
                <a:latin typeface="NimbusRomNo9L-Regu"/>
              </a:rPr>
              <a:t>končni</a:t>
            </a:r>
            <a:r>
              <a:rPr lang="en-US" sz="2400" u="sng" dirty="0">
                <a:latin typeface="NimbusRomNo9L-Regu"/>
              </a:rPr>
              <a:t> </a:t>
            </a:r>
            <a:r>
              <a:rPr lang="en-US" sz="2400" u="sng" dirty="0" err="1">
                <a:latin typeface="NimbusRomNo9L-Regu"/>
              </a:rPr>
              <a:t>avtomati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02541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867BF-ACB5-4A64-B4B8-8D022427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3" y="1262741"/>
            <a:ext cx="11796944" cy="49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Turingov stroj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8" y="2332850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Lastnosti Turingovega stroja: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Ima trak, neskončen v obeh smereh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vsako polje na traku hrani en simbol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abeceda: končna množica simbolov, ki se berejo in zapisujejo na trak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 traku so zapisani vhodni podatki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trak služi kot pomnilnik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Vedno je v enem od končno mnogo stanj (1 do k)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Ukazi za Turingov stroj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 odvisnosti od trenutnega stanja in vhoda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zapiši nov simbol, spremeni stanje, ter se premakni za eno polje levo ali desno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383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Turingov stroj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Izvajanje ukazov: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if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(v stanju i)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and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(prebere simbol j)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then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zapiši simbol k na trak (v trenutno polje)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spremeni stanje v stanje s (ki lahko ostane enako)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premakni se v smer d (za eno polje)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pravilo: (i, j, k, s, d)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pravilo: (1, 0, 1, 2,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right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if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(stanje=1)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and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(vhod=0)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then</a:t>
            </a: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2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zapiši 1</a:t>
            </a:r>
          </a:p>
          <a:p>
            <a:pPr lvl="2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pojdi v stanje 2</a:t>
            </a:r>
          </a:p>
          <a:p>
            <a:pPr lvl="2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  <a:defRPr/>
            </a:pPr>
            <a:r>
              <a:rPr lang="sl-SI" sz="1800" dirty="0">
                <a:latin typeface="Garamond"/>
                <a:cs typeface="Garamond"/>
                <a:sym typeface="Garamond" pitchFamily="18" charset="0"/>
              </a:rPr>
              <a:t>premakni se desno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8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741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5035319" y="3672963"/>
            <a:ext cx="2841976" cy="64622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Garamond"/>
                <a:cs typeface="Garamond"/>
                <a:sym typeface="Garamond" pitchFamily="18" charset="0"/>
              </a:rPr>
              <a:t>(1, 0, 1, 2, right)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2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15490" y="1818715"/>
            <a:ext cx="6781800" cy="1299845"/>
          </a:xfrm>
          <a:prstGeom prst="rect">
            <a:avLst/>
          </a:prstGeom>
        </p:spPr>
      </p:pic>
      <p:pic>
        <p:nvPicPr>
          <p:cNvPr id="8" name="Picture 236"/>
          <p:cNvPicPr/>
          <p:nvPr/>
        </p:nvPicPr>
        <p:blipFill>
          <a:blip r:embed="rId3"/>
          <a:stretch>
            <a:fillRect/>
          </a:stretch>
        </p:blipFill>
        <p:spPr>
          <a:xfrm>
            <a:off x="2629130" y="4494225"/>
            <a:ext cx="6868160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9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Turingov stroj kot računski model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Množica pravil: program Turingovega stroja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Prvo stanje je vedno 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Stroj vedno začne brati najbolj levo neprazno polje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Ne smeta obstajati dve pravili z istim stanjem in vhodnim simbolom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Se izogiba dvoumnostim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ne obstaja nobeno pravilo za trenutno stanje in vhodni simbol, se stroj ustavi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Turingov stroj je torej primeren model računskega agenta: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bere vhodne podatke s traku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trak uporablja kot pomnilnik s katerega bere in na katerega zapisuje podatke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izvaja akcije v odvisnosti od trenutnega stanja in vhoda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proizvede rezultat in ga zapiše na trak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42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6" y="1484527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CILJI PREDAVANJA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783770" y="2136556"/>
            <a:ext cx="10920441" cy="380704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8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1.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Razumeti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kaj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so to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formalni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jeziki</a:t>
            </a:r>
            <a:endParaRPr lang="en-GB" sz="28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8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2.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Razumeti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povezavo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med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jeziki</a:t>
            </a:r>
            <a:r>
              <a:rPr lang="en-GB" sz="28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800" dirty="0" err="1">
                <a:latin typeface="Garamond"/>
                <a:cs typeface="Garamond"/>
                <a:sym typeface="Garamond" pitchFamily="18" charset="0"/>
              </a:rPr>
              <a:t>stroji</a:t>
            </a:r>
            <a:endParaRPr lang="en-GB" sz="28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3. </a:t>
            </a:r>
            <a:r>
              <a:rPr lang="sl-SI" dirty="0">
                <a:latin typeface="Garamond"/>
                <a:cs typeface="Garamond"/>
                <a:sym typeface="Garamond" pitchFamily="18" charset="0"/>
              </a:rPr>
              <a:t>Razumeti namen konstruiranja modelov</a:t>
            </a:r>
            <a:endParaRPr lang="en-GB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4.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Razumeti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hierarhijo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jezikov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strojev</a:t>
            </a:r>
            <a:endParaRPr lang="en-GB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5. 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Opisati komponente Turingovega stroja</a:t>
            </a:r>
            <a:endParaRPr lang="en-GB" sz="2600" dirty="0">
              <a:latin typeface="Garamond"/>
              <a:cs typeface="Garamond"/>
              <a:sym typeface="Garamond" pitchFamily="18" charset="0"/>
            </a:endParaRP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6</a:t>
            </a:r>
            <a:r>
              <a:rPr lang="sl-SI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. 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Razumeti zakaj je Turingov stroj dober model računskega agenta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7</a:t>
            </a:r>
            <a:r>
              <a:rPr lang="sl-SI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.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 Razumeti relacijo med algoritmom in programom Turingovega stroja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8. </a:t>
            </a:r>
            <a:r>
              <a:rPr lang="en-GB" sz="2600" dirty="0">
                <a:latin typeface="Garamond"/>
                <a:cs typeface="Garamond"/>
                <a:sym typeface="Garamond" pitchFamily="18" charset="0"/>
              </a:rPr>
              <a:t>Sim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ulirati delovanje Turingovega stroja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9</a:t>
            </a:r>
            <a:r>
              <a:rPr lang="sl-SI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.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 Napisati preproste Turingove stroje, ki rešujejo enostavne probleme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dirty="0">
                <a:solidFill>
                  <a:srgbClr val="FF0000"/>
                </a:solidFill>
                <a:latin typeface="Garamond"/>
                <a:cs typeface="Garamond"/>
                <a:sym typeface="Garamond" pitchFamily="18" charset="0"/>
              </a:rPr>
              <a:t>10.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Razumeti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problem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ustavljanja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(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angl.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halting problem)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11</a:t>
            </a:r>
            <a:r>
              <a:rPr lang="sl-SI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.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 Opisati pomen </a:t>
            </a:r>
            <a:r>
              <a:rPr lang="sl-SI" sz="2600" dirty="0" err="1">
                <a:latin typeface="Garamond"/>
                <a:cs typeface="Garamond"/>
                <a:sym typeface="Garamond" pitchFamily="18" charset="0"/>
              </a:rPr>
              <a:t>Church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-Turingove teze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GB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12</a:t>
            </a:r>
            <a:r>
              <a:rPr lang="sl-SI" sz="2600" dirty="0">
                <a:solidFill>
                  <a:srgbClr val="E12F29"/>
                </a:solidFill>
                <a:latin typeface="Garamond" panose="02020404030301010803" pitchFamily="18" charset="0"/>
                <a:ea typeface="+mj-ea"/>
                <a:cs typeface="+mj-cs"/>
                <a:sym typeface="Garamond" pitchFamily="18" charset="0"/>
              </a:rPr>
              <a:t>.</a:t>
            </a:r>
            <a:r>
              <a:rPr lang="sl-SI" sz="2600" dirty="0">
                <a:latin typeface="Garamond"/>
                <a:cs typeface="Garamond"/>
                <a:sym typeface="Garamond" pitchFamily="18" charset="0"/>
              </a:rPr>
              <a:t> Razumeti kaj pomeni nerešljiv problem</a:t>
            </a:r>
          </a:p>
          <a:p>
            <a:pPr marL="0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7773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v-SE" sz="2800" dirty="0">
                <a:solidFill>
                  <a:srgbClr val="E12F29"/>
                </a:solidFill>
                <a:latin typeface="Garamond" panose="02020404030301010803" pitchFamily="18" charset="0"/>
              </a:rPr>
              <a:t>Turingov stroj kot model algoritma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Model algoritma mora biti: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… popolnoma urejeno zaporedje …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… nedvoumnih in učinkovito izračunljivih operacij …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… proizvede rezultat …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… se ustavi v končnem času.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Je Turingov stroj primeren model algoritma?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470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v-SE" sz="2800" dirty="0">
                <a:solidFill>
                  <a:srgbClr val="E12F29"/>
                </a:solidFill>
                <a:latin typeface="Garamond" panose="02020404030301010803" pitchFamily="18" charset="0"/>
              </a:rPr>
              <a:t>Turingov stroj kot model algoritma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5"/>
            <a:ext cx="10344211" cy="467068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… popolnoma urejeno zaporedje …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začetno stanje in začetna pozicija traku sta definirani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največ eno pravilo se lahko hkrati sproži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definirano je kaj se zgodi, če ni nobenega ustreznega pravila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Turingov stroj ve kje začeti in kaj kdaj storiti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… nedvoumnih in učinkovito izračunljivih operacij …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ukazi Turingovega stroja popolnoma specificirajo kaj naj stroj naredi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ukazi ne morejo biti dvoumni 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… se ustavi v končnem času.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Turingov stroj gre lahko v mrtvo zanko (kot slabi algoritmi)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lahko zagotovimo, da se ustavi pri pravilnem reševanju pravega problema </a:t>
            </a: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… proizvede rezultat …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izhod je zapisan na traku, ko se Turingov stroj ustavi 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2100" b="1" dirty="0">
              <a:latin typeface="Garamond"/>
              <a:cs typeface="Garamond"/>
              <a:sym typeface="Garamond" pitchFamily="18" charset="0"/>
            </a:endParaRPr>
          </a:p>
          <a:p>
            <a:pPr marL="0" lvl="1" indent="0">
              <a:spcBef>
                <a:spcPts val="536"/>
              </a:spcBef>
              <a:buClr>
                <a:srgbClr val="FF0000"/>
              </a:buClr>
              <a:buSzPct val="70000"/>
              <a:buNone/>
              <a:defRPr/>
            </a:pPr>
            <a:r>
              <a:rPr lang="sl-SI" sz="2100" b="1" dirty="0">
                <a:latin typeface="Garamond"/>
                <a:cs typeface="Garamond"/>
                <a:sym typeface="Garamond" pitchFamily="18" charset="0"/>
              </a:rPr>
              <a:t>Turingov stroj je torej dober model algoritma!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5275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b="1" dirty="0">
                <a:latin typeface="Garamond"/>
                <a:cs typeface="Garamond"/>
                <a:sym typeface="Garamond" pitchFamily="18" charset="0"/>
              </a:rPr>
              <a:t>Primeri</a:t>
            </a: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 za demonstracijo delovanja Turingovega stroja: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Invertiranje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bitov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Paritetni bit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Eniški inkrement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Eniško seštevanje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Diagram stanj: vizualna predstavitev algoritma Turingovega stroja (pravil)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257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</a:t>
            </a:r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Invertiranje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 bitov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Naloga: v zaporedju bitov spremeni vsak 1 v 0 in vsak 0 v 1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invertiraj posamezen bit na traku in se prestavi desno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ustavi se, ko naletiš na 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1, 1, 0, 1,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(1, 0, 1, 1,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441"/>
          <p:cNvPicPr/>
          <p:nvPr/>
        </p:nvPicPr>
        <p:blipFill>
          <a:blip r:embed="rId2"/>
          <a:stretch>
            <a:fillRect/>
          </a:stretch>
        </p:blipFill>
        <p:spPr>
          <a:xfrm>
            <a:off x="7675417" y="2067791"/>
            <a:ext cx="3276600" cy="1264920"/>
          </a:xfrm>
          <a:prstGeom prst="rect">
            <a:avLst/>
          </a:prstGeom>
        </p:spPr>
      </p:pic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24003"/>
              </p:ext>
            </p:extLst>
          </p:nvPr>
        </p:nvGraphicFramePr>
        <p:xfrm>
          <a:off x="3152342" y="4209877"/>
          <a:ext cx="8128000" cy="18542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427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Paritetni bit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Naloga: 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na koncu niza 0 in 1 postavi paritetni bit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število vseh 1 mora biti liho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Stanje 1 predstavlja sodo pariteto do danega trenutka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Stanje 2 predstavlja liho pariteto do danega trenutka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Vhodni simbol 0 ne spremeni stanja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Vhodni simbol 1 spremeni stanje 0 v 1 ter 1 v 0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Ko stroj naleti na vhodni simbol b, naj zapiše </a:t>
            </a:r>
            <a:r>
              <a:rPr lang="sl-SI" sz="1900" dirty="0" err="1">
                <a:latin typeface="Garamond"/>
                <a:cs typeface="Garamond"/>
                <a:sym typeface="Garamond" pitchFamily="18" charset="0"/>
              </a:rPr>
              <a:t>partitetni</a:t>
            </a: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 bit in gre v stanje 3 za katerega ni nobenega pravila =&gt; se bo zaustavil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87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Paritetni bit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Pravila: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(</a:t>
            </a: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1, 0, 0, 1,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(1, 1, 1, 2,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(2, 0, 0, 2,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(2, 1, 1, 1, R) (1, b, 1, 3,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1900" dirty="0">
                <a:latin typeface="Garamond"/>
                <a:cs typeface="Garamond"/>
                <a:sym typeface="Garamond" pitchFamily="18" charset="0"/>
              </a:rPr>
              <a:t>(2, b, 0, 3, R)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72952"/>
              </p:ext>
            </p:extLst>
          </p:nvPr>
        </p:nvGraphicFramePr>
        <p:xfrm>
          <a:off x="3165061" y="4063198"/>
          <a:ext cx="8127999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Verdana" panose="020B0604030504040204" pitchFamily="34" charset="0"/>
                        </a:rPr>
                        <a:t>1 (1)</a:t>
                      </a:r>
                      <a:endParaRPr lang="sl-SI" sz="18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7790" marR="97155" marT="6223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(2)</a:t>
                      </a:r>
                      <a:endParaRPr lang="sl-SI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Verdana" panose="020B0604030504040204" pitchFamily="34" charset="0"/>
                        </a:rPr>
                        <a:t>0 (2)</a:t>
                      </a:r>
                      <a:endParaRPr lang="sl-SI" sz="18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7790" marR="97155" marT="6223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(2)</a:t>
                      </a:r>
                      <a:endParaRPr lang="sl-SI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(1)</a:t>
                      </a:r>
                      <a:endParaRPr lang="sl-SI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(3)</a:t>
                      </a:r>
                      <a:endParaRPr lang="sl-SI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575"/>
          <p:cNvPicPr/>
          <p:nvPr/>
        </p:nvPicPr>
        <p:blipFill>
          <a:blip r:embed="rId2"/>
          <a:stretch>
            <a:fillRect/>
          </a:stretch>
        </p:blipFill>
        <p:spPr>
          <a:xfrm>
            <a:off x="5225000" y="539640"/>
            <a:ext cx="400812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Eniški inkrement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4617337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Naloga: povečaj število predstavljeno v eniškem sistemu za ena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 pomakni se do konca na desno in dodaj 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(1, 1, 1, 1,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t-BR" sz="2000" dirty="0">
                <a:latin typeface="Garamond"/>
                <a:cs typeface="Garamond"/>
                <a:sym typeface="Garamond" pitchFamily="18" charset="0"/>
              </a:rPr>
              <a:t>(1, b, 1, 2, R)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616"/>
          <p:cNvPicPr/>
          <p:nvPr/>
        </p:nvPicPr>
        <p:blipFill>
          <a:blip r:embed="rId2"/>
          <a:stretch>
            <a:fillRect/>
          </a:stretch>
        </p:blipFill>
        <p:spPr>
          <a:xfrm>
            <a:off x="6233675" y="1818715"/>
            <a:ext cx="4531995" cy="1566545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74004"/>
              </p:ext>
            </p:extLst>
          </p:nvPr>
        </p:nvGraphicFramePr>
        <p:xfrm>
          <a:off x="3165061" y="4063198"/>
          <a:ext cx="8127999" cy="2225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98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Verdana" panose="020B0604030504040204" pitchFamily="34" charset="0"/>
                        </a:rPr>
                        <a:t>1 (1)</a:t>
                      </a:r>
                      <a:endParaRPr lang="sl-SI" sz="18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7790" marR="97155" marT="6223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(1)</a:t>
                      </a:r>
                      <a:endParaRPr lang="sl-SI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(1)</a:t>
                      </a:r>
                      <a:endParaRPr lang="sl-SI" sz="1800" b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7790" marR="97155" marT="6223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(1)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(1)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(2)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sl-SI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Eniški inkrement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Boljša rešitev: dodaj 1 na levi strani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(1, 1, 1, 1, L)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(1, b, 1, 2, L)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pl-PL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pl-PL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Računska kompleksnost </a:t>
            </a:r>
            <a:r>
              <a:rPr lang="el-GR" sz="2000" dirty="0">
                <a:latin typeface="Garamond"/>
                <a:cs typeface="Garamond"/>
                <a:sym typeface="Garamond" pitchFamily="18" charset="0"/>
              </a:rPr>
              <a:t>Θ(1) 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namesto </a:t>
            </a:r>
            <a:r>
              <a:rPr lang="el-GR" sz="2000" dirty="0">
                <a:latin typeface="Garamond"/>
                <a:cs typeface="Garamond"/>
                <a:sym typeface="Garamond" pitchFamily="18" charset="0"/>
              </a:rPr>
              <a:t>Θ(</a:t>
            </a:r>
            <a:r>
              <a:rPr lang="pl-PL" sz="2000" dirty="0">
                <a:latin typeface="Garamond"/>
                <a:cs typeface="Garamond"/>
                <a:sym typeface="Garamond" pitchFamily="18" charset="0"/>
              </a:rPr>
              <a:t>n)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541972"/>
              </p:ext>
            </p:extLst>
          </p:nvPr>
        </p:nvGraphicFramePr>
        <p:xfrm>
          <a:off x="3706054" y="2555993"/>
          <a:ext cx="8127999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(1)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(1)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(2)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9838"/>
          <p:cNvGrpSpPr/>
          <p:nvPr/>
        </p:nvGrpSpPr>
        <p:grpSpPr>
          <a:xfrm>
            <a:off x="6070847" y="653646"/>
            <a:ext cx="4096385" cy="1414145"/>
            <a:chOff x="0" y="0"/>
            <a:chExt cx="4096512" cy="1414272"/>
          </a:xfrm>
        </p:grpSpPr>
        <p:pic>
          <p:nvPicPr>
            <p:cNvPr id="8" name="Picture 76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096512" cy="1414272"/>
            </a:xfrm>
            <a:prstGeom prst="rect">
              <a:avLst/>
            </a:prstGeom>
          </p:spPr>
        </p:pic>
        <p:pic>
          <p:nvPicPr>
            <p:cNvPr id="9" name="Picture 76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3924" y="114300"/>
              <a:ext cx="393192" cy="160020"/>
            </a:xfrm>
            <a:prstGeom prst="rect">
              <a:avLst/>
            </a:prstGeom>
          </p:spPr>
        </p:pic>
        <p:pic>
          <p:nvPicPr>
            <p:cNvPr id="10" name="Picture 76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699260" y="1185672"/>
              <a:ext cx="385572" cy="172212"/>
            </a:xfrm>
            <a:prstGeom prst="rect">
              <a:avLst/>
            </a:prstGeom>
          </p:spPr>
        </p:pic>
      </p:grpSp>
      <p:pic>
        <p:nvPicPr>
          <p:cNvPr id="11" name="Picture 761"/>
          <p:cNvPicPr/>
          <p:nvPr/>
        </p:nvPicPr>
        <p:blipFill>
          <a:blip r:embed="rId5"/>
          <a:stretch>
            <a:fillRect/>
          </a:stretch>
        </p:blipFill>
        <p:spPr>
          <a:xfrm>
            <a:off x="1569299" y="4537295"/>
            <a:ext cx="7095490" cy="186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62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Primer: Eniško seštevanje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Naloga: seštej dve eniški števili, ki sta na traku razmejeni z b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Rešitev: zbriši dve 1 na levi strani ter zamenjaj vmesni b z 1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Pravila: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(1, 1, b, 2, R)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(2, 1, b, 3, R) 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(3, 1, 1, 3, R) 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(3, g, 1, 4, R)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800"/>
          <p:cNvPicPr/>
          <p:nvPr/>
        </p:nvPicPr>
        <p:blipFill>
          <a:blip r:embed="rId2"/>
          <a:stretch>
            <a:fillRect/>
          </a:stretch>
        </p:blipFill>
        <p:spPr>
          <a:xfrm>
            <a:off x="3828341" y="3975113"/>
            <a:ext cx="6696075" cy="184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83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Nerešljivi problemi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Turingov stroj definira meje izračunljivosti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Če problem ne more biti rešen s Turingovim strojem, ne more biti rešen niti z algoritmom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je neizračunljiv oz. nerešljiv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Obstajajo neizračunljivi problemi! 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Dokaz: Problem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ustavljanja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obstaja Turingov stroj, ki na vhodu prejme program Turingovega stroja ter zanj ugotovi ali se bo ustavil ali ne?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Dokaz s protislovjem: predpostavimo, da takšen Turingov stroj obstaja =&gt; nas privede v protislovje =&gt; takšen Turingov stroj ne obstaja =&gt; ta problem je nerešljiv =&gt; ne obstaja niti algoritem, s katerim bi ga lahko rešili!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43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38BC-2C1B-48A3-A703-0EEA852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9314"/>
            <a:ext cx="10515600" cy="362631"/>
          </a:xfrm>
        </p:spPr>
        <p:txBody>
          <a:bodyPr>
            <a:noAutofit/>
          </a:bodyPr>
          <a:lstStyle/>
          <a:p>
            <a:r>
              <a:rPr lang="en-GB" sz="3600" b="1" dirty="0" err="1"/>
              <a:t>Formalni</a:t>
            </a:r>
            <a:r>
              <a:rPr lang="en-GB" sz="3600" b="1" dirty="0"/>
              <a:t> </a:t>
            </a:r>
            <a:r>
              <a:rPr lang="en-GB" sz="3600" b="1" dirty="0" err="1"/>
              <a:t>jezik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B553-D04A-484F-8D9B-34514945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2380796"/>
            <a:ext cx="8948058" cy="370431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NimbusRomNo9L-ReguItal"/>
              </a:rPr>
              <a:t>Formalni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jezik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>
                <a:latin typeface="NimbusRomNo9L-Regu"/>
              </a:rPr>
              <a:t>je </a:t>
            </a:r>
            <a:r>
              <a:rPr lang="en-US" sz="2400" b="0" i="0" u="none" strike="noStrike" baseline="0" dirty="0" err="1">
                <a:latin typeface="NimbusRomNo9L-Regu"/>
              </a:rPr>
              <a:t>mno</a:t>
            </a:r>
            <a:r>
              <a:rPr lang="en-US" sz="2400" dirty="0" err="1">
                <a:latin typeface="NimbusRomNo9L-Regu"/>
              </a:rPr>
              <a:t>ž</a:t>
            </a:r>
            <a:r>
              <a:rPr lang="en-US" sz="2400" b="0" i="0" u="none" strike="noStrike" baseline="0" dirty="0" err="1">
                <a:latin typeface="NimbusRomNo9L-Regu"/>
              </a:rPr>
              <a:t>ica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besed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kon</a:t>
            </a:r>
            <a:r>
              <a:rPr lang="en-US" sz="2400" dirty="0" err="1">
                <a:latin typeface="NimbusRomNo9L-Regu"/>
              </a:rPr>
              <a:t>č</a:t>
            </a:r>
            <a:r>
              <a:rPr lang="en-US" sz="2400" b="0" i="0" u="none" strike="noStrike" baseline="0" dirty="0" err="1">
                <a:latin typeface="NimbusRomNo9L-Regu"/>
              </a:rPr>
              <a:t>ne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dol</a:t>
            </a:r>
            <a:r>
              <a:rPr lang="en-US" sz="2400" dirty="0" err="1">
                <a:latin typeface="NimbusRomNo9L-Regu"/>
              </a:rPr>
              <a:t>ž</a:t>
            </a:r>
            <a:r>
              <a:rPr lang="en-US" sz="2400" b="0" i="0" u="none" strike="noStrike" baseline="0" dirty="0" err="1">
                <a:latin typeface="NimbusRomNo9L-Regu"/>
              </a:rPr>
              <a:t>ine</a:t>
            </a:r>
            <a:r>
              <a:rPr lang="en-US" sz="2400" b="0" i="0" u="none" strike="noStrike" baseline="0" dirty="0">
                <a:latin typeface="NimbusRomNo9L-Regu"/>
              </a:rPr>
              <a:t>, ki so </a:t>
            </a:r>
            <a:r>
              <a:rPr lang="en-US" sz="2400" b="0" i="0" u="none" strike="noStrike" baseline="0" dirty="0" err="1">
                <a:latin typeface="NimbusRomNo9L-Regu"/>
              </a:rPr>
              <a:t>sestavljene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iz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simbolov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neke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izbrane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končne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mno</a:t>
            </a:r>
            <a:r>
              <a:rPr lang="en-US" sz="2400" dirty="0" err="1">
                <a:latin typeface="NimbusRomNo9L-Regu"/>
              </a:rPr>
              <a:t>ž</a:t>
            </a:r>
            <a:r>
              <a:rPr lang="en-US" sz="2400" b="0" i="0" u="none" strike="noStrike" baseline="0" dirty="0" err="1">
                <a:latin typeface="NimbusRomNo9L-Regu"/>
              </a:rPr>
              <a:t>ice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simbolov</a:t>
            </a:r>
            <a:r>
              <a:rPr lang="en-US" sz="2400" b="0" i="0" u="none" strike="noStrike" baseline="0" dirty="0">
                <a:latin typeface="NimbusRomNo9L-Regu"/>
              </a:rPr>
              <a:t>, ki ji </a:t>
            </a:r>
            <a:r>
              <a:rPr lang="en-US" sz="2400" b="0" i="0" u="none" strike="noStrike" baseline="0" dirty="0" err="1">
                <a:latin typeface="NimbusRomNo9L-Regu"/>
              </a:rPr>
              <a:t>re</a:t>
            </a:r>
            <a:r>
              <a:rPr lang="en-US" sz="2400" dirty="0" err="1">
                <a:latin typeface="NimbusRomNo9L-Regu"/>
              </a:rPr>
              <a:t>č</a:t>
            </a:r>
            <a:r>
              <a:rPr lang="en-US" sz="2400" b="0" i="0" u="none" strike="noStrike" baseline="0" dirty="0" err="1">
                <a:latin typeface="NimbusRomNo9L-Regu"/>
              </a:rPr>
              <a:t>emo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abeceda</a:t>
            </a:r>
            <a:r>
              <a:rPr lang="en-US" sz="2400" b="0" i="0" u="none" strike="noStrike" baseline="0" dirty="0">
                <a:latin typeface="NimbusRomNo9L-Regu"/>
              </a:rPr>
              <a:t>.</a:t>
            </a:r>
          </a:p>
          <a:p>
            <a:pPr algn="l"/>
            <a:r>
              <a:rPr lang="en-US" sz="2400" dirty="0"/>
              <a:t>Primer: </a:t>
            </a:r>
            <a:r>
              <a:rPr lang="en-US" sz="2400" dirty="0" err="1"/>
              <a:t>jezik</a:t>
            </a:r>
            <a:r>
              <a:rPr lang="en-US" sz="2400" dirty="0"/>
              <a:t> </a:t>
            </a:r>
            <a:r>
              <a:rPr lang="en-US" sz="2400" dirty="0" err="1"/>
              <a:t>vseh</a:t>
            </a:r>
            <a:r>
              <a:rPr lang="en-US" sz="2400" dirty="0"/>
              <a:t> </a:t>
            </a:r>
            <a:r>
              <a:rPr lang="en-US" sz="2400" dirty="0" err="1"/>
              <a:t>besed</a:t>
            </a:r>
            <a:r>
              <a:rPr lang="en-US" sz="2400" dirty="0"/>
              <a:t> </a:t>
            </a:r>
            <a:r>
              <a:rPr lang="en-US" sz="2400" dirty="0" err="1"/>
              <a:t>dolžine</a:t>
            </a:r>
            <a:r>
              <a:rPr lang="en-US" sz="2400" dirty="0"/>
              <a:t> 3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abecedo</a:t>
            </a:r>
            <a:r>
              <a:rPr lang="en-US" sz="2400" dirty="0"/>
              <a:t> {a; b} je </a:t>
            </a:r>
            <a:r>
              <a:rPr lang="en-US" sz="2400" dirty="0" err="1"/>
              <a:t>množica</a:t>
            </a:r>
            <a:r>
              <a:rPr lang="en-US" sz="2400" dirty="0"/>
              <a:t>: {</a:t>
            </a:r>
            <a:r>
              <a:rPr lang="en-US" sz="2400" dirty="0" err="1"/>
              <a:t>aaa</a:t>
            </a:r>
            <a:r>
              <a:rPr lang="en-US" sz="2400" dirty="0"/>
              <a:t>; </a:t>
            </a:r>
            <a:r>
              <a:rPr lang="en-US" sz="2400" dirty="0" err="1"/>
              <a:t>aab</a:t>
            </a:r>
            <a:r>
              <a:rPr lang="en-US" sz="2400" dirty="0"/>
              <a:t>; aba; abb; baa; </a:t>
            </a:r>
            <a:r>
              <a:rPr lang="en-US" sz="2400" dirty="0" err="1"/>
              <a:t>bab</a:t>
            </a:r>
            <a:r>
              <a:rPr lang="en-US" sz="2400" dirty="0"/>
              <a:t>; </a:t>
            </a:r>
            <a:r>
              <a:rPr lang="en-US" sz="2400" dirty="0" err="1"/>
              <a:t>bba</a:t>
            </a:r>
            <a:r>
              <a:rPr lang="en-US" sz="2400" dirty="0"/>
              <a:t>; </a:t>
            </a:r>
            <a:r>
              <a:rPr lang="en-US" sz="2400" dirty="0" err="1"/>
              <a:t>bbb</a:t>
            </a:r>
            <a:r>
              <a:rPr lang="en-US" sz="2400" dirty="0"/>
              <a:t>}.</a:t>
            </a:r>
          </a:p>
          <a:p>
            <a:pPr algn="l"/>
            <a:r>
              <a:rPr lang="en-US" sz="2400" dirty="0"/>
              <a:t>Primer: </a:t>
            </a:r>
            <a:r>
              <a:rPr lang="en-US" sz="2400" dirty="0" err="1"/>
              <a:t>jezik</a:t>
            </a:r>
            <a:r>
              <a:rPr lang="en-US" sz="2400" dirty="0"/>
              <a:t> </a:t>
            </a:r>
            <a:r>
              <a:rPr lang="en-US" sz="2400" dirty="0" err="1"/>
              <a:t>vseh</a:t>
            </a:r>
            <a:r>
              <a:rPr lang="en-US" sz="2400" dirty="0"/>
              <a:t> </a:t>
            </a:r>
            <a:r>
              <a:rPr lang="en-US" sz="2400" dirty="0" err="1"/>
              <a:t>besed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abecedo</a:t>
            </a:r>
            <a:r>
              <a:rPr lang="en-US" sz="2400" dirty="0"/>
              <a:t> {a; b}, ki </a:t>
            </a:r>
            <a:r>
              <a:rPr lang="en-US" sz="2400" dirty="0" err="1"/>
              <a:t>vsebujejo</a:t>
            </a:r>
            <a:r>
              <a:rPr lang="en-US" sz="2400" dirty="0"/>
              <a:t> </a:t>
            </a:r>
            <a:r>
              <a:rPr lang="en-US" sz="2400" dirty="0" err="1"/>
              <a:t>enako</a:t>
            </a:r>
            <a:r>
              <a:rPr lang="en-US" sz="2400" dirty="0"/>
              <a:t> </a:t>
            </a:r>
            <a:r>
              <a:rPr lang="en-US" sz="2400" dirty="0" err="1"/>
              <a:t>število</a:t>
            </a:r>
            <a:r>
              <a:rPr lang="en-US" sz="2400" dirty="0"/>
              <a:t> a-</a:t>
            </a:r>
            <a:r>
              <a:rPr lang="en-US" sz="2400" dirty="0" err="1"/>
              <a:t>jev</a:t>
            </a:r>
            <a:r>
              <a:rPr lang="en-US" sz="2400" dirty="0"/>
              <a:t> in b-</a:t>
            </a:r>
            <a:r>
              <a:rPr lang="en-US" sz="2400" dirty="0" err="1"/>
              <a:t>jev</a:t>
            </a:r>
            <a:r>
              <a:rPr lang="en-US" sz="2400" dirty="0"/>
              <a:t>, je </a:t>
            </a:r>
            <a:r>
              <a:rPr lang="en-US" sz="2400" dirty="0" err="1"/>
              <a:t>množica</a:t>
            </a:r>
            <a:r>
              <a:rPr lang="en-US" sz="2400" dirty="0"/>
              <a:t>: {</a:t>
            </a:r>
            <a:r>
              <a:rPr lang="el-GR" sz="2400" dirty="0"/>
              <a:t>ε</a:t>
            </a:r>
            <a:r>
              <a:rPr lang="en-US" sz="2400" dirty="0"/>
              <a:t>; ab; </a:t>
            </a:r>
            <a:r>
              <a:rPr lang="en-US" sz="2400" dirty="0" err="1"/>
              <a:t>ba</a:t>
            </a:r>
            <a:r>
              <a:rPr lang="en-US" sz="2400" dirty="0"/>
              <a:t>; </a:t>
            </a:r>
            <a:r>
              <a:rPr lang="en-US" sz="2400" dirty="0" err="1"/>
              <a:t>aabb</a:t>
            </a:r>
            <a:r>
              <a:rPr lang="en-US" sz="2400" dirty="0"/>
              <a:t>; </a:t>
            </a:r>
            <a:r>
              <a:rPr lang="en-US" sz="2400" dirty="0" err="1"/>
              <a:t>abab</a:t>
            </a:r>
            <a:r>
              <a:rPr lang="en-US" sz="2400" dirty="0"/>
              <a:t>; abba; </a:t>
            </a:r>
            <a:r>
              <a:rPr lang="en-US" sz="2400" dirty="0" err="1"/>
              <a:t>baab</a:t>
            </a:r>
            <a:r>
              <a:rPr lang="en-US" sz="2400" dirty="0"/>
              <a:t>; baba; </a:t>
            </a:r>
            <a:r>
              <a:rPr lang="en-US" sz="2400" dirty="0" err="1"/>
              <a:t>bbaa</a:t>
            </a:r>
            <a:r>
              <a:rPr lang="en-US" sz="2400" dirty="0"/>
              <a:t>; …}.</a:t>
            </a:r>
          </a:p>
        </p:txBody>
      </p:sp>
    </p:spTree>
    <p:extLst>
      <p:ext uri="{BB962C8B-B14F-4D97-AF65-F5344CB8AC3E}">
        <p14:creationId xmlns:p14="http://schemas.microsoft.com/office/powerpoint/2010/main" val="159673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Problem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ustavljanja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10147280" cy="4455234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Obstajajo problemi za katere ne obstaja algoritmična rešitev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Lahko dokažemo, da ne more obstajati algoritem, ki bi lahko rešil dan problem</a:t>
            </a:r>
            <a:endParaRPr lang="en-GB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en-GB" dirty="0">
                <a:latin typeface="Garamond"/>
                <a:cs typeface="Garamond"/>
                <a:sym typeface="Garamond" pitchFamily="18" charset="0"/>
              </a:rPr>
              <a:t>V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luči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kvantnih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računalnikov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lahko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reduciramo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čas</a:t>
            </a:r>
            <a:r>
              <a:rPr lang="en-GB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računanja</a:t>
            </a:r>
            <a:endParaRPr lang="en-GB" dirty="0">
              <a:latin typeface="Garamond"/>
              <a:cs typeface="Garamond"/>
              <a:sym typeface="Garamond" pitchFamily="18" charset="0"/>
            </a:endParaRP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en-GB" dirty="0">
                <a:latin typeface="Garamond"/>
                <a:cs typeface="Garamond"/>
                <a:sym typeface="Garamond" pitchFamily="18" charset="0"/>
              </a:rPr>
              <a:t>“Halting problem” – problem </a:t>
            </a:r>
            <a:r>
              <a:rPr lang="en-GB" dirty="0" err="1">
                <a:latin typeface="Garamond"/>
                <a:cs typeface="Garamond"/>
                <a:sym typeface="Garamond" pitchFamily="18" charset="0"/>
              </a:rPr>
              <a:t>ustavljanja</a:t>
            </a:r>
            <a:endParaRPr lang="sl-SI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1481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2B41-23B2-4526-8D42-7F1DB21E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10515600" cy="751114"/>
          </a:xfrm>
        </p:spPr>
        <p:txBody>
          <a:bodyPr>
            <a:normAutofit/>
          </a:bodyPr>
          <a:lstStyle/>
          <a:p>
            <a:r>
              <a:rPr lang="en-GB" dirty="0"/>
              <a:t>Problem </a:t>
            </a:r>
            <a:r>
              <a:rPr lang="en-GB" dirty="0" err="1"/>
              <a:t>ustavljanja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C097-4FC4-4582-9F18-D9ECD17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940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NimbusRomNo9L-ReguItal"/>
              </a:rPr>
              <a:t>Program: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NimbusRomNo9L-ReguItal"/>
              </a:rPr>
              <a:t>while True continue</a:t>
            </a:r>
          </a:p>
          <a:p>
            <a:pPr algn="l"/>
            <a:r>
              <a:rPr lang="en-US" sz="2400" b="0" i="0" u="none" strike="noStrike" baseline="0" dirty="0">
                <a:latin typeface="NimbusRomNo9L-ReguItal"/>
              </a:rPr>
              <a:t>Se </a:t>
            </a:r>
            <a:r>
              <a:rPr lang="en-US" sz="2400" b="0" i="0" u="none" strike="noStrike" baseline="0" dirty="0" err="1">
                <a:latin typeface="NimbusRomNo9L-ReguItal"/>
              </a:rPr>
              <a:t>nikoli</a:t>
            </a:r>
            <a:r>
              <a:rPr lang="en-US" sz="2400" b="0" i="0" u="none" strike="noStrike" baseline="0" dirty="0">
                <a:latin typeface="NimbusRomNo9L-ReguItal"/>
              </a:rPr>
              <a:t> ne </a:t>
            </a:r>
            <a:r>
              <a:rPr lang="en-US" sz="2400" b="0" i="0" u="none" strike="noStrike" baseline="0" dirty="0" err="1">
                <a:latin typeface="NimbusRomNo9L-ReguItal"/>
              </a:rPr>
              <a:t>ustavi</a:t>
            </a:r>
            <a:r>
              <a:rPr lang="en-US" sz="2400" b="0" i="0" u="none" strike="noStrike" baseline="0" dirty="0">
                <a:latin typeface="NimbusRomNo9L-ReguItal"/>
              </a:rPr>
              <a:t>, </a:t>
            </a:r>
            <a:r>
              <a:rPr lang="en-US" sz="2400" b="0" i="0" u="none" strike="noStrike" baseline="0" dirty="0" err="1">
                <a:latin typeface="NimbusRomNo9L-ReguItal"/>
              </a:rPr>
              <a:t>zateče</a:t>
            </a:r>
            <a:r>
              <a:rPr lang="en-US" sz="2400" b="0" i="0" u="none" strike="noStrike" baseline="0" dirty="0">
                <a:latin typeface="NimbusRomNo9L-ReguItal"/>
              </a:rPr>
              <a:t> se v </a:t>
            </a:r>
            <a:r>
              <a:rPr lang="en-US" sz="2400" b="0" i="0" u="none" strike="noStrike" baseline="0" dirty="0" err="1">
                <a:latin typeface="NimbusRomNo9L-ReguItal"/>
              </a:rPr>
              <a:t>neskončni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zanki</a:t>
            </a:r>
            <a:r>
              <a:rPr lang="en-US" sz="2400" b="0" i="0" u="none" strike="noStrike" baseline="0" dirty="0">
                <a:latin typeface="NimbusRomNo9L-ReguItal"/>
              </a:rPr>
              <a:t>.</a:t>
            </a:r>
          </a:p>
          <a:p>
            <a:pPr algn="l"/>
            <a:endParaRPr lang="en-US" sz="2400" b="0" i="0" u="none" strike="noStrike" baseline="0" dirty="0">
              <a:latin typeface="NimbusRomNo9L-ReguItal"/>
            </a:endParaRPr>
          </a:p>
          <a:p>
            <a:pPr algn="l"/>
            <a:r>
              <a:rPr lang="en-US" sz="2400" b="0" i="0" u="none" strike="noStrike" baseline="0" dirty="0">
                <a:latin typeface="NimbusRomNo9L-ReguItal"/>
              </a:rPr>
              <a:t>Program 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NimbusRomNo9L-ReguItal"/>
              </a:rPr>
              <a:t>print "Hello, world!"</a:t>
            </a:r>
          </a:p>
          <a:p>
            <a:pPr algn="l"/>
            <a:r>
              <a:rPr lang="en-US" sz="2400" b="0" i="0" u="none" strike="noStrike" baseline="0" dirty="0">
                <a:latin typeface="NimbusRomNo9L-ReguItal"/>
              </a:rPr>
              <a:t>Se </a:t>
            </a:r>
            <a:r>
              <a:rPr lang="en-US" sz="2400" b="0" i="0" u="none" strike="noStrike" baseline="0" dirty="0" err="1">
                <a:latin typeface="NimbusRomNo9L-ReguItal"/>
              </a:rPr>
              <a:t>ustavi</a:t>
            </a:r>
            <a:r>
              <a:rPr lang="en-US" sz="2400" b="0" i="0" u="none" strike="noStrike" baseline="0" dirty="0">
                <a:latin typeface="NimbusRomNo9L-ReguItal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1322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8" name="Picture 876"/>
          <p:cNvPicPr/>
          <p:nvPr/>
        </p:nvPicPr>
        <p:blipFill>
          <a:blip r:embed="rId2"/>
          <a:stretch>
            <a:fillRect/>
          </a:stretch>
        </p:blipFill>
        <p:spPr>
          <a:xfrm>
            <a:off x="563125" y="2817679"/>
            <a:ext cx="3511064" cy="3037150"/>
          </a:xfrm>
          <a:prstGeom prst="rect">
            <a:avLst/>
          </a:prstGeom>
        </p:spPr>
      </p:pic>
      <p:pic>
        <p:nvPicPr>
          <p:cNvPr id="9" name="Picture 878"/>
          <p:cNvPicPr/>
          <p:nvPr/>
        </p:nvPicPr>
        <p:blipFill>
          <a:blip r:embed="rId3"/>
          <a:stretch>
            <a:fillRect/>
          </a:stretch>
        </p:blipFill>
        <p:spPr>
          <a:xfrm>
            <a:off x="4730380" y="2778057"/>
            <a:ext cx="3529350" cy="3076772"/>
          </a:xfrm>
          <a:prstGeom prst="rect">
            <a:avLst/>
          </a:prstGeom>
        </p:spPr>
      </p:pic>
      <p:pic>
        <p:nvPicPr>
          <p:cNvPr id="10" name="Picture 880"/>
          <p:cNvPicPr/>
          <p:nvPr/>
        </p:nvPicPr>
        <p:blipFill>
          <a:blip r:embed="rId4"/>
          <a:stretch>
            <a:fillRect/>
          </a:stretch>
        </p:blipFill>
        <p:spPr>
          <a:xfrm>
            <a:off x="8357521" y="2297796"/>
            <a:ext cx="3538495" cy="36604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28BAF6-CEAA-4BED-9E08-E9E8F845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25" y="1498708"/>
            <a:ext cx="10515600" cy="751114"/>
          </a:xfrm>
        </p:spPr>
        <p:txBody>
          <a:bodyPr>
            <a:normAutofit/>
          </a:bodyPr>
          <a:lstStyle/>
          <a:p>
            <a:r>
              <a:rPr lang="en-GB" dirty="0"/>
              <a:t>Problem </a:t>
            </a:r>
            <a:r>
              <a:rPr lang="en-GB" dirty="0" err="1"/>
              <a:t>ustavljanja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4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Church</a:t>
            </a:r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-Turingova teza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492970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Teza ni dokazana, najbrž niti ni dokazljiva, skoraj gotovo pa drži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nihče še ni nikoli na nobenem problemu dokazal nasprotno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za vse druge računske modele so pokazali, da so ekvivalentni Turingovemu stroju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sp>
        <p:nvSpPr>
          <p:cNvPr id="3" name="Pravokotnik 2"/>
          <p:cNvSpPr/>
          <p:nvPr/>
        </p:nvSpPr>
        <p:spPr>
          <a:xfrm>
            <a:off x="5544780" y="1357050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sl-SI" dirty="0"/>
              <a:t>“Če obstaja algoritem, ki reši neko nalogo (z manipulacijo s simboličnimi podatki), potem obstaja tudi Turingov stroj, ki reši isto nalogo.”</a:t>
            </a:r>
          </a:p>
        </p:txBody>
      </p:sp>
      <p:grpSp>
        <p:nvGrpSpPr>
          <p:cNvPr id="15" name="Skupina 14"/>
          <p:cNvGrpSpPr/>
          <p:nvPr/>
        </p:nvGrpSpPr>
        <p:grpSpPr>
          <a:xfrm>
            <a:off x="2100227" y="3846310"/>
            <a:ext cx="8292755" cy="2733961"/>
            <a:chOff x="2100227" y="3846310"/>
            <a:chExt cx="8292755" cy="2733961"/>
          </a:xfrm>
        </p:grpSpPr>
        <p:pic>
          <p:nvPicPr>
            <p:cNvPr id="7" name="Picture 83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669876" y="4006473"/>
              <a:ext cx="7164070" cy="2413635"/>
            </a:xfrm>
            <a:prstGeom prst="rect">
              <a:avLst/>
            </a:prstGeom>
          </p:spPr>
        </p:pic>
        <p:sp>
          <p:nvSpPr>
            <p:cNvPr id="8" name="Zaobljeni pravokotnik 7"/>
            <p:cNvSpPr/>
            <p:nvPr/>
          </p:nvSpPr>
          <p:spPr>
            <a:xfrm>
              <a:off x="2100227" y="5075397"/>
              <a:ext cx="1607641" cy="39703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Kodiranje</a:t>
              </a:r>
            </a:p>
          </p:txBody>
        </p:sp>
        <p:sp>
          <p:nvSpPr>
            <p:cNvPr id="9" name="Zaobljeni pravokotnik 8"/>
            <p:cNvSpPr/>
            <p:nvPr/>
          </p:nvSpPr>
          <p:spPr>
            <a:xfrm>
              <a:off x="2993140" y="5845496"/>
              <a:ext cx="1607641" cy="39703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Znakovni vhod</a:t>
              </a:r>
            </a:p>
          </p:txBody>
        </p:sp>
        <p:sp>
          <p:nvSpPr>
            <p:cNvPr id="10" name="Zaobljeni pravokotnik 9"/>
            <p:cNvSpPr/>
            <p:nvPr/>
          </p:nvSpPr>
          <p:spPr>
            <a:xfrm>
              <a:off x="7981520" y="5789965"/>
              <a:ext cx="1607641" cy="39703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Znakovni izhod</a:t>
              </a:r>
            </a:p>
          </p:txBody>
        </p:sp>
        <p:sp>
          <p:nvSpPr>
            <p:cNvPr id="11" name="Zaobljeni pravokotnik 10"/>
            <p:cNvSpPr/>
            <p:nvPr/>
          </p:nvSpPr>
          <p:spPr>
            <a:xfrm>
              <a:off x="5448090" y="6183240"/>
              <a:ext cx="1607641" cy="39703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Algoritem</a:t>
              </a:r>
            </a:p>
          </p:txBody>
        </p:sp>
        <p:sp>
          <p:nvSpPr>
            <p:cNvPr id="12" name="Zaobljeni pravokotnik 11"/>
            <p:cNvSpPr/>
            <p:nvPr/>
          </p:nvSpPr>
          <p:spPr>
            <a:xfrm>
              <a:off x="8785341" y="5075397"/>
              <a:ext cx="1607641" cy="397031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Dekodiranje</a:t>
              </a:r>
            </a:p>
          </p:txBody>
        </p:sp>
        <p:sp>
          <p:nvSpPr>
            <p:cNvPr id="13" name="Zaobljeni pravokotnik 12"/>
            <p:cNvSpPr/>
            <p:nvPr/>
          </p:nvSpPr>
          <p:spPr>
            <a:xfrm>
              <a:off x="5448089" y="3846310"/>
              <a:ext cx="1607641" cy="395827"/>
            </a:xfrm>
            <a:prstGeom prst="roundRect">
              <a:avLst/>
            </a:prstGeom>
            <a:solidFill>
              <a:srgbClr val="F6FAE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dirty="0">
                  <a:solidFill>
                    <a:schemeClr val="tx1"/>
                  </a:solidFill>
                </a:rPr>
                <a:t>Turingov stroj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7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Nerešljivi problemi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4212042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Obstajajo nerešljivi problemi: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bo nek program na nekem vhodu zašel v neskončno zanko?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se bo nek program ustavil ne glede na njegov vhod?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sta neka dva programa ekvivalentna (proizvedeta enak rezultat za vse (enake) vhode)?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bo nek program na nekem vhodu proizvedel nek rezultat?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je neka BNF gramatika dvoumna?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Ali neki dve BNF gramatiki proizvedeta enak jezik?</a:t>
            </a:r>
          </a:p>
          <a:p>
            <a:pPr lvl="1"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(nerešljivost v splošnem)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  <p:pic>
        <p:nvPicPr>
          <p:cNvPr id="7" name="Picture 909"/>
          <p:cNvPicPr/>
          <p:nvPr/>
        </p:nvPicPr>
        <p:blipFill>
          <a:blip r:embed="rId2"/>
          <a:stretch>
            <a:fillRect/>
          </a:stretch>
        </p:blipFill>
        <p:spPr>
          <a:xfrm>
            <a:off x="7277660" y="3429000"/>
            <a:ext cx="4306533" cy="29059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7004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ch sphere - Wikipedia">
            <a:extLst>
              <a:ext uri="{FF2B5EF4-FFF2-40B4-BE49-F238E27FC236}">
                <a16:creationId xmlns:a16="http://schemas.microsoft.com/office/drawing/2014/main" id="{6B33C584-D853-4916-94D8-1B31D3F1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38" y="1484527"/>
            <a:ext cx="4325257" cy="45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0F5AF-614B-4DB9-8893-F9E2BD1A565A}"/>
              </a:ext>
            </a:extLst>
          </p:cNvPr>
          <p:cNvSpPr txBox="1"/>
          <p:nvPr/>
        </p:nvSpPr>
        <p:spPr>
          <a:xfrm>
            <a:off x="7990114" y="1120676"/>
            <a:ext cx="38426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Double-slit experiment: </a:t>
            </a:r>
          </a:p>
          <a:p>
            <a:r>
              <a:rPr lang="en-GB" sz="2400" dirty="0">
                <a:hlinkClick r:id="rId3"/>
              </a:rPr>
              <a:t>https://www.youtube.com/watch?v=uva6gBEpfDY</a:t>
            </a:r>
            <a:endParaRPr lang="en-GB" sz="2400" dirty="0"/>
          </a:p>
          <a:p>
            <a:r>
              <a:rPr lang="en-GB" sz="2400" dirty="0" err="1"/>
              <a:t>Poskus</a:t>
            </a:r>
            <a:r>
              <a:rPr lang="en-GB" sz="2400" dirty="0"/>
              <a:t> z </a:t>
            </a:r>
            <a:r>
              <a:rPr lang="en-GB" sz="2400" dirty="0" err="1"/>
              <a:t>dvojno</a:t>
            </a:r>
            <a:r>
              <a:rPr lang="en-GB" sz="2400" dirty="0"/>
              <a:t> </a:t>
            </a:r>
            <a:r>
              <a:rPr lang="en-GB" sz="2400" dirty="0" err="1"/>
              <a:t>režo</a:t>
            </a:r>
            <a:endParaRPr lang="en-GB" sz="2400" dirty="0"/>
          </a:p>
          <a:p>
            <a:r>
              <a:rPr lang="en-GB" sz="2400" dirty="0"/>
              <a:t>https://www.youtube.com/watch?v=A9tKncAdlHQ</a:t>
            </a:r>
            <a:endParaRPr lang="en-SI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EF794-FF8C-4AE1-A0BA-97826F27425C}"/>
              </a:ext>
            </a:extLst>
          </p:cNvPr>
          <p:cNvSpPr txBox="1"/>
          <p:nvPr/>
        </p:nvSpPr>
        <p:spPr>
          <a:xfrm>
            <a:off x="7990115" y="3538087"/>
            <a:ext cx="4201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Quantum entanglement</a:t>
            </a:r>
          </a:p>
          <a:p>
            <a:r>
              <a:rPr lang="en-GB" sz="2400" dirty="0">
                <a:hlinkClick r:id="rId4"/>
              </a:rPr>
              <a:t>https://en.wikipedia.org/wiki/Quantum_entanglement#:~:text=Quantum%20entanglement%20is%20a%20physical,including%20when%20the%20particles%20are</a:t>
            </a:r>
            <a:endParaRPr lang="en-GB" sz="2400" dirty="0"/>
          </a:p>
          <a:p>
            <a:r>
              <a:rPr lang="en-GB" sz="2400" dirty="0" err="1"/>
              <a:t>Kvantno</a:t>
            </a:r>
            <a:r>
              <a:rPr lang="en-GB" sz="2400" dirty="0"/>
              <a:t> </a:t>
            </a:r>
            <a:r>
              <a:rPr lang="en-GB" sz="2400" dirty="0" err="1"/>
              <a:t>zapletanje</a:t>
            </a:r>
            <a:endParaRPr lang="en-SI" sz="2400" dirty="0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0D8B436B-B8A3-48F1-B2EB-630915055B4F}"/>
              </a:ext>
            </a:extLst>
          </p:cNvPr>
          <p:cNvSpPr txBox="1">
            <a:spLocks/>
          </p:cNvSpPr>
          <p:nvPr/>
        </p:nvSpPr>
        <p:spPr>
          <a:xfrm>
            <a:off x="564263" y="1484527"/>
            <a:ext cx="2581708" cy="498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E12F29"/>
                </a:solidFill>
                <a:latin typeface="Garamond" panose="02020404030301010803" pitchFamily="18" charset="0"/>
              </a:rPr>
              <a:t>Bit vs. Qubit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9E4F5-F484-4BFF-8695-0FABB24479CD}"/>
              </a:ext>
            </a:extLst>
          </p:cNvPr>
          <p:cNvSpPr txBox="1"/>
          <p:nvPr/>
        </p:nvSpPr>
        <p:spPr>
          <a:xfrm>
            <a:off x="816429" y="2340429"/>
            <a:ext cx="2581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Informatika</a:t>
            </a:r>
            <a:endParaRPr lang="en-GB" sz="2400" b="1" dirty="0"/>
          </a:p>
          <a:p>
            <a:endParaRPr lang="en-GB" sz="2400" dirty="0"/>
          </a:p>
          <a:p>
            <a:r>
              <a:rPr lang="en-GB" sz="2400" dirty="0"/>
              <a:t>Claude Shannon, 1948</a:t>
            </a:r>
          </a:p>
          <a:p>
            <a:r>
              <a:rPr lang="en-GB" sz="2400" dirty="0"/>
              <a:t>- </a:t>
            </a:r>
            <a:r>
              <a:rPr lang="en-GB" sz="2400" dirty="0" err="1"/>
              <a:t>Kvantifikacija</a:t>
            </a:r>
            <a:r>
              <a:rPr lang="en-GB" sz="2400" dirty="0"/>
              <a:t>, </a:t>
            </a:r>
            <a:r>
              <a:rPr lang="en-GB" sz="2400" dirty="0" err="1"/>
              <a:t>shranjevanje</a:t>
            </a:r>
            <a:r>
              <a:rPr lang="en-GB" sz="2400" dirty="0"/>
              <a:t> in </a:t>
            </a:r>
            <a:r>
              <a:rPr lang="en-GB" sz="2400" dirty="0" err="1"/>
              <a:t>izmenjava</a:t>
            </a:r>
            <a:r>
              <a:rPr lang="en-GB" sz="2400" dirty="0"/>
              <a:t> </a:t>
            </a:r>
            <a:r>
              <a:rPr lang="en-GB" sz="2400" dirty="0" err="1"/>
              <a:t>informacij</a:t>
            </a:r>
            <a:endParaRPr lang="en-SI" sz="2400" dirty="0"/>
          </a:p>
        </p:txBody>
      </p:sp>
    </p:spTree>
    <p:extLst>
      <p:ext uri="{BB962C8B-B14F-4D97-AF65-F5344CB8AC3E}">
        <p14:creationId xmlns:p14="http://schemas.microsoft.com/office/powerpoint/2010/main" val="99775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/>
          </a:bodyPr>
          <a:lstStyle/>
          <a:p>
            <a:r>
              <a:rPr lang="sl-SI" sz="2800" dirty="0">
                <a:solidFill>
                  <a:srgbClr val="E12F29"/>
                </a:solidFill>
                <a:latin typeface="Garamond" panose="02020404030301010803" pitchFamily="18" charset="0"/>
              </a:rPr>
              <a:t>Povzetek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6" y="2076196"/>
            <a:ext cx="10344211" cy="3212164"/>
          </a:xfrm>
        </p:spPr>
        <p:txBody>
          <a:bodyPr/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Teorija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avtomatov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,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jezikov</a:t>
            </a:r>
            <a:r>
              <a:rPr lang="en-GB" sz="2000" dirty="0">
                <a:latin typeface="Garamond"/>
                <a:cs typeface="Garamond"/>
                <a:sym typeface="Garamond" pitchFamily="18" charset="0"/>
              </a:rPr>
              <a:t> in </a:t>
            </a:r>
            <a:r>
              <a:rPr lang="en-GB" sz="2000" dirty="0" err="1">
                <a:latin typeface="Garamond"/>
                <a:cs typeface="Garamond"/>
                <a:sym typeface="Garamond" pitchFamily="18" charset="0"/>
              </a:rPr>
              <a:t>izračunov</a:t>
            </a:r>
            <a:endParaRPr lang="en-GB" sz="20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2108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71" y="-1244197"/>
            <a:ext cx="3891684" cy="3891684"/>
          </a:xfrm>
          <a:prstGeom prst="rect">
            <a:avLst/>
          </a:prstGeom>
        </p:spPr>
      </p:pic>
      <p:grpSp>
        <p:nvGrpSpPr>
          <p:cNvPr id="6" name="Group 34"/>
          <p:cNvGrpSpPr/>
          <p:nvPr/>
        </p:nvGrpSpPr>
        <p:grpSpPr>
          <a:xfrm>
            <a:off x="3074525" y="6278712"/>
            <a:ext cx="466150" cy="466150"/>
            <a:chOff x="8623301" y="301595"/>
            <a:chExt cx="527050" cy="527050"/>
          </a:xfrm>
          <a:solidFill>
            <a:srgbClr val="E12F29"/>
          </a:solidFill>
        </p:grpSpPr>
        <p:sp>
          <p:nvSpPr>
            <p:cNvPr id="7" name="Oval 35"/>
            <p:cNvSpPr/>
            <p:nvPr/>
          </p:nvSpPr>
          <p:spPr>
            <a:xfrm>
              <a:off x="8623301" y="301595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8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62924" y="433943"/>
              <a:ext cx="270662" cy="271058"/>
            </a:xfrm>
            <a:prstGeom prst="rect">
              <a:avLst/>
            </a:prstGeom>
            <a:grpFill/>
          </p:spPr>
        </p:pic>
      </p:grpSp>
      <p:sp>
        <p:nvSpPr>
          <p:cNvPr id="9" name="TextBox 37"/>
          <p:cNvSpPr txBox="1"/>
          <p:nvPr/>
        </p:nvSpPr>
        <p:spPr>
          <a:xfrm>
            <a:off x="3540675" y="6339443"/>
            <a:ext cx="186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www.fri.uni-lj.si</a:t>
            </a:r>
          </a:p>
        </p:txBody>
      </p:sp>
      <p:grpSp>
        <p:nvGrpSpPr>
          <p:cNvPr id="10" name="Group 38"/>
          <p:cNvGrpSpPr/>
          <p:nvPr/>
        </p:nvGrpSpPr>
        <p:grpSpPr>
          <a:xfrm>
            <a:off x="6025328" y="6281282"/>
            <a:ext cx="463580" cy="463580"/>
            <a:chOff x="8623301" y="1163678"/>
            <a:chExt cx="527050" cy="527050"/>
          </a:xfrm>
          <a:solidFill>
            <a:srgbClr val="E12F29"/>
          </a:solidFill>
        </p:grpSpPr>
        <p:sp>
          <p:nvSpPr>
            <p:cNvPr id="11" name="Oval 39"/>
            <p:cNvSpPr/>
            <p:nvPr/>
          </p:nvSpPr>
          <p:spPr>
            <a:xfrm>
              <a:off x="8623301" y="1163678"/>
              <a:ext cx="527050" cy="52705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l-SI"/>
            </a:p>
          </p:txBody>
        </p:sp>
        <p:pic>
          <p:nvPicPr>
            <p:cNvPr id="12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41916" y="1299014"/>
              <a:ext cx="117299" cy="254748"/>
            </a:xfrm>
            <a:prstGeom prst="rect">
              <a:avLst/>
            </a:prstGeom>
            <a:grpFill/>
          </p:spPr>
        </p:pic>
      </p:grpSp>
      <p:sp>
        <p:nvSpPr>
          <p:cNvPr id="13" name="TextBox 41"/>
          <p:cNvSpPr txBox="1"/>
          <p:nvPr/>
        </p:nvSpPr>
        <p:spPr>
          <a:xfrm>
            <a:off x="6488908" y="6323239"/>
            <a:ext cx="2623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www.facebook.com/ulfri</a:t>
            </a:r>
          </a:p>
        </p:txBody>
      </p:sp>
    </p:spTree>
    <p:extLst>
      <p:ext uri="{BB962C8B-B14F-4D97-AF65-F5344CB8AC3E}">
        <p14:creationId xmlns:p14="http://schemas.microsoft.com/office/powerpoint/2010/main" val="279727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2B41-23B2-4526-8D42-7F1DB21E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10515600" cy="39528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Gramatika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C097-4FC4-4582-9F18-D9ECD170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 err="1">
                <a:latin typeface="NimbusRomNo9L-ReguItal"/>
              </a:rPr>
              <a:t>Gramatika</a:t>
            </a:r>
            <a:r>
              <a:rPr lang="en-US" sz="2400" b="0" i="0" u="none" strike="noStrike" baseline="0" dirty="0">
                <a:latin typeface="NimbusRomNo9L-ReguItal"/>
              </a:rPr>
              <a:t> je </a:t>
            </a:r>
            <a:r>
              <a:rPr lang="en-US" sz="2400" b="0" i="0" u="none" strike="noStrike" baseline="0" dirty="0" err="1">
                <a:latin typeface="NimbusRomNo9L-Regu"/>
              </a:rPr>
              <a:t>sistem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prepisovalnih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pravil</a:t>
            </a:r>
            <a:r>
              <a:rPr lang="en-US" sz="2400" b="0" i="0" u="none" strike="noStrike" baseline="0" dirty="0">
                <a:latin typeface="NimbusRomNo9L-Regu"/>
              </a:rPr>
              <a:t>, s </a:t>
            </a:r>
            <a:r>
              <a:rPr lang="en-US" sz="2400" b="0" i="0" u="none" strike="noStrike" baseline="0" dirty="0" err="1">
                <a:latin typeface="NimbusRomNo9L-Regu"/>
              </a:rPr>
              <a:t>katerimi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iz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enega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niza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simbolov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izpeljemo</a:t>
            </a:r>
            <a:r>
              <a:rPr lang="en-US" sz="2400" b="0" i="0" u="none" strike="noStrike" baseline="0" dirty="0">
                <a:latin typeface="NimbusRomNo9L-Regu"/>
              </a:rPr>
              <a:t> drug </a:t>
            </a:r>
            <a:r>
              <a:rPr lang="en-US" sz="2400" b="0" i="0" u="none" strike="noStrike" baseline="0" dirty="0" err="1">
                <a:latin typeface="NimbusRomNo9L-Regu"/>
              </a:rPr>
              <a:t>niz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simbolov</a:t>
            </a:r>
            <a:r>
              <a:rPr lang="en-US" sz="2400" b="0" i="0" u="none" strike="noStrike" baseline="0" dirty="0">
                <a:latin typeface="NimbusRomNo9L-Regu"/>
              </a:rPr>
              <a:t>. </a:t>
            </a:r>
          </a:p>
          <a:p>
            <a:pPr algn="l"/>
            <a:r>
              <a:rPr lang="en-US" sz="2400" b="0" i="0" u="none" strike="noStrike" baseline="0" dirty="0" err="1">
                <a:latin typeface="NimbusRomNo9L-Regu"/>
              </a:rPr>
              <a:t>Pravilom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pravimo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produkcije</a:t>
            </a:r>
            <a:r>
              <a:rPr lang="en-US" sz="2400" b="0" i="0" u="none" strike="noStrike" baseline="0" dirty="0">
                <a:latin typeface="NimbusRomNo9L-Regu"/>
              </a:rPr>
              <a:t>, </a:t>
            </a:r>
            <a:r>
              <a:rPr lang="en-US" sz="2400" b="0" i="0" u="none" strike="noStrike" baseline="0" dirty="0" err="1">
                <a:latin typeface="NimbusRomNo9L-Regu"/>
              </a:rPr>
              <a:t>vsaka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produkcija</a:t>
            </a:r>
            <a:r>
              <a:rPr lang="en-US" sz="2400" b="0" i="0" u="none" strike="noStrike" baseline="0" dirty="0">
                <a:latin typeface="NimbusRomNo9L-Regu"/>
              </a:rPr>
              <a:t> pa </a:t>
            </a:r>
            <a:r>
              <a:rPr lang="en-US" sz="2400" b="0" i="0" u="none" strike="noStrike" baseline="0" dirty="0" err="1">
                <a:latin typeface="NimbusRomNo9L-Regu"/>
              </a:rPr>
              <a:t>ima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levo</a:t>
            </a:r>
            <a:r>
              <a:rPr lang="en-US" sz="2400" b="0" i="0" u="none" strike="noStrike" baseline="0" dirty="0">
                <a:latin typeface="NimbusRomNo9L-Regu"/>
              </a:rPr>
              <a:t> in </a:t>
            </a:r>
            <a:r>
              <a:rPr lang="en-US" sz="2400" b="0" i="0" u="none" strike="noStrike" baseline="0" dirty="0" err="1">
                <a:latin typeface="NimbusRomNo9L-Regu"/>
              </a:rPr>
              <a:t>desno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stran</a:t>
            </a:r>
            <a:r>
              <a:rPr lang="en-US" sz="2400" b="0" i="0" u="none" strike="noStrike" baseline="0" dirty="0">
                <a:latin typeface="NimbusRomNo9L-Regu"/>
              </a:rPr>
              <a:t>: </a:t>
            </a:r>
            <a:r>
              <a:rPr lang="en-US" sz="2400" b="0" i="0" u="none" strike="noStrike" baseline="0" dirty="0" err="1">
                <a:latin typeface="NimbusRomNo9L-Regu"/>
              </a:rPr>
              <a:t>če</a:t>
            </a:r>
            <a:r>
              <a:rPr lang="en-US" sz="2400" b="0" i="0" u="none" strike="noStrike" baseline="0" dirty="0">
                <a:latin typeface="NimbusRomNo9L-Regu"/>
              </a:rPr>
              <a:t> v </a:t>
            </a:r>
            <a:r>
              <a:rPr lang="en-US" sz="2400" b="0" i="0" u="none" strike="noStrike" baseline="0" dirty="0" err="1">
                <a:latin typeface="NimbusRomNo9L-Regu"/>
              </a:rPr>
              <a:t>nekem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nizu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simbolov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najdemo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podniz</a:t>
            </a:r>
            <a:r>
              <a:rPr lang="en-US" sz="2400" b="0" i="0" u="none" strike="noStrike" baseline="0" dirty="0">
                <a:latin typeface="NimbusRomNo9L-Regu"/>
              </a:rPr>
              <a:t>, ki </a:t>
            </a:r>
            <a:r>
              <a:rPr lang="en-US" sz="2400" b="0" i="0" u="none" strike="noStrike" baseline="0" dirty="0" err="1">
                <a:latin typeface="NimbusRomNo9L-Regu"/>
              </a:rPr>
              <a:t>ustreza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levi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strani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neke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pl-PL" sz="2400" b="0" i="0" u="none" strike="noStrike" baseline="0" dirty="0">
                <a:latin typeface="NimbusRomNo9L-Regu"/>
              </a:rPr>
              <a:t>produkcije, lahko ta podniz nadomestimo z nizom simbolov na desni strani produkcije. </a:t>
            </a:r>
            <a:endParaRPr lang="en-GB" sz="2400" b="0" i="0" u="none" strike="noStrike" baseline="0" dirty="0">
              <a:latin typeface="NimbusRomNo9L-Regu"/>
            </a:endParaRPr>
          </a:p>
          <a:p>
            <a:pPr algn="l"/>
            <a:r>
              <a:rPr lang="en-GB" sz="2400" b="0" i="0" u="none" strike="noStrike" baseline="0" dirty="0">
                <a:latin typeface="NimbusRomNo9L-Regu"/>
              </a:rPr>
              <a:t>Č</a:t>
            </a:r>
            <a:r>
              <a:rPr lang="pl-PL" sz="2400" b="0" i="0" u="none" strike="noStrike" baseline="0" dirty="0">
                <a:latin typeface="NimbusRomNo9L-Regu"/>
              </a:rPr>
              <a:t>e lahko</a:t>
            </a:r>
            <a:r>
              <a:rPr lang="en-GB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>
                <a:latin typeface="NimbusRomNo9L-Regu"/>
              </a:rPr>
              <a:t>v </a:t>
            </a:r>
            <a:r>
              <a:rPr lang="it-IT" sz="2400" b="0" i="0" u="none" strike="noStrike" baseline="0" dirty="0" err="1">
                <a:latin typeface="NimbusRomNo9L-Regu"/>
              </a:rPr>
              <a:t>nekem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trenutku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uporabimo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več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produkcij</a:t>
            </a:r>
            <a:r>
              <a:rPr lang="it-IT" sz="2400" b="0" i="0" u="none" strike="noStrike" baseline="0" dirty="0">
                <a:latin typeface="NimbusRomNo9L-Regu"/>
              </a:rPr>
              <a:t>, </a:t>
            </a:r>
            <a:r>
              <a:rPr lang="it-IT" sz="2400" b="0" i="0" u="none" strike="noStrike" baseline="0" dirty="0" err="1">
                <a:latin typeface="NimbusRomNo9L-Regu"/>
              </a:rPr>
              <a:t>pač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glede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na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trenuten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niz</a:t>
            </a:r>
            <a:r>
              <a:rPr lang="it-IT" sz="2400" b="0" i="0" u="none" strike="noStrike" baseline="0" dirty="0">
                <a:latin typeface="NimbusRomNo9L-Regu"/>
              </a:rPr>
              <a:t> </a:t>
            </a:r>
            <a:r>
              <a:rPr lang="it-IT" sz="2400" b="0" i="0" u="none" strike="noStrike" baseline="0" dirty="0" err="1">
                <a:latin typeface="NimbusRomNo9L-Regu"/>
              </a:rPr>
              <a:t>simbolov</a:t>
            </a:r>
            <a:r>
              <a:rPr lang="it-IT" sz="2400" b="0" i="0" u="none" strike="noStrike" baseline="0" dirty="0">
                <a:latin typeface="NimbusRomNo9L-Regu"/>
              </a:rPr>
              <a:t> in leve strani </a:t>
            </a:r>
            <a:r>
              <a:rPr lang="en-US" sz="2400" b="0" i="0" u="none" strike="noStrike" baseline="0" dirty="0" err="1">
                <a:latin typeface="NimbusRomNo9L-Regu"/>
              </a:rPr>
              <a:t>produkcij</a:t>
            </a:r>
            <a:r>
              <a:rPr lang="en-US" sz="2400" b="0" i="0" u="none" strike="noStrike" baseline="0" dirty="0">
                <a:latin typeface="NimbusRomNo9L-Regu"/>
              </a:rPr>
              <a:t>, </a:t>
            </a:r>
            <a:r>
              <a:rPr lang="en-US" sz="2400" b="0" i="0" u="none" strike="noStrike" baseline="0" dirty="0" err="1">
                <a:latin typeface="NimbusRomNo9L-Regu"/>
              </a:rPr>
              <a:t>potem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lahko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svobodno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izberemo</a:t>
            </a:r>
            <a:r>
              <a:rPr lang="en-US" sz="2400" b="0" i="0" u="none" strike="noStrike" baseline="0" dirty="0">
                <a:latin typeface="NimbusRomNo9L-Regu"/>
              </a:rPr>
              <a:t> </a:t>
            </a:r>
            <a:r>
              <a:rPr lang="en-US" sz="2400" b="0" i="0" u="none" strike="noStrike" baseline="0" dirty="0" err="1">
                <a:latin typeface="NimbusRomNo9L-Regu"/>
              </a:rPr>
              <a:t>produkcijo</a:t>
            </a:r>
            <a:r>
              <a:rPr lang="en-US" sz="2400" b="0" i="0" u="none" strike="noStrike" baseline="0" dirty="0">
                <a:latin typeface="NimbusRomNo9L-Regu"/>
              </a:rPr>
              <a:t> in jo </a:t>
            </a:r>
            <a:r>
              <a:rPr lang="en-US" sz="2400" b="0" i="0" u="none" strike="noStrike" baseline="0" dirty="0" err="1">
                <a:latin typeface="NimbusRomNo9L-Regu"/>
              </a:rPr>
              <a:t>uporabimo</a:t>
            </a:r>
            <a:r>
              <a:rPr lang="en-US" sz="2400" b="0" i="0" u="none" strike="noStrike" baseline="0" dirty="0">
                <a:latin typeface="NimbusRomNo9L-Regu"/>
              </a:rPr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33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2B41-23B2-4526-8D42-7F1DB21E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10515600" cy="395288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Jezik</a:t>
            </a:r>
            <a:r>
              <a:rPr lang="en-GB" dirty="0"/>
              <a:t> </a:t>
            </a:r>
            <a:r>
              <a:rPr lang="en-GB" dirty="0" err="1"/>
              <a:t>gramatike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C097-4FC4-4582-9F18-D9ECD17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7"/>
            <a:ext cx="10515600" cy="4351338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i="0" u="none" strike="noStrike" baseline="0" dirty="0" err="1">
                <a:latin typeface="NimbusRomNo9L-ReguItal"/>
              </a:rPr>
              <a:t>Jezik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gramatike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sestavljajo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vse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besede</a:t>
            </a:r>
            <a:r>
              <a:rPr lang="en-US" sz="2400" b="0" i="0" u="none" strike="noStrike" baseline="0" dirty="0">
                <a:latin typeface="NimbusRomNo9L-ReguItal"/>
              </a:rPr>
              <a:t>, ki se </a:t>
            </a:r>
            <a:r>
              <a:rPr lang="en-US" sz="2400" b="0" i="0" u="none" strike="noStrike" baseline="0" dirty="0" err="1">
                <a:latin typeface="NimbusRomNo9L-ReguItal"/>
              </a:rPr>
              <a:t>jih</a:t>
            </a:r>
            <a:r>
              <a:rPr lang="en-US" sz="2400" b="0" i="0" u="none" strike="noStrike" baseline="0" dirty="0">
                <a:latin typeface="NimbusRomNo9L-ReguItal"/>
              </a:rPr>
              <a:t> da z </a:t>
            </a:r>
            <a:r>
              <a:rPr lang="en-US" sz="2400" b="0" i="0" u="none" strike="noStrike" baseline="0" dirty="0" err="1">
                <a:latin typeface="NimbusRomNo9L-ReguItal"/>
              </a:rPr>
              <a:t>ravnokar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opisanim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na</a:t>
            </a:r>
            <a:r>
              <a:rPr lang="en-US" sz="2400" dirty="0" err="1">
                <a:latin typeface="NimbusRomNo9L-ReguItal"/>
              </a:rPr>
              <a:t>č</a:t>
            </a:r>
            <a:r>
              <a:rPr lang="en-US" sz="2400" b="0" i="0" u="none" strike="noStrike" baseline="0" dirty="0" err="1">
                <a:latin typeface="NimbusRomNo9L-ReguItal"/>
              </a:rPr>
              <a:t>inom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uporabe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produkcij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izpeljati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iz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nekega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vnaprej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dolo</a:t>
            </a:r>
            <a:r>
              <a:rPr lang="en-US" sz="2400" dirty="0" err="1">
                <a:latin typeface="NimbusRomNo9L-ReguItal"/>
              </a:rPr>
              <a:t>č</a:t>
            </a:r>
            <a:r>
              <a:rPr lang="en-US" sz="2400" b="0" i="0" u="none" strike="noStrike" baseline="0" dirty="0" err="1">
                <a:latin typeface="NimbusRomNo9L-ReguItal"/>
              </a:rPr>
              <a:t>enega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simbola</a:t>
            </a:r>
            <a:r>
              <a:rPr lang="en-US" sz="2400" b="0" i="0" u="none" strike="noStrike" baseline="0" dirty="0">
                <a:latin typeface="NimbusRomNo9L-ReguItal"/>
              </a:rPr>
              <a:t> </a:t>
            </a:r>
            <a:r>
              <a:rPr lang="en-US" sz="2400" b="0" i="0" u="none" strike="noStrike" baseline="0" dirty="0" err="1">
                <a:latin typeface="NimbusRomNo9L-ReguItal"/>
              </a:rPr>
              <a:t>gramatike</a:t>
            </a:r>
            <a:r>
              <a:rPr lang="en-US" sz="2400" b="0" i="0" u="none" strike="noStrike" baseline="0" dirty="0">
                <a:latin typeface="NimbusRomNo9L-ReguItal"/>
              </a:rPr>
              <a:t>.</a:t>
            </a:r>
          </a:p>
          <a:p>
            <a:pPr algn="l"/>
            <a:r>
              <a:rPr lang="en-US" sz="2400" dirty="0" err="1">
                <a:latin typeface="NimbusRomNo9L-ReguItal"/>
              </a:rPr>
              <a:t>Vzemimo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abecedo</a:t>
            </a:r>
            <a:r>
              <a:rPr lang="en-US" sz="2400" dirty="0">
                <a:latin typeface="NimbusRomNo9L-ReguItal"/>
              </a:rPr>
              <a:t> {a; b} in </a:t>
            </a:r>
            <a:r>
              <a:rPr lang="en-US" sz="2400" dirty="0" err="1">
                <a:latin typeface="NimbusRomNo9L-ReguItal"/>
              </a:rPr>
              <a:t>gramatiko</a:t>
            </a:r>
            <a:r>
              <a:rPr lang="en-US" sz="2400" dirty="0">
                <a:latin typeface="NimbusRomNo9L-ReguItal"/>
              </a:rPr>
              <a:t> s </a:t>
            </a:r>
            <a:r>
              <a:rPr lang="en-US" sz="2400" dirty="0" err="1">
                <a:latin typeface="NimbusRomNo9L-ReguItal"/>
              </a:rPr>
              <a:t>petimi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produkcijami</a:t>
            </a:r>
            <a:endParaRPr lang="en-US" sz="2400" dirty="0">
              <a:latin typeface="NimbusRomNo9L-ReguItal"/>
            </a:endParaRPr>
          </a:p>
          <a:p>
            <a:pPr algn="l"/>
            <a:r>
              <a:rPr lang="en-US" sz="2400" dirty="0">
                <a:latin typeface="NimbusRomNo9L-ReguItal"/>
              </a:rPr>
              <a:t>P1: S -&gt; </a:t>
            </a:r>
            <a:r>
              <a:rPr lang="el-GR" sz="2400" dirty="0"/>
              <a:t>ε</a:t>
            </a:r>
            <a:endParaRPr lang="en-GB" sz="2400" dirty="0"/>
          </a:p>
          <a:p>
            <a:pPr algn="l"/>
            <a:r>
              <a:rPr lang="en-US" sz="2400" dirty="0">
                <a:latin typeface="NimbusRomNo9L-ReguItal"/>
              </a:rPr>
              <a:t>P2: S -&gt; </a:t>
            </a:r>
            <a:r>
              <a:rPr lang="en-US" sz="2400" dirty="0" err="1">
                <a:latin typeface="NimbusRomNo9L-ReguItal"/>
              </a:rPr>
              <a:t>aAS</a:t>
            </a:r>
            <a:endParaRPr lang="en-US" sz="2400" dirty="0">
              <a:latin typeface="NimbusRomNo9L-ReguItal"/>
            </a:endParaRPr>
          </a:p>
          <a:p>
            <a:pPr algn="l"/>
            <a:r>
              <a:rPr lang="en-US" sz="2400" dirty="0">
                <a:latin typeface="NimbusRomNo9L-ReguItal"/>
              </a:rPr>
              <a:t>P3: </a:t>
            </a:r>
            <a:r>
              <a:rPr lang="en-US" sz="2400" dirty="0" err="1">
                <a:latin typeface="NimbusRomNo9L-ReguItal"/>
              </a:rPr>
              <a:t>aA</a:t>
            </a:r>
            <a:r>
              <a:rPr lang="en-US" sz="2400" dirty="0">
                <a:latin typeface="NimbusRomNo9L-ReguItal"/>
              </a:rPr>
              <a:t> -&gt; Aa</a:t>
            </a:r>
          </a:p>
          <a:p>
            <a:pPr algn="l"/>
            <a:r>
              <a:rPr lang="en-US" sz="2400" dirty="0">
                <a:latin typeface="NimbusRomNo9L-ReguItal"/>
              </a:rPr>
              <a:t>P4: Aa -&gt; </a:t>
            </a:r>
            <a:r>
              <a:rPr lang="en-US" sz="2400" dirty="0" err="1">
                <a:latin typeface="NimbusRomNo9L-ReguItal"/>
              </a:rPr>
              <a:t>bAb</a:t>
            </a:r>
            <a:endParaRPr lang="en-US" sz="2400" dirty="0">
              <a:latin typeface="NimbusRomNo9L-ReguItal"/>
            </a:endParaRPr>
          </a:p>
          <a:p>
            <a:pPr algn="l"/>
            <a:r>
              <a:rPr lang="en-US" sz="2400" dirty="0">
                <a:latin typeface="NimbusRomNo9L-ReguItal"/>
              </a:rPr>
              <a:t>P5: A -&gt; </a:t>
            </a:r>
            <a:r>
              <a:rPr lang="en-US" sz="2400" dirty="0" err="1">
                <a:latin typeface="NimbusRomNo9L-ReguItal"/>
              </a:rPr>
              <a:t>bAb</a:t>
            </a:r>
            <a:endParaRPr lang="en-US" sz="2400" dirty="0">
              <a:latin typeface="NimbusRomNo9L-ReguItal"/>
            </a:endParaRPr>
          </a:p>
          <a:p>
            <a:pPr algn="l"/>
            <a:r>
              <a:rPr lang="en-US" sz="2400" dirty="0">
                <a:latin typeface="NimbusRomNo9L-ReguItal"/>
              </a:rPr>
              <a:t>Ali </a:t>
            </a:r>
            <a:r>
              <a:rPr lang="en-US" sz="2400" dirty="0" err="1">
                <a:latin typeface="NimbusRomNo9L-ReguItal"/>
              </a:rPr>
              <a:t>beseda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bbbb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pripada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jeziku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zgornje</a:t>
            </a:r>
            <a:r>
              <a:rPr lang="en-US" sz="2400" dirty="0">
                <a:latin typeface="NimbusRomNo9L-ReguItal"/>
              </a:rPr>
              <a:t> </a:t>
            </a:r>
            <a:r>
              <a:rPr lang="en-US" sz="2400" dirty="0" err="1">
                <a:latin typeface="NimbusRomNo9L-ReguItal"/>
              </a:rPr>
              <a:t>gramatike</a:t>
            </a:r>
            <a:r>
              <a:rPr lang="en-US" sz="2400" dirty="0">
                <a:latin typeface="NimbusRomNo9L-ReguItal"/>
              </a:rPr>
              <a:t>? </a:t>
            </a:r>
          </a:p>
          <a:p>
            <a:pPr algn="l"/>
            <a:r>
              <a:rPr lang="en-US" sz="2400" dirty="0">
                <a:latin typeface="NimbusRomNo9L-ReguItal"/>
              </a:rPr>
              <a:t>S -&gt; </a:t>
            </a:r>
            <a:r>
              <a:rPr lang="en-US" sz="2400" dirty="0" err="1">
                <a:latin typeface="NimbusRomNo9L-ReguItal"/>
              </a:rPr>
              <a:t>aAS</a:t>
            </a:r>
            <a:r>
              <a:rPr lang="en-US" sz="2400" dirty="0">
                <a:latin typeface="NimbusRomNo9L-ReguItal"/>
              </a:rPr>
              <a:t> -&gt; </a:t>
            </a:r>
            <a:r>
              <a:rPr lang="en-US" sz="2400" dirty="0" err="1">
                <a:latin typeface="NimbusRomNo9L-ReguItal"/>
              </a:rPr>
              <a:t>aAaAS</a:t>
            </a:r>
            <a:r>
              <a:rPr lang="en-US" sz="2400" dirty="0">
                <a:latin typeface="NimbusRomNo9L-ReguItal"/>
              </a:rPr>
              <a:t> -&gt; </a:t>
            </a:r>
            <a:r>
              <a:rPr lang="en-US" sz="2400" dirty="0" err="1">
                <a:latin typeface="NimbusRomNo9L-ReguItal"/>
              </a:rPr>
              <a:t>aAaA</a:t>
            </a:r>
            <a:r>
              <a:rPr lang="en-US" sz="2400" dirty="0">
                <a:latin typeface="NimbusRomNo9L-ReguItal"/>
              </a:rPr>
              <a:t> -&gt; </a:t>
            </a:r>
            <a:r>
              <a:rPr lang="en-US" sz="2400" dirty="0" err="1">
                <a:latin typeface="NimbusRomNo9L-ReguItal"/>
              </a:rPr>
              <a:t>bAbA</a:t>
            </a:r>
            <a:r>
              <a:rPr lang="en-US" sz="2400" dirty="0">
                <a:latin typeface="NimbusRomNo9L-ReguItal"/>
              </a:rPr>
              <a:t> -&gt; </a:t>
            </a:r>
            <a:r>
              <a:rPr lang="en-US" sz="2400" dirty="0" err="1">
                <a:latin typeface="NimbusRomNo9L-ReguItal"/>
              </a:rPr>
              <a:t>bbbA</a:t>
            </a:r>
            <a:r>
              <a:rPr lang="en-US" sz="2400" dirty="0">
                <a:latin typeface="NimbusRomNo9L-ReguItal"/>
              </a:rPr>
              <a:t> -&gt; </a:t>
            </a:r>
            <a:r>
              <a:rPr lang="en-US" sz="2400" dirty="0" err="1">
                <a:latin typeface="NimbusRomNo9L-ReguItal"/>
              </a:rPr>
              <a:t>bbbb</a:t>
            </a:r>
            <a:endParaRPr lang="en-US" sz="2400" dirty="0">
              <a:latin typeface="NimbusRomNo9L-ReguItal"/>
            </a:endParaRPr>
          </a:p>
          <a:p>
            <a:pPr algn="l"/>
            <a:endParaRPr lang="en-US" sz="2400" dirty="0">
              <a:latin typeface="NimbusRomNo9L-ReguItal"/>
            </a:endParaRPr>
          </a:p>
          <a:p>
            <a:pPr algn="l"/>
            <a:endParaRPr lang="en-US" sz="2400" dirty="0">
              <a:latin typeface="NimbusRomNo9L-ReguItal"/>
            </a:endParaRPr>
          </a:p>
        </p:txBody>
      </p:sp>
    </p:spTree>
    <p:extLst>
      <p:ext uri="{BB962C8B-B14F-4D97-AF65-F5344CB8AC3E}">
        <p14:creationId xmlns:p14="http://schemas.microsoft.com/office/powerpoint/2010/main" val="12791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28F7-7178-4A9C-A035-0C0C8E8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2743"/>
            <a:ext cx="10515600" cy="642257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Regularni</a:t>
            </a:r>
            <a:r>
              <a:rPr lang="en-GB" dirty="0"/>
              <a:t> </a:t>
            </a:r>
            <a:r>
              <a:rPr lang="en-GB" dirty="0" err="1"/>
              <a:t>izrazi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3486-AEEA-42E5-8CE7-B3086184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5113"/>
            <a:ext cx="10515600" cy="3901849"/>
          </a:xfrm>
        </p:spPr>
        <p:txBody>
          <a:bodyPr/>
          <a:lstStyle/>
          <a:p>
            <a:r>
              <a:rPr lang="en-GB" dirty="0"/>
              <a:t>regex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238BB-D442-45A8-9ED5-180929B6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65" y="1497249"/>
            <a:ext cx="7964011" cy="4725059"/>
          </a:xfrm>
          <a:prstGeom prst="rect">
            <a:avLst/>
          </a:prstGeom>
        </p:spPr>
      </p:pic>
      <p:sp>
        <p:nvSpPr>
          <p:cNvPr id="6" name="Naslov 1">
            <a:extLst>
              <a:ext uri="{FF2B5EF4-FFF2-40B4-BE49-F238E27FC236}">
                <a16:creationId xmlns:a16="http://schemas.microsoft.com/office/drawing/2014/main" id="{EA945555-337D-4779-AE7E-0CA77B2A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66" y="2201012"/>
            <a:ext cx="2102735" cy="1467474"/>
          </a:xfrm>
        </p:spPr>
        <p:txBody>
          <a:bodyPr>
            <a:normAutofit fontScale="90000"/>
          </a:bodyPr>
          <a:lstStyle/>
          <a:p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Hierarhija</a:t>
            </a:r>
            <a:b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</a:b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formalnih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2800" dirty="0" err="1">
                <a:solidFill>
                  <a:srgbClr val="E12F29"/>
                </a:solidFill>
                <a:latin typeface="Garamond" panose="02020404030301010803" pitchFamily="18" charset="0"/>
              </a:rPr>
              <a:t>jezikov</a:t>
            </a:r>
            <a:r>
              <a:rPr lang="en-GB" sz="2800" dirty="0">
                <a:solidFill>
                  <a:srgbClr val="E12F29"/>
                </a:solidFill>
                <a:latin typeface="Garamond" panose="02020404030301010803" pitchFamily="18" charset="0"/>
              </a:rPr>
              <a:t> – Noam Chomsky</a:t>
            </a:r>
            <a:endParaRPr lang="sl-SI" sz="28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Model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računskega</a:t>
            </a:r>
            <a:r>
              <a:rPr lang="en-GB" sz="3200" dirty="0">
                <a:solidFill>
                  <a:srgbClr val="E12F29"/>
                </a:solidFill>
                <a:latin typeface="Garamond" panose="02020404030301010803" pitchFamily="18" charset="0"/>
              </a:rPr>
              <a:t> </a:t>
            </a:r>
            <a:r>
              <a:rPr lang="en-GB" sz="3200" dirty="0" err="1">
                <a:solidFill>
                  <a:srgbClr val="E12F29"/>
                </a:solidFill>
                <a:latin typeface="Garamond" panose="02020404030301010803" pitchFamily="18" charset="0"/>
              </a:rPr>
              <a:t>agenta</a:t>
            </a:r>
            <a:endParaRPr lang="sl-SI" sz="3200" dirty="0">
              <a:solidFill>
                <a:srgbClr val="E12F29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076196"/>
            <a:ext cx="10147280" cy="4455234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Model računskega agenta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ohranimo samo najbolj pomembne lastnosti oz. operacije</a:t>
            </a:r>
          </a:p>
          <a:p>
            <a:pPr lvl="1">
              <a:lnSpc>
                <a:spcPct val="10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„idealni“ računski agent</a:t>
            </a: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000" dirty="0">
                <a:latin typeface="Garamond"/>
                <a:cs typeface="Garamond"/>
                <a:sym typeface="Garamond" pitchFamily="18" charset="0"/>
              </a:rPr>
              <a:t>Model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zajame pomembne lastnosti pravega agenta (oz. fenomena)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je običajno podan v različnem (manjšem) merilu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opusti nekatere (nepomembne) podrobnosti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nima vseh funkcionalnosti </a:t>
            </a:r>
            <a:endParaRPr lang="sl-SI" sz="2000" dirty="0">
              <a:latin typeface="Garamond"/>
              <a:cs typeface="Garamond"/>
              <a:sym typeface="Garamond" pitchFamily="18" charset="0"/>
            </a:endParaRPr>
          </a:p>
          <a:p>
            <a:pPr marL="228600" lvl="1"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sz="2100" dirty="0">
                <a:latin typeface="Garamond"/>
                <a:cs typeface="Garamond"/>
                <a:sym typeface="Garamond" pitchFamily="18" charset="0"/>
              </a:rPr>
              <a:t>Napovedovanje z modeli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z opazovanjem obnašanja modela napovemo obnašanje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varneje, bolj poceni, lažje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sz="1900" dirty="0">
                <a:latin typeface="Garamond"/>
                <a:cs typeface="Garamond"/>
                <a:sym typeface="Garamond" pitchFamily="18" charset="0"/>
              </a:rPr>
              <a:t>omogoča testiranje ne da bi zgradili pravega agenta (fenomena)</a:t>
            </a:r>
          </a:p>
          <a:p>
            <a:pPr lvl="1">
              <a:lnSpc>
                <a:spcPct val="11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sl-SI" sz="19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453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607808" y="1569640"/>
            <a:ext cx="10344210" cy="498151"/>
          </a:xfrm>
        </p:spPr>
        <p:txBody>
          <a:bodyPr>
            <a:normAutofit fontScale="90000"/>
          </a:bodyPr>
          <a:lstStyle/>
          <a:p>
            <a:r>
              <a:rPr lang="sl-SI" sz="3200" dirty="0">
                <a:solidFill>
                  <a:srgbClr val="E12F29"/>
                </a:solidFill>
                <a:latin typeface="Garamond" panose="02020404030301010803" pitchFamily="18" charset="0"/>
              </a:rPr>
              <a:t>Model računskega agenta</a:t>
            </a:r>
          </a:p>
        </p:txBody>
      </p:sp>
      <p:sp>
        <p:nvSpPr>
          <p:cNvPr id="5" name="Označba mesta vsebine 2"/>
          <p:cNvSpPr>
            <a:spLocks noGrp="1"/>
          </p:cNvSpPr>
          <p:nvPr>
            <p:ph idx="1"/>
          </p:nvPr>
        </p:nvSpPr>
        <p:spPr>
          <a:xfrm>
            <a:off x="607807" y="2169714"/>
            <a:ext cx="10344211" cy="4212042"/>
          </a:xfrm>
        </p:spPr>
        <p:txBody>
          <a:bodyPr>
            <a:normAutofit/>
          </a:bodyPr>
          <a:lstStyle/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sl-SI" dirty="0">
                <a:latin typeface="Garamond"/>
                <a:sym typeface="Garamond" pitchFamily="18" charset="0"/>
              </a:rPr>
              <a:t>Model računskega agenta mora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brati vhodne podatke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shranjevati in brati podatke iz pomnilnika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izvajati ukaze v odvisnosti od trenutnega vhoda in trenutnega stanja </a:t>
            </a: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r>
              <a:rPr lang="sl-SI" dirty="0">
                <a:latin typeface="Garamond"/>
                <a:cs typeface="Garamond"/>
                <a:sym typeface="Garamond" pitchFamily="18" charset="0"/>
              </a:rPr>
              <a:t>proizvesti rezultat</a:t>
            </a:r>
            <a:endParaRPr lang="en-GB" dirty="0">
              <a:latin typeface="Garamond"/>
              <a:cs typeface="Garamond"/>
              <a:sym typeface="Garamond" pitchFamily="18" charset="0"/>
            </a:endParaRPr>
          </a:p>
          <a:p>
            <a:pPr lvl="1">
              <a:lnSpc>
                <a:spcPct val="80000"/>
              </a:lnSpc>
              <a:spcBef>
                <a:spcPts val="536"/>
              </a:spcBef>
              <a:buClr>
                <a:srgbClr val="FF0000"/>
              </a:buClr>
              <a:buSzPct val="70000"/>
              <a:defRPr/>
            </a:pPr>
            <a:endParaRPr lang="en-GB" sz="2800" dirty="0">
              <a:latin typeface="Garamond"/>
              <a:cs typeface="Garamond"/>
              <a:sym typeface="Garamond" pitchFamily="18" charset="0"/>
            </a:endParaRPr>
          </a:p>
          <a:p>
            <a:pPr>
              <a:spcBef>
                <a:spcPts val="536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§"/>
              <a:defRPr/>
            </a:pPr>
            <a:endParaRPr lang="sl-SI" sz="3200" dirty="0">
              <a:latin typeface="Garamond"/>
              <a:cs typeface="Garamond"/>
              <a:sym typeface="Garamond" pitchFamily="18" charset="0"/>
            </a:endParaRPr>
          </a:p>
        </p:txBody>
      </p:sp>
      <p:sp>
        <p:nvSpPr>
          <p:cNvPr id="6" name="Označba mesta številke diapozitiva 3"/>
          <p:cNvSpPr>
            <a:spLocks noGrp="1"/>
          </p:cNvSpPr>
          <p:nvPr>
            <p:ph type="sldNum" sz="quarter" idx="12"/>
          </p:nvPr>
        </p:nvSpPr>
        <p:spPr>
          <a:xfrm>
            <a:off x="9152816" y="6381756"/>
            <a:ext cx="2743200" cy="365125"/>
          </a:xfrm>
        </p:spPr>
        <p:txBody>
          <a:bodyPr/>
          <a:lstStyle/>
          <a:p>
            <a:r>
              <a:rPr lang="sl-SI" sz="1600" dirty="0">
                <a:solidFill>
                  <a:schemeClr val="bg1"/>
                </a:solidFill>
                <a:latin typeface="Garamond" panose="02020404030301010803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42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21837</TotalTime>
  <Words>2294</Words>
  <Application>Microsoft Office PowerPoint</Application>
  <PresentationFormat>Widescreen</PresentationFormat>
  <Paragraphs>479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Garamond</vt:lpstr>
      <vt:lpstr>NimbusRomNo9L-Medi</vt:lpstr>
      <vt:lpstr>NimbusRomNo9L-Regu</vt:lpstr>
      <vt:lpstr>NimbusRomNo9L-ReguItal</vt:lpstr>
      <vt:lpstr>Verdana</vt:lpstr>
      <vt:lpstr>Wingdings</vt:lpstr>
      <vt:lpstr>Officeova tema</vt:lpstr>
      <vt:lpstr>PowerPoint Presentation</vt:lpstr>
      <vt:lpstr>CILJI PREDAVANJA</vt:lpstr>
      <vt:lpstr>Formalni jezik</vt:lpstr>
      <vt:lpstr>Gramatika</vt:lpstr>
      <vt:lpstr>Jezik gramatike</vt:lpstr>
      <vt:lpstr>Regularni izrazi</vt:lpstr>
      <vt:lpstr>Hierarhija formalnih jezikov – Noam Chomsky</vt:lpstr>
      <vt:lpstr>Model računskega agenta</vt:lpstr>
      <vt:lpstr>Model računskega agenta</vt:lpstr>
      <vt:lpstr>PowerPoint Presentation</vt:lpstr>
      <vt:lpstr>PowerPoint Presentation</vt:lpstr>
      <vt:lpstr>PowerPoint Presentation</vt:lpstr>
      <vt:lpstr>PowerPoint Presentation</vt:lpstr>
      <vt:lpstr>Hierarhija jezikov in strojev</vt:lpstr>
      <vt:lpstr>PowerPoint Presentation</vt:lpstr>
      <vt:lpstr>Turingov stroj</vt:lpstr>
      <vt:lpstr>Turingov stroj</vt:lpstr>
      <vt:lpstr>Primer</vt:lpstr>
      <vt:lpstr>Turingov stroj kot računski model</vt:lpstr>
      <vt:lpstr>Turingov stroj kot model algoritma</vt:lpstr>
      <vt:lpstr>Turingov stroj kot model algoritma</vt:lpstr>
      <vt:lpstr>Primeri</vt:lpstr>
      <vt:lpstr>Primer: Invertiranje bitov</vt:lpstr>
      <vt:lpstr>Primer: Paritetni bit</vt:lpstr>
      <vt:lpstr>Primer: Paritetni bit</vt:lpstr>
      <vt:lpstr>Primer: Eniški inkrement</vt:lpstr>
      <vt:lpstr>Primer: Eniški inkrement</vt:lpstr>
      <vt:lpstr>Primer: Eniško seštevanje</vt:lpstr>
      <vt:lpstr>Nerešljivi problemi</vt:lpstr>
      <vt:lpstr>Problem ustavljanja</vt:lpstr>
      <vt:lpstr>Problem ustavljanja</vt:lpstr>
      <vt:lpstr>Problem ustavljanja</vt:lpstr>
      <vt:lpstr>Church-Turingova teza</vt:lpstr>
      <vt:lpstr>Nerešljivi problemi</vt:lpstr>
      <vt:lpstr>PowerPoint Presentation</vt:lpstr>
      <vt:lpstr>Povzetek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Jenko, Peter</dc:creator>
  <cp:lastModifiedBy>Stankovski, Vlado</cp:lastModifiedBy>
  <cp:revision>195</cp:revision>
  <dcterms:created xsi:type="dcterms:W3CDTF">2018-10-23T07:26:50Z</dcterms:created>
  <dcterms:modified xsi:type="dcterms:W3CDTF">2021-11-08T10:01:26Z</dcterms:modified>
</cp:coreProperties>
</file>