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3" r:id="rId6"/>
    <p:sldId id="320" r:id="rId7"/>
    <p:sldId id="321" r:id="rId8"/>
    <p:sldId id="322" r:id="rId9"/>
    <p:sldId id="327" r:id="rId10"/>
    <p:sldId id="341" r:id="rId11"/>
    <p:sldId id="342" r:id="rId12"/>
    <p:sldId id="343" r:id="rId13"/>
    <p:sldId id="344" r:id="rId14"/>
    <p:sldId id="347" r:id="rId15"/>
    <p:sldId id="345" r:id="rId16"/>
    <p:sldId id="346" r:id="rId17"/>
    <p:sldId id="348" r:id="rId18"/>
    <p:sldId id="349" r:id="rId19"/>
    <p:sldId id="350" r:id="rId20"/>
    <p:sldId id="351" r:id="rId21"/>
    <p:sldId id="352" r:id="rId22"/>
    <p:sldId id="295" r:id="rId23"/>
    <p:sldId id="298" r:id="rId24"/>
    <p:sldId id="375" r:id="rId25"/>
    <p:sldId id="300" r:id="rId26"/>
    <p:sldId id="301" r:id="rId27"/>
    <p:sldId id="302" r:id="rId28"/>
    <p:sldId id="303" r:id="rId29"/>
    <p:sldId id="338" r:id="rId30"/>
    <p:sldId id="337" r:id="rId31"/>
    <p:sldId id="354" r:id="rId32"/>
    <p:sldId id="355" r:id="rId33"/>
    <p:sldId id="356" r:id="rId34"/>
    <p:sldId id="357" r:id="rId35"/>
    <p:sldId id="358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59" r:id="rId47"/>
    <p:sldId id="370" r:id="rId48"/>
    <p:sldId id="371" r:id="rId49"/>
    <p:sldId id="372" r:id="rId50"/>
    <p:sldId id="353" r:id="rId51"/>
    <p:sldId id="373" r:id="rId52"/>
    <p:sldId id="374" r:id="rId53"/>
    <p:sldId id="258" r:id="rId5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EF"/>
    <a:srgbClr val="180A02"/>
    <a:srgbClr val="EAE7FF"/>
    <a:srgbClr val="00AC00"/>
    <a:srgbClr val="E7E7F9"/>
    <a:srgbClr val="A70D9C"/>
    <a:srgbClr val="ED6363"/>
    <a:srgbClr val="FF0066"/>
    <a:srgbClr val="F46CEA"/>
    <a:srgbClr val="F3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88406" autoAdjust="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CF24B-411D-4105-9296-E3C7A9BC88EC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4217-D3EC-4698-9A18-7BA27DA2A8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F4217-D3EC-4698-9A18-7BA27DA2A815}" type="slidenum">
              <a:rPr lang="sl-SI" smtClean="0"/>
              <a:t>23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39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24. 10. 2021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1940674" y="1877662"/>
            <a:ext cx="831064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II.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Zapis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podatkov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in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logični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konstrukti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/2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endParaRPr lang="sl-SI" sz="2200" b="1" dirty="0">
              <a:solidFill>
                <a:schemeClr val="tx1">
                  <a:lumMod val="95000"/>
                  <a:lumOff val="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2561995" y="3879658"/>
            <a:ext cx="7068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Garamond" charset="0"/>
                <a:ea typeface="Garamond" charset="0"/>
                <a:cs typeface="Garamond" charset="0"/>
              </a:rPr>
              <a:t>7</a:t>
            </a:r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Zapis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podatkov</a:t>
            </a:r>
            <a:endParaRPr lang="en-GB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ctr"/>
            <a:endParaRPr lang="en-GB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ctr"/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565434" y="5941761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Negativna binarna števila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2352642"/>
            <a:ext cx="4620925" cy="2729721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Notacija predznak in vrednost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prvi bit za predznak, ostali za vrednost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+5 = 0101, -5 = 1101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0 = 0000 </a:t>
            </a:r>
            <a:r>
              <a:rPr lang="sl-SI" sz="2000" dirty="0" err="1">
                <a:latin typeface="Garamond"/>
                <a:cs typeface="Garamond"/>
              </a:rPr>
              <a:t>and</a:t>
            </a:r>
            <a:r>
              <a:rPr lang="sl-SI" sz="2000" dirty="0">
                <a:latin typeface="Garamond"/>
                <a:cs typeface="Garamond"/>
              </a:rPr>
              <a:t> 1000 – dve ničli!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</a:rPr>
              <a:t>precej nepraktično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</a:rPr>
              <a:t>dvoumna predstavitev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</a:rPr>
              <a:t>težje računanje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5380074" y="3168502"/>
            <a:ext cx="5826642" cy="3034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</a:rPr>
              <a:t> Dvojiški komplement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</a:rPr>
              <a:t> za negativna števila obrni vsak bit in dodaj ena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</a:rPr>
              <a:t> +5 = 0101, -5 = 1010 + 1 = 1011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</a:rPr>
              <a:t> 0 = 0000, -0 = 1111 + 1 = 0000 – ena ničla!</a:t>
            </a:r>
          </a:p>
          <a:p>
            <a:pPr marL="285750" indent="-285750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dirty="0">
                <a:latin typeface="Garamond"/>
                <a:cs typeface="Garamond"/>
              </a:rPr>
              <a:t>precej bolj praktično</a:t>
            </a:r>
          </a:p>
          <a:p>
            <a:pPr marL="285750" indent="-285750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dirty="0">
                <a:latin typeface="Garamond"/>
                <a:cs typeface="Garamond"/>
              </a:rPr>
              <a:t>nedvoumna predstavitev</a:t>
            </a:r>
          </a:p>
          <a:p>
            <a:pPr marL="285750" indent="-285750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dirty="0">
                <a:latin typeface="Garamond"/>
                <a:cs typeface="Garamond"/>
              </a:rPr>
              <a:t>lažje računanje</a:t>
            </a:r>
          </a:p>
          <a:p>
            <a:pPr marL="285750" indent="-285750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dirty="0">
                <a:latin typeface="Garamond"/>
                <a:cs typeface="Garamond"/>
              </a:rPr>
              <a:t>seštevanje in odštevanje: se vrtimo po številskem krogu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3922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441769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Števila s plavajočo vejico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1939920"/>
            <a:ext cx="8982761" cy="4918080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Znanstvena notacija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znanstvena notacija z osnovo 10: 1,35 × 10</a:t>
            </a:r>
            <a:r>
              <a:rPr lang="sl-SI" sz="1800" baseline="30000" dirty="0">
                <a:latin typeface="Garamond"/>
                <a:cs typeface="Garamond"/>
              </a:rPr>
              <a:t>-5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osnova 2:  3,25</a:t>
            </a:r>
            <a:r>
              <a:rPr lang="sl-SI" sz="1800" baseline="-25000" dirty="0">
                <a:latin typeface="Garamond"/>
                <a:cs typeface="Garamond"/>
              </a:rPr>
              <a:t>10</a:t>
            </a:r>
            <a:r>
              <a:rPr lang="sl-SI" sz="1800" dirty="0">
                <a:latin typeface="Garamond"/>
                <a:cs typeface="Garamond"/>
              </a:rPr>
              <a:t> = 11,01</a:t>
            </a:r>
            <a:r>
              <a:rPr lang="sl-SI" sz="1800" baseline="-25000" dirty="0">
                <a:latin typeface="Garamond"/>
                <a:cs typeface="Garamond"/>
              </a:rPr>
              <a:t>2</a:t>
            </a:r>
            <a:r>
              <a:rPr lang="sl-SI" sz="1800" dirty="0">
                <a:latin typeface="Garamond"/>
                <a:cs typeface="Garamond"/>
              </a:rPr>
              <a:t> = 1,101 × 2</a:t>
            </a:r>
            <a:r>
              <a:rPr lang="sl-SI" sz="1800" baseline="30000" dirty="0">
                <a:latin typeface="Garamond"/>
                <a:cs typeface="Garamond"/>
              </a:rPr>
              <a:t>1</a:t>
            </a:r>
            <a:r>
              <a:rPr lang="sl-SI" sz="1800" dirty="0">
                <a:latin typeface="Garamond"/>
                <a:cs typeface="Garamond"/>
              </a:rPr>
              <a:t> = ,1101 × 2</a:t>
            </a:r>
            <a:r>
              <a:rPr lang="sl-SI" sz="1800" baseline="30000" dirty="0">
                <a:latin typeface="Garamond"/>
                <a:cs typeface="Garamond"/>
              </a:rPr>
              <a:t>2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Mantisa in eksponent: ±M × 2</a:t>
            </a:r>
            <a:r>
              <a:rPr lang="sl-SI" sz="2000" baseline="30000" dirty="0">
                <a:latin typeface="Garamond"/>
                <a:cs typeface="Garamond"/>
              </a:rPr>
              <a:t>±E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pretvorimo število v znanstveno notacijo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normaliziramo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pomaknemo mantiso za binarno vejico in ustrezno povečamo eksponent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</a:rPr>
              <a:t>Primer</a:t>
            </a:r>
            <a:r>
              <a:rPr lang="sl-SI" sz="2000" dirty="0">
                <a:latin typeface="Garamond"/>
                <a:cs typeface="Garamond"/>
              </a:rPr>
              <a:t>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predznak in vrednost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16 bitov: mantisa: 1+9 bitov, eksponent 1+5 bitov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5,75</a:t>
            </a:r>
            <a:r>
              <a:rPr lang="sl-SI" sz="1800" baseline="-25000" dirty="0">
                <a:latin typeface="Garamond"/>
                <a:cs typeface="Garamond"/>
              </a:rPr>
              <a:t>10</a:t>
            </a:r>
            <a:r>
              <a:rPr lang="sl-SI" sz="1800" dirty="0">
                <a:latin typeface="Garamond"/>
                <a:cs typeface="Garamond"/>
              </a:rPr>
              <a:t> = 101,11</a:t>
            </a:r>
            <a:r>
              <a:rPr lang="sl-SI" sz="1800" baseline="-25000" dirty="0">
                <a:latin typeface="Garamond"/>
                <a:cs typeface="Garamond"/>
              </a:rPr>
              <a:t>2</a:t>
            </a:r>
            <a:r>
              <a:rPr lang="sl-SI" sz="1800" dirty="0">
                <a:latin typeface="Garamond"/>
                <a:cs typeface="Garamond"/>
              </a:rPr>
              <a:t> = 101,11 × 2</a:t>
            </a:r>
            <a:r>
              <a:rPr lang="sl-SI" sz="1800" baseline="30000" dirty="0">
                <a:latin typeface="Garamond"/>
                <a:cs typeface="Garamond"/>
              </a:rPr>
              <a:t>0</a:t>
            </a:r>
            <a:r>
              <a:rPr lang="sl-SI" sz="1800" dirty="0">
                <a:latin typeface="Garamond"/>
                <a:cs typeface="Garamond"/>
              </a:rPr>
              <a:t> = ,10111 × 2</a:t>
            </a:r>
            <a:r>
              <a:rPr lang="sl-SI" sz="1800" baseline="30000" dirty="0">
                <a:latin typeface="Garamond"/>
                <a:cs typeface="Garamond"/>
              </a:rPr>
              <a:t>3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0101110000000011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7910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41636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Predstavitev znakov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2309903"/>
            <a:ext cx="2259786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Preslikava znakov v binarne kode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ASCII (8 bitov, 256 znakov)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</a:rPr>
              <a:t>Unicode</a:t>
            </a:r>
            <a:r>
              <a:rPr lang="sl-SI" sz="2000" dirty="0">
                <a:latin typeface="Garamond"/>
                <a:cs typeface="Garamond"/>
              </a:rPr>
              <a:t> (16 bitov, 65.536 znakov)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Primer: UR = 01010101 01010010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7" name="Group 9787"/>
          <p:cNvGrpSpPr/>
          <p:nvPr/>
        </p:nvGrpSpPr>
        <p:grpSpPr>
          <a:xfrm>
            <a:off x="2912610" y="2160904"/>
            <a:ext cx="8668384" cy="3974465"/>
            <a:chOff x="0" y="0"/>
            <a:chExt cx="8668513" cy="3974592"/>
          </a:xfrm>
        </p:grpSpPr>
        <p:pic>
          <p:nvPicPr>
            <p:cNvPr id="8" name="Picture 56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83024" cy="3934968"/>
            </a:xfrm>
            <a:prstGeom prst="rect">
              <a:avLst/>
            </a:prstGeom>
          </p:spPr>
        </p:pic>
        <p:pic>
          <p:nvPicPr>
            <p:cNvPr id="9" name="Picture 56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87012" y="461772"/>
              <a:ext cx="4381501" cy="3512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40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Predstavitev zvoka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Zvok je analogni pojav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amplituda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perioda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frekvenca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7" name="Group 9883"/>
          <p:cNvGrpSpPr/>
          <p:nvPr/>
        </p:nvGrpSpPr>
        <p:grpSpPr>
          <a:xfrm>
            <a:off x="4019561" y="1207269"/>
            <a:ext cx="6592324" cy="5539612"/>
            <a:chOff x="41521" y="-27223"/>
            <a:chExt cx="6592451" cy="5539612"/>
          </a:xfrm>
        </p:grpSpPr>
        <p:pic>
          <p:nvPicPr>
            <p:cNvPr id="8" name="Picture 58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521" y="1840992"/>
              <a:ext cx="5466588" cy="24780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58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002653" y="-27223"/>
              <a:ext cx="2505456" cy="1664208"/>
            </a:xfrm>
            <a:prstGeom prst="rect">
              <a:avLst/>
            </a:prstGeom>
          </p:spPr>
        </p:pic>
        <p:pic>
          <p:nvPicPr>
            <p:cNvPr id="10" name="Picture 59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09304" y="201168"/>
              <a:ext cx="1575816" cy="1261872"/>
            </a:xfrm>
            <a:prstGeom prst="rect">
              <a:avLst/>
            </a:prstGeom>
          </p:spPr>
        </p:pic>
        <p:pic>
          <p:nvPicPr>
            <p:cNvPr id="11" name="Picture 59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44476" y="4651249"/>
              <a:ext cx="5435872" cy="861140"/>
            </a:xfrm>
            <a:prstGeom prst="rect">
              <a:avLst/>
            </a:prstGeom>
          </p:spPr>
        </p:pic>
        <p:pic>
          <p:nvPicPr>
            <p:cNvPr id="12" name="Picture 59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024372" y="4651249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43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Predstavitev zvoka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Analogno-digitalna pretvorba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vzorčenje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sl-SI" sz="1800" dirty="0">
                <a:latin typeface="Garamond"/>
                <a:cs typeface="Garamond"/>
              </a:rPr>
              <a:t>frekvenca vzorčenja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sl-SI" sz="1800" dirty="0">
                <a:latin typeface="Garamond"/>
                <a:cs typeface="Garamond"/>
              </a:rPr>
              <a:t>št. vzorcev/sek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kvantizacija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sl-SI" sz="1800" dirty="0">
                <a:latin typeface="Garamond"/>
                <a:cs typeface="Garamond"/>
              </a:rPr>
              <a:t>bitna globina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sl-SI" sz="1800" dirty="0">
                <a:latin typeface="Garamond"/>
                <a:cs typeface="Garamond"/>
              </a:rPr>
              <a:t>št. nivojev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13" name="Group 9860"/>
          <p:cNvGrpSpPr/>
          <p:nvPr/>
        </p:nvGrpSpPr>
        <p:grpSpPr>
          <a:xfrm>
            <a:off x="3368969" y="3192377"/>
            <a:ext cx="7741920" cy="2861945"/>
            <a:chOff x="0" y="0"/>
            <a:chExt cx="7741920" cy="2862072"/>
          </a:xfrm>
        </p:grpSpPr>
        <p:pic>
          <p:nvPicPr>
            <p:cNvPr id="14" name="Picture 62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820"/>
              <a:ext cx="3857244" cy="2778252"/>
            </a:xfrm>
            <a:prstGeom prst="rect">
              <a:avLst/>
            </a:prstGeom>
          </p:spPr>
        </p:pic>
        <p:pic>
          <p:nvPicPr>
            <p:cNvPr id="15" name="Picture 62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006596" y="0"/>
              <a:ext cx="3735324" cy="2840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7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Predstavitev zvoka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2325648"/>
            <a:ext cx="6823508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Reprodukcija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približek z uporabo shranjenih diskretnih vzorcev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digitalno-analogna konverzija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CD kvaliteta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44.1 kHz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16 bit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6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Avdio formati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WAV, AAC, WMA, MIDI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MP3</a:t>
            </a: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18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10" name="Picture 658"/>
          <p:cNvPicPr/>
          <p:nvPr/>
        </p:nvPicPr>
        <p:blipFill>
          <a:blip r:embed="rId2"/>
          <a:stretch>
            <a:fillRect/>
          </a:stretch>
        </p:blipFill>
        <p:spPr>
          <a:xfrm>
            <a:off x="6357694" y="1545913"/>
            <a:ext cx="4739640" cy="50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Predstavitev slike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5495281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Vzorčenje slike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shranjevanje barve ali intenzitete na diskretnih intervalih v dveh dimenzijah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slikovni elementi (</a:t>
            </a:r>
            <a:r>
              <a:rPr lang="sl-SI" sz="1800" dirty="0" err="1">
                <a:latin typeface="Garamond"/>
                <a:cs typeface="Garamond"/>
              </a:rPr>
              <a:t>piksli</a:t>
            </a:r>
            <a:r>
              <a:rPr lang="sl-SI" sz="1800" dirty="0">
                <a:latin typeface="Garamond"/>
                <a:cs typeface="Garamond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Ločljivost slike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št. slikovnih elementov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Barvna globina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št. barvnih (</a:t>
            </a:r>
            <a:r>
              <a:rPr lang="sl-SI" sz="1800" dirty="0" err="1">
                <a:latin typeface="Garamond"/>
                <a:cs typeface="Garamond"/>
              </a:rPr>
              <a:t>intenzitetnih</a:t>
            </a:r>
            <a:r>
              <a:rPr lang="sl-SI" sz="1800" dirty="0">
                <a:latin typeface="Garamond"/>
                <a:cs typeface="Garamond"/>
              </a:rPr>
              <a:t>) nivojev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Rastrske slike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2D matrika števil!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696"/>
          <p:cNvPicPr/>
          <p:nvPr/>
        </p:nvPicPr>
        <p:blipFill>
          <a:blip r:embed="rId2"/>
          <a:stretch>
            <a:fillRect/>
          </a:stretch>
        </p:blipFill>
        <p:spPr>
          <a:xfrm>
            <a:off x="6103088" y="2076196"/>
            <a:ext cx="4876800" cy="39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3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Predstavitev slike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5"/>
            <a:ext cx="6823508" cy="4670685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Intenzitete slike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Barvne slike (RGB)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kombinacija rdeče, zelene in modre barve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 (ali več) bajtov na barvni kanal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barvne palete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Video: 25 slik/sek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Ogromne količine podatkov =&gt; kompresija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729"/>
          <p:cNvPicPr/>
          <p:nvPr/>
        </p:nvPicPr>
        <p:blipFill>
          <a:blip r:embed="rId2"/>
          <a:stretch>
            <a:fillRect/>
          </a:stretch>
        </p:blipFill>
        <p:spPr>
          <a:xfrm>
            <a:off x="440173" y="2520981"/>
            <a:ext cx="745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297706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Stiskanje podatkov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1795857"/>
            <a:ext cx="10725257" cy="5062143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Koliko prostora potrebujemo, da shranimo: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300 stranski roman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60 sekund zvočnega posnetka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slika velikosti 4.000 x 3.000 slikovnih elementov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Nujna stiskanje (kompresija) podatkov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brez izgubno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run-</a:t>
            </a:r>
            <a:r>
              <a:rPr lang="sl-SI" sz="1600" dirty="0" err="1">
                <a:latin typeface="Garamond"/>
                <a:cs typeface="Garamond"/>
                <a:sym typeface="Garamond" pitchFamily="18" charset="0"/>
              </a:rPr>
              <a:t>length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600" dirty="0" err="1">
                <a:latin typeface="Garamond"/>
                <a:cs typeface="Garamond"/>
                <a:sym typeface="Garamond" pitchFamily="18" charset="0"/>
              </a:rPr>
              <a:t>encoding</a:t>
            </a:r>
            <a:endParaRPr lang="sl-SI" sz="1600" dirty="0">
              <a:latin typeface="Garamond"/>
              <a:cs typeface="Garamond"/>
              <a:sym typeface="Garamond" pitchFamily="18" charset="0"/>
            </a:endParaRP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kode s spremenljivo dolžino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izgubno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izpusti se tisti del podatkov, ki ga človek slabše zazna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različne stopnje stiskanja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Kompromis med kvaliteto in velikostjo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JPG, MP3, MPEG,…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Stopnja stiskanja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tudi 20:1 in več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32" y="2035879"/>
            <a:ext cx="5686484" cy="37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0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Stiskanje podatkov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2093575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Stiskanje s kodami s spremenljivo dolžino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bolj pogoste znake kodiramo s krajšimi kodami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795"/>
          <p:cNvPicPr/>
          <p:nvPr/>
        </p:nvPicPr>
        <p:blipFill>
          <a:blip r:embed="rId2"/>
          <a:stretch>
            <a:fillRect/>
          </a:stretch>
        </p:blipFill>
        <p:spPr>
          <a:xfrm>
            <a:off x="4321735" y="2934586"/>
            <a:ext cx="6736125" cy="3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8452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CILJI PREDAVANJA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51308" y="2174736"/>
            <a:ext cx="9973108" cy="4577167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1.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Znati pretvarjati med desetiškimi in dvojiškimi števili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2.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Znati ustrezno predstavljati negativna števila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3.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Znati razložiti kako so števila, znaki, zvok in slike predstavljeni v računalniku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4.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Zgraditi tabele pravilnosti za Boolove izraze in ugotoviti kdaj so resnični ali neresnični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5.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Opisati relacijo med Boolovo logiko in računalniškimi vezji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6.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Konstruirati logična vezja, analizirati preprosta vezja in določiti tabele pravilnosti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7.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namen in delovanje nadzornih vezij multiplekserja in dekoderja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352311" y="1232736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Shranjevanje binarnih podatkov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347840" y="1730887"/>
            <a:ext cx="10176576" cy="5127113"/>
          </a:xfrm>
        </p:spPr>
        <p:txBody>
          <a:bodyPr>
            <a:normAutofit fontScale="92500" lnSpcReduction="10000"/>
          </a:bodyPr>
          <a:lstStyle/>
          <a:p>
            <a:pPr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Desetiški sistem zahteva deset stabilnih stanj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zelo ne robustno!</a:t>
            </a:r>
          </a:p>
          <a:p>
            <a:pPr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Dvojiški sistem zahteva samo dve stabilni stanji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bistabilno okolje § zelo robustno!</a:t>
            </a:r>
          </a:p>
          <a:p>
            <a:pPr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Zahteve za binarni računalnik: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dve stabilni energijski stanji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ločeni z veliko energijsko mejo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možno je zaznati v katerem stanju se nahaja naprava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možno je preklapljati med stanjema</a:t>
            </a:r>
          </a:p>
          <a:p>
            <a:pPr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Različne možnosti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stikalo za luč vklopljeno/izklopljeno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napolnjeno/</a:t>
            </a:r>
            <a:r>
              <a:rPr lang="sl-SI" sz="2000" dirty="0" err="1">
                <a:latin typeface="Garamond"/>
                <a:cs typeface="Garamond"/>
              </a:rPr>
              <a:t>nenapolnjeno</a:t>
            </a:r>
            <a:endParaRPr lang="sl-SI" sz="2000" dirty="0">
              <a:latin typeface="Garamond"/>
              <a:cs typeface="Garamond"/>
            </a:endParaRP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-5V/+5V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pozitivno/negativno nabito</a:t>
            </a: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magnetizirano/</a:t>
            </a:r>
            <a:r>
              <a:rPr lang="sl-SI" sz="2000" dirty="0" err="1">
                <a:latin typeface="Garamond"/>
                <a:cs typeface="Garamond"/>
              </a:rPr>
              <a:t>nemagnetizirano</a:t>
            </a:r>
            <a:endParaRPr lang="sl-SI" sz="2000" dirty="0">
              <a:latin typeface="Garamond"/>
              <a:cs typeface="Garamond"/>
            </a:endParaRPr>
          </a:p>
          <a:p>
            <a:pPr lvl="1" fontAlgn="base">
              <a:buClr>
                <a:srgbClr val="FF0000"/>
              </a:buClr>
            </a:pPr>
            <a:r>
              <a:rPr lang="sl-SI" sz="2000" dirty="0">
                <a:latin typeface="Garamond"/>
                <a:cs typeface="Garamond"/>
              </a:rPr>
              <a:t>magnetizirano v smeri/v obratni smeri urinega kazalca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cxnSp>
        <p:nvCxnSpPr>
          <p:cNvPr id="11" name="Kolenski povezovalnik 10"/>
          <p:cNvCxnSpPr/>
          <p:nvPr/>
        </p:nvCxnSpPr>
        <p:spPr>
          <a:xfrm rot="10800000" flipV="1">
            <a:off x="5352311" y="1730887"/>
            <a:ext cx="2154276" cy="1926716"/>
          </a:xfrm>
          <a:prstGeom prst="bentConnector3">
            <a:avLst>
              <a:gd name="adj1" fmla="val 3420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9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Shranjevanje binarnih podatkov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Primer: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magnetno jedro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1955-1975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tok: teče/ne teče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magnetno polje: levo/desno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869"/>
          <p:cNvPicPr/>
          <p:nvPr/>
        </p:nvPicPr>
        <p:blipFill>
          <a:blip r:embed="rId2"/>
          <a:stretch>
            <a:fillRect/>
          </a:stretch>
        </p:blipFill>
        <p:spPr>
          <a:xfrm>
            <a:off x="4019561" y="2251353"/>
            <a:ext cx="7734300" cy="3555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94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Tranzistorji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5"/>
            <a:ext cx="7430407" cy="4670685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Elektronsko preklapljanje med stanjema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 milijardinki sekunde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zelo majhen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Narejen iz polprevodnikov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majhen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poceni izdelava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GB podatkov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Fotografsko tiskanje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integrirana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čipi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7" name="Group 10000"/>
          <p:cNvGrpSpPr/>
          <p:nvPr/>
        </p:nvGrpSpPr>
        <p:grpSpPr>
          <a:xfrm>
            <a:off x="4323010" y="4411537"/>
            <a:ext cx="3449956" cy="1871345"/>
            <a:chOff x="0" y="0"/>
            <a:chExt cx="3450336" cy="1871472"/>
          </a:xfrm>
        </p:grpSpPr>
        <p:pic>
          <p:nvPicPr>
            <p:cNvPr id="8" name="Picture 90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459992" cy="1459992"/>
            </a:xfrm>
            <a:prstGeom prst="rect">
              <a:avLst/>
            </a:prstGeom>
          </p:spPr>
        </p:pic>
        <p:pic>
          <p:nvPicPr>
            <p:cNvPr id="9" name="Picture 90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459992" y="582168"/>
              <a:ext cx="1990344" cy="1289304"/>
            </a:xfrm>
            <a:prstGeom prst="rect">
              <a:avLst/>
            </a:prstGeom>
          </p:spPr>
        </p:pic>
      </p:grpSp>
      <p:pic>
        <p:nvPicPr>
          <p:cNvPr id="10" name="Picture 899"/>
          <p:cNvPicPr/>
          <p:nvPr/>
        </p:nvPicPr>
        <p:blipFill>
          <a:blip r:embed="rId4"/>
          <a:stretch>
            <a:fillRect/>
          </a:stretch>
        </p:blipFill>
        <p:spPr>
          <a:xfrm>
            <a:off x="8038214" y="1447226"/>
            <a:ext cx="3658921" cy="3546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33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Tiskanja vezja in čipi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49420" y="6400439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13" name="Skupina 12"/>
          <p:cNvGrpSpPr/>
          <p:nvPr/>
        </p:nvGrpSpPr>
        <p:grpSpPr>
          <a:xfrm>
            <a:off x="3225572" y="977504"/>
            <a:ext cx="8667048" cy="5826533"/>
            <a:chOff x="3225572" y="977504"/>
            <a:chExt cx="8667048" cy="5826533"/>
          </a:xfrm>
        </p:grpSpPr>
        <p:pic>
          <p:nvPicPr>
            <p:cNvPr id="7" name="Picture 91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086004" y="1291278"/>
              <a:ext cx="7124700" cy="5273040"/>
            </a:xfrm>
            <a:prstGeom prst="rect">
              <a:avLst/>
            </a:prstGeom>
          </p:spPr>
        </p:pic>
        <p:sp>
          <p:nvSpPr>
            <p:cNvPr id="3" name="Elipsa 2"/>
            <p:cNvSpPr/>
            <p:nvPr/>
          </p:nvSpPr>
          <p:spPr>
            <a:xfrm>
              <a:off x="3225572" y="1682054"/>
              <a:ext cx="1672187" cy="1212112"/>
            </a:xfrm>
            <a:prstGeom prst="ellipse">
              <a:avLst/>
            </a:prstGeom>
            <a:solidFill>
              <a:srgbClr val="FFF1E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Integrirano vezje ali čip</a:t>
              </a:r>
            </a:p>
          </p:txBody>
        </p:sp>
        <p:sp>
          <p:nvSpPr>
            <p:cNvPr id="8" name="Elipsa 7"/>
            <p:cNvSpPr/>
            <p:nvPr/>
          </p:nvSpPr>
          <p:spPr>
            <a:xfrm>
              <a:off x="3882428" y="4263949"/>
              <a:ext cx="1015331" cy="850010"/>
            </a:xfrm>
            <a:prstGeom prst="ellipse">
              <a:avLst/>
            </a:prstGeom>
            <a:solidFill>
              <a:srgbClr val="FFF1E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vezje</a:t>
              </a:r>
            </a:p>
          </p:txBody>
        </p:sp>
        <p:sp>
          <p:nvSpPr>
            <p:cNvPr id="9" name="Elipsa 8"/>
            <p:cNvSpPr/>
            <p:nvPr/>
          </p:nvSpPr>
          <p:spPr>
            <a:xfrm>
              <a:off x="8130257" y="977504"/>
              <a:ext cx="2524974" cy="1706688"/>
            </a:xfrm>
            <a:prstGeom prst="ellipse">
              <a:avLst/>
            </a:prstGeom>
            <a:solidFill>
              <a:srgbClr val="FFF1E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Individualni tranzistorji (100 milijonov – 1 milijardo čipov) in povezave med njimi</a:t>
              </a:r>
            </a:p>
          </p:txBody>
        </p:sp>
        <p:sp>
          <p:nvSpPr>
            <p:cNvPr id="10" name="Elipsa 9"/>
            <p:cNvSpPr/>
            <p:nvPr/>
          </p:nvSpPr>
          <p:spPr>
            <a:xfrm>
              <a:off x="10356249" y="4238086"/>
              <a:ext cx="1536371" cy="901737"/>
            </a:xfrm>
            <a:prstGeom prst="ellipse">
              <a:avLst/>
            </a:prstGeom>
            <a:solidFill>
              <a:srgbClr val="FFF1E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 err="1">
                  <a:solidFill>
                    <a:schemeClr val="tx1"/>
                  </a:solidFill>
                </a:rPr>
                <a:t>konektorji</a:t>
              </a:r>
              <a:endParaRPr lang="sl-SI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Elipsa 10"/>
            <p:cNvSpPr/>
            <p:nvPr/>
          </p:nvSpPr>
          <p:spPr>
            <a:xfrm>
              <a:off x="4897759" y="6054000"/>
              <a:ext cx="1980783" cy="750037"/>
            </a:xfrm>
            <a:prstGeom prst="ellipse">
              <a:avLst/>
            </a:prstGeom>
            <a:solidFill>
              <a:srgbClr val="FFF1E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Komunikacijski kanali</a:t>
              </a:r>
            </a:p>
          </p:txBody>
        </p:sp>
        <p:sp>
          <p:nvSpPr>
            <p:cNvPr id="12" name="Elipsa 11"/>
            <p:cNvSpPr/>
            <p:nvPr/>
          </p:nvSpPr>
          <p:spPr>
            <a:xfrm>
              <a:off x="7065246" y="6053999"/>
              <a:ext cx="2087570" cy="692881"/>
            </a:xfrm>
            <a:prstGeom prst="ellipse">
              <a:avLst/>
            </a:prstGeom>
            <a:solidFill>
              <a:srgbClr val="FFF1E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400" dirty="0">
                  <a:solidFill>
                    <a:schemeClr val="tx1"/>
                  </a:solidFill>
                </a:rPr>
                <a:t>Spomin, vhod/izhod, procesorski čipi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8175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1940676" y="1817555"/>
            <a:ext cx="831064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II.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Zapis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podatkov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in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logični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konstrukti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/2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endParaRPr lang="sl-SI" sz="2200" b="1" dirty="0">
              <a:solidFill>
                <a:schemeClr val="tx1">
                  <a:lumMod val="95000"/>
                  <a:lumOff val="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2561995" y="4048936"/>
            <a:ext cx="7068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Garamond" charset="0"/>
                <a:ea typeface="Garamond" charset="0"/>
                <a:cs typeface="Garamond" charset="0"/>
              </a:rPr>
              <a:t>8</a:t>
            </a:r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Logika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in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logični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konstrukti</a:t>
            </a:r>
            <a:endParaRPr lang="en-GB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ctr"/>
            <a:endParaRPr lang="en-GB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 algn="ctr"/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489234" y="6157204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</p:spTree>
    <p:extLst>
      <p:ext uri="{BB962C8B-B14F-4D97-AF65-F5344CB8AC3E}">
        <p14:creationId xmlns:p14="http://schemas.microsoft.com/office/powerpoint/2010/main" val="243299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Boolova logika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Pravila za delo z dvema vrednostnima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True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/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false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, T/F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1/0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(Logično) načrtovanje strojne opreme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Boolovi izrazi se lahko pretvorijo v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938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375" y="2076196"/>
            <a:ext cx="4251960" cy="3431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23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879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Boolovi operatorji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2128613"/>
            <a:ext cx="3004319" cy="4556077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IN (AND, &amp;, </a:t>
            </a:r>
            <a:r>
              <a:rPr lang="sl-SI" sz="2400" dirty="0">
                <a:latin typeface="Garamond"/>
                <a:cs typeface="Garamond"/>
                <a:sym typeface="Symbol" panose="05050102010706020507" pitchFamily="18" charset="2"/>
              </a:rPr>
              <a:t>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, </a:t>
            </a:r>
            <a:r>
              <a:rPr lang="el-GR" sz="2400" dirty="0">
                <a:latin typeface="Garamond"/>
                <a:cs typeface="Garamond"/>
                <a:sym typeface="Garamond" pitchFamily="18" charset="0"/>
              </a:rPr>
              <a:t>Λ): </a:t>
            </a:r>
            <a:r>
              <a:rPr lang="sl-SI" i="1" dirty="0">
                <a:latin typeface="Garamond"/>
                <a:cs typeface="Garamond"/>
                <a:sym typeface="Garamond" pitchFamily="18" charset="0"/>
              </a:rPr>
              <a:t>produkt oz. konjunkcija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i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ALI (OR, |, +, V): </a:t>
            </a:r>
            <a:r>
              <a:rPr lang="sl-SI" i="1" dirty="0">
                <a:latin typeface="Garamond"/>
                <a:cs typeface="Garamond"/>
                <a:sym typeface="Garamond" pitchFamily="18" charset="0"/>
              </a:rPr>
              <a:t>vsota ali disjunkcija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i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NE (NOT, ~, ¬, ¯ , ‘): </a:t>
            </a:r>
            <a:r>
              <a:rPr lang="sl-SI" i="1" dirty="0">
                <a:latin typeface="Garamond"/>
                <a:cs typeface="Garamond"/>
                <a:sym typeface="Garamond" pitchFamily="18" charset="0"/>
              </a:rPr>
              <a:t>negacija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grpSp>
        <p:nvGrpSpPr>
          <p:cNvPr id="7" name="Group 10333"/>
          <p:cNvGrpSpPr/>
          <p:nvPr/>
        </p:nvGrpSpPr>
        <p:grpSpPr>
          <a:xfrm>
            <a:off x="3593805" y="1825680"/>
            <a:ext cx="7918169" cy="4228758"/>
            <a:chOff x="0" y="0"/>
            <a:chExt cx="7514844" cy="3901440"/>
          </a:xfrm>
        </p:grpSpPr>
        <p:pic>
          <p:nvPicPr>
            <p:cNvPr id="8" name="Picture 96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602736" cy="2125980"/>
            </a:xfrm>
            <a:prstGeom prst="rect">
              <a:avLst/>
            </a:prstGeom>
          </p:spPr>
        </p:pic>
        <p:pic>
          <p:nvPicPr>
            <p:cNvPr id="9" name="Picture 96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976116" y="42672"/>
              <a:ext cx="3538728" cy="2040636"/>
            </a:xfrm>
            <a:prstGeom prst="rect">
              <a:avLst/>
            </a:prstGeom>
          </p:spPr>
        </p:pic>
        <p:pic>
          <p:nvPicPr>
            <p:cNvPr id="10" name="Picture 96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15440" y="2275332"/>
              <a:ext cx="3477768" cy="1626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46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Tabela pravilnosti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Definira rezultat (T/F) za vse možne kombinacije vhodov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(a </a:t>
            </a:r>
            <a:r>
              <a:rPr lang="sl-SI" sz="2000" dirty="0">
                <a:latin typeface="Garamond"/>
                <a:cs typeface="Garamond"/>
                <a:sym typeface="Symbol" panose="05050102010706020507" pitchFamily="18" charset="2"/>
              </a:rPr>
              <a:t>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b) + (a </a:t>
            </a:r>
            <a:r>
              <a:rPr lang="sl-SI" sz="2000" dirty="0">
                <a:latin typeface="Garamond"/>
                <a:cs typeface="Garamond"/>
                <a:sym typeface="Symbol" panose="05050102010706020507" pitchFamily="18" charset="2"/>
              </a:rPr>
              <a:t>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~b)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8" name="Picture 991"/>
          <p:cNvPicPr/>
          <p:nvPr/>
        </p:nvPicPr>
        <p:blipFill>
          <a:blip r:embed="rId2"/>
          <a:stretch>
            <a:fillRect/>
          </a:stretch>
        </p:blipFill>
        <p:spPr>
          <a:xfrm>
            <a:off x="1929750" y="3530009"/>
            <a:ext cx="8905979" cy="24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Boolova vrata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9641094" cy="4670685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Vrata: elektronska naprava, ki na osnovi vhodnih vrednosti proizvede izhodne vrednosti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Vrata lahko ustrezajo Boolovim operatorjem: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1009"/>
          <p:cNvPicPr/>
          <p:nvPr/>
        </p:nvPicPr>
        <p:blipFill>
          <a:blip r:embed="rId2"/>
          <a:stretch>
            <a:fillRect/>
          </a:stretch>
        </p:blipFill>
        <p:spPr>
          <a:xfrm>
            <a:off x="2435463" y="3005369"/>
            <a:ext cx="7321073" cy="3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Vrata NOT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Vrata NOT: en tranzistor	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022"/>
          <p:cNvPicPr/>
          <p:nvPr/>
        </p:nvPicPr>
        <p:blipFill>
          <a:blip r:embed="rId2"/>
          <a:stretch>
            <a:fillRect/>
          </a:stretch>
        </p:blipFill>
        <p:spPr>
          <a:xfrm>
            <a:off x="4636341" y="1219488"/>
            <a:ext cx="5040105" cy="53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35215" y="1707141"/>
            <a:ext cx="10344210" cy="498151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1. Uvod</a:t>
            </a:r>
            <a:endParaRPr lang="sl-SI" sz="1800" dirty="0">
              <a:solidFill>
                <a:srgbClr val="000000"/>
              </a:solidFill>
              <a:latin typeface="Garamond" panose="020204040303010108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3</a:t>
            </a:r>
          </a:p>
        </p:txBody>
      </p:sp>
      <p:grpSp>
        <p:nvGrpSpPr>
          <p:cNvPr id="7" name="Group 9064"/>
          <p:cNvGrpSpPr/>
          <p:nvPr/>
        </p:nvGrpSpPr>
        <p:grpSpPr>
          <a:xfrm>
            <a:off x="1378859" y="753699"/>
            <a:ext cx="10004234" cy="5881039"/>
            <a:chOff x="0" y="-481276"/>
            <a:chExt cx="9722110" cy="6080332"/>
          </a:xfrm>
        </p:grpSpPr>
        <p:sp>
          <p:nvSpPr>
            <p:cNvPr id="8" name="Rectangle 64"/>
            <p:cNvSpPr/>
            <p:nvPr/>
          </p:nvSpPr>
          <p:spPr>
            <a:xfrm>
              <a:off x="0" y="140325"/>
              <a:ext cx="155031" cy="332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solidFill>
                    <a:srgbClr val="FF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§</a:t>
              </a:r>
              <a:endParaRPr lang="sl-SI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65"/>
            <p:cNvSpPr/>
            <p:nvPr/>
          </p:nvSpPr>
          <p:spPr>
            <a:xfrm>
              <a:off x="342900" y="141941"/>
              <a:ext cx="4464419" cy="3299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Kako delujejo računalniki</a:t>
              </a:r>
              <a:r>
                <a:rPr lang="sl-SI" dirty="0">
                  <a:solidFill>
                    <a:srgbClr val="000000"/>
                  </a:solidFill>
                  <a:latin typeface="Garamond" panose="020204040303010108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  <p:sp>
          <p:nvSpPr>
            <p:cNvPr id="10" name="Rectangle 66"/>
            <p:cNvSpPr/>
            <p:nvPr/>
          </p:nvSpPr>
          <p:spPr>
            <a:xfrm>
              <a:off x="457200" y="495580"/>
              <a:ext cx="139249" cy="298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800" dirty="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§</a:t>
              </a:r>
              <a:endParaRPr lang="sl-SI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67"/>
            <p:cNvSpPr/>
            <p:nvPr/>
          </p:nvSpPr>
          <p:spPr>
            <a:xfrm>
              <a:off x="743712" y="497031"/>
              <a:ext cx="3803820" cy="296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Nizkonivojsko delovanje </a:t>
              </a:r>
            </a:p>
          </p:txBody>
        </p:sp>
        <p:sp>
          <p:nvSpPr>
            <p:cNvPr id="12" name="Rectangle 68"/>
            <p:cNvSpPr/>
            <p:nvPr/>
          </p:nvSpPr>
          <p:spPr>
            <a:xfrm>
              <a:off x="743712" y="769502"/>
              <a:ext cx="1947972" cy="296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računalniko</a:t>
              </a:r>
              <a:r>
                <a:rPr lang="sl-SI" dirty="0">
                  <a:solidFill>
                    <a:srgbClr val="000000"/>
                  </a:solidFill>
                  <a:latin typeface="Garamond" panose="020204040303010108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13" name="Rectangle 69"/>
            <p:cNvSpPr/>
            <p:nvPr/>
          </p:nvSpPr>
          <p:spPr>
            <a:xfrm>
              <a:off x="0" y="1439027"/>
              <a:ext cx="155031" cy="332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solidFill>
                    <a:srgbClr val="FF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§</a:t>
              </a:r>
              <a:endParaRPr lang="sl-SI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70"/>
            <p:cNvSpPr/>
            <p:nvPr/>
          </p:nvSpPr>
          <p:spPr>
            <a:xfrm>
              <a:off x="342900" y="1440643"/>
              <a:ext cx="3228234" cy="3299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Vseh računalnikov!</a:t>
              </a:r>
            </a:p>
          </p:txBody>
        </p:sp>
        <p:sp>
          <p:nvSpPr>
            <p:cNvPr id="15" name="Rectangle 71"/>
            <p:cNvSpPr/>
            <p:nvPr/>
          </p:nvSpPr>
          <p:spPr>
            <a:xfrm>
              <a:off x="457200" y="1794282"/>
              <a:ext cx="139249" cy="298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800" dirty="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§</a:t>
              </a:r>
              <a:endParaRPr lang="sl-SI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72"/>
            <p:cNvSpPr/>
            <p:nvPr/>
          </p:nvSpPr>
          <p:spPr>
            <a:xfrm>
              <a:off x="743712" y="1795733"/>
              <a:ext cx="4560570" cy="296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prenosniki, osebni računalniki</a:t>
              </a:r>
            </a:p>
          </p:txBody>
        </p:sp>
        <p:sp>
          <p:nvSpPr>
            <p:cNvPr id="18" name="Rectangle 74"/>
            <p:cNvSpPr/>
            <p:nvPr/>
          </p:nvSpPr>
          <p:spPr>
            <a:xfrm>
              <a:off x="743712" y="2124917"/>
              <a:ext cx="4027288" cy="296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strežniki, superračunalniki</a:t>
              </a:r>
            </a:p>
          </p:txBody>
        </p:sp>
        <p:sp>
          <p:nvSpPr>
            <p:cNvPr id="19" name="Rectangle 75"/>
            <p:cNvSpPr/>
            <p:nvPr/>
          </p:nvSpPr>
          <p:spPr>
            <a:xfrm>
              <a:off x="457200" y="2452416"/>
              <a:ext cx="139435" cy="2989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8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§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76"/>
            <p:cNvSpPr/>
            <p:nvPr/>
          </p:nvSpPr>
          <p:spPr>
            <a:xfrm>
              <a:off x="743712" y="2453869"/>
              <a:ext cx="3762921" cy="296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igralne konzole, mobilni </a:t>
              </a:r>
            </a:p>
          </p:txBody>
        </p:sp>
        <p:sp>
          <p:nvSpPr>
            <p:cNvPr id="21" name="Rectangle 77"/>
            <p:cNvSpPr/>
            <p:nvPr/>
          </p:nvSpPr>
          <p:spPr>
            <a:xfrm>
              <a:off x="743712" y="2728675"/>
              <a:ext cx="4062860" cy="296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telefoni, MP3 predvajalniki</a:t>
              </a:r>
            </a:p>
          </p:txBody>
        </p:sp>
        <p:sp>
          <p:nvSpPr>
            <p:cNvPr id="22" name="Rectangle 78"/>
            <p:cNvSpPr/>
            <p:nvPr/>
          </p:nvSpPr>
          <p:spPr>
            <a:xfrm>
              <a:off x="457200" y="3056408"/>
              <a:ext cx="139249" cy="298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8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§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79"/>
            <p:cNvSpPr/>
            <p:nvPr/>
          </p:nvSpPr>
          <p:spPr>
            <a:xfrm>
              <a:off x="743712" y="3057859"/>
              <a:ext cx="1712342" cy="296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kalkulatorji</a:t>
              </a:r>
            </a:p>
          </p:txBody>
        </p:sp>
        <p:sp>
          <p:nvSpPr>
            <p:cNvPr id="24" name="Rectangle 80"/>
            <p:cNvSpPr/>
            <p:nvPr/>
          </p:nvSpPr>
          <p:spPr>
            <a:xfrm>
              <a:off x="457200" y="3385592"/>
              <a:ext cx="139249" cy="298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8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§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81"/>
            <p:cNvSpPr/>
            <p:nvPr/>
          </p:nvSpPr>
          <p:spPr>
            <a:xfrm>
              <a:off x="743712" y="3387043"/>
              <a:ext cx="4173530" cy="296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vgrajeni sistemi v igračah, </a:t>
              </a:r>
            </a:p>
          </p:txBody>
        </p:sp>
        <p:sp>
          <p:nvSpPr>
            <p:cNvPr id="26" name="Rectangle 82"/>
            <p:cNvSpPr/>
            <p:nvPr/>
          </p:nvSpPr>
          <p:spPr>
            <a:xfrm>
              <a:off x="743712" y="3661363"/>
              <a:ext cx="4602832" cy="296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2000" dirty="0">
                  <a:latin typeface="Garamond"/>
                  <a:cs typeface="Garamond"/>
                </a:rPr>
                <a:t>avtomobilih, mikrovalovkah,…</a:t>
              </a:r>
            </a:p>
          </p:txBody>
        </p:sp>
        <p:pic>
          <p:nvPicPr>
            <p:cNvPr id="27" name="Picture 8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283016" y="1423778"/>
              <a:ext cx="1335024" cy="13365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8" name="Picture 8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93638" y="1695224"/>
              <a:ext cx="728472" cy="8016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9" name="Picture 8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166105" y="4299205"/>
              <a:ext cx="1191768" cy="9890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0" name="Picture 9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366329" y="1812186"/>
              <a:ext cx="1379220" cy="1030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1" name="Picture 9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701891" y="2800220"/>
              <a:ext cx="612648" cy="1066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2" name="Picture 9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694796" y="154686"/>
              <a:ext cx="1792224" cy="12618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3" name="Picture 9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951241" y="1230709"/>
              <a:ext cx="960120" cy="10469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4" name="Picture 98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8607618" y="2939199"/>
              <a:ext cx="1018032" cy="10896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5" name="Picture 100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670144" y="4356687"/>
              <a:ext cx="1257300" cy="9052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Picture 102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6897473" y="-481276"/>
              <a:ext cx="2388108" cy="15346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7" name="Picture 104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5964021" y="2897124"/>
              <a:ext cx="1415796" cy="12390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Picture 106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575497" y="3140129"/>
              <a:ext cx="1146048" cy="9464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9" name="Picture 108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6283016" y="4356687"/>
              <a:ext cx="1616964" cy="11856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0" name="Picture 110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4647791" y="4478916"/>
              <a:ext cx="1397508" cy="11201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1" name="Picture 112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289691" y="4173474"/>
              <a:ext cx="1016508" cy="1240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2" name="Picture 114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3312509" y="4136136"/>
              <a:ext cx="1110996" cy="11475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44029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Vrata AND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Vrata NAND: dva tranzistorja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Vrata AND: trije tranzistorji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039"/>
          <p:cNvPicPr/>
          <p:nvPr/>
        </p:nvPicPr>
        <p:blipFill>
          <a:blip r:embed="rId2"/>
          <a:stretch>
            <a:fillRect/>
          </a:stretch>
        </p:blipFill>
        <p:spPr>
          <a:xfrm>
            <a:off x="4244805" y="1527643"/>
            <a:ext cx="6871335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7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Vrata OR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Vrata NOT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dva tranzistorja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Vrata OR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trije tranzistorji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058"/>
          <p:cNvPicPr/>
          <p:nvPr/>
        </p:nvPicPr>
        <p:blipFill>
          <a:blip r:embed="rId2"/>
          <a:stretch>
            <a:fillRect/>
          </a:stretch>
        </p:blipFill>
        <p:spPr>
          <a:xfrm>
            <a:off x="5196688" y="193681"/>
            <a:ext cx="487934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35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39255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Abstrakcija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1921109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 načrtovanju vezij bomo abstrahirali elektronske podrobnosti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načrtovali bomo z AND, OR, in NOT vrati in Boolovo logiko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10701"/>
          <p:cNvGrpSpPr/>
          <p:nvPr/>
        </p:nvGrpSpPr>
        <p:grpSpPr>
          <a:xfrm>
            <a:off x="1688713" y="2870551"/>
            <a:ext cx="7994649" cy="2665095"/>
            <a:chOff x="0" y="0"/>
            <a:chExt cx="7994905" cy="2665476"/>
          </a:xfrm>
        </p:grpSpPr>
        <p:pic>
          <p:nvPicPr>
            <p:cNvPr id="8" name="Picture 107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993893" y="408432"/>
              <a:ext cx="2001012" cy="1847088"/>
            </a:xfrm>
            <a:prstGeom prst="rect">
              <a:avLst/>
            </a:prstGeom>
          </p:spPr>
        </p:pic>
        <p:pic>
          <p:nvPicPr>
            <p:cNvPr id="9" name="Picture 107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442972" cy="2665476"/>
            </a:xfrm>
            <a:prstGeom prst="rect">
              <a:avLst/>
            </a:prstGeom>
          </p:spPr>
        </p:pic>
        <p:pic>
          <p:nvPicPr>
            <p:cNvPr id="10" name="Picture 107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602992" y="345948"/>
              <a:ext cx="3081528" cy="1781556"/>
            </a:xfrm>
            <a:prstGeom prst="rect">
              <a:avLst/>
            </a:prstGeom>
          </p:spPr>
        </p:pic>
      </p:grpSp>
      <p:grpSp>
        <p:nvGrpSpPr>
          <p:cNvPr id="11" name="Group 12385"/>
          <p:cNvGrpSpPr/>
          <p:nvPr/>
        </p:nvGrpSpPr>
        <p:grpSpPr>
          <a:xfrm>
            <a:off x="2113141" y="5743833"/>
            <a:ext cx="7438389" cy="790575"/>
            <a:chOff x="0" y="0"/>
            <a:chExt cx="7438645" cy="790956"/>
          </a:xfrm>
        </p:grpSpPr>
        <p:pic>
          <p:nvPicPr>
            <p:cNvPr id="12" name="Picture 107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161544"/>
              <a:ext cx="1828800" cy="629412"/>
            </a:xfrm>
            <a:prstGeom prst="rect">
              <a:avLst/>
            </a:prstGeom>
          </p:spPr>
        </p:pic>
        <p:pic>
          <p:nvPicPr>
            <p:cNvPr id="13" name="Picture 108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634996" y="0"/>
              <a:ext cx="2189989" cy="790956"/>
            </a:xfrm>
            <a:prstGeom prst="rect">
              <a:avLst/>
            </a:prstGeom>
          </p:spPr>
        </p:pic>
        <p:pic>
          <p:nvPicPr>
            <p:cNvPr id="14" name="Picture 108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686045" y="0"/>
              <a:ext cx="1752600" cy="781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74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Gradnja računalniških vezij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ima vhodne povezave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vsebuje vrata povezana s povezavami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ima izhodne povezave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Izhod je odvisen samo od trenutnega vhoda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ni stanj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Sekvenčna vezja vsebujejo tudi povratne zanke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vrednost je odvisna tudi od prejšnjega vhoda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110"/>
          <p:cNvPicPr/>
          <p:nvPr/>
        </p:nvPicPr>
        <p:blipFill>
          <a:blip r:embed="rId2"/>
          <a:stretch>
            <a:fillRect/>
          </a:stretch>
        </p:blipFill>
        <p:spPr>
          <a:xfrm>
            <a:off x="5779911" y="3107797"/>
            <a:ext cx="556260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Algoritem za konstrukcijo vezij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Obstaja več algoritmov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Algoritem vsota produktov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	Izdelaj tabelo pravilnosti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	Izdelaj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podizraze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 vrati AND in NOT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	Poveži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podizraze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 vrati OR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4.	Izdelaj diagram vezja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005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Algoritem vsota produktov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Korak 1: Izdelaj tabelo pravilnosti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vedeti moramo kaj naj dobimo na izhodu pri določenem vhodu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151"/>
          <p:cNvPicPr/>
          <p:nvPr/>
        </p:nvPicPr>
        <p:blipFill>
          <a:blip r:embed="rId2"/>
          <a:stretch>
            <a:fillRect/>
          </a:stretch>
        </p:blipFill>
        <p:spPr>
          <a:xfrm>
            <a:off x="4428416" y="2919736"/>
            <a:ext cx="6096000" cy="34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5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Algoritem vsota produktov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Korak 2: Izdelaj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podizraze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 vrati AND in NOT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poišči vrstice z vrednostjo 1 (najprej gledamo za Output1)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 vsako tako vrstico izdelaj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podizraz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 = 0, b = 1, c = 0: (~a </a:t>
            </a:r>
            <a:r>
              <a:rPr lang="sl-SI" sz="2000" dirty="0">
                <a:latin typeface="Garamond"/>
                <a:cs typeface="Garamond"/>
                <a:sym typeface="Symbol" panose="05050102010706020507" pitchFamily="18" charset="2"/>
              </a:rPr>
              <a:t>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 </a:t>
            </a:r>
            <a:r>
              <a:rPr lang="sl-SI" sz="2000" dirty="0">
                <a:latin typeface="Garamond"/>
                <a:cs typeface="Garamond"/>
                <a:sym typeface="Symbol" panose="05050102010706020507" pitchFamily="18" charset="2"/>
              </a:rPr>
              <a:t>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~c)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Garamond"/>
                <a:cs typeface="Garamond"/>
                <a:sym typeface="Garamond" pitchFamily="18" charset="0"/>
              </a:rPr>
              <a:t>a = 1, b = 1, c = 0: (a </a:t>
            </a:r>
            <a:r>
              <a:rPr lang="sl-SI" sz="2000" dirty="0">
                <a:latin typeface="Garamond"/>
                <a:cs typeface="Garamond"/>
                <a:sym typeface="Symbol" panose="05050102010706020507" pitchFamily="18" charset="2"/>
              </a:rPr>
              <a:t></a:t>
            </a:r>
            <a:r>
              <a:rPr lang="pt-BR" sz="2000" dirty="0">
                <a:latin typeface="Garamond"/>
                <a:cs typeface="Garamond"/>
                <a:sym typeface="Garamond" pitchFamily="18" charset="0"/>
              </a:rPr>
              <a:t> b </a:t>
            </a:r>
            <a:r>
              <a:rPr lang="sl-SI" sz="2000" dirty="0">
                <a:latin typeface="Garamond"/>
                <a:cs typeface="Garamond"/>
                <a:sym typeface="Symbol" panose="05050102010706020507" pitchFamily="18" charset="2"/>
              </a:rPr>
              <a:t></a:t>
            </a:r>
            <a:r>
              <a:rPr lang="pt-BR" sz="2000" dirty="0">
                <a:latin typeface="Garamond"/>
                <a:cs typeface="Garamond"/>
                <a:sym typeface="Garamond" pitchFamily="18" charset="0"/>
              </a:rPr>
              <a:t> ~c)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187"/>
          <p:cNvPicPr/>
          <p:nvPr/>
        </p:nvPicPr>
        <p:blipFill>
          <a:blip r:embed="rId2"/>
          <a:stretch>
            <a:fillRect/>
          </a:stretch>
        </p:blipFill>
        <p:spPr>
          <a:xfrm>
            <a:off x="4856017" y="3102298"/>
            <a:ext cx="6096000" cy="34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80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Algoritem vsota produktov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333359"/>
            <a:ext cx="4902040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Korak 3: Poveži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podizraze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 vrati OR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(~a </a:t>
            </a:r>
            <a:r>
              <a:rPr lang="sl-SI" sz="1800" dirty="0">
                <a:latin typeface="Garamond"/>
                <a:cs typeface="Garamond"/>
                <a:sym typeface="Symbol" panose="05050102010706020507" pitchFamily="18" charset="2"/>
              </a:rPr>
              <a:t> 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b </a:t>
            </a:r>
            <a:r>
              <a:rPr lang="sl-SI" sz="1800" dirty="0">
                <a:latin typeface="Garamond"/>
                <a:cs typeface="Garamond"/>
                <a:sym typeface="Symbol" panose="05050102010706020507" pitchFamily="18" charset="2"/>
              </a:rPr>
              <a:t> 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~c) + (a </a:t>
            </a:r>
            <a:r>
              <a:rPr lang="sl-SI" sz="1800" dirty="0">
                <a:latin typeface="Garamond"/>
                <a:cs typeface="Garamond"/>
                <a:sym typeface="Symbol" panose="05050102010706020507" pitchFamily="18" charset="2"/>
              </a:rPr>
              <a:t> 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b </a:t>
            </a:r>
            <a:r>
              <a:rPr lang="sl-SI" sz="1800" dirty="0">
                <a:latin typeface="Garamond"/>
                <a:cs typeface="Garamond"/>
                <a:sym typeface="Symbol" panose="05050102010706020507" pitchFamily="18" charset="2"/>
              </a:rPr>
              <a:t>  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~c)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Korak 4: Izdelaj diagram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iz dobljenega izraza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Vse skupaj ponovi še za drugi izhod (Output2)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Optimizacija vezij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228"/>
          <p:cNvPicPr/>
          <p:nvPr/>
        </p:nvPicPr>
        <p:blipFill>
          <a:blip r:embed="rId2"/>
          <a:stretch>
            <a:fillRect/>
          </a:stretch>
        </p:blipFill>
        <p:spPr>
          <a:xfrm>
            <a:off x="4604262" y="2793620"/>
            <a:ext cx="7291754" cy="28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48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Algoritem vsota produktov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2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825" y="2391508"/>
            <a:ext cx="7841005" cy="3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Vezje za primerjanja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Vezje CE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Compare-for-equality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Primerjanje dveh števil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Zelo pogosto uporabno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vhod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dve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nepredznačeni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dvojiški števili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izhod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1, če sta identični, 0 sicer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Začni z verzijo za en bit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Razšri jo za poljubno število bitov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48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8452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Analogni in digitalni podatki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76982" y="2121182"/>
            <a:ext cx="7291671" cy="4260574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</a:rPr>
              <a:t>Dve pojavni obliki informacije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b="1" dirty="0">
                <a:latin typeface="Garamond"/>
                <a:cs typeface="Garamond"/>
              </a:rPr>
              <a:t>Analogna ali zvezna </a:t>
            </a:r>
            <a:r>
              <a:rPr lang="sl-SI" sz="1800" dirty="0">
                <a:latin typeface="Garamond"/>
                <a:cs typeface="Garamond"/>
              </a:rPr>
              <a:t>obsega neskončno število vrednosti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b="1" dirty="0">
                <a:latin typeface="Garamond"/>
                <a:cs typeface="Garamond"/>
              </a:rPr>
              <a:t>Digitalna ali diskretna </a:t>
            </a:r>
            <a:r>
              <a:rPr lang="sl-SI" sz="1800" dirty="0">
                <a:latin typeface="Garamond"/>
                <a:cs typeface="Garamond"/>
              </a:rPr>
              <a:t>obsega končno št. vrednosti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4</a:t>
            </a:r>
          </a:p>
        </p:txBody>
      </p:sp>
      <p:grpSp>
        <p:nvGrpSpPr>
          <p:cNvPr id="8" name="Group 12353"/>
          <p:cNvGrpSpPr/>
          <p:nvPr/>
        </p:nvGrpSpPr>
        <p:grpSpPr>
          <a:xfrm>
            <a:off x="3287745" y="3472332"/>
            <a:ext cx="6870854" cy="2878388"/>
            <a:chOff x="-4219" y="-38946"/>
            <a:chExt cx="6871362" cy="2878920"/>
          </a:xfrm>
        </p:grpSpPr>
        <p:pic>
          <p:nvPicPr>
            <p:cNvPr id="9" name="Picture 13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08148" y="-38946"/>
              <a:ext cx="1200912" cy="11811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3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05736" y="-38946"/>
              <a:ext cx="1114044" cy="10866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3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219" y="1315974"/>
              <a:ext cx="1524000" cy="1524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3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59404" y="1410462"/>
              <a:ext cx="1409700" cy="14295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48683" y="57067"/>
              <a:ext cx="1267968" cy="10850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1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278069" y="1434084"/>
              <a:ext cx="856488" cy="12100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143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990843" y="1410462"/>
              <a:ext cx="876300" cy="11811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45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5743955" y="138684"/>
              <a:ext cx="1123188" cy="8671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16708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Vezje za primerjanja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Tabela pravilnosti za en bit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Booleov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izraz: (a </a:t>
            </a:r>
            <a:r>
              <a:rPr lang="sl-SI" sz="2000" dirty="0">
                <a:latin typeface="Garamond"/>
                <a:cs typeface="Garamond"/>
                <a:sym typeface="Symbol" panose="05050102010706020507" pitchFamily="18" charset="2"/>
              </a:rPr>
              <a:t>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b) + (~a</a:t>
            </a:r>
            <a:r>
              <a:rPr lang="sl-SI" sz="2000" dirty="0">
                <a:latin typeface="Garamond"/>
                <a:cs typeface="Garamond"/>
                <a:sym typeface="Symbol" panose="05050102010706020507" pitchFamily="18" charset="2"/>
              </a:rPr>
              <a:t> 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~b)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Vezje za en bit: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1-CE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302"/>
          <p:cNvPicPr/>
          <p:nvPr/>
        </p:nvPicPr>
        <p:blipFill>
          <a:blip r:embed="rId2"/>
          <a:stretch>
            <a:fillRect/>
          </a:stretch>
        </p:blipFill>
        <p:spPr>
          <a:xfrm>
            <a:off x="5300940" y="1569640"/>
            <a:ext cx="3636010" cy="1943100"/>
          </a:xfrm>
          <a:prstGeom prst="rect">
            <a:avLst/>
          </a:prstGeom>
        </p:spPr>
      </p:pic>
      <p:pic>
        <p:nvPicPr>
          <p:cNvPr id="8" name="Picture 1304"/>
          <p:cNvPicPr/>
          <p:nvPr/>
        </p:nvPicPr>
        <p:blipFill>
          <a:blip r:embed="rId3"/>
          <a:stretch>
            <a:fillRect/>
          </a:stretch>
        </p:blipFill>
        <p:spPr>
          <a:xfrm>
            <a:off x="4505497" y="3710091"/>
            <a:ext cx="6446520" cy="2882900"/>
          </a:xfrm>
          <a:prstGeom prst="rect">
            <a:avLst/>
          </a:prstGeom>
        </p:spPr>
      </p:pic>
      <p:cxnSp>
        <p:nvCxnSpPr>
          <p:cNvPr id="3" name="Raven puščični povezovalnik 2"/>
          <p:cNvCxnSpPr/>
          <p:nvPr/>
        </p:nvCxnSpPr>
        <p:spPr>
          <a:xfrm>
            <a:off x="3831771" y="2286000"/>
            <a:ext cx="1306286" cy="25519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ven puščični povezovalnik 8"/>
          <p:cNvCxnSpPr/>
          <p:nvPr/>
        </p:nvCxnSpPr>
        <p:spPr>
          <a:xfrm>
            <a:off x="2656114" y="4376057"/>
            <a:ext cx="2046515" cy="7754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42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Vezje za primerjanja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373553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Vezje za N bitov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Popari istoležne bite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 vsakem paru poženi 1-CE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Poveži vse skupaj z vrati AND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332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924" y="1156976"/>
            <a:ext cx="6022340" cy="55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7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Seštevalnik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Vezje za seštevanje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Seštej dve binarni števili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Vhod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dve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nepredznačeni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N-bitni dvojiški števili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Izhod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eno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nepredznačeno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N-bitno dvojiško število (vsota)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Primer: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Začni z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enobitnim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seštevalnikom (1-ADD)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Razširi ga za N bitov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8" name="Picture 13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01068" y="3764586"/>
            <a:ext cx="343154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2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Vezje za primerjanja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Enobitni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seštevalnik 1-ADD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vhod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: dve števili in prenos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izhod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: vsota in prenos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Tabela pravilnosti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6" y="5931273"/>
            <a:ext cx="6039737" cy="538648"/>
          </a:xfrm>
          <a:prstGeom prst="rect">
            <a:avLst/>
          </a:prstGeom>
        </p:spPr>
      </p:pic>
      <p:pic>
        <p:nvPicPr>
          <p:cNvPr id="7" name="Picture 1478"/>
          <p:cNvPicPr/>
          <p:nvPr/>
        </p:nvPicPr>
        <p:blipFill>
          <a:blip r:embed="rId3"/>
          <a:stretch>
            <a:fillRect/>
          </a:stretch>
        </p:blipFill>
        <p:spPr>
          <a:xfrm>
            <a:off x="3561017" y="2820720"/>
            <a:ext cx="3431540" cy="2679065"/>
          </a:xfrm>
          <a:prstGeom prst="rect">
            <a:avLst/>
          </a:prstGeom>
        </p:spPr>
      </p:pic>
      <p:pic>
        <p:nvPicPr>
          <p:cNvPr id="8" name="Picture 1480"/>
          <p:cNvPicPr/>
          <p:nvPr/>
        </p:nvPicPr>
        <p:blipFill>
          <a:blip r:embed="rId4"/>
          <a:stretch>
            <a:fillRect/>
          </a:stretch>
        </p:blipFill>
        <p:spPr>
          <a:xfrm>
            <a:off x="6647543" y="1419837"/>
            <a:ext cx="425958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96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Seštevalnik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136880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/>
              <a:t>Vezje za izhod s</a:t>
            </a:r>
            <a:r>
              <a:rPr lang="sl-SI" sz="2000" baseline="-25000" dirty="0"/>
              <a:t>i </a:t>
            </a:r>
            <a:r>
              <a:rPr lang="sl-SI" sz="2000" dirty="0"/>
              <a:t>(vsota) v 1-ADD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517"/>
          <p:cNvPicPr/>
          <p:nvPr/>
        </p:nvPicPr>
        <p:blipFill>
          <a:blip r:embed="rId2"/>
          <a:stretch>
            <a:fillRect/>
          </a:stretch>
        </p:blipFill>
        <p:spPr>
          <a:xfrm>
            <a:off x="3914221" y="1328426"/>
            <a:ext cx="7255510" cy="50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5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Seštevalnik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it-IT" sz="2000" dirty="0" err="1">
                <a:latin typeface="Garamond"/>
                <a:cs typeface="Garamond"/>
                <a:sym typeface="Garamond" pitchFamily="18" charset="0"/>
              </a:rPr>
              <a:t>Celotno</a:t>
            </a:r>
            <a:endParaRPr lang="it-IT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it-IT" sz="2000" dirty="0" err="1">
                <a:latin typeface="Garamond"/>
                <a:cs typeface="Garamond"/>
                <a:sym typeface="Garamond" pitchFamily="18" charset="0"/>
              </a:rPr>
              <a:t>vezje</a:t>
            </a:r>
            <a:endParaRPr lang="it-IT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it-IT" sz="2000" dirty="0">
                <a:latin typeface="Garamond"/>
                <a:cs typeface="Garamond"/>
                <a:sym typeface="Garamond" pitchFamily="18" charset="0"/>
              </a:rPr>
              <a:t>1-ADD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</a:t>
            </a:r>
            <a:r>
              <a:rPr lang="sl-SI" sz="2000" baseline="-25000" dirty="0">
                <a:latin typeface="Garamond"/>
                <a:cs typeface="Garamond"/>
                <a:sym typeface="Garamond" pitchFamily="18" charset="0"/>
              </a:rPr>
              <a:t>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C</a:t>
            </a:r>
            <a:r>
              <a:rPr lang="sl-SI" sz="2000" baseline="-25000" dirty="0">
                <a:latin typeface="Garamond"/>
                <a:cs typeface="Garamond"/>
                <a:sym typeface="Garamond" pitchFamily="18" charset="0"/>
              </a:rPr>
              <a:t>i+1</a:t>
            </a:r>
            <a:endParaRPr lang="it-IT" sz="2000" baseline="-25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544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162" y="1090301"/>
            <a:ext cx="5697855" cy="5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5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Seštevalnik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321189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Celotno vezje – povežemo posamezne seštevalnike 1-ADD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561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697" y="1416691"/>
            <a:ext cx="7543800" cy="49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5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Kontrolna vezja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Kontrolna verzija sprejemajo odločitve, določajo vrstni red operacij, izbirajo vrednosti podatkov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Izbirnik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Multiplekser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izbere enega izmed mnogih vhodov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Dekodirnik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Dekoder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pošlje na izhod en signal izbran z vhodom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2735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Izbirnik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4649994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Izbere enega izmed mnogo vhodov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2N vhodnih linij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 izbirnih linij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 izhodna linija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Vsaka vhodna linija ustreza vzorcu vrednosti na izbirnih linijah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Vrednost izbranega vhoda prenese na izhod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2-vhodni MUX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618"/>
          <p:cNvPicPr/>
          <p:nvPr/>
        </p:nvPicPr>
        <p:blipFill>
          <a:blip r:embed="rId2"/>
          <a:stretch>
            <a:fillRect/>
          </a:stretch>
        </p:blipFill>
        <p:spPr>
          <a:xfrm>
            <a:off x="5062781" y="2243879"/>
            <a:ext cx="6833235" cy="34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Uporaba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izbirnika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Izbira vrednosti podatka iz množice, kot to določa vzorec na izbirnih linijah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Veliko podatkov pride v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izbirnik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samo eden izbrani pride ven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izbira pravega registra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640"/>
          <p:cNvPicPr/>
          <p:nvPr/>
        </p:nvPicPr>
        <p:blipFill>
          <a:blip r:embed="rId2"/>
          <a:stretch>
            <a:fillRect/>
          </a:stretch>
        </p:blipFill>
        <p:spPr>
          <a:xfrm>
            <a:off x="4192418" y="2965687"/>
            <a:ext cx="7208520" cy="33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Predstavitev informacije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823508" cy="4473460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Kako lahko elektronski stroj predstavi informacijo?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solidFill>
                  <a:srgbClr val="C00000"/>
                </a:solidFill>
                <a:latin typeface="Garamond"/>
                <a:cs typeface="Garamond"/>
                <a:sym typeface="Garamond" pitchFamily="18" charset="0"/>
              </a:rPr>
              <a:t>Ključne zahteve: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jasnost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nedvoumnost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z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anesljivost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solidFill>
                  <a:srgbClr val="00B0F0"/>
                </a:solidFill>
                <a:latin typeface="Garamond"/>
                <a:cs typeface="Garamond"/>
                <a:sym typeface="Garamond" pitchFamily="18" charset="0"/>
              </a:rPr>
              <a:t>Zunanja predstavitev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– prirejena človeku</a:t>
            </a:r>
          </a:p>
          <a:p>
            <a:pPr lvl="1">
              <a:spcBef>
                <a:spcPts val="536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desetiška števila</a:t>
            </a:r>
          </a:p>
          <a:p>
            <a:pPr lvl="1">
              <a:spcBef>
                <a:spcPts val="536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znaki na tipkovnici</a:t>
            </a:r>
          </a:p>
          <a:p>
            <a:pPr lvl="1">
              <a:spcBef>
                <a:spcPts val="536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solidFill>
                  <a:srgbClr val="92D050"/>
                </a:solidFill>
                <a:latin typeface="Garamond"/>
                <a:cs typeface="Garamond"/>
                <a:sym typeface="Garamond" pitchFamily="18" charset="0"/>
              </a:rPr>
              <a:t>Notranja predstavitev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– prirejena računalniku</a:t>
            </a:r>
          </a:p>
          <a:p>
            <a:pPr lvl="1">
              <a:spcBef>
                <a:spcPts val="536"/>
              </a:spcBef>
              <a:buClr>
                <a:srgbClr val="92D05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dvojiška števila</a:t>
            </a:r>
          </a:p>
          <a:p>
            <a:pPr lvl="1">
              <a:spcBef>
                <a:spcPts val="536"/>
              </a:spcBef>
              <a:buClr>
                <a:srgbClr val="92D05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dvojiške kode za znake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9579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Dekodirnik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6411410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Pošlje signal na en izhod izbran z vrednostjo na vhodnih linijah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Vsaka izhodna linija ustreza vzorcu vrednosti na vhodnih linijah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Izbrani izhod ima vrednost 1, vsi ostali izhodi pa 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dekodirnik 2-v-4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671"/>
          <p:cNvPicPr/>
          <p:nvPr/>
        </p:nvPicPr>
        <p:blipFill>
          <a:blip r:embed="rId2"/>
          <a:stretch>
            <a:fillRect/>
          </a:stretch>
        </p:blipFill>
        <p:spPr>
          <a:xfrm>
            <a:off x="7019216" y="1067758"/>
            <a:ext cx="4267200" cy="5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97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Uporaba dekodirnika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Izbira izhoda glede na vzorec na vhodu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Izberi en aritmetični ukaz, podan s kodo za ta ukaz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Koda aktivira izhodno linijo, le-ta aktivira ustrezno aritmetično vezje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692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317" y="3971931"/>
            <a:ext cx="7744460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7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Povzetek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Zapis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podatkov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–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binarna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oblika</a:t>
            </a:r>
            <a:endParaRPr lang="en-GB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Logika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logični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konstrukti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481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1" y="-1244197"/>
            <a:ext cx="3891684" cy="3891684"/>
          </a:xfrm>
          <a:prstGeom prst="rect">
            <a:avLst/>
          </a:prstGeom>
        </p:spPr>
      </p:pic>
      <p:grpSp>
        <p:nvGrpSpPr>
          <p:cNvPr id="6" name="Group 34"/>
          <p:cNvGrpSpPr/>
          <p:nvPr/>
        </p:nvGrpSpPr>
        <p:grpSpPr>
          <a:xfrm>
            <a:off x="3074525" y="6278712"/>
            <a:ext cx="466150" cy="466150"/>
            <a:chOff x="8623301" y="301595"/>
            <a:chExt cx="527050" cy="527050"/>
          </a:xfrm>
          <a:solidFill>
            <a:srgbClr val="E12F29"/>
          </a:solidFill>
        </p:grpSpPr>
        <p:sp>
          <p:nvSpPr>
            <p:cNvPr id="7" name="Oval 35"/>
            <p:cNvSpPr/>
            <p:nvPr/>
          </p:nvSpPr>
          <p:spPr>
            <a:xfrm>
              <a:off x="8623301" y="301595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8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2924" y="433943"/>
              <a:ext cx="270662" cy="271058"/>
            </a:xfrm>
            <a:prstGeom prst="rect">
              <a:avLst/>
            </a:prstGeom>
            <a:grpFill/>
          </p:spPr>
        </p:pic>
      </p:grpSp>
      <p:sp>
        <p:nvSpPr>
          <p:cNvPr id="9" name="TextBox 37"/>
          <p:cNvSpPr txBox="1"/>
          <p:nvPr/>
        </p:nvSpPr>
        <p:spPr>
          <a:xfrm>
            <a:off x="3540675" y="6339443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www.fri.uni-lj.si</a:t>
            </a:r>
          </a:p>
        </p:txBody>
      </p:sp>
      <p:grpSp>
        <p:nvGrpSpPr>
          <p:cNvPr id="10" name="Group 38"/>
          <p:cNvGrpSpPr/>
          <p:nvPr/>
        </p:nvGrpSpPr>
        <p:grpSpPr>
          <a:xfrm>
            <a:off x="6025328" y="6281282"/>
            <a:ext cx="463580" cy="463580"/>
            <a:chOff x="8623301" y="1163678"/>
            <a:chExt cx="527050" cy="527050"/>
          </a:xfrm>
          <a:solidFill>
            <a:srgbClr val="E12F29"/>
          </a:solidFill>
        </p:grpSpPr>
        <p:sp>
          <p:nvSpPr>
            <p:cNvPr id="11" name="Oval 39"/>
            <p:cNvSpPr/>
            <p:nvPr/>
          </p:nvSpPr>
          <p:spPr>
            <a:xfrm>
              <a:off x="8623301" y="1163678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12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1916" y="1299014"/>
              <a:ext cx="117299" cy="254748"/>
            </a:xfrm>
            <a:prstGeom prst="rect">
              <a:avLst/>
            </a:prstGeom>
            <a:grpFill/>
          </p:spPr>
        </p:pic>
      </p:grpSp>
      <p:sp>
        <p:nvSpPr>
          <p:cNvPr id="13" name="TextBox 41"/>
          <p:cNvSpPr txBox="1"/>
          <p:nvPr/>
        </p:nvSpPr>
        <p:spPr>
          <a:xfrm>
            <a:off x="6488908" y="6323239"/>
            <a:ext cx="262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www.facebook.com/ulfri</a:t>
            </a:r>
          </a:p>
        </p:txBody>
      </p:sp>
    </p:spTree>
    <p:extLst>
      <p:ext uri="{BB962C8B-B14F-4D97-AF65-F5344CB8AC3E}">
        <p14:creationId xmlns:p14="http://schemas.microsoft.com/office/powerpoint/2010/main" val="27972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63654" y="1687261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Predstavitev informacije</a:t>
            </a:r>
          </a:p>
        </p:txBody>
      </p:sp>
      <p:sp>
        <p:nvSpPr>
          <p:cNvPr id="40" name="PoljeZBesedilom 39"/>
          <p:cNvSpPr txBox="1"/>
          <p:nvPr/>
        </p:nvSpPr>
        <p:spPr>
          <a:xfrm>
            <a:off x="5150455" y="6322051"/>
            <a:ext cx="266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1" dirty="0">
                <a:solidFill>
                  <a:schemeClr val="accent6">
                    <a:lumMod val="75000"/>
                  </a:schemeClr>
                </a:solidFill>
              </a:rPr>
              <a:t>notranja reprezentacija</a:t>
            </a:r>
          </a:p>
        </p:txBody>
      </p:sp>
      <p:grpSp>
        <p:nvGrpSpPr>
          <p:cNvPr id="52" name="Skupina 51"/>
          <p:cNvGrpSpPr/>
          <p:nvPr/>
        </p:nvGrpSpPr>
        <p:grpSpPr>
          <a:xfrm>
            <a:off x="1345936" y="1178450"/>
            <a:ext cx="10387788" cy="5087840"/>
            <a:chOff x="1195299" y="1297092"/>
            <a:chExt cx="10387788" cy="5087840"/>
          </a:xfrm>
        </p:grpSpPr>
        <p:sp>
          <p:nvSpPr>
            <p:cNvPr id="3" name="Pravokotnik 2"/>
            <p:cNvSpPr/>
            <p:nvPr/>
          </p:nvSpPr>
          <p:spPr>
            <a:xfrm>
              <a:off x="5136778" y="1297092"/>
              <a:ext cx="2368062" cy="41024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800" b="1" dirty="0">
                  <a:solidFill>
                    <a:schemeClr val="tx1"/>
                  </a:solidFill>
                </a:rPr>
                <a:t>01000001</a:t>
              </a:r>
            </a:p>
          </p:txBody>
        </p:sp>
        <p:sp>
          <p:nvSpPr>
            <p:cNvPr id="7" name="Pravokotnik 6"/>
            <p:cNvSpPr/>
            <p:nvPr/>
          </p:nvSpPr>
          <p:spPr>
            <a:xfrm>
              <a:off x="1195300" y="3118639"/>
              <a:ext cx="3118338" cy="1430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180A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800" b="1" dirty="0">
                  <a:solidFill>
                    <a:schemeClr val="tx1"/>
                  </a:solidFill>
                </a:rPr>
                <a:t>A B C D E F</a:t>
              </a:r>
            </a:p>
          </p:txBody>
        </p:sp>
        <p:sp>
          <p:nvSpPr>
            <p:cNvPr id="8" name="Zaobljeni pravokotnik 7"/>
            <p:cNvSpPr/>
            <p:nvPr/>
          </p:nvSpPr>
          <p:spPr>
            <a:xfrm>
              <a:off x="8464748" y="2874728"/>
              <a:ext cx="3118339" cy="1781604"/>
            </a:xfrm>
            <a:prstGeom prst="roundRect">
              <a:avLst/>
            </a:prstGeom>
            <a:solidFill>
              <a:srgbClr val="EAE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800" b="1" dirty="0">
                  <a:solidFill>
                    <a:schemeClr val="tx1"/>
                  </a:solidFill>
                </a:rPr>
                <a:t>„A“ „B“ „C“ „D“ „E“ „F“</a:t>
              </a:r>
            </a:p>
          </p:txBody>
        </p:sp>
        <p:sp>
          <p:nvSpPr>
            <p:cNvPr id="9" name="PoljeZBesedilom 8"/>
            <p:cNvSpPr txBox="1"/>
            <p:nvPr/>
          </p:nvSpPr>
          <p:spPr>
            <a:xfrm>
              <a:off x="1652499" y="4908062"/>
              <a:ext cx="2203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2400" dirty="0"/>
                <a:t>tipkovnica</a:t>
              </a:r>
            </a:p>
          </p:txBody>
        </p:sp>
        <p:sp>
          <p:nvSpPr>
            <p:cNvPr id="10" name="PoljeZBesedilom 9"/>
            <p:cNvSpPr txBox="1"/>
            <p:nvPr/>
          </p:nvSpPr>
          <p:spPr>
            <a:xfrm>
              <a:off x="5228418" y="5518306"/>
              <a:ext cx="2203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2400" dirty="0"/>
                <a:t>spomin</a:t>
              </a:r>
            </a:p>
          </p:txBody>
        </p:sp>
        <p:sp>
          <p:nvSpPr>
            <p:cNvPr id="11" name="PoljeZBesedilom 10"/>
            <p:cNvSpPr txBox="1"/>
            <p:nvPr/>
          </p:nvSpPr>
          <p:spPr>
            <a:xfrm>
              <a:off x="9049800" y="5071931"/>
              <a:ext cx="2203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2400" dirty="0"/>
                <a:t>zaslon</a:t>
              </a:r>
            </a:p>
          </p:txBody>
        </p:sp>
        <p:cxnSp>
          <p:nvCxnSpPr>
            <p:cNvPr id="13" name="Raven povezovalnik 12"/>
            <p:cNvCxnSpPr/>
            <p:nvPr/>
          </p:nvCxnSpPr>
          <p:spPr>
            <a:xfrm>
              <a:off x="1652499" y="3118642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ven povezovalnik 13"/>
            <p:cNvCxnSpPr/>
            <p:nvPr/>
          </p:nvCxnSpPr>
          <p:spPr>
            <a:xfrm>
              <a:off x="1418547" y="3118639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aven povezovalnik 14"/>
            <p:cNvCxnSpPr/>
            <p:nvPr/>
          </p:nvCxnSpPr>
          <p:spPr>
            <a:xfrm>
              <a:off x="1889565" y="3118641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ven povezovalnik 15"/>
            <p:cNvCxnSpPr/>
            <p:nvPr/>
          </p:nvCxnSpPr>
          <p:spPr>
            <a:xfrm>
              <a:off x="2143566" y="3118641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aven povezovalnik 16"/>
            <p:cNvCxnSpPr/>
            <p:nvPr/>
          </p:nvCxnSpPr>
          <p:spPr>
            <a:xfrm>
              <a:off x="2391921" y="3118641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ven povezovalnik 17"/>
            <p:cNvCxnSpPr/>
            <p:nvPr/>
          </p:nvCxnSpPr>
          <p:spPr>
            <a:xfrm>
              <a:off x="2617699" y="3118641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en povezovalnik 18"/>
            <p:cNvCxnSpPr/>
            <p:nvPr/>
          </p:nvCxnSpPr>
          <p:spPr>
            <a:xfrm>
              <a:off x="2843477" y="3118641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ven povezovalnik 19"/>
            <p:cNvCxnSpPr/>
            <p:nvPr/>
          </p:nvCxnSpPr>
          <p:spPr>
            <a:xfrm>
              <a:off x="3057966" y="3118640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ven povezovalnik 20"/>
            <p:cNvCxnSpPr/>
            <p:nvPr/>
          </p:nvCxnSpPr>
          <p:spPr>
            <a:xfrm>
              <a:off x="3272455" y="3118640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aven povezovalnik 21"/>
            <p:cNvCxnSpPr/>
            <p:nvPr/>
          </p:nvCxnSpPr>
          <p:spPr>
            <a:xfrm>
              <a:off x="3486944" y="3118640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aven povezovalnik 22"/>
            <p:cNvCxnSpPr/>
            <p:nvPr/>
          </p:nvCxnSpPr>
          <p:spPr>
            <a:xfrm>
              <a:off x="3701432" y="3118640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aven povezovalnik 23"/>
            <p:cNvCxnSpPr/>
            <p:nvPr/>
          </p:nvCxnSpPr>
          <p:spPr>
            <a:xfrm>
              <a:off x="3910277" y="3118639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ven povezovalnik 24"/>
            <p:cNvCxnSpPr/>
            <p:nvPr/>
          </p:nvCxnSpPr>
          <p:spPr>
            <a:xfrm>
              <a:off x="4119121" y="3118640"/>
              <a:ext cx="0" cy="14302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aven povezovalnik 28"/>
            <p:cNvCxnSpPr>
              <a:stCxn id="7" idx="1"/>
              <a:endCxn id="7" idx="3"/>
            </p:cNvCxnSpPr>
            <p:nvPr/>
          </p:nvCxnSpPr>
          <p:spPr>
            <a:xfrm>
              <a:off x="1195300" y="3833747"/>
              <a:ext cx="3118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aven povezovalnik 29"/>
            <p:cNvCxnSpPr/>
            <p:nvPr/>
          </p:nvCxnSpPr>
          <p:spPr>
            <a:xfrm>
              <a:off x="1195300" y="4093393"/>
              <a:ext cx="3118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ven povezovalnik 30"/>
            <p:cNvCxnSpPr/>
            <p:nvPr/>
          </p:nvCxnSpPr>
          <p:spPr>
            <a:xfrm>
              <a:off x="1195300" y="4330461"/>
              <a:ext cx="3118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aven povezovalnik 33"/>
            <p:cNvCxnSpPr/>
            <p:nvPr/>
          </p:nvCxnSpPr>
          <p:spPr>
            <a:xfrm>
              <a:off x="1195300" y="3833750"/>
              <a:ext cx="3118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aven povezovalnik 34"/>
            <p:cNvCxnSpPr/>
            <p:nvPr/>
          </p:nvCxnSpPr>
          <p:spPr>
            <a:xfrm>
              <a:off x="1195299" y="3591039"/>
              <a:ext cx="3118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aven povezovalnik 35"/>
            <p:cNvCxnSpPr/>
            <p:nvPr/>
          </p:nvCxnSpPr>
          <p:spPr>
            <a:xfrm>
              <a:off x="1195299" y="3348328"/>
              <a:ext cx="3118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ravokotnik 36"/>
            <p:cNvSpPr/>
            <p:nvPr/>
          </p:nvSpPr>
          <p:spPr>
            <a:xfrm>
              <a:off x="9978409" y="4634263"/>
              <a:ext cx="174584" cy="35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38" name="PoljeZBesedilom 37"/>
            <p:cNvSpPr txBox="1"/>
            <p:nvPr/>
          </p:nvSpPr>
          <p:spPr>
            <a:xfrm>
              <a:off x="1486634" y="5749139"/>
              <a:ext cx="2661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2000" b="1" dirty="0">
                  <a:solidFill>
                    <a:srgbClr val="002060"/>
                  </a:solidFill>
                </a:rPr>
                <a:t>zunanja reprezentacija</a:t>
              </a:r>
            </a:p>
          </p:txBody>
        </p:sp>
        <p:sp>
          <p:nvSpPr>
            <p:cNvPr id="39" name="PoljeZBesedilom 38"/>
            <p:cNvSpPr txBox="1"/>
            <p:nvPr/>
          </p:nvSpPr>
          <p:spPr>
            <a:xfrm>
              <a:off x="8735132" y="5981646"/>
              <a:ext cx="2661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2000" b="1" dirty="0">
                  <a:solidFill>
                    <a:srgbClr val="002060"/>
                  </a:solidFill>
                </a:rPr>
                <a:t>zunanja reprezentacija</a:t>
              </a:r>
            </a:p>
          </p:txBody>
        </p:sp>
        <p:sp>
          <p:nvSpPr>
            <p:cNvPr id="41" name="Levi zaviti oklepaj 40"/>
            <p:cNvSpPr/>
            <p:nvPr/>
          </p:nvSpPr>
          <p:spPr>
            <a:xfrm rot="16200000">
              <a:off x="2525868" y="4428899"/>
              <a:ext cx="457200" cy="2213517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2" name="Levi zaviti oklepaj 41"/>
            <p:cNvSpPr/>
            <p:nvPr/>
          </p:nvSpPr>
          <p:spPr>
            <a:xfrm rot="16200000">
              <a:off x="6087420" y="5049573"/>
              <a:ext cx="457200" cy="2213517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3" name="Levi zaviti oklepaj 42"/>
            <p:cNvSpPr/>
            <p:nvPr/>
          </p:nvSpPr>
          <p:spPr>
            <a:xfrm rot="16200000">
              <a:off x="9918381" y="4613836"/>
              <a:ext cx="457200" cy="2213517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cxnSp>
          <p:nvCxnSpPr>
            <p:cNvPr id="45" name="Raven puščični povezovalnik 44"/>
            <p:cNvCxnSpPr>
              <a:stCxn id="7" idx="3"/>
            </p:cNvCxnSpPr>
            <p:nvPr/>
          </p:nvCxnSpPr>
          <p:spPr>
            <a:xfrm flipV="1">
              <a:off x="4313638" y="3833746"/>
              <a:ext cx="823140" cy="1"/>
            </a:xfrm>
            <a:prstGeom prst="straightConnector1">
              <a:avLst/>
            </a:prstGeom>
            <a:ln w="57150">
              <a:solidFill>
                <a:srgbClr val="180A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aven puščični povezovalnik 46"/>
            <p:cNvCxnSpPr>
              <a:endCxn id="8" idx="1"/>
            </p:cNvCxnSpPr>
            <p:nvPr/>
          </p:nvCxnSpPr>
          <p:spPr>
            <a:xfrm>
              <a:off x="7504840" y="3762855"/>
              <a:ext cx="959908" cy="2675"/>
            </a:xfrm>
            <a:prstGeom prst="straightConnector1">
              <a:avLst/>
            </a:prstGeom>
            <a:ln w="57150">
              <a:solidFill>
                <a:srgbClr val="180A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PoljeZBesedilom 52"/>
          <p:cNvSpPr txBox="1"/>
          <p:nvPr/>
        </p:nvSpPr>
        <p:spPr>
          <a:xfrm>
            <a:off x="4529008" y="3260705"/>
            <a:ext cx="84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„A“</a:t>
            </a:r>
          </a:p>
        </p:txBody>
      </p:sp>
    </p:spTree>
    <p:extLst>
      <p:ext uri="{BB962C8B-B14F-4D97-AF65-F5344CB8AC3E}">
        <p14:creationId xmlns:p14="http://schemas.microsoft.com/office/powerpoint/2010/main" val="90389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64963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Dvojiški številski sistem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2350351"/>
            <a:ext cx="68235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Dvojiški (binarni) številski sistem – osnova 2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pl-PL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b="1" dirty="0">
                <a:latin typeface="Garamond"/>
                <a:cs typeface="Garamond"/>
                <a:sym typeface="Garamond" pitchFamily="18" charset="0"/>
              </a:rPr>
              <a:t>Desetiški sistem: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10 števk: 0, 1, 2, 3, 4, 5, 6, 7, 8, 9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Vsako mesto ustreza potenci št. 10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2018 = 2 * 10</a:t>
            </a:r>
            <a:r>
              <a:rPr lang="pl-PL" sz="2000" baseline="30000" dirty="0">
                <a:latin typeface="Garamond"/>
                <a:cs typeface="Garamond"/>
                <a:sym typeface="Garamond" pitchFamily="18" charset="0"/>
              </a:rPr>
              <a:t>3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 + 0 * 10</a:t>
            </a:r>
            <a:r>
              <a:rPr lang="pl-PL" sz="2000" baseline="30000" dirty="0">
                <a:latin typeface="Garamond"/>
                <a:cs typeface="Garamond"/>
                <a:sym typeface="Garamond" pitchFamily="18" charset="0"/>
              </a:rPr>
              <a:t>2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 + 1 * 10</a:t>
            </a:r>
            <a:r>
              <a:rPr lang="pl-PL" sz="2000" baseline="30000" dirty="0">
                <a:latin typeface="Garamond"/>
                <a:cs typeface="Garamond"/>
                <a:sym typeface="Garamond" pitchFamily="18" charset="0"/>
              </a:rPr>
              <a:t>1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 + 8 * 10</a:t>
            </a:r>
            <a:r>
              <a:rPr lang="pl-PL" sz="2000" baseline="30000" dirty="0">
                <a:latin typeface="Garamond"/>
                <a:cs typeface="Garamond"/>
                <a:sym typeface="Garamond" pitchFamily="18" charset="0"/>
              </a:rPr>
              <a:t>0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pl-PL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b="1" dirty="0">
                <a:latin typeface="Garamond"/>
                <a:cs typeface="Garamond"/>
                <a:sym typeface="Garamond" pitchFamily="18" charset="0"/>
              </a:rPr>
              <a:t>Dvojiški sistem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2 števki: 0, 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Vsako mesto ustreza potenci št. 2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1101 = 1 * 2</a:t>
            </a:r>
            <a:r>
              <a:rPr lang="pl-PL" sz="2000" baseline="30000" dirty="0">
                <a:latin typeface="Garamond"/>
                <a:cs typeface="Garamond"/>
                <a:sym typeface="Garamond" pitchFamily="18" charset="0"/>
              </a:rPr>
              <a:t>3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 + 1 * 2</a:t>
            </a:r>
            <a:r>
              <a:rPr lang="pl-PL" sz="2000" baseline="30000" dirty="0">
                <a:latin typeface="Garamond"/>
                <a:cs typeface="Garamond"/>
                <a:sym typeface="Garamond" pitchFamily="18" charset="0"/>
              </a:rPr>
              <a:t>2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 + 0 * 2</a:t>
            </a:r>
            <a:r>
              <a:rPr lang="pl-PL" sz="2000" baseline="30000" dirty="0">
                <a:latin typeface="Garamond"/>
                <a:cs typeface="Garamond"/>
                <a:sym typeface="Garamond" pitchFamily="18" charset="0"/>
              </a:rPr>
              <a:t>1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 + 1 * 2</a:t>
            </a:r>
            <a:r>
              <a:rPr lang="pl-PL" sz="2000" baseline="30000" dirty="0">
                <a:latin typeface="Garamond"/>
                <a:cs typeface="Garamond"/>
                <a:sym typeface="Garamond" pitchFamily="18" charset="0"/>
              </a:rPr>
              <a:t>0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 = 13 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9" name="Slika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99" y="4456372"/>
            <a:ext cx="5439057" cy="1405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26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8" name="Naslov 1"/>
          <p:cNvSpPr txBox="1">
            <a:spLocks/>
          </p:cNvSpPr>
          <p:nvPr/>
        </p:nvSpPr>
        <p:spPr>
          <a:xfrm>
            <a:off x="607807" y="1512459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Dvojiška števila</a:t>
            </a:r>
          </a:p>
        </p:txBody>
      </p:sp>
      <p:pic>
        <p:nvPicPr>
          <p:cNvPr id="14" name="Picture 304"/>
          <p:cNvPicPr/>
          <p:nvPr/>
        </p:nvPicPr>
        <p:blipFill>
          <a:blip r:embed="rId2"/>
          <a:stretch>
            <a:fillRect/>
          </a:stretch>
        </p:blipFill>
        <p:spPr>
          <a:xfrm>
            <a:off x="3870251" y="1329896"/>
            <a:ext cx="5282565" cy="5234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7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b="1" dirty="0">
                <a:solidFill>
                  <a:srgbClr val="E12F29"/>
                </a:solidFill>
                <a:latin typeface="Garamond" panose="02020404030301010803" pitchFamily="18" charset="0"/>
              </a:rPr>
              <a:t>Dvojiški številski sistem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9450593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Pretvarjanje iz </a:t>
            </a:r>
            <a:r>
              <a:rPr lang="sl-SI" sz="2000" b="1" dirty="0">
                <a:latin typeface="Garamond"/>
                <a:cs typeface="Garamond"/>
              </a:rPr>
              <a:t>dvojiškega v desetiški sistem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seštej potence števila 2, kjer je števka 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Pretvarjanje iz </a:t>
            </a:r>
            <a:r>
              <a:rPr lang="sl-SI" sz="2000" b="1" dirty="0">
                <a:latin typeface="Garamond"/>
                <a:cs typeface="Garamond"/>
              </a:rPr>
              <a:t>desetiškega v dvojiški sistem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število deli z dva dokler se da in si zapomni ostanke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Fiksna dolžina dvojiških števil – maksimalno število, ki je lahko še predstavljeno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solidFill>
                  <a:srgbClr val="C00000"/>
                </a:solidFill>
                <a:latin typeface="Garamond"/>
                <a:cs typeface="Garamond"/>
              </a:rPr>
              <a:t>aritmetični preliv </a:t>
            </a:r>
            <a:r>
              <a:rPr lang="sl-SI" sz="1800" dirty="0">
                <a:latin typeface="Garamond"/>
                <a:cs typeface="Garamond"/>
              </a:rPr>
              <a:t>(ang. </a:t>
            </a:r>
            <a:r>
              <a:rPr lang="sl-SI" sz="1800" dirty="0" err="1">
                <a:latin typeface="Garamond"/>
                <a:cs typeface="Garamond"/>
              </a:rPr>
              <a:t>arithmetic</a:t>
            </a:r>
            <a:r>
              <a:rPr lang="sl-SI" sz="1800" dirty="0">
                <a:latin typeface="Garamond"/>
                <a:cs typeface="Garamond"/>
              </a:rPr>
              <a:t> </a:t>
            </a:r>
            <a:r>
              <a:rPr lang="sl-SI" sz="1800" dirty="0" err="1">
                <a:latin typeface="Garamond"/>
                <a:cs typeface="Garamond"/>
              </a:rPr>
              <a:t>overflow</a:t>
            </a:r>
            <a:r>
              <a:rPr lang="sl-SI" sz="1800" dirty="0">
                <a:latin typeface="Garamond"/>
                <a:cs typeface="Garamond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Dvojiško seštevanje: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0+0=0, 0+1=1, 1+0=1, 1+1=0 in ena dalje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873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14448</TotalTime>
  <Words>1836</Words>
  <Application>Microsoft Office PowerPoint</Application>
  <PresentationFormat>Widescreen</PresentationFormat>
  <Paragraphs>460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Garamond</vt:lpstr>
      <vt:lpstr>Wingdings</vt:lpstr>
      <vt:lpstr>Officeova tema</vt:lpstr>
      <vt:lpstr>PowerPoint Presentation</vt:lpstr>
      <vt:lpstr>CILJI PREDAVANJA</vt:lpstr>
      <vt:lpstr>1. Uvod</vt:lpstr>
      <vt:lpstr>Analogni in digitalni podatki</vt:lpstr>
      <vt:lpstr>Predstavitev informacije</vt:lpstr>
      <vt:lpstr>Predstavitev informacije</vt:lpstr>
      <vt:lpstr>Dvojiški številski sistem</vt:lpstr>
      <vt:lpstr>PowerPoint Presentation</vt:lpstr>
      <vt:lpstr>Dvojiški številski sistem</vt:lpstr>
      <vt:lpstr>Negativna binarna števila</vt:lpstr>
      <vt:lpstr>Števila s plavajočo vejico</vt:lpstr>
      <vt:lpstr>Predstavitev znakov</vt:lpstr>
      <vt:lpstr>Predstavitev zvoka</vt:lpstr>
      <vt:lpstr>Predstavitev zvoka</vt:lpstr>
      <vt:lpstr>Predstavitev zvoka</vt:lpstr>
      <vt:lpstr>Predstavitev slike</vt:lpstr>
      <vt:lpstr>Predstavitev slike</vt:lpstr>
      <vt:lpstr>Stiskanje podatkov</vt:lpstr>
      <vt:lpstr>Stiskanje podatkov</vt:lpstr>
      <vt:lpstr>Shranjevanje binarnih podatkov</vt:lpstr>
      <vt:lpstr>Shranjevanje binarnih podatkov</vt:lpstr>
      <vt:lpstr>Tranzistorji</vt:lpstr>
      <vt:lpstr>Tiskanja vezja in čipi</vt:lpstr>
      <vt:lpstr>PowerPoint Presentation</vt:lpstr>
      <vt:lpstr>Boolova logika</vt:lpstr>
      <vt:lpstr>Boolovi operatorji</vt:lpstr>
      <vt:lpstr>Tabela pravilnosti</vt:lpstr>
      <vt:lpstr>Boolova vrata</vt:lpstr>
      <vt:lpstr>Vrata NOT</vt:lpstr>
      <vt:lpstr>Vrata AND</vt:lpstr>
      <vt:lpstr>Vrata OR</vt:lpstr>
      <vt:lpstr>Abstrakcija</vt:lpstr>
      <vt:lpstr>Gradnja računalniških vezij</vt:lpstr>
      <vt:lpstr>Algoritem za konstrukcijo vezij</vt:lpstr>
      <vt:lpstr>Algoritem vsota produktov</vt:lpstr>
      <vt:lpstr>Algoritem vsota produktov</vt:lpstr>
      <vt:lpstr>Algoritem vsota produktov</vt:lpstr>
      <vt:lpstr>Algoritem vsota produktov</vt:lpstr>
      <vt:lpstr>Primer: Vezje za primerjanja</vt:lpstr>
      <vt:lpstr>Primer: Vezje za primerjanja</vt:lpstr>
      <vt:lpstr>Primer: Vezje za primerjanja</vt:lpstr>
      <vt:lpstr>Primer: Seštevalnik</vt:lpstr>
      <vt:lpstr>Primer: Vezje za primerjanja</vt:lpstr>
      <vt:lpstr>Primer: Seštevalnik</vt:lpstr>
      <vt:lpstr>Primer: Seštevalnik</vt:lpstr>
      <vt:lpstr>Primer: Seštevalnik</vt:lpstr>
      <vt:lpstr>Kontrolna vezja</vt:lpstr>
      <vt:lpstr>Izbirnik</vt:lpstr>
      <vt:lpstr>Uporaba izbirnika</vt:lpstr>
      <vt:lpstr>Dekodirnik</vt:lpstr>
      <vt:lpstr>Uporaba dekodirnika</vt:lpstr>
      <vt:lpstr>Povzetek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Stankovski, Vlado</cp:lastModifiedBy>
  <cp:revision>146</cp:revision>
  <dcterms:created xsi:type="dcterms:W3CDTF">2018-10-23T07:26:50Z</dcterms:created>
  <dcterms:modified xsi:type="dcterms:W3CDTF">2021-10-25T09:25:41Z</dcterms:modified>
</cp:coreProperties>
</file>