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79" r:id="rId6"/>
    <p:sldId id="290" r:id="rId7"/>
    <p:sldId id="261" r:id="rId8"/>
    <p:sldId id="291" r:id="rId9"/>
    <p:sldId id="263" r:id="rId10"/>
    <p:sldId id="292" r:id="rId11"/>
    <p:sldId id="267" r:id="rId12"/>
    <p:sldId id="293" r:id="rId13"/>
    <p:sldId id="282" r:id="rId14"/>
    <p:sldId id="265" r:id="rId15"/>
    <p:sldId id="294" r:id="rId16"/>
    <p:sldId id="283" r:id="rId17"/>
    <p:sldId id="295" r:id="rId18"/>
    <p:sldId id="284" r:id="rId19"/>
    <p:sldId id="271" r:id="rId20"/>
    <p:sldId id="296" r:id="rId21"/>
    <p:sldId id="285" r:id="rId22"/>
    <p:sldId id="269" r:id="rId23"/>
    <p:sldId id="297" r:id="rId24"/>
    <p:sldId id="273" r:id="rId25"/>
    <p:sldId id="298" r:id="rId26"/>
    <p:sldId id="277" r:id="rId27"/>
    <p:sldId id="299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9. 11. 2022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.org/by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5970495" y="3103066"/>
            <a:ext cx="5937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5400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Uvod v računalništvo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2666197" y="5270290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2. </a:t>
            </a:r>
            <a:r>
              <a:rPr lang="en-SI" sz="22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sl-SI" sz="22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5. 11. 2021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5970494" y="5187169"/>
            <a:ext cx="593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Vaje</a:t>
            </a:r>
          </a:p>
          <a:p>
            <a:pPr algn="ctr"/>
            <a:r>
              <a:rPr lang="sl-SI" sz="3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Binarna števila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3 -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izgledajo predznačena cela števila -300 in +254 v dvojiški obliki, če uporabimo 10 bitov in obliko zapisa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-300: 1100101100</a:t>
            </a:r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254: 0011111110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4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Izvedite naslednje 5-bitno dvojiško seštevanje, pri tem zapisujte tudi bit za prenos. Predpostavite, da sta obe števili </a:t>
            </a:r>
            <a:r>
              <a:rPr lang="sl-SI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nepredznačeni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	01110</a:t>
            </a: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  	01011</a:t>
            </a:r>
            <a:endParaRPr lang="en-US" alt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>
              <a:cs typeface="Garamond"/>
              <a:sym typeface="Garamond" pitchFamily="18" charset="0"/>
            </a:endParaRPr>
          </a:p>
        </p:txBody>
      </p:sp>
      <p:sp>
        <p:nvSpPr>
          <p:cNvPr id="11" name="Raven povezovalnik 6"/>
          <p:cNvSpPr>
            <a:spLocks noChangeShapeType="1"/>
          </p:cNvSpPr>
          <p:nvPr/>
        </p:nvSpPr>
        <p:spPr bwMode="auto">
          <a:xfrm>
            <a:off x="1156022" y="4336594"/>
            <a:ext cx="140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4 -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Izvedite naslednje 5-bitno dvojiško seštevanje, pri tem zapisujte tudi bit za prenos. Predpostavite, da sta obe števili </a:t>
            </a:r>
            <a:r>
              <a:rPr lang="sl-SI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nepredznačeni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/>
              <a:t>	</a:t>
            </a:r>
            <a:r>
              <a:rPr lang="sl-SI" altLang="en-US" dirty="0">
                <a:solidFill>
                  <a:srgbClr val="00B0F0"/>
                </a:solidFill>
              </a:rPr>
              <a:t>1110</a:t>
            </a:r>
            <a:endParaRPr lang="en-US" altLang="en-US" dirty="0">
              <a:solidFill>
                <a:srgbClr val="00B0F0"/>
              </a:solidFill>
            </a:endParaRPr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	01110</a:t>
            </a: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  	01011</a:t>
            </a:r>
            <a:endParaRPr lang="en-US" alt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</a:t>
            </a:r>
            <a:r>
              <a:rPr lang="sl-SI" dirty="0">
                <a:solidFill>
                  <a:srgbClr val="FF0000"/>
                </a:solidFill>
                <a:cs typeface="Garamond"/>
                <a:sym typeface="Garamond" pitchFamily="18" charset="0"/>
              </a:rPr>
              <a:t>11001</a:t>
            </a:r>
          </a:p>
        </p:txBody>
      </p:sp>
      <p:sp>
        <p:nvSpPr>
          <p:cNvPr id="11" name="Raven povezovalnik 6"/>
          <p:cNvSpPr>
            <a:spLocks noChangeShapeType="1"/>
          </p:cNvSpPr>
          <p:nvPr/>
        </p:nvSpPr>
        <p:spPr bwMode="auto">
          <a:xfrm>
            <a:off x="1156022" y="4336594"/>
            <a:ext cx="140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Dvojiški komplement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49" y="2022296"/>
            <a:ext cx="4985498" cy="4319841"/>
          </a:xfrm>
          <a:prstGeom prst="rect">
            <a:avLst/>
          </a:prstGeom>
        </p:spPr>
      </p:pic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6689105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Pozitivna števila pretvorimo normalno.</a:t>
            </a:r>
          </a:p>
          <a:p>
            <a:pPr marL="0" indent="0">
              <a:buNone/>
            </a:pPr>
            <a:r>
              <a:rPr lang="sl-SI" dirty="0"/>
              <a:t>Pri negativnih številih vzamemo vrednost, jo pretvorimo v binarni zapis. </a:t>
            </a:r>
          </a:p>
          <a:p>
            <a:pPr marL="0" indent="0">
              <a:buNone/>
            </a:pPr>
            <a:r>
              <a:rPr lang="sl-SI" dirty="0"/>
              <a:t>Invertiramo bite (0 </a:t>
            </a:r>
            <a:r>
              <a:rPr lang="en-SI" dirty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>
                <a:cs typeface="Garamond"/>
                <a:sym typeface="Symbol" panose="05050102010706020507" pitchFamily="18" charset="2"/>
              </a:rPr>
              <a:t> 1 in 1 </a:t>
            </a:r>
            <a:r>
              <a:rPr lang="en-SI" dirty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>
                <a:cs typeface="Garamond"/>
                <a:sym typeface="Symbol" panose="05050102010706020507" pitchFamily="18" charset="2"/>
              </a:rPr>
              <a:t> 0).</a:t>
            </a:r>
          </a:p>
          <a:p>
            <a:pPr marL="0" indent="0">
              <a:buNone/>
            </a:pPr>
            <a:r>
              <a:rPr lang="sl-SI" dirty="0">
                <a:sym typeface="Symbol" panose="05050102010706020507" pitchFamily="18" charset="2"/>
              </a:rPr>
              <a:t>Prištejemo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5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izgledata predznačeni desetiški vrednosti +6 in -3, če ju zapišemo s 4 biti v obliki dvojiškega komplementa?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5 -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izgledata predznačeni desetiški vrednosti +6 in -3, če ju zapišemo s 4 biti v obliki dvojiškega komplementa?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6: 0110</a:t>
            </a:r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-3: 1101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1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6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 predznačena desetiška vrednosti -34, če jo zapišemo z 8 biti v obliki dvojiškega komplementa?</a:t>
            </a:r>
          </a:p>
        </p:txBody>
      </p:sp>
    </p:spTree>
    <p:extLst>
      <p:ext uri="{BB962C8B-B14F-4D97-AF65-F5344CB8AC3E}">
        <p14:creationId xmlns:p14="http://schemas.microsoft.com/office/powerpoint/2010/main" val="244283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6 -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 predznačena desetiška vrednosti -34, če jo zapišemo z 8 biti v obliki dvojiškega komplementa?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11011110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Znanstveni zapis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607578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Mantisa in eksponent</a:t>
            </a:r>
          </a:p>
          <a:p>
            <a:pPr marL="0" indent="0">
              <a:buNone/>
            </a:pPr>
            <a:r>
              <a:rPr lang="en-SI" dirty="0"/>
              <a:t>±</a:t>
            </a:r>
            <a:r>
              <a:rPr lang="sl-SI" dirty="0"/>
              <a:t>M x B</a:t>
            </a:r>
            <a:r>
              <a:rPr lang="en-SI" baseline="30000" dirty="0"/>
              <a:t>±</a:t>
            </a:r>
            <a:r>
              <a:rPr lang="sl-SI" baseline="30000" dirty="0"/>
              <a:t>E</a:t>
            </a:r>
            <a:r>
              <a:rPr lang="en-SI" dirty="0"/>
              <a:t> </a:t>
            </a:r>
            <a:endParaRPr lang="sl-SI" dirty="0"/>
          </a:p>
          <a:p>
            <a:pPr marL="0" indent="0">
              <a:buNone/>
            </a:pPr>
            <a:endParaRPr lang="sl-SI" baseline="30000" dirty="0"/>
          </a:p>
          <a:p>
            <a:pPr marL="0" indent="0">
              <a:buNone/>
            </a:pPr>
            <a:r>
              <a:rPr lang="sl-SI" sz="2400" dirty="0"/>
              <a:t>2</a:t>
            </a:r>
            <a:r>
              <a:rPr lang="sl-SI" sz="2400" baseline="30000" dirty="0"/>
              <a:t>2</a:t>
            </a:r>
            <a:r>
              <a:rPr lang="sl-SI" sz="2400" dirty="0"/>
              <a:t> = 4</a:t>
            </a:r>
          </a:p>
          <a:p>
            <a:pPr marL="0" indent="0">
              <a:buNone/>
            </a:pPr>
            <a:r>
              <a:rPr lang="sl-SI" sz="2400" dirty="0"/>
              <a:t>2</a:t>
            </a:r>
            <a:r>
              <a:rPr lang="sl-SI" sz="2400" baseline="30000" dirty="0"/>
              <a:t>1</a:t>
            </a:r>
            <a:r>
              <a:rPr lang="sl-SI" sz="2400" dirty="0"/>
              <a:t> = 2</a:t>
            </a:r>
          </a:p>
          <a:p>
            <a:pPr marL="0" indent="0">
              <a:buNone/>
            </a:pPr>
            <a:r>
              <a:rPr lang="sl-SI" sz="2400" dirty="0"/>
              <a:t>2</a:t>
            </a:r>
            <a:r>
              <a:rPr lang="sl-SI" sz="2400" baseline="30000" dirty="0"/>
              <a:t>0</a:t>
            </a:r>
            <a:r>
              <a:rPr lang="sl-SI" sz="2400" dirty="0"/>
              <a:t> = 1</a:t>
            </a:r>
          </a:p>
          <a:p>
            <a:pPr marL="0" indent="0">
              <a:buNone/>
            </a:pPr>
            <a:r>
              <a:rPr lang="sl-SI" sz="2400" dirty="0"/>
              <a:t>2</a:t>
            </a:r>
            <a:r>
              <a:rPr lang="sl-SI" sz="2400" baseline="30000" dirty="0"/>
              <a:t>-1</a:t>
            </a:r>
            <a:r>
              <a:rPr lang="sl-SI" sz="2400" dirty="0"/>
              <a:t> = </a:t>
            </a:r>
            <a:r>
              <a:rPr lang="en-SI" sz="2400" dirty="0"/>
              <a:t>½</a:t>
            </a:r>
            <a:endParaRPr lang="sl-SI" sz="2400" dirty="0"/>
          </a:p>
          <a:p>
            <a:pPr marL="0" indent="0">
              <a:buNone/>
            </a:pPr>
            <a:r>
              <a:rPr lang="sl-SI" sz="2400" dirty="0"/>
              <a:t>2</a:t>
            </a:r>
            <a:r>
              <a:rPr lang="sl-SI" sz="2400" baseline="30000" dirty="0"/>
              <a:t>-2</a:t>
            </a:r>
            <a:r>
              <a:rPr lang="sl-SI" sz="2400" dirty="0"/>
              <a:t> = 1/4</a:t>
            </a:r>
            <a:endParaRPr lang="en-US" sz="2400" dirty="0"/>
          </a:p>
        </p:txBody>
      </p:sp>
      <p:sp>
        <p:nvSpPr>
          <p:cNvPr id="2" name="PoljeZBesedilom 1"/>
          <p:cNvSpPr txBox="1"/>
          <p:nvPr/>
        </p:nvSpPr>
        <p:spPr>
          <a:xfrm>
            <a:off x="4919472" y="3136392"/>
            <a:ext cx="5355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Primer: 4,75; 8 bitov za mantiso, 6 za eksponent</a:t>
            </a:r>
          </a:p>
          <a:p>
            <a:endParaRPr lang="sl-SI" sz="2000" dirty="0"/>
          </a:p>
          <a:p>
            <a:pPr marL="342900" indent="-342900">
              <a:buAutoNum type="arabicParenR"/>
            </a:pPr>
            <a:r>
              <a:rPr lang="sl-SI" sz="2000" dirty="0"/>
              <a:t>pretvorimo: 4,75 = 2</a:t>
            </a:r>
            <a:r>
              <a:rPr lang="sl-SI" sz="2000" baseline="30000" dirty="0"/>
              <a:t>2</a:t>
            </a:r>
            <a:r>
              <a:rPr lang="sl-SI" sz="2000" dirty="0"/>
              <a:t> + 2</a:t>
            </a:r>
            <a:r>
              <a:rPr lang="sl-SI" sz="2000" baseline="30000" dirty="0"/>
              <a:t>-1</a:t>
            </a:r>
            <a:r>
              <a:rPr lang="sl-SI" sz="2000" dirty="0"/>
              <a:t> + 2</a:t>
            </a:r>
            <a:r>
              <a:rPr lang="sl-SI" sz="2000" baseline="30000" dirty="0"/>
              <a:t>-2</a:t>
            </a:r>
            <a:r>
              <a:rPr lang="sl-SI" sz="2000" dirty="0"/>
              <a:t> = 100,11</a:t>
            </a:r>
          </a:p>
          <a:p>
            <a:pPr marL="342900" indent="-342900">
              <a:buAutoNum type="arabicParenR"/>
            </a:pPr>
            <a:r>
              <a:rPr lang="sl-SI" sz="2000" dirty="0"/>
              <a:t>normaliziramo (premaknemo vejico levo od prve enice)</a:t>
            </a:r>
            <a:br>
              <a:rPr lang="sl-SI" sz="2000" dirty="0"/>
            </a:br>
            <a:r>
              <a:rPr lang="sl-SI" sz="2000" dirty="0"/>
              <a:t>0,10011 x 2</a:t>
            </a:r>
            <a:r>
              <a:rPr lang="sl-SI" sz="2000" baseline="30000" dirty="0"/>
              <a:t>3</a:t>
            </a:r>
            <a:r>
              <a:rPr lang="sl-SI" sz="2000" dirty="0"/>
              <a:t>; 3 </a:t>
            </a:r>
            <a:r>
              <a:rPr lang="en-SI" sz="2000" dirty="0">
                <a:cs typeface="Garamond"/>
                <a:sym typeface="Symbol" panose="05050102010706020507" pitchFamily="18" charset="2"/>
              </a:rPr>
              <a:t></a:t>
            </a:r>
            <a:r>
              <a:rPr lang="sl-SI" sz="2000" dirty="0">
                <a:cs typeface="Garamond"/>
                <a:sym typeface="Symbol" panose="05050102010706020507" pitchFamily="18" charset="2"/>
              </a:rPr>
              <a:t> 11</a:t>
            </a:r>
            <a:endParaRPr lang="sl-SI" sz="2000" dirty="0"/>
          </a:p>
          <a:p>
            <a:r>
              <a:rPr lang="sl-SI" sz="2000" dirty="0"/>
              <a:t>Mantisa</a:t>
            </a:r>
            <a:r>
              <a:rPr lang="sl-SI" sz="2000"/>
              <a:t>: 01001100 </a:t>
            </a:r>
            <a:endParaRPr lang="sl-SI" sz="2000" dirty="0"/>
          </a:p>
          <a:p>
            <a:r>
              <a:rPr lang="sl-SI" sz="2000" dirty="0"/>
              <a:t>Eksponent: 000011</a:t>
            </a:r>
          </a:p>
        </p:txBody>
      </p:sp>
    </p:spTree>
    <p:extLst>
      <p:ext uri="{BB962C8B-B14F-4D97-AF65-F5344CB8AC3E}">
        <p14:creationId xmlns:p14="http://schemas.microsoft.com/office/powerpoint/2010/main" val="390032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sl-SI" dirty="0"/>
                  <a:t>Kakšna je notranja predstavitev naslednjih dveh vrednosti, v primeru, da 10 bitov namenimo za mantiso (v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 in 6 bitov za eksponent (prav tako 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)? Najmanj koliko bitov potrebujemo za zapis mantise in eksponenta, da ne izgubimo natančnosti?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sl-SI" dirty="0"/>
                  <a:t>+ 0,25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sl-SI" i="0">
                        <a:latin typeface="Cambria Math" panose="02040503050406030204" pitchFamily="18" charset="0"/>
                      </a:rPr>
                      <m:t>− 32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l-SI" i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box>
                  </m:oMath>
                </a14:m>
                <a:endParaRPr lang="sl-SI" dirty="0"/>
              </a:p>
            </p:txBody>
          </p:sp>
        </mc:Choice>
        <mc:Fallback xmlns="">
          <p:sp>
            <p:nvSpPr>
              <p:cNvPr id="5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  <a:blipFill>
                <a:blip r:embed="rId2"/>
                <a:stretch>
                  <a:fillRect l="-1237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8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Nepredznačena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cela števila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endParaRPr lang="sl-SI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solidFill>
                  <a:srgbClr val="FF0000"/>
                </a:solidFill>
                <a:cs typeface="Garamond"/>
                <a:sym typeface="Garamond" pitchFamily="18" charset="0"/>
              </a:rPr>
              <a:t>Binarno 	</a:t>
            </a:r>
            <a:r>
              <a:rPr lang="en-SI" dirty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 Desetiško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10011 	</a:t>
            </a:r>
            <a:r>
              <a:rPr lang="en-SI" dirty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>
                <a:cs typeface="Garamond"/>
                <a:sym typeface="Symbol" panose="05050102010706020507" pitchFamily="18" charset="2"/>
              </a:rPr>
              <a:t> 	1 x 2</a:t>
            </a:r>
            <a:r>
              <a:rPr lang="sl-SI" baseline="30000" dirty="0">
                <a:cs typeface="Garamond"/>
                <a:sym typeface="Symbol" panose="05050102010706020507" pitchFamily="18" charset="2"/>
              </a:rPr>
              <a:t>4</a:t>
            </a:r>
            <a:r>
              <a:rPr lang="sl-SI" dirty="0">
                <a:cs typeface="Garamond"/>
                <a:sym typeface="Symbol" panose="05050102010706020507" pitchFamily="18" charset="2"/>
              </a:rPr>
              <a:t> = 16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		0 x 2</a:t>
            </a:r>
            <a:r>
              <a:rPr lang="sl-SI" baseline="30000" dirty="0">
                <a:cs typeface="Garamond"/>
                <a:sym typeface="Garamond" pitchFamily="18" charset="0"/>
              </a:rPr>
              <a:t>3</a:t>
            </a:r>
            <a:r>
              <a:rPr lang="sl-SI" dirty="0">
                <a:cs typeface="Garamond"/>
                <a:sym typeface="Garamond" pitchFamily="18" charset="0"/>
              </a:rPr>
              <a:t>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		0 x 2</a:t>
            </a:r>
            <a:r>
              <a:rPr lang="sl-SI" baseline="30000" dirty="0">
                <a:cs typeface="Garamond"/>
                <a:sym typeface="Garamond" pitchFamily="18" charset="0"/>
              </a:rPr>
              <a:t>2</a:t>
            </a:r>
            <a:r>
              <a:rPr lang="sl-SI" dirty="0">
                <a:cs typeface="Garamond"/>
                <a:sym typeface="Garamond" pitchFamily="18" charset="0"/>
              </a:rPr>
              <a:t>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		1 x 2</a:t>
            </a:r>
            <a:r>
              <a:rPr lang="sl-SI" baseline="30000" dirty="0">
                <a:cs typeface="Garamond"/>
                <a:sym typeface="Garamond" pitchFamily="18" charset="0"/>
              </a:rPr>
              <a:t>1</a:t>
            </a:r>
            <a:r>
              <a:rPr lang="sl-SI" dirty="0">
                <a:cs typeface="Garamond"/>
                <a:sym typeface="Garamond" pitchFamily="18" charset="0"/>
              </a:rPr>
              <a:t> = 2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		</a:t>
            </a:r>
            <a:r>
              <a:rPr lang="sl-SI" u="sng" dirty="0">
                <a:cs typeface="Garamond"/>
                <a:sym typeface="Garamond" pitchFamily="18" charset="0"/>
              </a:rPr>
              <a:t>1 x 2</a:t>
            </a:r>
            <a:r>
              <a:rPr lang="sl-SI" u="sng" baseline="30000" dirty="0">
                <a:cs typeface="Garamond"/>
                <a:sym typeface="Garamond" pitchFamily="18" charset="0"/>
              </a:rPr>
              <a:t>0</a:t>
            </a:r>
            <a:r>
              <a:rPr lang="sl-SI" u="sng" dirty="0">
                <a:cs typeface="Garamond"/>
                <a:sym typeface="Garamond" pitchFamily="18" charset="0"/>
              </a:rPr>
              <a:t> = 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		16 + 2 + 1 = 19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7 - rešitev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sl-SI" dirty="0"/>
                  <a:t>Kakšna je notranja predstavitev naslednjih dveh vrednosti, v primeru, da 10 bitov namenimo za mantiso (v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 in 6 bitov za eksponent (prav tako 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)? Najmanj koliko bitov potrebujemo za zapis mantise in eksponenta, da ne izgubimo natančnosti?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sl-SI" dirty="0"/>
                  <a:t>+ 0,25 </a:t>
                </a:r>
                <a:r>
                  <a:rPr lang="sl-SI" dirty="0">
                    <a:solidFill>
                      <a:srgbClr val="FF0000"/>
                    </a:solidFill>
                  </a:rPr>
                  <a:t>- 0100000000 100001 (min: M 2b, E 2b)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sl-SI" i="0">
                        <a:latin typeface="Cambria Math" panose="02040503050406030204" pitchFamily="18" charset="0"/>
                      </a:rPr>
                      <m:t>− 32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l-SI" i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box>
                  </m:oMath>
                </a14:m>
                <a:r>
                  <a:rPr lang="sl-SI" dirty="0">
                    <a:solidFill>
                      <a:srgbClr val="FF0000"/>
                    </a:solidFill>
                  </a:rPr>
                  <a:t> - 1100000000 000110 (min: M 11b, E 4b) </a:t>
                </a:r>
                <a:endParaRPr lang="sl-SI" dirty="0"/>
              </a:p>
            </p:txBody>
          </p:sp>
        </mc:Choice>
        <mc:Fallback xmlns="">
          <p:sp>
            <p:nvSpPr>
              <p:cNvPr id="5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  <a:blipFill>
                <a:blip r:embed="rId2"/>
                <a:stretch>
                  <a:fillRect l="-1237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8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Shranjevanje drugih podatkov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b="1" dirty="0"/>
              <a:t>Tekst</a:t>
            </a:r>
          </a:p>
          <a:p>
            <a:pPr marL="0" indent="0">
              <a:buNone/>
            </a:pPr>
            <a:r>
              <a:rPr lang="sl-SI" dirty="0"/>
              <a:t>	vsakemu simbolu pripada koda, ki se pretvori v binarni zapis (</a:t>
            </a:r>
            <a:r>
              <a:rPr lang="sl-SI" dirty="0" err="1"/>
              <a:t>npr</a:t>
            </a:r>
            <a:r>
              <a:rPr lang="sl-SI" dirty="0"/>
              <a:t> ASCII, UNICODE)</a:t>
            </a:r>
          </a:p>
          <a:p>
            <a:pPr marL="0" indent="0">
              <a:buNone/>
            </a:pPr>
            <a:r>
              <a:rPr lang="sl-SI" b="1" dirty="0"/>
              <a:t>Zvok</a:t>
            </a:r>
          </a:p>
          <a:p>
            <a:pPr marL="0" indent="0">
              <a:buNone/>
            </a:pPr>
            <a:r>
              <a:rPr lang="sl-SI" dirty="0"/>
              <a:t>	na določene intervale vzorčimo amplitudo</a:t>
            </a:r>
          </a:p>
          <a:p>
            <a:pPr marL="0" indent="0">
              <a:buNone/>
            </a:pPr>
            <a:r>
              <a:rPr lang="sl-SI" b="1" dirty="0"/>
              <a:t>Slika</a:t>
            </a:r>
          </a:p>
          <a:p>
            <a:pPr marL="0" indent="0">
              <a:buNone/>
            </a:pPr>
            <a:r>
              <a:rPr lang="sl-SI" dirty="0"/>
              <a:t>	dvodimenzionalna matrika točk, kjer izmerimo intenziteto svetlobe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7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8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Kakšna je notranja predstavitev niza "X+Y" (brez narekovajev), če se uporabi 8-bitna koda ASCII? </a:t>
            </a:r>
          </a:p>
          <a:p>
            <a:pPr marL="0" indent="0">
              <a:buNone/>
            </a:pPr>
            <a:r>
              <a:rPr lang="sl-SI" dirty="0"/>
              <a:t>Kakšna pa je v primeru, ko uporabimo 16-bitni UNICODE? </a:t>
            </a:r>
          </a:p>
          <a:p>
            <a:pPr marL="0" indent="0">
              <a:buNone/>
            </a:pPr>
            <a:r>
              <a:rPr lang="sl-SI" dirty="0"/>
              <a:t>Kode znakov v tabeli UNICODE lahko najdete na naslovu </a:t>
            </a:r>
            <a:r>
              <a:rPr lang="sl-SI" u="sng" dirty="0">
                <a:hlinkClick r:id="rId2"/>
              </a:rPr>
              <a:t>http://unicode-table.com</a:t>
            </a:r>
            <a:r>
              <a:rPr lang="sl-SI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8 - rešitev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Kakšna je notranja predstavitev niza "X+Y" (brez narekovajev), če se uporabi 8-bitna koda ASCII? </a:t>
            </a:r>
          </a:p>
          <a:p>
            <a:pPr marL="0" indent="0">
              <a:buNone/>
            </a:pPr>
            <a:r>
              <a:rPr lang="sl-SI" dirty="0"/>
              <a:t>Kakšna pa je v primeru, ko uporabimo 16-bitni UNICODE? </a:t>
            </a:r>
          </a:p>
          <a:p>
            <a:pPr marL="0" indent="0">
              <a:buNone/>
            </a:pPr>
            <a:r>
              <a:rPr lang="sl-SI" dirty="0"/>
              <a:t>Kode znakov v tabeli UNICODE lahko najdete na naslovu </a:t>
            </a:r>
            <a:r>
              <a:rPr lang="sl-SI" u="sng" dirty="0">
                <a:hlinkClick r:id="rId2"/>
              </a:rPr>
              <a:t>http://unicode-table.com</a:t>
            </a:r>
            <a:r>
              <a:rPr lang="sl-SI" dirty="0"/>
              <a:t>. </a:t>
            </a:r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X -&gt; 88 -&gt; 0101 1000	X -&gt; 0058 -&gt; 0000 0000 0101 1000</a:t>
            </a:r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+ -&gt; 43 -&gt; 0010 1011	+ -&gt; 002B -&gt; 0000 0000 0010 1011</a:t>
            </a:r>
          </a:p>
          <a:p>
            <a:pPr marL="0" indent="0">
              <a:buNone/>
            </a:pPr>
            <a:r>
              <a:rPr lang="sl-SI" dirty="0">
                <a:solidFill>
                  <a:srgbClr val="FF0000"/>
                </a:solidFill>
              </a:rPr>
              <a:t>Y -&gt; 89 -&gt; 0101 1001	Y -&gt; 0059 -&gt; 0000 0000 0101 1001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0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9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triminutne pesmi, če uporabljamo zvočno kodiranje, ki vzorči s frekvenco 40.000 Hz in ima bitno globino 16, pri tem pa se stiskanje podatkov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Koliko bitov pa potrebujemo, če uporabimo metodo stiskanja s stopnjo stiskanja 5:1?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0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9 -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triminutne pesmi, če uporabljamo zvočno kodiranje, ki vzorči s frekvenco 40.000 Hz in ima bitno globino 16, pri tem pa se stiskanje podatkov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Koliko bitov pa potrebujemo, če uporabimo metodo stiskanja s stopnjo stiskanja 5:1?</a:t>
            </a:r>
          </a:p>
          <a:p>
            <a:pPr marL="0" lvl="0" indent="0">
              <a:buNone/>
            </a:pPr>
            <a:r>
              <a:rPr lang="sl-SI" dirty="0">
                <a:solidFill>
                  <a:srgbClr val="FF0000"/>
                </a:solidFill>
              </a:rPr>
              <a:t>40.000 x 16 x 3 x 60 = 115.200.000b</a:t>
            </a:r>
          </a:p>
          <a:p>
            <a:pPr marL="0" lvl="0" indent="0">
              <a:buNone/>
            </a:pPr>
            <a:r>
              <a:rPr lang="sl-SI" dirty="0">
                <a:solidFill>
                  <a:srgbClr val="FF0000"/>
                </a:solidFill>
              </a:rPr>
              <a:t>s stiskanjem: 23.040.000b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3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10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barvne slike v formatu RGB velikosti 1.200 x 800 slikovnih elementov, če se stiskanje podatkov pri tem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Kakšna pa bi bila stopnja stiskanja, če bi sliko stisnili in bi le-ta zavzela 2,4 Mb prostora?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5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10 - rešitev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barvne slike v formatu RGB velikosti 1.200 x 800 slikovnih elementov, če se stiskanje podatkov pri tem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Kakšna pa bi bila stopnja stiskanja, če bi sliko stisnili in bi le-ta zavzela 2,4 Mb prostora?</a:t>
            </a:r>
          </a:p>
          <a:p>
            <a:pPr marL="0" lvl="0" indent="0">
              <a:buNone/>
            </a:pPr>
            <a:r>
              <a:rPr lang="sl-SI" dirty="0">
                <a:solidFill>
                  <a:srgbClr val="FF0000"/>
                </a:solidFill>
              </a:rPr>
              <a:t>1200 x 800 x 24 = 23.040.000b</a:t>
            </a:r>
          </a:p>
          <a:p>
            <a:pPr marL="0" lvl="0" indent="0">
              <a:buNone/>
            </a:pPr>
            <a:r>
              <a:rPr lang="sl-SI" dirty="0">
                <a:solidFill>
                  <a:srgbClr val="FF0000"/>
                </a:solidFill>
              </a:rPr>
              <a:t>stiskanje: 23,04/2,4 </a:t>
            </a:r>
            <a:r>
              <a:rPr lang="en-SI" dirty="0">
                <a:solidFill>
                  <a:srgbClr val="FF0000"/>
                </a:solidFill>
              </a:rPr>
              <a:t>≈</a:t>
            </a:r>
            <a:r>
              <a:rPr lang="sl-SI" dirty="0">
                <a:solidFill>
                  <a:srgbClr val="FF0000"/>
                </a:solidFill>
              </a:rPr>
              <a:t> 9,6 </a:t>
            </a:r>
            <a:r>
              <a:rPr lang="en-SI" dirty="0">
                <a:solidFill>
                  <a:srgbClr val="FF0000"/>
                </a:solidFill>
              </a:rPr>
              <a:t>≈</a:t>
            </a:r>
            <a:r>
              <a:rPr lang="sl-SI" dirty="0">
                <a:solidFill>
                  <a:srgbClr val="FF0000"/>
                </a:solidFill>
              </a:rPr>
              <a:t> 10:1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0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Dodatne naloge 1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Vzemite zadnji tri cifre vaše vpisne številke. To število negirajte in pretvorite v binarni zapis z obliko</a:t>
            </a:r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predznak in velikost</a:t>
            </a:r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dvojiški komplement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2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Dodatne naloge 2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Na </a:t>
            </a:r>
            <a:r>
              <a:rPr lang="sl-SI" dirty="0">
                <a:hlinkClick r:id="rId2"/>
              </a:rPr>
              <a:t>https://www.random.org/bytes/</a:t>
            </a:r>
            <a:r>
              <a:rPr lang="sl-SI" dirty="0"/>
              <a:t> generirajte 2B (16 bitov) podatkov v binarni obliki. Drugi bit nastavite na 1, če še ni.</a:t>
            </a:r>
          </a:p>
          <a:p>
            <a:pPr marL="0" lvl="0" indent="0">
              <a:buNone/>
            </a:pPr>
            <a:r>
              <a:rPr lang="sl-SI" dirty="0"/>
              <a:t>Kakšna je desetiška vrednost zapisa, če ga tolmačimo kot znanstveni zapis (11 bitov mantisa, 5 bitov eksponent)?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Nepredznačena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cela števila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solidFill>
                  <a:srgbClr val="FF0000"/>
                </a:solidFill>
                <a:cs typeface="Garamond"/>
                <a:sym typeface="Garamond" pitchFamily="18" charset="0"/>
              </a:rPr>
              <a:t>Desetiško </a:t>
            </a:r>
            <a:r>
              <a:rPr lang="en-SI" dirty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 Binarno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19 = 16 + 2 + 1 = 2</a:t>
            </a:r>
            <a:r>
              <a:rPr lang="sl-SI" baseline="30000" dirty="0">
                <a:cs typeface="Garamond"/>
                <a:sym typeface="Symbol" panose="05050102010706020507" pitchFamily="18" charset="2"/>
              </a:rPr>
              <a:t>4</a:t>
            </a:r>
            <a:r>
              <a:rPr lang="sl-SI" dirty="0">
                <a:cs typeface="Garamond"/>
                <a:sym typeface="Symbol" panose="05050102010706020507" pitchFamily="18" charset="2"/>
              </a:rPr>
              <a:t> +</a:t>
            </a:r>
            <a:r>
              <a:rPr lang="sl-SI" dirty="0">
                <a:cs typeface="Garamond"/>
                <a:sym typeface="Garamond" pitchFamily="18" charset="0"/>
              </a:rPr>
              <a:t> 2</a:t>
            </a:r>
            <a:r>
              <a:rPr lang="sl-SI" baseline="30000" dirty="0">
                <a:cs typeface="Garamond"/>
                <a:sym typeface="Garamond" pitchFamily="18" charset="0"/>
              </a:rPr>
              <a:t>1</a:t>
            </a:r>
            <a:r>
              <a:rPr lang="sl-SI" dirty="0">
                <a:cs typeface="Garamond"/>
                <a:sym typeface="Garamond" pitchFamily="18" charset="0"/>
              </a:rPr>
              <a:t> + 2</a:t>
            </a:r>
            <a:r>
              <a:rPr lang="sl-SI" baseline="30000" dirty="0">
                <a:cs typeface="Garamond"/>
                <a:sym typeface="Garamond" pitchFamily="18" charset="0"/>
              </a:rPr>
              <a:t>0</a:t>
            </a:r>
            <a:r>
              <a:rPr lang="en-SI" dirty="0">
                <a:cs typeface="Garamond"/>
                <a:sym typeface="Symbol" panose="05050102010706020507" pitchFamily="18" charset="2"/>
              </a:rPr>
              <a:t> </a:t>
            </a:r>
            <a:r>
              <a:rPr lang="sl-SI" dirty="0">
                <a:cs typeface="Garamond"/>
                <a:sym typeface="Symbol" panose="05050102010706020507" pitchFamily="18" charset="2"/>
              </a:rPr>
              <a:t> 	10011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				</a:t>
            </a:r>
            <a:r>
              <a:rPr lang="sl-SI" sz="1600" spc="600" dirty="0">
                <a:cs typeface="Garamond"/>
                <a:sym typeface="Symbol" panose="05050102010706020507" pitchFamily="18" charset="2"/>
              </a:rPr>
              <a:t>43210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ali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19 / 2 = 9 	ostanek 1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9 / 2 = 4 	ostanek 1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4 / 2 = 2 	ostanek 0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2 / 2 = 1 	ostanek 0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1 / 2 = </a:t>
            </a:r>
            <a:r>
              <a:rPr lang="sl-SI" b="1" dirty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0</a:t>
            </a:r>
            <a:r>
              <a:rPr lang="sl-SI" dirty="0">
                <a:cs typeface="Garamond"/>
                <a:sym typeface="Symbol" panose="05050102010706020507" pitchFamily="18" charset="2"/>
              </a:rPr>
              <a:t> 	ostanek 1</a:t>
            </a:r>
          </a:p>
        </p:txBody>
      </p:sp>
      <p:cxnSp>
        <p:nvCxnSpPr>
          <p:cNvPr id="3" name="Raven puščični povezovalnik 2"/>
          <p:cNvCxnSpPr/>
          <p:nvPr/>
        </p:nvCxnSpPr>
        <p:spPr>
          <a:xfrm flipV="1">
            <a:off x="4916424" y="4038600"/>
            <a:ext cx="0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Dodatne naloge 3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Dopolnite sledečo tabelo (za binarna števila uporabite 8 bitov)</a:t>
            </a:r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8818"/>
              </p:ext>
            </p:extLst>
          </p:nvPr>
        </p:nvGraphicFramePr>
        <p:xfrm>
          <a:off x="2187448" y="3179402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501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2726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888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Desetiška vrednost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Predznak in velikost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Dvojiški komplement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04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-75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91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0110 0011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4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1100 0101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0001 1010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6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1111 1111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4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1000 0000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03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Dodatne naloge 4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Dopolnite sledečo tabelo. Za shranjevanje števil v plavajoči vejici uporabe 14 bitov, pri čemer je 1B namenjen za mantiso, ostalo za eksponent.</a:t>
            </a:r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20875"/>
              </p:ext>
            </p:extLst>
          </p:nvPr>
        </p:nvGraphicFramePr>
        <p:xfrm>
          <a:off x="1111392" y="3357355"/>
          <a:ext cx="93370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575">
                  <a:extLst>
                    <a:ext uri="{9D8B030D-6E8A-4147-A177-3AD203B41FA5}">
                      <a16:colId xmlns:a16="http://schemas.microsoft.com/office/drawing/2014/main" val="19501349"/>
                    </a:ext>
                  </a:extLst>
                </a:gridCol>
                <a:gridCol w="4133088">
                  <a:extLst>
                    <a:ext uri="{9D8B030D-6E8A-4147-A177-3AD203B41FA5}">
                      <a16:colId xmlns:a16="http://schemas.microsoft.com/office/drawing/2014/main" val="1612726796"/>
                    </a:ext>
                  </a:extLst>
                </a:gridCol>
                <a:gridCol w="2881375">
                  <a:extLst>
                    <a:ext uri="{9D8B030D-6E8A-4147-A177-3AD203B41FA5}">
                      <a16:colId xmlns:a16="http://schemas.microsoft.com/office/drawing/2014/main" val="315888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Desetiška vrednost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Dvojiški zapis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Dejanska desetiška vrednost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-1/128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04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-154,9375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91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125,75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4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14256,0625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70514,3125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6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1100</a:t>
                      </a:r>
                      <a:r>
                        <a:rPr lang="sl-SI" baseline="0" dirty="0"/>
                        <a:t> 0001   010101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4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0100</a:t>
                      </a:r>
                      <a:r>
                        <a:rPr lang="sl-SI" dirty="0"/>
                        <a:t> 0</a:t>
                      </a:r>
                      <a:r>
                        <a:rPr lang="en-SI" dirty="0"/>
                        <a:t>0</a:t>
                      </a:r>
                      <a:r>
                        <a:rPr lang="sl-SI" dirty="0"/>
                        <a:t>00</a:t>
                      </a:r>
                      <a:r>
                        <a:rPr lang="en-SI" dirty="0"/>
                        <a:t> </a:t>
                      </a:r>
                      <a:r>
                        <a:rPr lang="sl-SI" dirty="0"/>
                        <a:t>  </a:t>
                      </a:r>
                      <a:r>
                        <a:rPr lang="en-SI" dirty="0"/>
                        <a:t>0000</a:t>
                      </a:r>
                      <a:r>
                        <a:rPr lang="sl-SI" dirty="0"/>
                        <a:t>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l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03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1100</a:t>
                      </a:r>
                      <a:r>
                        <a:rPr lang="sl-SI" dirty="0"/>
                        <a:t> 000</a:t>
                      </a:r>
                      <a:r>
                        <a:rPr lang="en-SI" dirty="0"/>
                        <a:t>0 </a:t>
                      </a:r>
                      <a:r>
                        <a:rPr lang="sl-SI" dirty="0"/>
                        <a:t> </a:t>
                      </a:r>
                      <a:r>
                        <a:rPr lang="en-SI" dirty="0"/>
                        <a:t>0010</a:t>
                      </a:r>
                      <a:r>
                        <a:rPr lang="sl-SI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l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98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Predznak in velikost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/>
              <a:t>Prvi bit: predznak</a:t>
            </a:r>
          </a:p>
          <a:p>
            <a:pPr marL="457200" lvl="1" indent="0">
              <a:buNone/>
            </a:pPr>
            <a:r>
              <a:rPr lang="sl-SI" sz="2800" dirty="0"/>
              <a:t>0 : pozitivna števila</a:t>
            </a:r>
          </a:p>
          <a:p>
            <a:pPr marL="457200" lvl="1" indent="0">
              <a:buNone/>
            </a:pPr>
            <a:r>
              <a:rPr lang="sl-SI" sz="2800" dirty="0"/>
              <a:t>1: negativna števila</a:t>
            </a:r>
          </a:p>
          <a:p>
            <a:pPr marL="457200" lvl="1" indent="0">
              <a:buNone/>
            </a:pPr>
            <a:endParaRPr lang="sl-SI" sz="2800" dirty="0"/>
          </a:p>
          <a:p>
            <a:pPr marL="457200" lvl="1" indent="0">
              <a:buNone/>
            </a:pPr>
            <a:r>
              <a:rPr lang="sl-SI" sz="2800" dirty="0"/>
              <a:t>0</a:t>
            </a:r>
            <a:r>
              <a:rPr lang="sl-SI" sz="2800" dirty="0">
                <a:cs typeface="Garamond"/>
                <a:sym typeface="Symbol" panose="05050102010706020507" pitchFamily="18" charset="2"/>
              </a:rPr>
              <a:t>10011 </a:t>
            </a:r>
            <a:r>
              <a:rPr lang="en-SI" sz="2800" dirty="0">
                <a:cs typeface="Garamond"/>
                <a:sym typeface="Symbol" panose="05050102010706020507" pitchFamily="18" charset="2"/>
              </a:rPr>
              <a:t></a:t>
            </a:r>
            <a:r>
              <a:rPr lang="sl-SI" sz="2800" dirty="0">
                <a:cs typeface="Garamond"/>
                <a:sym typeface="Symbol" panose="05050102010706020507" pitchFamily="18" charset="2"/>
              </a:rPr>
              <a:t> +19</a:t>
            </a:r>
          </a:p>
          <a:p>
            <a:pPr marL="457200" lvl="1" indent="0">
              <a:buNone/>
            </a:pPr>
            <a:r>
              <a:rPr lang="sl-SI" sz="2800" dirty="0">
                <a:sym typeface="Symbol" panose="05050102010706020507" pitchFamily="18" charset="2"/>
              </a:rPr>
              <a:t>1</a:t>
            </a:r>
            <a:r>
              <a:rPr lang="sl-SI" sz="2800" dirty="0">
                <a:cs typeface="Garamond"/>
                <a:sym typeface="Symbol" panose="05050102010706020507" pitchFamily="18" charset="2"/>
              </a:rPr>
              <a:t>10011 </a:t>
            </a:r>
            <a:r>
              <a:rPr lang="en-SI" sz="2800" dirty="0">
                <a:cs typeface="Garamond"/>
                <a:sym typeface="Symbol" panose="05050102010706020507" pitchFamily="18" charset="2"/>
              </a:rPr>
              <a:t></a:t>
            </a:r>
            <a:r>
              <a:rPr lang="sl-SI" sz="2800" dirty="0">
                <a:cs typeface="Garamond"/>
                <a:sym typeface="Symbol" panose="05050102010706020507" pitchFamily="18" charset="2"/>
              </a:rPr>
              <a:t> -19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6807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1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/>
          </a:p>
          <a:p>
            <a:pPr marL="0" indent="0">
              <a:buNone/>
            </a:pPr>
            <a:r>
              <a:rPr lang="sl-SI" dirty="0"/>
              <a:t>Kakšna je desetiška vrednost 8-bitne dvojiške količine 10101000, če jo tolmačimo kot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 err="1"/>
              <a:t>nepredznačeno</a:t>
            </a:r>
            <a:r>
              <a:rPr lang="sl-SI" dirty="0"/>
              <a:t> celo število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predznačeno celo število, predstavljeno v zapisu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  <a:endParaRPr lang="en-US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1 -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/>
          </a:p>
          <a:p>
            <a:pPr marL="0" indent="0">
              <a:buNone/>
            </a:pPr>
            <a:r>
              <a:rPr lang="sl-SI" dirty="0"/>
              <a:t>Kakšna je desetiška vrednost 8-bitne dvojiške količine 10101000, če jo tolmačimo kot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 err="1"/>
              <a:t>nepredznačeno</a:t>
            </a:r>
            <a:r>
              <a:rPr lang="sl-SI" dirty="0"/>
              <a:t> celo število </a:t>
            </a:r>
            <a:r>
              <a:rPr lang="sl-SI" dirty="0">
                <a:solidFill>
                  <a:srgbClr val="FF0000"/>
                </a:solidFill>
              </a:rPr>
              <a:t>168</a:t>
            </a:r>
            <a:endParaRPr lang="en-US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predznačeno celo število, predstavljeno v zapisu </a:t>
            </a:r>
            <a:r>
              <a:rPr lang="sl-SI" i="1" dirty="0"/>
              <a:t>predznak in velikost</a:t>
            </a:r>
            <a:r>
              <a:rPr lang="sl-SI" dirty="0"/>
              <a:t>? </a:t>
            </a:r>
            <a:r>
              <a:rPr lang="sl-SI" dirty="0">
                <a:solidFill>
                  <a:srgbClr val="FF0000"/>
                </a:solidFill>
              </a:rPr>
              <a:t>-40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2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bi v dvojiški obliki s pomočjo osmih bitov zapisali </a:t>
            </a:r>
            <a:r>
              <a:rPr lang="sl-SI" dirty="0" err="1"/>
              <a:t>nepredznačeno</a:t>
            </a:r>
            <a:r>
              <a:rPr lang="sl-SI" dirty="0"/>
              <a:t> desetiško vrednost 97?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2 - rešitev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bi v dvojiški obliki s pomočjo osmih bitov zapisali </a:t>
            </a:r>
            <a:r>
              <a:rPr lang="sl-SI" dirty="0" err="1"/>
              <a:t>nepredznačeno</a:t>
            </a:r>
            <a:r>
              <a:rPr lang="sl-SI" dirty="0"/>
              <a:t> desetiško vrednost 97?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>
                <a:solidFill>
                  <a:srgbClr val="FF0000"/>
                </a:solidFill>
              </a:rPr>
              <a:t>01100001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3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izgledajo predznačena cela števila -300 in +254 v dvojiški obliki, če uporabimo 10 bitov in obliko zapisa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3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12147</TotalTime>
  <Words>1337</Words>
  <Application>Microsoft Office PowerPoint</Application>
  <PresentationFormat>Widescreen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Garamond</vt:lpstr>
      <vt:lpstr>Wingdings</vt:lpstr>
      <vt:lpstr>Officeova tema</vt:lpstr>
      <vt:lpstr>PowerPoint Presentation</vt:lpstr>
      <vt:lpstr>Nepredznačena cela števila</vt:lpstr>
      <vt:lpstr>Nepredznačena cela števila</vt:lpstr>
      <vt:lpstr>Predznak in velikost</vt:lpstr>
      <vt:lpstr>Naloga 1</vt:lpstr>
      <vt:lpstr>Naloga 1 - rešitev</vt:lpstr>
      <vt:lpstr>Naloga 2</vt:lpstr>
      <vt:lpstr>Naloga 2 - rešitev</vt:lpstr>
      <vt:lpstr>Naloga 3</vt:lpstr>
      <vt:lpstr>Naloga 3 - rešitev</vt:lpstr>
      <vt:lpstr>Naloga 4</vt:lpstr>
      <vt:lpstr>Naloga 4 - rešitev</vt:lpstr>
      <vt:lpstr>Dvojiški komplement</vt:lpstr>
      <vt:lpstr>Naloga 5</vt:lpstr>
      <vt:lpstr>Naloga 5 - rešitev</vt:lpstr>
      <vt:lpstr>Naloga 6</vt:lpstr>
      <vt:lpstr>Naloga 6 - rešitev</vt:lpstr>
      <vt:lpstr>Znanstveni zapis</vt:lpstr>
      <vt:lpstr>Naloga 7 </vt:lpstr>
      <vt:lpstr>Naloga 7 - rešitev </vt:lpstr>
      <vt:lpstr>Shranjevanje drugih podatkov</vt:lpstr>
      <vt:lpstr>Naloga 8 </vt:lpstr>
      <vt:lpstr>Naloga 8 - rešitev </vt:lpstr>
      <vt:lpstr>Naloga 9</vt:lpstr>
      <vt:lpstr>Naloga 9 - rešitev</vt:lpstr>
      <vt:lpstr>Naloga 10 </vt:lpstr>
      <vt:lpstr>Naloga 10 - rešitev </vt:lpstr>
      <vt:lpstr>Dodatne naloge 1</vt:lpstr>
      <vt:lpstr>Dodatne naloge 2 </vt:lpstr>
      <vt:lpstr>Dodatne naloge 3 </vt:lpstr>
      <vt:lpstr>Dodatne naloge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Gomišček, Rok</cp:lastModifiedBy>
  <cp:revision>32</cp:revision>
  <dcterms:created xsi:type="dcterms:W3CDTF">2018-10-23T07:26:50Z</dcterms:created>
  <dcterms:modified xsi:type="dcterms:W3CDTF">2022-11-11T09:42:18Z</dcterms:modified>
</cp:coreProperties>
</file>