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93" r:id="rId2"/>
    <p:sldId id="394" r:id="rId3"/>
    <p:sldId id="396" r:id="rId4"/>
    <p:sldId id="397" r:id="rId5"/>
    <p:sldId id="405" r:id="rId6"/>
    <p:sldId id="399" r:id="rId7"/>
    <p:sldId id="400" r:id="rId8"/>
    <p:sldId id="403" r:id="rId9"/>
    <p:sldId id="401" r:id="rId10"/>
    <p:sldId id="402" r:id="rId11"/>
    <p:sldId id="404" r:id="rId12"/>
    <p:sldId id="257" r:id="rId13"/>
    <p:sldId id="327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9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74" r:id="rId33"/>
    <p:sldId id="258" r:id="rId3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F29"/>
    <a:srgbClr val="FFF1EF"/>
    <a:srgbClr val="180A02"/>
    <a:srgbClr val="EAE7FF"/>
    <a:srgbClr val="00AC00"/>
    <a:srgbClr val="E7E7F9"/>
    <a:srgbClr val="A70D9C"/>
    <a:srgbClr val="ED6363"/>
    <a:srgbClr val="FF0066"/>
    <a:srgbClr val="F46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88043" autoAdjust="0"/>
  </p:normalViewPr>
  <p:slideViewPr>
    <p:cSldViewPr snapToGrid="0">
      <p:cViewPr varScale="1">
        <p:scale>
          <a:sx n="59" d="100"/>
          <a:sy n="59" d="100"/>
        </p:scale>
        <p:origin x="10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CF24B-411D-4105-9296-E3C7A9BC88EC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F4217-D3EC-4698-9A18-7BA27DA2A8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15. 11. 2021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S095219761200313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3007242" y="2586997"/>
            <a:ext cx="693299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V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I</a:t>
            </a:r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Jeziki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in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prevajalniki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/2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endParaRPr lang="sl-SI" sz="2200" b="1" dirty="0">
              <a:solidFill>
                <a:schemeClr val="tx1">
                  <a:lumMod val="95000"/>
                  <a:lumOff val="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3505101" y="3708487"/>
            <a:ext cx="6575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en-GB" sz="3600" b="1" dirty="0">
                <a:latin typeface="Garamond" charset="0"/>
                <a:ea typeface="Garamond" charset="0"/>
                <a:cs typeface="Garamond" charset="0"/>
              </a:rPr>
              <a:t>3</a:t>
            </a:r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Hierarhija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po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Chomskemu</a:t>
            </a:r>
            <a:endParaRPr lang="sl-SI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456577" y="6157204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</p:spTree>
    <p:extLst>
      <p:ext uri="{BB962C8B-B14F-4D97-AF65-F5344CB8AC3E}">
        <p14:creationId xmlns:p14="http://schemas.microsoft.com/office/powerpoint/2010/main" val="13343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3935277" y="1361789"/>
            <a:ext cx="4507625" cy="584566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Programski jeziki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226"/>
          <p:cNvPicPr/>
          <p:nvPr/>
        </p:nvPicPr>
        <p:blipFill>
          <a:blip r:embed="rId2"/>
          <a:stretch>
            <a:fillRect/>
          </a:stretch>
        </p:blipFill>
        <p:spPr>
          <a:xfrm>
            <a:off x="9835141" y="1184882"/>
            <a:ext cx="2136140" cy="24028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grpSp>
        <p:nvGrpSpPr>
          <p:cNvPr id="9" name="Skupina 8"/>
          <p:cNvGrpSpPr/>
          <p:nvPr/>
        </p:nvGrpSpPr>
        <p:grpSpPr>
          <a:xfrm>
            <a:off x="800905" y="1946355"/>
            <a:ext cx="9034236" cy="2737782"/>
            <a:chOff x="1398410" y="2844600"/>
            <a:chExt cx="9737655" cy="3241412"/>
          </a:xfrm>
        </p:grpSpPr>
        <p:pic>
          <p:nvPicPr>
            <p:cNvPr id="10" name="Picture 1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98410" y="3089564"/>
              <a:ext cx="9311153" cy="2713765"/>
            </a:xfrm>
            <a:prstGeom prst="rect">
              <a:avLst/>
            </a:prstGeom>
          </p:spPr>
        </p:pic>
        <p:sp>
          <p:nvSpPr>
            <p:cNvPr id="11" name="Zaobljeni pravokotnik 10"/>
            <p:cNvSpPr/>
            <p:nvPr/>
          </p:nvSpPr>
          <p:spPr>
            <a:xfrm>
              <a:off x="1501870" y="3173775"/>
              <a:ext cx="1052945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Strojni jezik</a:t>
              </a:r>
            </a:p>
          </p:txBody>
        </p:sp>
        <p:sp>
          <p:nvSpPr>
            <p:cNvPr id="12" name="Zaobljeni pravokotnik 11"/>
            <p:cNvSpPr/>
            <p:nvPr/>
          </p:nvSpPr>
          <p:spPr>
            <a:xfrm>
              <a:off x="2658275" y="3173775"/>
              <a:ext cx="1052945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Zbirni jezik</a:t>
              </a:r>
            </a:p>
          </p:txBody>
        </p:sp>
        <p:sp>
          <p:nvSpPr>
            <p:cNvPr id="13" name="Zaobljeni pravokotnik 12"/>
            <p:cNvSpPr/>
            <p:nvPr/>
          </p:nvSpPr>
          <p:spPr>
            <a:xfrm>
              <a:off x="4212766" y="3081159"/>
              <a:ext cx="2342105" cy="798116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Programski jezik npr. C++, Java, </a:t>
              </a:r>
              <a:r>
                <a:rPr lang="sl-SI" sz="1600" dirty="0" err="1">
                  <a:solidFill>
                    <a:schemeClr val="tx1"/>
                  </a:solidFill>
                </a:rPr>
                <a:t>Python</a:t>
              </a:r>
              <a:endParaRPr lang="sl-SI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Zaobljeni pravokotnik 13"/>
            <p:cNvSpPr/>
            <p:nvPr/>
          </p:nvSpPr>
          <p:spPr>
            <a:xfrm>
              <a:off x="7056417" y="3295274"/>
              <a:ext cx="1331704" cy="584001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Psevdokoda</a:t>
              </a:r>
            </a:p>
          </p:txBody>
        </p:sp>
        <p:sp>
          <p:nvSpPr>
            <p:cNvPr id="15" name="Zaobljeni pravokotnik 14"/>
            <p:cNvSpPr/>
            <p:nvPr/>
          </p:nvSpPr>
          <p:spPr>
            <a:xfrm>
              <a:off x="8830463" y="2844600"/>
              <a:ext cx="1776604" cy="1032017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Angleščina, španščina, japonščina itd.</a:t>
              </a:r>
            </a:p>
          </p:txBody>
        </p:sp>
        <p:sp>
          <p:nvSpPr>
            <p:cNvPr id="16" name="Zaobljeni pravokotnik 15"/>
            <p:cNvSpPr/>
            <p:nvPr/>
          </p:nvSpPr>
          <p:spPr>
            <a:xfrm>
              <a:off x="5334757" y="4300380"/>
              <a:ext cx="1580989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rgbClr val="EF3324"/>
                  </a:solidFill>
                </a:rPr>
                <a:t>Visokonivojski jeziki</a:t>
              </a:r>
            </a:p>
          </p:txBody>
        </p:sp>
        <p:sp>
          <p:nvSpPr>
            <p:cNvPr id="17" name="Zaobljeni pravokotnik 16"/>
            <p:cNvSpPr/>
            <p:nvPr/>
          </p:nvSpPr>
          <p:spPr>
            <a:xfrm>
              <a:off x="9152816" y="4300380"/>
              <a:ext cx="1497185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rgbClr val="EF3324"/>
                  </a:solidFill>
                </a:rPr>
                <a:t>Naravni jeziki</a:t>
              </a:r>
            </a:p>
          </p:txBody>
        </p:sp>
        <p:sp>
          <p:nvSpPr>
            <p:cNvPr id="18" name="Zaobljeni pravokotnik 17"/>
            <p:cNvSpPr/>
            <p:nvPr/>
          </p:nvSpPr>
          <p:spPr>
            <a:xfrm>
              <a:off x="1601287" y="4300380"/>
              <a:ext cx="1583460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rgbClr val="EF3324"/>
                  </a:solidFill>
                </a:rPr>
                <a:t>Nizkonivojski jeziki</a:t>
              </a:r>
            </a:p>
          </p:txBody>
        </p:sp>
        <p:sp>
          <p:nvSpPr>
            <p:cNvPr id="19" name="Zaobljeni pravokotnik 18"/>
            <p:cNvSpPr/>
            <p:nvPr/>
          </p:nvSpPr>
          <p:spPr>
            <a:xfrm>
              <a:off x="9021663" y="5144628"/>
              <a:ext cx="2114402" cy="941384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Ni povezan z hardwareom (strojna oprema)</a:t>
              </a:r>
            </a:p>
          </p:txBody>
        </p:sp>
        <p:sp>
          <p:nvSpPr>
            <p:cNvPr id="20" name="Zaobljeni pravokotnik 19"/>
            <p:cNvSpPr/>
            <p:nvPr/>
          </p:nvSpPr>
          <p:spPr>
            <a:xfrm>
              <a:off x="4440722" y="5219688"/>
              <a:ext cx="3357803" cy="333085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Manj povezan </a:t>
              </a:r>
              <a:r>
                <a:rPr lang="en-GB" sz="1600" dirty="0">
                  <a:solidFill>
                    <a:schemeClr val="tx1"/>
                  </a:solidFill>
                </a:rPr>
                <a:t>s </a:t>
              </a:r>
              <a:r>
                <a:rPr lang="en-GB" sz="1600" dirty="0" err="1">
                  <a:solidFill>
                    <a:schemeClr val="tx1"/>
                  </a:solidFill>
                </a:rPr>
                <a:t>strojem</a:t>
              </a:r>
              <a:endParaRPr lang="sl-SI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Zaobljeni pravokotnik 20"/>
            <p:cNvSpPr/>
            <p:nvPr/>
          </p:nvSpPr>
          <p:spPr>
            <a:xfrm>
              <a:off x="1824912" y="5106016"/>
              <a:ext cx="1607268" cy="705718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600" dirty="0">
                  <a:solidFill>
                    <a:schemeClr val="tx1"/>
                  </a:solidFill>
                </a:rPr>
                <a:t>Zelo povezan z hardwareom </a:t>
              </a:r>
            </a:p>
          </p:txBody>
        </p:sp>
      </p:grpSp>
      <p:sp>
        <p:nvSpPr>
          <p:cNvPr id="22" name="Označba mesta vsebine 2">
            <a:extLst>
              <a:ext uri="{FF2B5EF4-FFF2-40B4-BE49-F238E27FC236}">
                <a16:creationId xmlns:a16="http://schemas.microsoft.com/office/drawing/2014/main" id="{ADF2DAE8-D384-4F94-9419-3D41F0D3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576" y="4871123"/>
            <a:ext cx="5249290" cy="1867096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Programski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več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sto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..)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Deklarativni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proceduralni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endParaRPr lang="en-GB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Skriptni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(awk)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Simbolični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(Mathematica.. 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23" name="Označba mesta vsebine 2">
            <a:extLst>
              <a:ext uri="{FF2B5EF4-FFF2-40B4-BE49-F238E27FC236}">
                <a16:creationId xmlns:a16="http://schemas.microsoft.com/office/drawing/2014/main" id="{41BBA4FB-4484-4388-A67F-01E73D7E031D}"/>
              </a:ext>
            </a:extLst>
          </p:cNvPr>
          <p:cNvSpPr txBox="1">
            <a:spLocks/>
          </p:cNvSpPr>
          <p:nvPr/>
        </p:nvSpPr>
        <p:spPr>
          <a:xfrm>
            <a:off x="6540659" y="4824595"/>
            <a:ext cx="5557530" cy="1709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na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podlagi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seznamov</a:t>
            </a:r>
            <a:endParaRPr lang="en-GB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za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opisovanje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pomena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(XML, OWL2, Linked Data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itd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.)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za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generiranje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formul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-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LagraMge</a:t>
            </a:r>
            <a:endParaRPr lang="en-GB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ITD. ITD…. 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4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3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2629500" y="2415825"/>
            <a:ext cx="693299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IV.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Jeziki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in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prevajalniki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/2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endParaRPr lang="sl-SI" sz="2200" b="1" dirty="0">
              <a:solidFill>
                <a:schemeClr val="tx1">
                  <a:lumMod val="95000"/>
                  <a:lumOff val="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2808464" y="3660760"/>
            <a:ext cx="6575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en-GB" sz="3600" b="1" dirty="0">
                <a:latin typeface="Garamond" charset="0"/>
                <a:ea typeface="Garamond" charset="0"/>
                <a:cs typeface="Garamond" charset="0"/>
              </a:rPr>
              <a:t>5</a:t>
            </a:r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Prevajalniki</a:t>
            </a:r>
            <a:endParaRPr lang="sl-SI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423919" y="6201476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  <p:pic>
        <p:nvPicPr>
          <p:cNvPr id="2" name="Picture 226">
            <a:extLst>
              <a:ext uri="{FF2B5EF4-FFF2-40B4-BE49-F238E27FC236}">
                <a16:creationId xmlns:a16="http://schemas.microsoft.com/office/drawing/2014/main" id="{CADDE01F-63CB-44CF-AACE-2B3F8D715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35141" y="1184882"/>
            <a:ext cx="2136140" cy="24028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508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8452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CILJI PREDAVANJA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169714"/>
            <a:ext cx="9973108" cy="4577167"/>
          </a:xfrm>
        </p:spPr>
        <p:txBody>
          <a:bodyPr>
            <a:normAutofit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1.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Našteti in opisati faze delovanja tipičnega prevajalnika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2.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Demonstrirati kako razbiti niz na lekseme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3.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Razumeti gramatična pravila podana v formatu BNF in zgraditi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sintaksna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drevesa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4.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Razložiti pomen rekurzivnih definicij in izogibanja dvoumnostim pri uporabi gramatik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5.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Razložiti kako semantična analiza uporablja semantične zapise za ugotavljanje pomena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6.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Razložiti nekaj pristopov k lokalni optimizaciji kode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7. 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Opisati primer pristopa h globalni optimizaciji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40173" y="15192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b="1" dirty="0">
                <a:solidFill>
                  <a:srgbClr val="E12F29"/>
                </a:solidFill>
                <a:latin typeface="Garamond" panose="02020404030301010803" pitchFamily="18" charset="0"/>
              </a:rPr>
              <a:t>Uvod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9450593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CPE izvajajo samo strojni jezik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vsak program se mora prevesti v strojni jezik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Prevajanje iz zbirnega v strojni jezik je trivialno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prevajanje 1:1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Prevajanje iz visoko-nivojskih jezikov je veliko bolj kompleksno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prevajanje 1:M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</a:rPr>
              <a:t>Prevajalniki prevajajo programe iz visoko-nivojskih jezikov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solidFill>
                  <a:srgbClr val="E12F29"/>
                </a:solidFill>
                <a:latin typeface="Garamond"/>
                <a:cs typeface="Garamond"/>
              </a:rPr>
              <a:t>Dve glavni zahtevi za prevajalnike: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pravilnost: strojni ukazi morajo narediti natančno to kar pomenijo visoko-nivojski ukazi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</a:rPr>
              <a:t>učinkovitost in jedrnatost: strojna koda mora biti optimizirana in se mora izvajati hitro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873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3434926" y="1578997"/>
            <a:ext cx="8575964" cy="2039899"/>
          </a:xfrm>
          <a:prstGeom prst="rect">
            <a:avLst/>
          </a:prstGeom>
        </p:spPr>
      </p:pic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781729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Proces prevajanja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598947"/>
            <a:ext cx="8545008" cy="4201651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1.	Leksikalna analiza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združevanje znakov v lekseme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2.	</a:t>
            </a:r>
            <a:r>
              <a:rPr lang="sl-SI" sz="2000" i="1" dirty="0" err="1">
                <a:latin typeface="Garamond"/>
                <a:cs typeface="Garamond"/>
                <a:sym typeface="Garamond" pitchFamily="18" charset="0"/>
              </a:rPr>
              <a:t>Sintaksna</a:t>
            </a: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 analiza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preverjanje sintakse in gradnja notranje predstavitve programa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3.	Semantična analiza in generiranje kode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analiza pomena in generiranje strojnih ukazov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i="1" dirty="0">
                <a:latin typeface="Garamond"/>
                <a:cs typeface="Garamond"/>
                <a:sym typeface="Garamond" pitchFamily="18" charset="0"/>
              </a:rPr>
              <a:t>4.	Optimizacija kode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izboljševanje časovne in prostorske učinkovitosti kode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363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Proces izvajanja programa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Proces izvajanja programa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5012793" y="1331495"/>
            <a:ext cx="6457680" cy="5232823"/>
            <a:chOff x="5444152" y="991445"/>
            <a:chExt cx="6499928" cy="5302228"/>
          </a:xfrm>
        </p:grpSpPr>
        <p:sp>
          <p:nvSpPr>
            <p:cNvPr id="9" name="Pravokotnik 8"/>
            <p:cNvSpPr/>
            <p:nvPr/>
          </p:nvSpPr>
          <p:spPr>
            <a:xfrm>
              <a:off x="6407767" y="1172089"/>
              <a:ext cx="921254" cy="674368"/>
            </a:xfrm>
            <a:prstGeom prst="rect">
              <a:avLst/>
            </a:prstGeom>
            <a:solidFill>
              <a:srgbClr val="ACDCF8"/>
            </a:solidFill>
            <a:ln>
              <a:solidFill>
                <a:srgbClr val="AADDF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300" dirty="0">
                  <a:solidFill>
                    <a:schemeClr val="tx1"/>
                  </a:solidFill>
                </a:rPr>
                <a:t>Program v zbirnem jeziku</a:t>
              </a:r>
            </a:p>
          </p:txBody>
        </p:sp>
        <p:sp>
          <p:nvSpPr>
            <p:cNvPr id="10" name="Pravokotnik 9"/>
            <p:cNvSpPr/>
            <p:nvPr/>
          </p:nvSpPr>
          <p:spPr>
            <a:xfrm>
              <a:off x="9573608" y="3338318"/>
              <a:ext cx="911656" cy="1068618"/>
            </a:xfrm>
            <a:prstGeom prst="rect">
              <a:avLst/>
            </a:prstGeom>
            <a:solidFill>
              <a:srgbClr val="ACDCF8"/>
            </a:solidFill>
            <a:ln>
              <a:solidFill>
                <a:srgbClr val="AADDF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300" dirty="0">
                  <a:solidFill>
                    <a:schemeClr val="tx1"/>
                  </a:solidFill>
                </a:rPr>
                <a:t>Program v strojnem jeziku, naložen v pomnilnik</a:t>
              </a:r>
            </a:p>
          </p:txBody>
        </p:sp>
        <p:sp>
          <p:nvSpPr>
            <p:cNvPr id="11" name="Pravokotnik 10"/>
            <p:cNvSpPr/>
            <p:nvPr/>
          </p:nvSpPr>
          <p:spPr>
            <a:xfrm>
              <a:off x="9573608" y="1179055"/>
              <a:ext cx="921254" cy="674368"/>
            </a:xfrm>
            <a:prstGeom prst="rect">
              <a:avLst/>
            </a:prstGeom>
            <a:solidFill>
              <a:srgbClr val="ACDCF8"/>
            </a:solidFill>
            <a:ln>
              <a:solidFill>
                <a:srgbClr val="AADDF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300" dirty="0">
                  <a:solidFill>
                    <a:schemeClr val="tx1"/>
                  </a:solidFill>
                </a:rPr>
                <a:t>Program v strojnem jeziku</a:t>
              </a:r>
            </a:p>
          </p:txBody>
        </p:sp>
        <p:sp>
          <p:nvSpPr>
            <p:cNvPr id="12" name="Zaobljeni pravokotnik 11"/>
            <p:cNvSpPr/>
            <p:nvPr/>
          </p:nvSpPr>
          <p:spPr>
            <a:xfrm>
              <a:off x="7929063" y="1340995"/>
              <a:ext cx="1074057" cy="336556"/>
            </a:xfrm>
            <a:prstGeom prst="roundRect">
              <a:avLst/>
            </a:prstGeom>
            <a:solidFill>
              <a:srgbClr val="ACDCF8"/>
            </a:solidFill>
            <a:ln>
              <a:solidFill>
                <a:srgbClr val="ACDC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300" dirty="0">
                  <a:solidFill>
                    <a:schemeClr val="tx1"/>
                  </a:solidFill>
                </a:rPr>
                <a:t>Zbirnik </a:t>
              </a:r>
            </a:p>
          </p:txBody>
        </p:sp>
        <p:sp>
          <p:nvSpPr>
            <p:cNvPr id="13" name="Zaobljeni pravokotnik 12"/>
            <p:cNvSpPr/>
            <p:nvPr/>
          </p:nvSpPr>
          <p:spPr>
            <a:xfrm>
              <a:off x="9279937" y="2253589"/>
              <a:ext cx="1508595" cy="577859"/>
            </a:xfrm>
            <a:prstGeom prst="roundRect">
              <a:avLst/>
            </a:prstGeom>
            <a:solidFill>
              <a:srgbClr val="ACDCF8"/>
            </a:solidFill>
            <a:ln>
              <a:solidFill>
                <a:srgbClr val="ACDC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300" dirty="0">
                  <a:solidFill>
                    <a:schemeClr val="tx1"/>
                  </a:solidFill>
                </a:rPr>
                <a:t>Nalagalnik (</a:t>
              </a:r>
              <a:r>
                <a:rPr lang="sl-SI" sz="1300" dirty="0" err="1">
                  <a:solidFill>
                    <a:schemeClr val="tx1"/>
                  </a:solidFill>
                </a:rPr>
                <a:t>loader</a:t>
              </a:r>
              <a:r>
                <a:rPr lang="sl-SI" sz="13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Zaobljeni pravokotnik 13"/>
            <p:cNvSpPr/>
            <p:nvPr/>
          </p:nvSpPr>
          <p:spPr>
            <a:xfrm>
              <a:off x="9381242" y="4946991"/>
              <a:ext cx="1296388" cy="574639"/>
            </a:xfrm>
            <a:prstGeom prst="roundRect">
              <a:avLst/>
            </a:prstGeom>
            <a:solidFill>
              <a:srgbClr val="ACDCF8"/>
            </a:solidFill>
            <a:ln>
              <a:solidFill>
                <a:srgbClr val="ACDC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300" dirty="0">
                  <a:solidFill>
                    <a:schemeClr val="tx1"/>
                  </a:solidFill>
                </a:rPr>
                <a:t>Strojna oprema</a:t>
              </a:r>
            </a:p>
          </p:txBody>
        </p:sp>
        <p:sp>
          <p:nvSpPr>
            <p:cNvPr id="15" name="Zaobljeni pravokotnik 14"/>
            <p:cNvSpPr/>
            <p:nvPr/>
          </p:nvSpPr>
          <p:spPr>
            <a:xfrm>
              <a:off x="6258794" y="2027725"/>
              <a:ext cx="1219199" cy="556129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300" dirty="0">
                  <a:solidFill>
                    <a:schemeClr val="tx1"/>
                  </a:solidFill>
                </a:rPr>
                <a:t>Izvirni program</a:t>
              </a:r>
            </a:p>
          </p:txBody>
        </p:sp>
        <p:sp>
          <p:nvSpPr>
            <p:cNvPr id="16" name="Zaobljeni pravokotnik 15"/>
            <p:cNvSpPr/>
            <p:nvPr/>
          </p:nvSpPr>
          <p:spPr>
            <a:xfrm>
              <a:off x="10724881" y="1237800"/>
              <a:ext cx="1219199" cy="556129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300" dirty="0">
                  <a:solidFill>
                    <a:schemeClr val="tx1"/>
                  </a:solidFill>
                </a:rPr>
                <a:t>Objektni program</a:t>
              </a:r>
            </a:p>
          </p:txBody>
        </p:sp>
        <p:sp>
          <p:nvSpPr>
            <p:cNvPr id="17" name="Zaobljeni pravokotnik 16"/>
            <p:cNvSpPr/>
            <p:nvPr/>
          </p:nvSpPr>
          <p:spPr>
            <a:xfrm>
              <a:off x="9419836" y="5737544"/>
              <a:ext cx="1219199" cy="556129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1300" dirty="0">
                  <a:solidFill>
                    <a:schemeClr val="tx1"/>
                  </a:solidFill>
                </a:rPr>
                <a:t>Rezultati</a:t>
              </a:r>
            </a:p>
          </p:txBody>
        </p:sp>
        <p:pic>
          <p:nvPicPr>
            <p:cNvPr id="18" name="Picture 239"/>
            <p:cNvPicPr/>
            <p:nvPr/>
          </p:nvPicPr>
          <p:blipFill rotWithShape="1">
            <a:blip r:embed="rId2"/>
            <a:srcRect r="92464" b="79413"/>
            <a:stretch/>
          </p:blipFill>
          <p:spPr>
            <a:xfrm>
              <a:off x="5444152" y="991445"/>
              <a:ext cx="444385" cy="1036904"/>
            </a:xfrm>
            <a:prstGeom prst="rect">
              <a:avLst/>
            </a:prstGeom>
          </p:spPr>
        </p:pic>
        <p:cxnSp>
          <p:nvCxnSpPr>
            <p:cNvPr id="19" name="Raven puščični povezovalnik 18"/>
            <p:cNvCxnSpPr>
              <a:stCxn id="18" idx="3"/>
              <a:endCxn id="9" idx="1"/>
            </p:cNvCxnSpPr>
            <p:nvPr/>
          </p:nvCxnSpPr>
          <p:spPr>
            <a:xfrm flipV="1">
              <a:off x="5888537" y="1509273"/>
              <a:ext cx="519230" cy="62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aven puščični povezovalnik 19"/>
            <p:cNvCxnSpPr>
              <a:stCxn id="9" idx="3"/>
              <a:endCxn id="12" idx="1"/>
            </p:cNvCxnSpPr>
            <p:nvPr/>
          </p:nvCxnSpPr>
          <p:spPr>
            <a:xfrm>
              <a:off x="7329021" y="1509273"/>
              <a:ext cx="600042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ven puščični povezovalnik 20"/>
            <p:cNvCxnSpPr>
              <a:stCxn id="12" idx="3"/>
              <a:endCxn id="11" idx="1"/>
            </p:cNvCxnSpPr>
            <p:nvPr/>
          </p:nvCxnSpPr>
          <p:spPr>
            <a:xfrm>
              <a:off x="9003120" y="1509273"/>
              <a:ext cx="570488" cy="6966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aven puščični povezovalnik 21"/>
            <p:cNvCxnSpPr>
              <a:stCxn id="11" idx="2"/>
              <a:endCxn id="13" idx="0"/>
            </p:cNvCxnSpPr>
            <p:nvPr/>
          </p:nvCxnSpPr>
          <p:spPr>
            <a:xfrm>
              <a:off x="10034235" y="1853423"/>
              <a:ext cx="0" cy="400166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aven puščični povezovalnik 22"/>
            <p:cNvCxnSpPr>
              <a:stCxn id="13" idx="2"/>
              <a:endCxn id="10" idx="0"/>
            </p:cNvCxnSpPr>
            <p:nvPr/>
          </p:nvCxnSpPr>
          <p:spPr>
            <a:xfrm flipH="1">
              <a:off x="10029436" y="2831448"/>
              <a:ext cx="4799" cy="50687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aven puščični povezovalnik 23"/>
            <p:cNvCxnSpPr>
              <a:stCxn id="10" idx="2"/>
              <a:endCxn id="14" idx="0"/>
            </p:cNvCxnSpPr>
            <p:nvPr/>
          </p:nvCxnSpPr>
          <p:spPr>
            <a:xfrm>
              <a:off x="10029436" y="4406936"/>
              <a:ext cx="0" cy="540055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ven puščični povezovalnik 24"/>
            <p:cNvCxnSpPr>
              <a:stCxn id="14" idx="2"/>
              <a:endCxn id="17" idx="0"/>
            </p:cNvCxnSpPr>
            <p:nvPr/>
          </p:nvCxnSpPr>
          <p:spPr>
            <a:xfrm>
              <a:off x="10029436" y="5521630"/>
              <a:ext cx="0" cy="21591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29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1. Leksikalna analiza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Leksikalni analizator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scanner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združuje znake v lekseme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tokens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izpusti nepomembne znake (presledke, komentarje, …)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določi tip posameznega leksema (simbol, število, oklepaj itn.)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postopek:</a:t>
            </a:r>
          </a:p>
          <a:p>
            <a:pPr marL="914400" lvl="1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izpusti nepomembne znake in poišči začetek leksema</a:t>
            </a:r>
          </a:p>
          <a:p>
            <a:pPr marL="914400" lvl="1" indent="-457200">
              <a:spcBef>
                <a:spcPts val="536"/>
              </a:spcBef>
              <a:buClr>
                <a:srgbClr val="FF0000"/>
              </a:buClr>
              <a:buSzPct val="70000"/>
              <a:buFont typeface="+mj-lt"/>
              <a:buAutoNum type="arabicPeriod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združuj znake dokler ne zaznaš konec leksema</a:t>
            </a:r>
          </a:p>
          <a:p>
            <a:pPr marL="914400" lvl="1" indent="-457200">
              <a:spcBef>
                <a:spcPts val="536"/>
              </a:spcBef>
              <a:buClr>
                <a:srgbClr val="FF0000"/>
              </a:buClr>
              <a:buSzPct val="70000"/>
              <a:buAutoNum type="arabicPeriod" startAt="2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klasifikacije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običajno je št. leksemov precej večje (&gt;50)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174"/>
          <p:cNvPicPr/>
          <p:nvPr/>
        </p:nvPicPr>
        <p:blipFill>
          <a:blip r:embed="rId2"/>
          <a:stretch>
            <a:fillRect/>
          </a:stretch>
        </p:blipFill>
        <p:spPr>
          <a:xfrm>
            <a:off x="6741086" y="3624433"/>
            <a:ext cx="482346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458788" y="1328398"/>
            <a:ext cx="5065628" cy="446196"/>
          </a:xfrm>
        </p:spPr>
        <p:txBody>
          <a:bodyPr>
            <a:normAutofit fontScale="90000"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2.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Sintaksna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analiza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62333" y="1575724"/>
            <a:ext cx="10344211" cy="517115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Sintaksni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analizator 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parser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 analizira lekseme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ugotovi gramatično strukturo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zgradi 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sintaksno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drevo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Sintaksa = gramatična struktura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definirana je z množico pravil (produkcij)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BNF (Backus-</a:t>
            </a:r>
            <a:r>
              <a:rPr lang="sl-SI" sz="2100" dirty="0" err="1">
                <a:latin typeface="Garamond"/>
                <a:cs typeface="Garamond"/>
                <a:sym typeface="Garamond" pitchFamily="18" charset="0"/>
              </a:rPr>
              <a:t>Naur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 Form) notacija za opis pravil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Gramatika je množica pravil, ki definirajo jezik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Pravila: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levaStran</a:t>
            </a: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::=</a:t>
            </a:r>
            <a:r>
              <a:rPr lang="sl-SI" sz="2000" b="1" dirty="0" err="1">
                <a:latin typeface="Garamond"/>
                <a:cs typeface="Garamond"/>
                <a:sym typeface="Garamond" pitchFamily="18" charset="0"/>
              </a:rPr>
              <a:t>desnaStran</a:t>
            </a:r>
            <a:endParaRPr lang="sl-SI" sz="2000" b="1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b="1" dirty="0" err="1">
                <a:latin typeface="Garamond"/>
                <a:cs typeface="Garamond"/>
                <a:sym typeface="Garamond" pitchFamily="18" charset="0"/>
              </a:rPr>
              <a:t>levaStran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: gramatična kategorija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b="1" dirty="0" err="1">
                <a:latin typeface="Garamond"/>
                <a:cs typeface="Garamond"/>
                <a:sym typeface="Garamond" pitchFamily="18" charset="0"/>
              </a:rPr>
              <a:t>desnaStran</a:t>
            </a: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: vzorec, ki zajema strukturo kategorije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končni simbol (terminal): leksemi iz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sintaksnega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analizatorja, se ne členijo naprej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vmesni simbol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neterminal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): gramatična kategorija (&lt;…&gt;)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začetni simbol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goal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symbol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): končni vmesni simbol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metasimboli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: &lt;&gt;, ::=, | (ali), </a:t>
            </a:r>
            <a:r>
              <a:rPr lang="el-GR" sz="1900" dirty="0">
                <a:latin typeface="Garamond"/>
                <a:cs typeface="Garamond"/>
                <a:sym typeface="Garamond" pitchFamily="18" charset="0"/>
              </a:rPr>
              <a:t>Λ (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prazni niz)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Zaporedje leksemov je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sintaksno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pravilno, če jih lahko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sintaksni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analizator z zaporedno aplikacijo pravil pretvori v začetni simbol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365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2.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Sintaksna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analiza - primer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prirejanje s seštevanjem spremenljivk x, y in z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Prvi poizkus: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 x=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y+z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Zelo pomemben je vrstni red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sintaksna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analiza s pogledom naprej (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look-ahead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parsing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Kaj pa x=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x+y+z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?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Dve zahtevi za gramatiko: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mora vključevati vse veljavne stavke iz gramatike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ne sme vključiti nobenega neveljavnega stavka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21"/>
          <p:cNvPicPr/>
          <p:nvPr/>
        </p:nvPicPr>
        <p:blipFill>
          <a:blip r:embed="rId2"/>
          <a:stretch>
            <a:fillRect/>
          </a:stretch>
        </p:blipFill>
        <p:spPr>
          <a:xfrm>
            <a:off x="4002290" y="2475566"/>
            <a:ext cx="7441565" cy="1148715"/>
          </a:xfrm>
          <a:prstGeom prst="rect">
            <a:avLst/>
          </a:prstGeom>
        </p:spPr>
      </p:pic>
      <p:pic>
        <p:nvPicPr>
          <p:cNvPr id="8" name="Picture 323"/>
          <p:cNvPicPr/>
          <p:nvPr/>
        </p:nvPicPr>
        <p:blipFill>
          <a:blip r:embed="rId3"/>
          <a:stretch>
            <a:fillRect/>
          </a:stretch>
        </p:blipFill>
        <p:spPr>
          <a:xfrm>
            <a:off x="7106919" y="3811911"/>
            <a:ext cx="3637280" cy="29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1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2.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Sintaksna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analiza - primer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2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Drugi poizkus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poljubna dolžina vzorcev – rekurzivna definicija: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Dvoumnost: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   x=(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x+y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)+z					x=x+(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y+z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352"/>
          <p:cNvPicPr/>
          <p:nvPr/>
        </p:nvPicPr>
        <p:blipFill>
          <a:blip r:embed="rId2"/>
          <a:stretch>
            <a:fillRect/>
          </a:stretch>
        </p:blipFill>
        <p:spPr>
          <a:xfrm>
            <a:off x="5086490" y="1220361"/>
            <a:ext cx="7086600" cy="1159510"/>
          </a:xfrm>
          <a:prstGeom prst="rect">
            <a:avLst/>
          </a:prstGeom>
        </p:spPr>
      </p:pic>
      <p:grpSp>
        <p:nvGrpSpPr>
          <p:cNvPr id="8" name="Group 5428"/>
          <p:cNvGrpSpPr/>
          <p:nvPr/>
        </p:nvGrpSpPr>
        <p:grpSpPr>
          <a:xfrm>
            <a:off x="950969" y="3583946"/>
            <a:ext cx="8752204" cy="2797810"/>
            <a:chOff x="0" y="0"/>
            <a:chExt cx="8752332" cy="2798064"/>
          </a:xfrm>
        </p:grpSpPr>
        <p:pic>
          <p:nvPicPr>
            <p:cNvPr id="9" name="Picture 35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32004"/>
              <a:ext cx="4114800" cy="2766060"/>
            </a:xfrm>
            <a:prstGeom prst="rect">
              <a:avLst/>
            </a:prstGeom>
          </p:spPr>
        </p:pic>
        <p:pic>
          <p:nvPicPr>
            <p:cNvPr id="10" name="Picture 35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637532" y="0"/>
              <a:ext cx="4114800" cy="2766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27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9E80C25-4F00-4936-806A-EEF81D71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64" y="1755997"/>
            <a:ext cx="10007137" cy="1472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SI" sz="2000" dirty="0">
                <a:solidFill>
                  <a:srgbClr val="222222"/>
                </a:solidFill>
                <a:latin typeface="Roboto"/>
              </a:rPr>
              <a:t>https://en.wikipedia.org/wiki/Chomsky_hierarchy</a:t>
            </a:r>
            <a:endParaRPr kumimoji="0" lang="en-SI" altLang="en-SI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I" altLang="en-SI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19228" y="1257846"/>
            <a:ext cx="10344210" cy="498151"/>
          </a:xfrm>
        </p:spPr>
        <p:txBody>
          <a:bodyPr>
            <a:normAutofit/>
          </a:bodyPr>
          <a:lstStyle/>
          <a:p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Hierarhija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po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Chomskemu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254148"/>
            <a:ext cx="10344211" cy="3156775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Korespondenca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: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–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avtomati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–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izračuni</a:t>
            </a:r>
            <a:endParaRPr lang="en-GB" sz="24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1800" dirty="0">
                <a:latin typeface="Garamond"/>
                <a:cs typeface="Garamond"/>
                <a:sym typeface="Garamond" pitchFamily="18" charset="0"/>
              </a:rPr>
              <a:t>Primer </a:t>
            </a:r>
            <a:r>
              <a:rPr lang="en-GB" sz="1800" dirty="0" err="1">
                <a:latin typeface="Garamond"/>
                <a:cs typeface="Garamond"/>
                <a:sym typeface="Garamond" pitchFamily="18" charset="0"/>
              </a:rPr>
              <a:t>napredne</a:t>
            </a:r>
            <a:r>
              <a:rPr lang="en-GB" sz="18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800" dirty="0" err="1">
                <a:latin typeface="Garamond"/>
                <a:cs typeface="Garamond"/>
                <a:sym typeface="Garamond" pitchFamily="18" charset="0"/>
              </a:rPr>
              <a:t>uporabe</a:t>
            </a:r>
            <a:r>
              <a:rPr lang="en-GB" sz="18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800" dirty="0" err="1">
                <a:latin typeface="Garamond"/>
                <a:cs typeface="Garamond"/>
                <a:sym typeface="Garamond" pitchFamily="18" charset="0"/>
              </a:rPr>
              <a:t>gramatik</a:t>
            </a:r>
            <a:endParaRPr lang="en-GB" sz="18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1800" dirty="0">
                <a:latin typeface="Garamond"/>
                <a:cs typeface="Garamond"/>
                <a:sym typeface="Garamond" pitchFamily="18" charset="0"/>
                <a:hlinkClick r:id="rId2"/>
              </a:rPr>
              <a:t>https://www.sciencedirect.com/science/article/abs/pii/S0952197612003132</a:t>
            </a:r>
            <a:r>
              <a:rPr lang="en-GB" sz="1800" dirty="0">
                <a:latin typeface="Garamond"/>
                <a:cs typeface="Garamond"/>
                <a:sym typeface="Garamond" pitchFamily="18" charset="0"/>
              </a:rPr>
              <a:t>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1800" dirty="0">
                <a:latin typeface="Garamond"/>
                <a:cs typeface="Garamond"/>
                <a:sym typeface="Garamond" pitchFamily="18" charset="0"/>
              </a:rPr>
              <a:t>Backus-Naur Form (BNF) </a:t>
            </a:r>
            <a:r>
              <a:rPr lang="en-GB" sz="1800" dirty="0" err="1">
                <a:latin typeface="Garamond"/>
                <a:cs typeface="Garamond"/>
                <a:sym typeface="Garamond" pitchFamily="18" charset="0"/>
              </a:rPr>
              <a:t>gramatike</a:t>
            </a:r>
            <a:r>
              <a:rPr lang="en-GB" sz="1800" dirty="0">
                <a:latin typeface="Garamond"/>
                <a:cs typeface="Garamond"/>
                <a:sym typeface="Garamond" pitchFamily="18" charset="0"/>
              </a:rPr>
              <a:t> – </a:t>
            </a:r>
            <a:r>
              <a:rPr lang="en-GB" sz="1800" dirty="0" err="1">
                <a:latin typeface="Garamond"/>
                <a:cs typeface="Garamond"/>
                <a:sym typeface="Garamond" pitchFamily="18" charset="0"/>
              </a:rPr>
              <a:t>gramatika</a:t>
            </a:r>
            <a:r>
              <a:rPr lang="en-GB" sz="1800" dirty="0">
                <a:latin typeface="Garamond"/>
                <a:cs typeface="Garamond"/>
                <a:sym typeface="Garamond" pitchFamily="18" charset="0"/>
              </a:rPr>
              <a:t> za </a:t>
            </a:r>
            <a:r>
              <a:rPr lang="en-GB" sz="1800" dirty="0" err="1">
                <a:latin typeface="Garamond"/>
                <a:cs typeface="Garamond"/>
                <a:sym typeface="Garamond" pitchFamily="18" charset="0"/>
              </a:rPr>
              <a:t>opisovanje</a:t>
            </a:r>
            <a:r>
              <a:rPr lang="en-GB" sz="18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800" dirty="0" err="1">
                <a:latin typeface="Garamond"/>
                <a:cs typeface="Garamond"/>
                <a:sym typeface="Garamond" pitchFamily="18" charset="0"/>
              </a:rPr>
              <a:t>računalniških</a:t>
            </a:r>
            <a:r>
              <a:rPr lang="en-GB" sz="18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800" dirty="0" err="1">
                <a:latin typeface="Garamond"/>
                <a:cs typeface="Garamond"/>
                <a:sym typeface="Garamond" pitchFamily="18" charset="0"/>
              </a:rPr>
              <a:t>jezikov</a:t>
            </a:r>
            <a:endParaRPr lang="en-GB" sz="1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795D00-D631-40AC-84DE-E3DAAA0C8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04592"/>
              </p:ext>
            </p:extLst>
          </p:nvPr>
        </p:nvGraphicFramePr>
        <p:xfrm>
          <a:off x="1239981" y="3832535"/>
          <a:ext cx="8902701" cy="2500440"/>
        </p:xfrm>
        <a:graphic>
          <a:graphicData uri="http://schemas.openxmlformats.org/drawingml/2006/table">
            <a:tbl>
              <a:tblPr/>
              <a:tblGrid>
                <a:gridCol w="2967567">
                  <a:extLst>
                    <a:ext uri="{9D8B030D-6E8A-4147-A177-3AD203B41FA5}">
                      <a16:colId xmlns:a16="http://schemas.microsoft.com/office/drawing/2014/main" val="3984291468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1078052227"/>
                    </a:ext>
                  </a:extLst>
                </a:gridCol>
                <a:gridCol w="2967567">
                  <a:extLst>
                    <a:ext uri="{9D8B030D-6E8A-4147-A177-3AD203B41FA5}">
                      <a16:colId xmlns:a16="http://schemas.microsoft.com/office/drawing/2014/main" val="2693055532"/>
                    </a:ext>
                  </a:extLst>
                </a:gridCol>
              </a:tblGrid>
              <a:tr h="46255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</a:rPr>
                        <a:t>Tip </a:t>
                      </a:r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</a:rPr>
                        <a:t>gramatike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R="635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</a:rPr>
                        <a:t>Lastnost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000000"/>
                          </a:solidFill>
                          <a:effectLst/>
                        </a:rPr>
                        <a:t>Tip </a:t>
                      </a:r>
                      <a:r>
                        <a:rPr lang="en-GB" b="1" dirty="0" err="1">
                          <a:solidFill>
                            <a:srgbClr val="000000"/>
                          </a:solidFill>
                          <a:effectLst/>
                        </a:rPr>
                        <a:t>avtomata</a:t>
                      </a:r>
                      <a:endParaRPr lang="en-GB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0" marR="635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136743"/>
                  </a:ext>
                </a:extLst>
              </a:tr>
              <a:tr h="46255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Type</a:t>
                      </a:r>
                      <a:r>
                        <a:rPr lang="en-GB">
                          <a:effectLst/>
                        </a:rPr>
                        <a:t> 0</a:t>
                      </a:r>
                    </a:p>
                  </a:txBody>
                  <a:tcPr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Neomejena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gramatika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Turing Machine</a:t>
                      </a: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538019"/>
                  </a:ext>
                </a:extLst>
              </a:tr>
              <a:tr h="46255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Type</a:t>
                      </a:r>
                      <a:r>
                        <a:rPr lang="en-GB">
                          <a:effectLst/>
                        </a:rPr>
                        <a:t> 1</a:t>
                      </a:r>
                    </a:p>
                  </a:txBody>
                  <a:tcPr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Kontekstno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odvisna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gramatika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Linear-bounded automaton</a:t>
                      </a: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23580"/>
                  </a:ext>
                </a:extLst>
              </a:tr>
              <a:tr h="46255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Type</a:t>
                      </a:r>
                      <a:r>
                        <a:rPr lang="en-GB">
                          <a:effectLst/>
                        </a:rPr>
                        <a:t> 2</a:t>
                      </a:r>
                    </a:p>
                  </a:txBody>
                  <a:tcPr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Kontekstno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neodvisna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gramatika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Pushdown automaton</a:t>
                      </a: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588521"/>
                  </a:ext>
                </a:extLst>
              </a:tr>
              <a:tr h="46255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</a:rPr>
                        <a:t>Type</a:t>
                      </a:r>
                      <a:r>
                        <a:rPr lang="en-GB">
                          <a:effectLst/>
                        </a:rPr>
                        <a:t> 3</a:t>
                      </a:r>
                    </a:p>
                  </a:txBody>
                  <a:tcPr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effectLst/>
                        </a:rPr>
                        <a:t>Regularni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izrazi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Finite state automaton</a:t>
                      </a:r>
                    </a:p>
                  </a:txBody>
                  <a:tcPr marL="63500" marR="635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18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00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2966665" cy="1034767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2.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Sintaksna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analiza - primer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882124"/>
            <a:ext cx="8246045" cy="3152157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Tretji poizkus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4391"/>
          <p:cNvGrpSpPr/>
          <p:nvPr/>
        </p:nvGrpSpPr>
        <p:grpSpPr>
          <a:xfrm>
            <a:off x="4823386" y="1360948"/>
            <a:ext cx="7072630" cy="5231292"/>
            <a:chOff x="55790" y="-7987"/>
            <a:chExt cx="7072884" cy="5231817"/>
          </a:xfrm>
        </p:grpSpPr>
        <p:pic>
          <p:nvPicPr>
            <p:cNvPr id="8" name="Picture 37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5790" y="-7987"/>
              <a:ext cx="7072884" cy="1243584"/>
            </a:xfrm>
            <a:prstGeom prst="rect">
              <a:avLst/>
            </a:prstGeom>
          </p:spPr>
        </p:pic>
        <p:pic>
          <p:nvPicPr>
            <p:cNvPr id="9" name="Picture 38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62163" y="1444310"/>
              <a:ext cx="5660136" cy="377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813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2.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Sintaksna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analiza -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if-else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404231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Gramatika za poenostavljen </a:t>
            </a: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if-else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stavek: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405"/>
          <p:cNvPicPr/>
          <p:nvPr/>
        </p:nvPicPr>
        <p:blipFill>
          <a:blip r:embed="rId2"/>
          <a:stretch>
            <a:fillRect/>
          </a:stretch>
        </p:blipFill>
        <p:spPr>
          <a:xfrm>
            <a:off x="2105948" y="3208136"/>
            <a:ext cx="8063230" cy="28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1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59816" y="1569640"/>
            <a:ext cx="3887992" cy="824200"/>
          </a:xfrm>
        </p:spPr>
        <p:txBody>
          <a:bodyPr>
            <a:normAutofit fontScale="90000"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2.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Sintaksna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analiza -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if-else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459816" y="2393840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</a:t>
            </a:r>
            <a:r>
              <a:rPr lang="es-ES" sz="2000" b="1" dirty="0">
                <a:latin typeface="Garamond"/>
                <a:cs typeface="Garamond"/>
                <a:sym typeface="Garamond" pitchFamily="18" charset="0"/>
              </a:rPr>
              <a:t>rimer</a:t>
            </a:r>
            <a:r>
              <a:rPr lang="es-ES" sz="2000" dirty="0">
                <a:latin typeface="Garamond"/>
                <a:cs typeface="Garamond"/>
                <a:sym typeface="Garamond" pitchFamily="18" charset="0"/>
              </a:rPr>
              <a:t>: if (x==y) x=z; else x=y;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8" name="Picture 430"/>
          <p:cNvPicPr/>
          <p:nvPr/>
        </p:nvPicPr>
        <p:blipFill>
          <a:blip r:embed="rId2"/>
          <a:stretch>
            <a:fillRect/>
          </a:stretch>
        </p:blipFill>
        <p:spPr>
          <a:xfrm>
            <a:off x="4199816" y="1403962"/>
            <a:ext cx="7696200" cy="4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1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3. Semantična analiza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69714"/>
            <a:ext cx="6764544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Semantična analiza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preverja semantično pravilnost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sintaksnega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drevesa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preverja, da je pomen pravi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npr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.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ali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so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vse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spremenljivke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1900" dirty="0" err="1">
                <a:latin typeface="Garamond"/>
                <a:cs typeface="Garamond"/>
                <a:sym typeface="Garamond" pitchFamily="18" charset="0"/>
              </a:rPr>
              <a:t>deklarirane</a:t>
            </a:r>
            <a:r>
              <a:rPr lang="en-GB" sz="1900" dirty="0">
                <a:latin typeface="Garamond"/>
                <a:cs typeface="Garamond"/>
                <a:sym typeface="Garamond" pitchFamily="18" charset="0"/>
              </a:rPr>
              <a:t>)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Semantični zapisi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hrani informacije o vmesnih simbolih (ime, podatkovni tip,…)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prvem prehodu čez kodo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se pregleduje, če so vse veje semantično veljavne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gleda se semantične zapise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primerja se podatkovne tipe,…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470"/>
          <p:cNvPicPr/>
          <p:nvPr/>
        </p:nvPicPr>
        <p:blipFill>
          <a:blip r:embed="rId2"/>
          <a:stretch>
            <a:fillRect/>
          </a:stretch>
        </p:blipFill>
        <p:spPr>
          <a:xfrm>
            <a:off x="6746874" y="1818715"/>
            <a:ext cx="4454525" cy="1548130"/>
          </a:xfrm>
          <a:prstGeom prst="rect">
            <a:avLst/>
          </a:prstGeom>
        </p:spPr>
      </p:pic>
      <p:pic>
        <p:nvPicPr>
          <p:cNvPr id="8" name="Picture 472"/>
          <p:cNvPicPr/>
          <p:nvPr/>
        </p:nvPicPr>
        <p:blipFill>
          <a:blip r:embed="rId3"/>
          <a:stretch>
            <a:fillRect/>
          </a:stretch>
        </p:blipFill>
        <p:spPr>
          <a:xfrm>
            <a:off x="6746874" y="4516444"/>
            <a:ext cx="4454525" cy="13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0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3. Generiranje kode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Generiranje kode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Dele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sintaksnega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drevesa prevede v kodo v zbirnem jeziku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Sproti dodaja tudi semantične zapise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Vsi deli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sintaksnega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drevesa ne proizvedejo kode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x=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y+z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50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2783" y="2067791"/>
            <a:ext cx="3060065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3. Generiranje kode primer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519"/>
          <p:cNvPicPr/>
          <p:nvPr/>
        </p:nvPicPr>
        <p:blipFill>
          <a:blip r:embed="rId2"/>
          <a:stretch>
            <a:fillRect/>
          </a:stretch>
        </p:blipFill>
        <p:spPr>
          <a:xfrm>
            <a:off x="5779913" y="1569640"/>
            <a:ext cx="5214620" cy="3091815"/>
          </a:xfrm>
          <a:prstGeom prst="rect">
            <a:avLst/>
          </a:prstGeom>
        </p:spPr>
      </p:pic>
      <p:pic>
        <p:nvPicPr>
          <p:cNvPr id="8" name="Picture 521"/>
          <p:cNvPicPr/>
          <p:nvPr/>
        </p:nvPicPr>
        <p:blipFill>
          <a:blip r:embed="rId3"/>
          <a:stretch>
            <a:fillRect/>
          </a:stretch>
        </p:blipFill>
        <p:spPr>
          <a:xfrm>
            <a:off x="816753" y="4707218"/>
            <a:ext cx="496316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8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3. Generiranje kode primer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538"/>
          <p:cNvPicPr/>
          <p:nvPr/>
        </p:nvPicPr>
        <p:blipFill>
          <a:blip r:embed="rId2"/>
          <a:stretch>
            <a:fillRect/>
          </a:stretch>
        </p:blipFill>
        <p:spPr>
          <a:xfrm>
            <a:off x="2546523" y="2272516"/>
            <a:ext cx="7057390" cy="1704975"/>
          </a:xfrm>
          <a:prstGeom prst="rect">
            <a:avLst/>
          </a:prstGeom>
        </p:spPr>
      </p:pic>
      <p:pic>
        <p:nvPicPr>
          <p:cNvPr id="8" name="Picture 536"/>
          <p:cNvPicPr/>
          <p:nvPr/>
        </p:nvPicPr>
        <p:blipFill>
          <a:blip r:embed="rId3"/>
          <a:stretch>
            <a:fillRect/>
          </a:stretch>
        </p:blipFill>
        <p:spPr>
          <a:xfrm>
            <a:off x="2546523" y="4472056"/>
            <a:ext cx="70866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6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356406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3. Generiranje kode primer 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1887418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Generiranje kode za izraz x=x+y+z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4115"/>
          <p:cNvGrpSpPr/>
          <p:nvPr/>
        </p:nvGrpSpPr>
        <p:grpSpPr>
          <a:xfrm>
            <a:off x="1170176" y="1759274"/>
            <a:ext cx="9376805" cy="4805045"/>
            <a:chOff x="-1370719" y="-293690"/>
            <a:chExt cx="9377210" cy="4805173"/>
          </a:xfrm>
        </p:grpSpPr>
        <p:pic>
          <p:nvPicPr>
            <p:cNvPr id="8" name="Picture 55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370719" y="366203"/>
              <a:ext cx="4166616" cy="4145280"/>
            </a:xfrm>
            <a:prstGeom prst="rect">
              <a:avLst/>
            </a:prstGeom>
          </p:spPr>
        </p:pic>
        <p:pic>
          <p:nvPicPr>
            <p:cNvPr id="9" name="Picture 55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58291" y="-293690"/>
              <a:ext cx="4648200" cy="480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533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4. Optimizacija kode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Optimizacija kode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izboljšanje časovne ali prostorske kompleksnosti proizvedene kode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Lokalna optimizacija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preverja majhne dele kode v zbirniku (&lt;5 ukazov)</a:t>
            </a: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1. Evaluacija konstant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če se da, v naprej izračuna rezultate aritmetičnih operacij</a:t>
            </a: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2.	Redukcija po moči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počasne aritmetične operacije so zamenjane s hitrejšimi</a:t>
            </a:r>
          </a:p>
          <a:p>
            <a:pPr marL="457200" lvl="1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3.	Odstranjevanje nepotrebnih operacij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odstranjevanje sicer pravilnih a nepotrebnih operacij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994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20771" y="1403385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4. Optimizacija kode - primer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pSp>
        <p:nvGrpSpPr>
          <p:cNvPr id="7" name="Group 4903"/>
          <p:cNvGrpSpPr/>
          <p:nvPr/>
        </p:nvGrpSpPr>
        <p:grpSpPr>
          <a:xfrm>
            <a:off x="1072779" y="1866163"/>
            <a:ext cx="8724273" cy="4805045"/>
            <a:chOff x="-1049968" y="296531"/>
            <a:chExt cx="8724405" cy="4805172"/>
          </a:xfrm>
        </p:grpSpPr>
        <p:pic>
          <p:nvPicPr>
            <p:cNvPr id="8" name="Picture 60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049968" y="296531"/>
              <a:ext cx="4648200" cy="4805172"/>
            </a:xfrm>
            <a:prstGeom prst="rect">
              <a:avLst/>
            </a:prstGeom>
          </p:spPr>
        </p:pic>
        <p:pic>
          <p:nvPicPr>
            <p:cNvPr id="9" name="Picture 60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92069" y="1363613"/>
              <a:ext cx="2182368" cy="2583180"/>
            </a:xfrm>
            <a:prstGeom prst="rect">
              <a:avLst/>
            </a:prstGeom>
          </p:spPr>
        </p:pic>
        <p:sp>
          <p:nvSpPr>
            <p:cNvPr id="10" name="Shape 609"/>
            <p:cNvSpPr/>
            <p:nvPr/>
          </p:nvSpPr>
          <p:spPr>
            <a:xfrm>
              <a:off x="3875097" y="2492124"/>
              <a:ext cx="1063244" cy="163079"/>
            </a:xfrm>
            <a:custGeom>
              <a:avLst/>
              <a:gdLst/>
              <a:ahLst/>
              <a:cxnLst/>
              <a:rect l="0" t="0" r="0" b="0"/>
              <a:pathLst>
                <a:path w="1063244" h="103378">
                  <a:moveTo>
                    <a:pt x="977646" y="1778"/>
                  </a:moveTo>
                  <a:lnTo>
                    <a:pt x="1063244" y="51689"/>
                  </a:lnTo>
                  <a:lnTo>
                    <a:pt x="977646" y="101600"/>
                  </a:lnTo>
                  <a:cubicBezTo>
                    <a:pt x="974598" y="103378"/>
                    <a:pt x="970787" y="102362"/>
                    <a:pt x="969010" y="99314"/>
                  </a:cubicBezTo>
                  <a:cubicBezTo>
                    <a:pt x="967232" y="96266"/>
                    <a:pt x="968248" y="92456"/>
                    <a:pt x="971296" y="90678"/>
                  </a:cubicBezTo>
                  <a:lnTo>
                    <a:pt x="1027248" y="58039"/>
                  </a:lnTo>
                  <a:lnTo>
                    <a:pt x="0" y="58039"/>
                  </a:lnTo>
                  <a:lnTo>
                    <a:pt x="0" y="45339"/>
                  </a:lnTo>
                  <a:lnTo>
                    <a:pt x="1027248" y="45339"/>
                  </a:lnTo>
                  <a:lnTo>
                    <a:pt x="971296" y="12700"/>
                  </a:lnTo>
                  <a:cubicBezTo>
                    <a:pt x="968248" y="10922"/>
                    <a:pt x="967232" y="7112"/>
                    <a:pt x="969010" y="4064"/>
                  </a:cubicBezTo>
                  <a:cubicBezTo>
                    <a:pt x="970787" y="1016"/>
                    <a:pt x="974598" y="0"/>
                    <a:pt x="977646" y="17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sl-SI"/>
            </a:p>
          </p:txBody>
        </p:sp>
      </p:grpSp>
    </p:spTree>
    <p:extLst>
      <p:ext uri="{BB962C8B-B14F-4D97-AF65-F5344CB8AC3E}">
        <p14:creationId xmlns:p14="http://schemas.microsoft.com/office/powerpoint/2010/main" val="20259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C58C-801B-4FF5-BFE3-72678697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27" y="1825625"/>
            <a:ext cx="57618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Velike</a:t>
            </a:r>
            <a:r>
              <a:rPr lang="en-US" sz="2400" dirty="0"/>
              <a:t> </a:t>
            </a:r>
            <a:r>
              <a:rPr lang="en-US" sz="2400" dirty="0" err="1"/>
              <a:t>črke</a:t>
            </a:r>
            <a:r>
              <a:rPr lang="en-US" sz="2400" dirty="0"/>
              <a:t> - </a:t>
            </a:r>
            <a:r>
              <a:rPr lang="en-US" sz="2400" dirty="0" err="1"/>
              <a:t>neterminali</a:t>
            </a:r>
            <a:r>
              <a:rPr lang="en-US" sz="2400" dirty="0"/>
              <a:t>, </a:t>
            </a:r>
            <a:r>
              <a:rPr lang="en-US" sz="2400" dirty="0" err="1"/>
              <a:t>majne</a:t>
            </a:r>
            <a:r>
              <a:rPr lang="en-US" sz="2400" dirty="0"/>
              <a:t> </a:t>
            </a:r>
            <a:r>
              <a:rPr lang="en-US" sz="2400" dirty="0" err="1"/>
              <a:t>črke</a:t>
            </a:r>
            <a:r>
              <a:rPr lang="en-US" sz="2400" dirty="0"/>
              <a:t> – </a:t>
            </a:r>
            <a:r>
              <a:rPr lang="en-US" sz="2400" dirty="0" err="1"/>
              <a:t>terminali</a:t>
            </a:r>
            <a:r>
              <a:rPr lang="en-US" sz="2400" dirty="0"/>
              <a:t>, </a:t>
            </a:r>
            <a:r>
              <a:rPr lang="en-US" sz="2400" dirty="0" err="1"/>
              <a:t>začetni</a:t>
            </a:r>
            <a:r>
              <a:rPr lang="en-US" sz="2400" dirty="0"/>
              <a:t> symbol S. </a:t>
            </a:r>
          </a:p>
          <a:p>
            <a:pPr marL="0" indent="0">
              <a:buNone/>
            </a:pPr>
            <a:r>
              <a:rPr lang="en-US" sz="2400" dirty="0"/>
              <a:t>Primer: {a, b}, {S, A, B}, </a:t>
            </a:r>
            <a:r>
              <a:rPr lang="en-US" sz="2400" dirty="0" err="1"/>
              <a:t>produkcijska</a:t>
            </a:r>
            <a:r>
              <a:rPr lang="en-US" sz="2400" dirty="0"/>
              <a:t> </a:t>
            </a:r>
            <a:r>
              <a:rPr lang="en-US" sz="2400" dirty="0" err="1"/>
              <a:t>pravila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P1: S → AB</a:t>
            </a:r>
          </a:p>
          <a:p>
            <a:pPr marL="0" indent="0">
              <a:buNone/>
            </a:pPr>
            <a:r>
              <a:rPr lang="en-US" sz="2400" dirty="0"/>
              <a:t>P2: S → ε (where ε is the empty string)</a:t>
            </a:r>
          </a:p>
          <a:p>
            <a:pPr marL="0" indent="0">
              <a:buNone/>
            </a:pPr>
            <a:r>
              <a:rPr lang="en-US" sz="2400" dirty="0"/>
              <a:t>P3: A → </a:t>
            </a:r>
            <a:r>
              <a:rPr lang="en-US" sz="2400" dirty="0" err="1"/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P4: B → 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Definira</a:t>
            </a:r>
            <a:r>
              <a:rPr lang="en-US" sz="2400" dirty="0"/>
              <a:t> </a:t>
            </a:r>
            <a:r>
              <a:rPr lang="en-US" sz="2400" dirty="0" err="1"/>
              <a:t>jezik</a:t>
            </a:r>
            <a:r>
              <a:rPr lang="en-US" sz="2400" dirty="0"/>
              <a:t>: </a:t>
            </a:r>
            <a:r>
              <a:rPr lang="en-US" sz="2400" dirty="0" err="1"/>
              <a:t>a</a:t>
            </a:r>
            <a:r>
              <a:rPr lang="en-US" sz="2400" baseline="30000" dirty="0" err="1"/>
              <a:t>n</a:t>
            </a:r>
            <a:r>
              <a:rPr lang="en-US" sz="2400" dirty="0" err="1"/>
              <a:t>b</a:t>
            </a:r>
            <a:r>
              <a:rPr lang="en-US" sz="2400" baseline="30000" dirty="0" err="1"/>
              <a:t>n</a:t>
            </a:r>
            <a:r>
              <a:rPr lang="en-US" sz="2400" dirty="0"/>
              <a:t> (n </a:t>
            </a:r>
            <a:r>
              <a:rPr lang="en-US" sz="2400" dirty="0" err="1"/>
              <a:t>kopij</a:t>
            </a:r>
            <a:r>
              <a:rPr lang="en-US" sz="2400" dirty="0"/>
              <a:t> a, </a:t>
            </a:r>
            <a:r>
              <a:rPr lang="en-US" sz="2400" dirty="0" err="1"/>
              <a:t>potem</a:t>
            </a:r>
            <a:r>
              <a:rPr lang="en-US" sz="2400" dirty="0"/>
              <a:t> n </a:t>
            </a:r>
            <a:r>
              <a:rPr lang="en-US" sz="2400" dirty="0" err="1"/>
              <a:t>kopij</a:t>
            </a:r>
            <a:r>
              <a:rPr lang="en-US" sz="2400" dirty="0"/>
              <a:t> b)</a:t>
            </a:r>
          </a:p>
          <a:p>
            <a:endParaRPr lang="en-SI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2F6527-7CDA-4CFF-AA0C-2EC959726689}"/>
              </a:ext>
            </a:extLst>
          </p:cNvPr>
          <p:cNvSpPr txBox="1">
            <a:spLocks/>
          </p:cNvSpPr>
          <p:nvPr/>
        </p:nvSpPr>
        <p:spPr>
          <a:xfrm>
            <a:off x="6549389" y="1825625"/>
            <a:ext cx="51233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Enostavnejša</a:t>
            </a:r>
            <a:r>
              <a:rPr lang="en-US" sz="2400" dirty="0"/>
              <a:t> </a:t>
            </a:r>
            <a:r>
              <a:rPr lang="en-US" sz="2400" dirty="0" err="1"/>
              <a:t>gramatika</a:t>
            </a:r>
            <a:r>
              <a:rPr lang="en-US" sz="2400" dirty="0"/>
              <a:t>, </a:t>
            </a:r>
            <a:r>
              <a:rPr lang="en-US" sz="2400" dirty="0" err="1"/>
              <a:t>isti</a:t>
            </a:r>
            <a:r>
              <a:rPr lang="en-US" sz="2400" dirty="0"/>
              <a:t> </a:t>
            </a:r>
            <a:r>
              <a:rPr lang="en-US" sz="2400" dirty="0" err="1"/>
              <a:t>jezik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err="1"/>
              <a:t>Terminali</a:t>
            </a:r>
            <a:r>
              <a:rPr lang="en-US" sz="2400" dirty="0"/>
              <a:t> {a, b}, </a:t>
            </a:r>
            <a:r>
              <a:rPr lang="en-US" sz="2400" dirty="0" err="1"/>
              <a:t>neterminali</a:t>
            </a:r>
            <a:r>
              <a:rPr lang="en-US" sz="2400" dirty="0"/>
              <a:t> {S}, </a:t>
            </a:r>
            <a:r>
              <a:rPr lang="en-US" sz="2400" dirty="0" err="1"/>
              <a:t>začetni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S, </a:t>
            </a:r>
            <a:r>
              <a:rPr lang="en-US" sz="2400" dirty="0" err="1"/>
              <a:t>produkcijska</a:t>
            </a:r>
            <a:r>
              <a:rPr lang="en-US" sz="2400" dirty="0"/>
              <a:t> </a:t>
            </a:r>
            <a:r>
              <a:rPr lang="en-US" sz="2400" dirty="0" err="1"/>
              <a:t>pravila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P1: S → </a:t>
            </a:r>
            <a:r>
              <a:rPr lang="en-US" sz="2400" dirty="0" err="1"/>
              <a:t>aSb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P2: S → ε</a:t>
            </a:r>
            <a:endParaRPr lang="en-SI" sz="2400" dirty="0"/>
          </a:p>
        </p:txBody>
      </p:sp>
      <p:sp>
        <p:nvSpPr>
          <p:cNvPr id="7" name="Naslov 1">
            <a:extLst>
              <a:ext uri="{FF2B5EF4-FFF2-40B4-BE49-F238E27FC236}">
                <a16:creationId xmlns:a16="http://schemas.microsoft.com/office/drawing/2014/main" id="{8794B249-5A35-4DBB-9325-64509E56EA05}"/>
              </a:ext>
            </a:extLst>
          </p:cNvPr>
          <p:cNvSpPr txBox="1">
            <a:spLocks/>
          </p:cNvSpPr>
          <p:nvPr/>
        </p:nvSpPr>
        <p:spPr>
          <a:xfrm>
            <a:off x="519228" y="1257846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Primeri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gramatik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39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4. Optimizacija kode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Globalna optimizacija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gleda večje bloke programa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while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zanke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 err="1">
                <a:latin typeface="Garamond"/>
                <a:cs typeface="Garamond"/>
                <a:sym typeface="Garamond" pitchFamily="18" charset="0"/>
              </a:rPr>
              <a:t>if</a:t>
            </a: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 stavke</a:t>
            </a:r>
          </a:p>
          <a:p>
            <a:pPr lvl="2"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procedure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veliko težje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veliko večji učinek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Tudi najboljša optimizacija kode ne more popraviti slabega algoritma!</a:t>
            </a: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450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4. Optimizacija kode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383720"/>
            <a:ext cx="7469393" cy="1003716"/>
          </a:xfrm>
          <a:ln>
            <a:solidFill>
              <a:srgbClr val="E12F29"/>
            </a:solidFill>
          </a:ln>
        </p:spPr>
        <p:txBody>
          <a:bodyPr/>
          <a:lstStyle/>
          <a:p>
            <a:pPr algn="ctr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 preteklosti: „Strojna oprema je draga, programerji so poceni.“</a:t>
            </a:r>
          </a:p>
          <a:p>
            <a:pPr algn="ctr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Zdaj: „Strojna oprema je poceni, programerji so dragi.“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" name="PoljeZBesedilom 1"/>
          <p:cNvSpPr txBox="1"/>
          <p:nvPr/>
        </p:nvSpPr>
        <p:spPr>
          <a:xfrm>
            <a:off x="607807" y="3703365"/>
            <a:ext cx="9428822" cy="20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Moderni prevajalniki optimizirajo kodo, a zdaj je poudarek na:</a:t>
            </a:r>
          </a:p>
          <a:p>
            <a:pPr marL="742950" lvl="1" indent="-28575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vizualnih razvojnih orodjih (IDE) za lažje in bolj informirano programiranje</a:t>
            </a:r>
          </a:p>
          <a:p>
            <a:pPr marL="742950" lvl="1" indent="-28575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vgrajenih razhroščevalnikih za lažje razhroščevanje</a:t>
            </a:r>
          </a:p>
          <a:p>
            <a:pPr marL="742950" lvl="1" indent="-285750"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programskimi knjižnicami in orodji za ponovno uporabo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12558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Povzetek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Hierarhija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po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Chomskemu</a:t>
            </a:r>
            <a:endParaRPr lang="en-GB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prevajalniki</a:t>
            </a:r>
            <a:endParaRPr lang="en-GB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481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1" y="-1244197"/>
            <a:ext cx="3891684" cy="3891684"/>
          </a:xfrm>
          <a:prstGeom prst="rect">
            <a:avLst/>
          </a:prstGeom>
        </p:spPr>
      </p:pic>
      <p:grpSp>
        <p:nvGrpSpPr>
          <p:cNvPr id="6" name="Group 34"/>
          <p:cNvGrpSpPr/>
          <p:nvPr/>
        </p:nvGrpSpPr>
        <p:grpSpPr>
          <a:xfrm>
            <a:off x="3074525" y="6278712"/>
            <a:ext cx="466150" cy="466150"/>
            <a:chOff x="8623301" y="301595"/>
            <a:chExt cx="527050" cy="527050"/>
          </a:xfrm>
          <a:solidFill>
            <a:srgbClr val="E12F29"/>
          </a:solidFill>
        </p:grpSpPr>
        <p:sp>
          <p:nvSpPr>
            <p:cNvPr id="7" name="Oval 35"/>
            <p:cNvSpPr/>
            <p:nvPr/>
          </p:nvSpPr>
          <p:spPr>
            <a:xfrm>
              <a:off x="8623301" y="301595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8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2924" y="433943"/>
              <a:ext cx="270662" cy="271058"/>
            </a:xfrm>
            <a:prstGeom prst="rect">
              <a:avLst/>
            </a:prstGeom>
            <a:grpFill/>
          </p:spPr>
        </p:pic>
      </p:grpSp>
      <p:sp>
        <p:nvSpPr>
          <p:cNvPr id="9" name="TextBox 37"/>
          <p:cNvSpPr txBox="1"/>
          <p:nvPr/>
        </p:nvSpPr>
        <p:spPr>
          <a:xfrm>
            <a:off x="3540675" y="6339443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www.fri.uni-lj.si</a:t>
            </a:r>
          </a:p>
        </p:txBody>
      </p:sp>
      <p:grpSp>
        <p:nvGrpSpPr>
          <p:cNvPr id="10" name="Group 38"/>
          <p:cNvGrpSpPr/>
          <p:nvPr/>
        </p:nvGrpSpPr>
        <p:grpSpPr>
          <a:xfrm>
            <a:off x="6025328" y="6281282"/>
            <a:ext cx="463580" cy="463580"/>
            <a:chOff x="8623301" y="1163678"/>
            <a:chExt cx="527050" cy="527050"/>
          </a:xfrm>
          <a:solidFill>
            <a:srgbClr val="E12F29"/>
          </a:solidFill>
        </p:grpSpPr>
        <p:sp>
          <p:nvSpPr>
            <p:cNvPr id="11" name="Oval 39"/>
            <p:cNvSpPr/>
            <p:nvPr/>
          </p:nvSpPr>
          <p:spPr>
            <a:xfrm>
              <a:off x="8623301" y="1163678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12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1916" y="1299014"/>
              <a:ext cx="117299" cy="254748"/>
            </a:xfrm>
            <a:prstGeom prst="rect">
              <a:avLst/>
            </a:prstGeom>
            <a:grpFill/>
          </p:spPr>
        </p:pic>
      </p:grpSp>
      <p:sp>
        <p:nvSpPr>
          <p:cNvPr id="13" name="TextBox 41"/>
          <p:cNvSpPr txBox="1"/>
          <p:nvPr/>
        </p:nvSpPr>
        <p:spPr>
          <a:xfrm>
            <a:off x="6488908" y="6323239"/>
            <a:ext cx="262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www.facebook.com/ulfri</a:t>
            </a:r>
          </a:p>
        </p:txBody>
      </p:sp>
    </p:spTree>
    <p:extLst>
      <p:ext uri="{BB962C8B-B14F-4D97-AF65-F5344CB8AC3E}">
        <p14:creationId xmlns:p14="http://schemas.microsoft.com/office/powerpoint/2010/main" val="27972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D742-E54F-4F68-8E8F-51438B0F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" y="31433"/>
            <a:ext cx="10515600" cy="4351338"/>
          </a:xfrm>
        </p:spPr>
        <p:txBody>
          <a:bodyPr/>
          <a:lstStyle/>
          <a:p>
            <a:r>
              <a:rPr lang="en-GB" dirty="0"/>
              <a:t>https://en.wikipedia.org/wiki/Chomsky_hierarchy</a:t>
            </a:r>
            <a:endParaRPr lang="en-SI" dirty="0"/>
          </a:p>
        </p:txBody>
      </p:sp>
      <p:sp>
        <p:nvSpPr>
          <p:cNvPr id="5" name="AutoShape 2" descr="{\displaystyle \gamma \rightarrow \alpha }">
            <a:extLst>
              <a:ext uri="{FF2B5EF4-FFF2-40B4-BE49-F238E27FC236}">
                <a16:creationId xmlns:a16="http://schemas.microsoft.com/office/drawing/2014/main" id="{25B41112-E479-4BDE-ACA9-0CA5F8CCA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sp>
        <p:nvSpPr>
          <p:cNvPr id="6" name="AutoShape 3" descr="{\displaystyle L=\{w|w}">
            <a:extLst>
              <a:ext uri="{FF2B5EF4-FFF2-40B4-BE49-F238E27FC236}">
                <a16:creationId xmlns:a16="http://schemas.microsoft.com/office/drawing/2014/main" id="{76881493-D39E-4A88-B697-131D26D651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sp>
        <p:nvSpPr>
          <p:cNvPr id="7" name="AutoShape 4" descr="\}">
            <a:extLst>
              <a:ext uri="{FF2B5EF4-FFF2-40B4-BE49-F238E27FC236}">
                <a16:creationId xmlns:a16="http://schemas.microsoft.com/office/drawing/2014/main" id="{A2CFB7C0-D136-45E6-A38F-BE8BED879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sp>
        <p:nvSpPr>
          <p:cNvPr id="8" name="AutoShape 5" descr="\alpha A \beta \rightarrow \alpha \gamma \beta">
            <a:extLst>
              <a:ext uri="{FF2B5EF4-FFF2-40B4-BE49-F238E27FC236}">
                <a16:creationId xmlns:a16="http://schemas.microsoft.com/office/drawing/2014/main" id="{27357C43-E655-40DC-B6D0-C69160C643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sp>
        <p:nvSpPr>
          <p:cNvPr id="9" name="AutoShape 6" descr="{\displaystyle L=\{a^{n}b^{n}c^{n}|n&gt;0\}}">
            <a:extLst>
              <a:ext uri="{FF2B5EF4-FFF2-40B4-BE49-F238E27FC236}">
                <a16:creationId xmlns:a16="http://schemas.microsoft.com/office/drawing/2014/main" id="{12E4E1A4-F78B-4BB2-94D3-309210A22E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sp>
        <p:nvSpPr>
          <p:cNvPr id="10" name="AutoShape 7" descr="{\displaystyle A\rightarrow \alpha }">
            <a:extLst>
              <a:ext uri="{FF2B5EF4-FFF2-40B4-BE49-F238E27FC236}">
                <a16:creationId xmlns:a16="http://schemas.microsoft.com/office/drawing/2014/main" id="{0CD6F6AD-1180-432D-B598-055CCCF8C1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sp>
        <p:nvSpPr>
          <p:cNvPr id="11" name="AutoShape 8" descr="{\displaystyle L=\{a^{n}b^{n}|n&gt;0\}}">
            <a:extLst>
              <a:ext uri="{FF2B5EF4-FFF2-40B4-BE49-F238E27FC236}">
                <a16:creationId xmlns:a16="http://schemas.microsoft.com/office/drawing/2014/main" id="{58DF4F73-CD69-497B-9EA1-DFE057EBE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sp>
        <p:nvSpPr>
          <p:cNvPr id="12" name="AutoShape 9" descr="{\displaystyle A\rightarrow {\text{a}}}">
            <a:extLst>
              <a:ext uri="{FF2B5EF4-FFF2-40B4-BE49-F238E27FC236}">
                <a16:creationId xmlns:a16="http://schemas.microsoft.com/office/drawing/2014/main" id="{DD3D2CC9-4460-4E44-94DB-986BA5AAB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sp>
        <p:nvSpPr>
          <p:cNvPr id="13" name="AutoShape 10" descr="{\displaystyle A\rightarrow {\text{a}}B}">
            <a:extLst>
              <a:ext uri="{FF2B5EF4-FFF2-40B4-BE49-F238E27FC236}">
                <a16:creationId xmlns:a16="http://schemas.microsoft.com/office/drawing/2014/main" id="{5D0A3CDD-04A4-4439-A79F-81301D3779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sp>
        <p:nvSpPr>
          <p:cNvPr id="14" name="AutoShape 11" descr="{\displaystyle L=\{a^{n}|n\geq 0\}}">
            <a:extLst>
              <a:ext uri="{FF2B5EF4-FFF2-40B4-BE49-F238E27FC236}">
                <a16:creationId xmlns:a16="http://schemas.microsoft.com/office/drawing/2014/main" id="{94AF0D9D-C7B6-442C-85DD-0090F9A6AA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66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I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B6566A-DABE-4EBE-8DAE-7576EBAD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9" y="477957"/>
            <a:ext cx="11894501" cy="63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C58C-801B-4FF5-BFE3-72678697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69" y="2343151"/>
            <a:ext cx="10643245" cy="394879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opisovanja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je </a:t>
            </a:r>
            <a:r>
              <a:rPr lang="en-US" dirty="0" err="1"/>
              <a:t>delo</a:t>
            </a:r>
            <a:r>
              <a:rPr lang="en-US" dirty="0"/>
              <a:t> </a:t>
            </a:r>
            <a:r>
              <a:rPr lang="en-US" dirty="0" err="1"/>
              <a:t>Pāṇinija</a:t>
            </a:r>
            <a:r>
              <a:rPr lang="en-US" dirty="0"/>
              <a:t> (</a:t>
            </a:r>
            <a:r>
              <a:rPr lang="en-US" dirty="0" err="1"/>
              <a:t>cca</a:t>
            </a:r>
            <a:r>
              <a:rPr lang="en-US" dirty="0"/>
              <a:t>. 6-4. </a:t>
            </a:r>
            <a:r>
              <a:rPr lang="en-US" dirty="0" err="1"/>
              <a:t>stoletje</a:t>
            </a:r>
            <a:r>
              <a:rPr lang="en-US" dirty="0"/>
              <a:t> pred </a:t>
            </a:r>
            <a:r>
              <a:rPr lang="en-US" dirty="0" err="1"/>
              <a:t>novim</a:t>
            </a:r>
            <a:r>
              <a:rPr lang="en-US" dirty="0"/>
              <a:t> </a:t>
            </a:r>
            <a:r>
              <a:rPr lang="en-US" dirty="0" err="1"/>
              <a:t>štetjem</a:t>
            </a:r>
            <a:r>
              <a:rPr lang="en-US" dirty="0"/>
              <a:t>)</a:t>
            </a:r>
          </a:p>
          <a:p>
            <a:r>
              <a:rPr lang="en-US" dirty="0" err="1"/>
              <a:t>Notacija</a:t>
            </a:r>
            <a:r>
              <a:rPr lang="en-US" dirty="0"/>
              <a:t> za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Sanskrita</a:t>
            </a:r>
            <a:endParaRPr lang="en-US" dirty="0"/>
          </a:p>
          <a:p>
            <a:r>
              <a:rPr lang="en-US" dirty="0" err="1"/>
              <a:t>Ekvivalentna</a:t>
            </a:r>
            <a:r>
              <a:rPr lang="en-US" dirty="0"/>
              <a:t> </a:t>
            </a:r>
            <a:r>
              <a:rPr lang="en-US" dirty="0" err="1"/>
              <a:t>Backusovi</a:t>
            </a:r>
            <a:r>
              <a:rPr lang="en-US" dirty="0"/>
              <a:t> </a:t>
            </a:r>
            <a:r>
              <a:rPr lang="en-US" dirty="0" err="1"/>
              <a:t>gramatiki</a:t>
            </a:r>
            <a:r>
              <a:rPr lang="en-US" dirty="0"/>
              <a:t> </a:t>
            </a:r>
          </a:p>
          <a:p>
            <a:r>
              <a:rPr lang="en-US" dirty="0"/>
              <a:t>Backus-</a:t>
            </a:r>
            <a:r>
              <a:rPr lang="en-US" dirty="0" err="1"/>
              <a:t>Naurova</a:t>
            </a:r>
            <a:r>
              <a:rPr lang="en-US" dirty="0"/>
              <a:t> Forma (BNF) je </a:t>
            </a:r>
            <a:r>
              <a:rPr lang="en-US" dirty="0" err="1"/>
              <a:t>notacija</a:t>
            </a:r>
            <a:r>
              <a:rPr lang="en-US" dirty="0"/>
              <a:t> za </a:t>
            </a:r>
            <a:r>
              <a:rPr lang="en-US" dirty="0" err="1"/>
              <a:t>kontekstno-neodvisne</a:t>
            </a:r>
            <a:r>
              <a:rPr lang="en-US" dirty="0"/>
              <a:t> </a:t>
            </a:r>
            <a:r>
              <a:rPr lang="en-US" dirty="0" err="1"/>
              <a:t>gramatike</a:t>
            </a:r>
            <a:r>
              <a:rPr lang="en-US" dirty="0"/>
              <a:t> po </a:t>
            </a:r>
            <a:r>
              <a:rPr lang="en-US" dirty="0" err="1"/>
              <a:t>Chomskemu</a:t>
            </a:r>
            <a:endParaRPr lang="en-US" dirty="0"/>
          </a:p>
          <a:p>
            <a:r>
              <a:rPr lang="en-US" dirty="0"/>
              <a:t>Prva </a:t>
            </a:r>
            <a:r>
              <a:rPr lang="en-US" dirty="0" err="1"/>
              <a:t>aplikacija</a:t>
            </a:r>
            <a:r>
              <a:rPr lang="en-US" dirty="0"/>
              <a:t>: </a:t>
            </a:r>
            <a:r>
              <a:rPr lang="en-US" dirty="0" err="1"/>
              <a:t>metajezik</a:t>
            </a:r>
            <a:r>
              <a:rPr lang="en-US" dirty="0"/>
              <a:t> za </a:t>
            </a:r>
            <a:r>
              <a:rPr lang="en-US" dirty="0" err="1"/>
              <a:t>opisovanje</a:t>
            </a:r>
            <a:r>
              <a:rPr lang="en-US" dirty="0"/>
              <a:t> </a:t>
            </a:r>
            <a:r>
              <a:rPr lang="en-US" dirty="0" err="1"/>
              <a:t>programskega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ALGOL</a:t>
            </a:r>
          </a:p>
          <a:p>
            <a:pPr lvl="1"/>
            <a:r>
              <a:rPr lang="en-US" dirty="0"/>
              <a:t>&lt;expr&gt; ::= &lt;term&gt;|&lt;expr&gt;&lt;</a:t>
            </a:r>
            <a:r>
              <a:rPr lang="en-US" dirty="0" err="1"/>
              <a:t>addop</a:t>
            </a:r>
            <a:r>
              <a:rPr lang="en-US" dirty="0"/>
              <a:t>&gt;&lt;term&gt;</a:t>
            </a:r>
          </a:p>
          <a:p>
            <a:pPr lvl="1"/>
            <a:r>
              <a:rPr lang="en-US" dirty="0"/>
              <a:t>&lt;integer&gt; ::= &lt;digit&gt;|&lt;integer&gt;&lt;digit&gt;</a:t>
            </a:r>
          </a:p>
          <a:p>
            <a:pPr lvl="1"/>
            <a:endParaRPr lang="en-US" dirty="0"/>
          </a:p>
        </p:txBody>
      </p:sp>
      <p:sp>
        <p:nvSpPr>
          <p:cNvPr id="7" name="Naslov 1">
            <a:extLst>
              <a:ext uri="{FF2B5EF4-FFF2-40B4-BE49-F238E27FC236}">
                <a16:creationId xmlns:a16="http://schemas.microsoft.com/office/drawing/2014/main" id="{8794B249-5A35-4DBB-9325-64509E56EA05}"/>
              </a:ext>
            </a:extLst>
          </p:cNvPr>
          <p:cNvSpPr txBox="1">
            <a:spLocks/>
          </p:cNvSpPr>
          <p:nvPr/>
        </p:nvSpPr>
        <p:spPr>
          <a:xfrm>
            <a:off x="553518" y="1330236"/>
            <a:ext cx="6794339" cy="70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>
                <a:solidFill>
                  <a:srgbClr val="E12F29"/>
                </a:solidFill>
                <a:latin typeface="Garamond" panose="02020404030301010803" pitchFamily="18" charset="0"/>
              </a:rPr>
              <a:t>Opisovanje</a:t>
            </a:r>
            <a:r>
              <a:rPr lang="en-GB" sz="32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3200" dirty="0" err="1">
                <a:solidFill>
                  <a:srgbClr val="E12F29"/>
                </a:solidFill>
                <a:latin typeface="Garamond" panose="02020404030301010803" pitchFamily="18" charset="0"/>
              </a:rPr>
              <a:t>strukture</a:t>
            </a:r>
            <a:r>
              <a:rPr lang="en-GB" sz="32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3200" dirty="0" err="1">
                <a:solidFill>
                  <a:srgbClr val="E12F29"/>
                </a:solidFill>
                <a:latin typeface="Garamond" panose="02020404030301010803" pitchFamily="18" charset="0"/>
              </a:rPr>
              <a:t>jezika</a:t>
            </a:r>
            <a:endParaRPr lang="sl-SI" sz="20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C58C-801B-4FF5-BFE3-72678697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69" y="2716372"/>
            <a:ext cx="112498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b="1" dirty="0"/>
              <a:t>&lt;postal-address&gt; </a:t>
            </a:r>
            <a:r>
              <a:rPr lang="en-US" sz="2400" dirty="0"/>
              <a:t>::= &lt;name-part&gt; &lt;street-address&gt; &lt;zip-part&gt;</a:t>
            </a:r>
          </a:p>
          <a:p>
            <a:pPr marL="0" indent="0">
              <a:buNone/>
            </a:pPr>
            <a:r>
              <a:rPr lang="en-US" sz="2400" dirty="0"/>
              <a:t>      &lt;name-part&gt; ::= &lt;personal-part&gt; &lt;last-name&gt; &lt;opt-suffix-part&gt; &lt;EOL&gt; | &lt;personal-part&gt; &lt;name-part&gt;</a:t>
            </a:r>
          </a:p>
          <a:p>
            <a:pPr marL="0" indent="0">
              <a:buNone/>
            </a:pPr>
            <a:r>
              <a:rPr lang="en-US" sz="2400" dirty="0"/>
              <a:t>  &lt;personal-part&gt; ::= &lt;initial&gt; "." | &lt;first-name&gt;</a:t>
            </a:r>
          </a:p>
          <a:p>
            <a:pPr marL="0" indent="0">
              <a:buNone/>
            </a:pPr>
            <a:r>
              <a:rPr lang="en-US" sz="2400" dirty="0"/>
              <a:t> &lt;street-address&gt; ::= &lt;house-num&gt; &lt;street-name&gt; &lt;opt-apt-num&gt; &lt;EOL&gt;</a:t>
            </a:r>
          </a:p>
          <a:p>
            <a:pPr marL="0" indent="0">
              <a:buNone/>
            </a:pPr>
            <a:r>
              <a:rPr lang="en-US" sz="2400" dirty="0"/>
              <a:t>       &lt;zip-part&gt; ::= &lt;town-name&gt; "," &lt;state-code&gt; &lt;ZIP-code&gt; &lt;EOL&gt;</a:t>
            </a:r>
          </a:p>
          <a:p>
            <a:pPr marL="0" indent="0">
              <a:buNone/>
            </a:pPr>
            <a:r>
              <a:rPr lang="en-US" sz="2400" dirty="0"/>
              <a:t>&lt;opt-suffix-part&gt; ::= "Sr." | "Jr." | &lt;roman-numeral&gt; | ""</a:t>
            </a:r>
          </a:p>
          <a:p>
            <a:pPr marL="0" indent="0">
              <a:buNone/>
            </a:pPr>
            <a:r>
              <a:rPr lang="en-US" sz="2400" dirty="0"/>
              <a:t>    &lt;opt-apt-num&gt; ::= &lt;apt-num&gt; | ""</a:t>
            </a:r>
            <a:endParaRPr lang="en-SI" sz="2400" dirty="0"/>
          </a:p>
        </p:txBody>
      </p:sp>
      <p:sp>
        <p:nvSpPr>
          <p:cNvPr id="7" name="Naslov 1">
            <a:extLst>
              <a:ext uri="{FF2B5EF4-FFF2-40B4-BE49-F238E27FC236}">
                <a16:creationId xmlns:a16="http://schemas.microsoft.com/office/drawing/2014/main" id="{8794B249-5A35-4DBB-9325-64509E56EA05}"/>
              </a:ext>
            </a:extLst>
          </p:cNvPr>
          <p:cNvSpPr txBox="1">
            <a:spLocks/>
          </p:cNvSpPr>
          <p:nvPr/>
        </p:nvSpPr>
        <p:spPr>
          <a:xfrm>
            <a:off x="553518" y="1635036"/>
            <a:ext cx="12305232" cy="70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E12F29"/>
                </a:solidFill>
                <a:latin typeface="Garamond" panose="02020404030301010803" pitchFamily="18" charset="0"/>
              </a:rPr>
              <a:t>Backus-Naur </a:t>
            </a:r>
            <a:r>
              <a:rPr lang="en-GB" sz="3200" dirty="0" err="1">
                <a:solidFill>
                  <a:srgbClr val="E12F29"/>
                </a:solidFill>
                <a:latin typeface="Garamond" panose="02020404030301010803" pitchFamily="18" charset="0"/>
              </a:rPr>
              <a:t>oblika</a:t>
            </a:r>
            <a:r>
              <a:rPr lang="en-GB" sz="32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3200" dirty="0" err="1">
                <a:solidFill>
                  <a:srgbClr val="E12F29"/>
                </a:solidFill>
                <a:latin typeface="Garamond" panose="02020404030301010803" pitchFamily="18" charset="0"/>
              </a:rPr>
              <a:t>gramatike</a:t>
            </a:r>
            <a:r>
              <a:rPr lang="en-GB" sz="3200" dirty="0">
                <a:solidFill>
                  <a:srgbClr val="E12F29"/>
                </a:solidFill>
                <a:latin typeface="Garamond" panose="02020404030301010803" pitchFamily="18" charset="0"/>
              </a:rPr>
              <a:t> (Backus-Naur Form, BNF)</a:t>
            </a:r>
          </a:p>
          <a:p>
            <a:r>
              <a:rPr lang="sl-SI" sz="2000" dirty="0">
                <a:solidFill>
                  <a:srgbClr val="E12F29"/>
                </a:solidFill>
                <a:latin typeface="Garamond" panose="02020404030301010803" pitchFamily="18" charset="0"/>
              </a:rPr>
              <a:t>https://en.wikipedia.org/wiki/Backus%E2%80%93Naur_form</a:t>
            </a:r>
          </a:p>
        </p:txBody>
      </p:sp>
    </p:spTree>
    <p:extLst>
      <p:ext uri="{BB962C8B-B14F-4D97-AF65-F5344CB8AC3E}">
        <p14:creationId xmlns:p14="http://schemas.microsoft.com/office/powerpoint/2010/main" val="275386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C900-65C0-4B59-8368-40E3B69A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34440"/>
            <a:ext cx="11849100" cy="5623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&lt;syntax&gt;         ::= &lt;rule&gt; | &lt;rule&gt; &lt;syntax&gt;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&lt;rule&gt;           ::= &lt;opt-whitespace&gt; "&lt;" &lt;rule-name&gt; "&gt;" &lt;opt-whitespace&gt; "::=" &lt;opt-whitespace&gt; &lt;expression&gt; &lt;line-end&gt;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&lt;opt-whitespace&gt; ::= " " &lt;opt-whitespace&gt; | 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&lt;expression&gt;     ::= &lt;list&gt; | &lt;list&gt; &lt;opt-whitespace&gt; "|" &lt;opt-whitespace&gt; &lt;expression&gt;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&lt;line-end&gt;       ::= &lt;opt-whitespace&gt; &lt;EOL&gt; | &lt;line-end&gt; &lt;line-end&gt;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&lt;list&gt;           ::= &lt;term&gt; | &lt;term&gt; &lt;opt-whitespace&gt; &lt;list&gt;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&lt;term&gt;           ::= &lt;literal&gt; | "&lt;" &lt;rule-name&gt; "&gt;"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&lt;literal&gt;        ::= '"' &lt;text1&gt; '"' | "'" &lt;text2&gt; "'"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&lt;text1&gt;          ::= "" | &lt;character1&gt; &lt;text1&gt;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&lt;text2&gt;          ::= '' | &lt;character2&gt; &lt;text2&gt;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&lt;character&gt;      ::= &lt;letter&gt; | &lt;digit&gt; | &lt;symbol&gt;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&lt;letter&gt;         ::= "A" | "B" | "C" | "D" | "E" | "F" | "G" | "H" | "I" | "J" | "K" | "L" | "M" | "N" | "O" | "P" | "Q" | "R" | "S" | "T" | "U" | "V" | "W" | "X" | "Y" | "Z" | "a" | "b" | "c" | "d" | "e" | "f" | "g" | "h" | "</a:t>
            </a:r>
            <a:r>
              <a:rPr lang="en-GB" sz="1800" dirty="0" err="1"/>
              <a:t>i</a:t>
            </a:r>
            <a:r>
              <a:rPr lang="en-GB" sz="1800" dirty="0"/>
              <a:t>" | "j" | "k" | "l" | "m" | "n" | "o" | "p" | "q" | "r" | "s" | "t" | "u" | "v" | "w" | "x" | "y" | "z"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&lt;digit&gt;          ::= "0" | "1" | "2" | "3" | "4" | "5" | "6" | "7" | "8" | "9"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&lt;symbol&gt;         ::=  "|" | " " | "!" | "#" | "$" | "%" | "&amp;" | "(" | ")" | "*" | "+" | "," | "-" | "." | "/" | ":" | ";" | "&gt;" | "=" | "&lt;" | "?" | "@" | "[" | "\" | "]" | "^" | "_" | "`" | "{" | "}" | "~"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&lt;character1&gt;     ::= &lt;character&gt; | "'"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&lt;character2&gt;     ::= &lt;character&gt; | '"'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&lt;rule-name&gt;      ::= &lt;letter&gt; | &lt;rule-name&gt; &lt;rule-char&gt;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&lt;rule-char&gt;      ::= &lt;letter&gt; | &lt;digit&gt; | "-"</a:t>
            </a:r>
            <a:endParaRPr lang="en-SI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F3EA7-3B7B-4B6F-A23B-B6292E1CA151}"/>
              </a:ext>
            </a:extLst>
          </p:cNvPr>
          <p:cNvSpPr txBox="1"/>
          <p:nvPr/>
        </p:nvSpPr>
        <p:spPr>
          <a:xfrm>
            <a:off x="2854643" y="249674"/>
            <a:ext cx="6097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 err="1"/>
              <a:t>Sintaksa</a:t>
            </a:r>
            <a:r>
              <a:rPr lang="en-GB" sz="4000" dirty="0"/>
              <a:t> BNF</a:t>
            </a:r>
            <a:endParaRPr lang="en-SI" sz="4000" dirty="0"/>
          </a:p>
        </p:txBody>
      </p:sp>
    </p:spTree>
    <p:extLst>
      <p:ext uri="{BB962C8B-B14F-4D97-AF65-F5344CB8AC3E}">
        <p14:creationId xmlns:p14="http://schemas.microsoft.com/office/powerpoint/2010/main" val="192056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3007242" y="2586997"/>
            <a:ext cx="693299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IV.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Jeziki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in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prevajalniki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sl-SI" sz="54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/2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endParaRPr lang="sl-SI" sz="2200" b="1" dirty="0">
              <a:solidFill>
                <a:schemeClr val="tx1">
                  <a:lumMod val="95000"/>
                  <a:lumOff val="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3505101" y="3708487"/>
            <a:ext cx="6575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en-GB" sz="3600" b="1" dirty="0">
                <a:latin typeface="Garamond" charset="0"/>
                <a:ea typeface="Garamond" charset="0"/>
                <a:cs typeface="Garamond" charset="0"/>
              </a:rPr>
              <a:t>4</a:t>
            </a:r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Programski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jeziki</a:t>
            </a:r>
            <a:endParaRPr lang="sl-SI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380376" y="6157204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</p:spTree>
    <p:extLst>
      <p:ext uri="{BB962C8B-B14F-4D97-AF65-F5344CB8AC3E}">
        <p14:creationId xmlns:p14="http://schemas.microsoft.com/office/powerpoint/2010/main" val="418941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596920" y="1338930"/>
            <a:ext cx="4507625" cy="584566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J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eziki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96920" y="1923496"/>
            <a:ext cx="10344211" cy="5238485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Zbirni jezik (</a:t>
            </a:r>
            <a:r>
              <a:rPr lang="sl-SI" sz="2400" dirty="0" err="1">
                <a:latin typeface="Garamond"/>
                <a:cs typeface="Garamond"/>
                <a:sym typeface="Garamond" pitchFamily="18" charset="0"/>
              </a:rPr>
              <a:t>asembler</a:t>
            </a: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Ukazi se preslikajo neposredno v strojne ukaze eden v drugega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Simbolične kode ukazov (ne binarne)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Simbolični naslovi za ukaze in podatke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 err="1">
                <a:latin typeface="Garamond"/>
                <a:cs typeface="Garamond"/>
                <a:sym typeface="Garamond" pitchFamily="18" charset="0"/>
              </a:rPr>
              <a:t>Pseudo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ukazi z uporabniku prijaznejšimi servisi (npr. generiranje podatkov)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Nizko-nivojski programski jeziki: strojni jezik, zbirni jezik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400" dirty="0">
                <a:latin typeface="Garamond"/>
                <a:cs typeface="Garamond"/>
                <a:sym typeface="Garamond" pitchFamily="18" charset="0"/>
              </a:rPr>
              <a:t>Visoko-nivojski programski jeziki: Java, C, Python</a:t>
            </a:r>
            <a:endParaRPr lang="en-GB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za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opisovanje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pomena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(W3C),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npr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. XML (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eXtensible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Markup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Language)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semantičnega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spleta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npr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. Web Ontology Language (https://www.w3.org/TR/owl2-overview/)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Nadaljevanje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na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naslednji</a:t>
            </a:r>
            <a:r>
              <a:rPr lang="en-GB" sz="24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cs typeface="Garamond"/>
                <a:sym typeface="Garamond" pitchFamily="18" charset="0"/>
              </a:rPr>
              <a:t>prosojnici</a:t>
            </a:r>
            <a:endParaRPr lang="sl-SI" sz="24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099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13929</TotalTime>
  <Words>2120</Words>
  <Application>Microsoft Office PowerPoint</Application>
  <PresentationFormat>Widescreen</PresentationFormat>
  <Paragraphs>297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Garamond</vt:lpstr>
      <vt:lpstr>Roboto</vt:lpstr>
      <vt:lpstr>Wingdings</vt:lpstr>
      <vt:lpstr>Officeova tema</vt:lpstr>
      <vt:lpstr>PowerPoint Presentation</vt:lpstr>
      <vt:lpstr>Hierarhija po Chomskemu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Jeziki</vt:lpstr>
      <vt:lpstr>Programski jeziki</vt:lpstr>
      <vt:lpstr>PowerPoint Presentation</vt:lpstr>
      <vt:lpstr>CILJI PREDAVANJA</vt:lpstr>
      <vt:lpstr>Uvod</vt:lpstr>
      <vt:lpstr>Proces prevajanja</vt:lpstr>
      <vt:lpstr>Proces izvajanja programa</vt:lpstr>
      <vt:lpstr>1. Leksikalna analiza</vt:lpstr>
      <vt:lpstr>2. Sintaksna analiza</vt:lpstr>
      <vt:lpstr>2. Sintaksna analiza - primer</vt:lpstr>
      <vt:lpstr>2. Sintaksna analiza - primer</vt:lpstr>
      <vt:lpstr>2. Sintaksna analiza - primer</vt:lpstr>
      <vt:lpstr>2. Sintaksna analiza - if-else</vt:lpstr>
      <vt:lpstr>2. Sintaksna analiza - if-else</vt:lpstr>
      <vt:lpstr>3. Semantična analiza</vt:lpstr>
      <vt:lpstr>3. Generiranje kode</vt:lpstr>
      <vt:lpstr>3. Generiranje kode primer</vt:lpstr>
      <vt:lpstr>3. Generiranje kode primer</vt:lpstr>
      <vt:lpstr>3. Generiranje kode primer </vt:lpstr>
      <vt:lpstr>4. Optimizacija kode</vt:lpstr>
      <vt:lpstr>4. Optimizacija kode - primer</vt:lpstr>
      <vt:lpstr>4. Optimizacija kode</vt:lpstr>
      <vt:lpstr>4. Optimizacija kode</vt:lpstr>
      <vt:lpstr>Povzetek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Stankovski, Vlado</cp:lastModifiedBy>
  <cp:revision>160</cp:revision>
  <dcterms:created xsi:type="dcterms:W3CDTF">2018-10-23T07:26:50Z</dcterms:created>
  <dcterms:modified xsi:type="dcterms:W3CDTF">2021-11-15T10:00:15Z</dcterms:modified>
</cp:coreProperties>
</file>