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366" r:id="rId4"/>
    <p:sldId id="375" r:id="rId5"/>
    <p:sldId id="376" r:id="rId6"/>
    <p:sldId id="377" r:id="rId7"/>
    <p:sldId id="378" r:id="rId8"/>
    <p:sldId id="379" r:id="rId9"/>
    <p:sldId id="380" r:id="rId10"/>
    <p:sldId id="381" r:id="rId11"/>
    <p:sldId id="382" r:id="rId12"/>
    <p:sldId id="383" r:id="rId13"/>
    <p:sldId id="384" r:id="rId14"/>
    <p:sldId id="385" r:id="rId15"/>
    <p:sldId id="401" r:id="rId16"/>
    <p:sldId id="402" r:id="rId17"/>
    <p:sldId id="386" r:id="rId18"/>
    <p:sldId id="403" r:id="rId19"/>
    <p:sldId id="404" r:id="rId20"/>
    <p:sldId id="405" r:id="rId21"/>
    <p:sldId id="406" r:id="rId22"/>
    <p:sldId id="407" r:id="rId23"/>
    <p:sldId id="387" r:id="rId24"/>
    <p:sldId id="388" r:id="rId25"/>
    <p:sldId id="389" r:id="rId26"/>
    <p:sldId id="408" r:id="rId27"/>
    <p:sldId id="409" r:id="rId28"/>
    <p:sldId id="390" r:id="rId29"/>
    <p:sldId id="391" r:id="rId30"/>
    <p:sldId id="392" r:id="rId31"/>
    <p:sldId id="393" r:id="rId32"/>
    <p:sldId id="394" r:id="rId33"/>
    <p:sldId id="395" r:id="rId34"/>
    <p:sldId id="396" r:id="rId35"/>
    <p:sldId id="397" r:id="rId36"/>
    <p:sldId id="398" r:id="rId37"/>
    <p:sldId id="374" r:id="rId38"/>
    <p:sldId id="258" r:id="rId39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DDF8"/>
    <a:srgbClr val="EF3324"/>
    <a:srgbClr val="F6FAE9"/>
    <a:srgbClr val="113991"/>
    <a:srgbClr val="E12F29"/>
    <a:srgbClr val="FFF1EF"/>
    <a:srgbClr val="180A02"/>
    <a:srgbClr val="EAE7FF"/>
    <a:srgbClr val="00AC00"/>
    <a:srgbClr val="E7E7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rednji slog 2 – poudarek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Svetel slog 1 – poudarek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00" autoAdjust="0"/>
    <p:restoredTop sz="88406" autoAdjust="0"/>
  </p:normalViewPr>
  <p:slideViewPr>
    <p:cSldViewPr snapToGrid="0">
      <p:cViewPr varScale="1">
        <p:scale>
          <a:sx n="59" d="100"/>
          <a:sy n="59" d="100"/>
        </p:scale>
        <p:origin x="10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glav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3" name="Označba mesta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CF24B-411D-4105-9296-E3C7A9BC88EC}" type="datetimeFigureOut">
              <a:rPr lang="sl-SI" smtClean="0"/>
              <a:t>5. 12. 2021</a:t>
            </a:fld>
            <a:endParaRPr lang="sl-SI"/>
          </a:p>
        </p:txBody>
      </p:sp>
      <p:sp>
        <p:nvSpPr>
          <p:cNvPr id="4" name="Označba mesta stranske slik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l-SI"/>
          </a:p>
        </p:txBody>
      </p:sp>
      <p:sp>
        <p:nvSpPr>
          <p:cNvPr id="5" name="Označba mesta opomb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1F4217-D3EC-4698-9A18-7BA27DA2A81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6186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l-SI"/>
              <a:t>Uredite slog naslova matrice</a:t>
            </a: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/>
              <a:t>Kliknite, da uredite slog podnaslova matrice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5. 12. 2021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86172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navpičnega besedil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5. 12. 2021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8730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navpičnega besedila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5. 12. 2021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084412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5. 12. 2021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17882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l-SI"/>
              <a:t>Uredite slog naslova matrice</a:t>
            </a:r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5. 12. 2021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147487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vsebin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5. 12. 2021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03635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Označba mesta vsebin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5" name="Označba mesta besedila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6" name="Označba mesta vsebin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7" name="Označba mesta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5. 12. 2021</a:t>
            </a:fld>
            <a:endParaRPr lang="sl-SI"/>
          </a:p>
        </p:txBody>
      </p:sp>
      <p:sp>
        <p:nvSpPr>
          <p:cNvPr id="8" name="Označba mesta no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Označba mesta številke diapoz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798330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5. 12. 2021</a:t>
            </a:fld>
            <a:endParaRPr lang="sl-SI"/>
          </a:p>
        </p:txBody>
      </p:sp>
      <p:sp>
        <p:nvSpPr>
          <p:cNvPr id="4" name="Označba mesta no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Označba mest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00637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5. 12. 2021</a:t>
            </a:fld>
            <a:endParaRPr lang="sl-SI"/>
          </a:p>
        </p:txBody>
      </p:sp>
      <p:sp>
        <p:nvSpPr>
          <p:cNvPr id="3" name="Označba mesta no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889742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Uredite slog naslova matrice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besedil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5. 12. 2021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61862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Uredite slog naslova matrice</a:t>
            </a:r>
          </a:p>
        </p:txBody>
      </p:sp>
      <p:sp>
        <p:nvSpPr>
          <p:cNvPr id="3" name="Označba mesta slik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Označba mesta besedil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5. 12. 2021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520888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naslova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F14D3-AB63-40F4-93AE-9115082010C0}" type="datetimeFigureOut">
              <a:rPr lang="sl-SI" smtClean="0"/>
              <a:t>5. 12. 2021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126843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jeZBesedilom 4"/>
          <p:cNvSpPr txBox="1"/>
          <p:nvPr/>
        </p:nvSpPr>
        <p:spPr>
          <a:xfrm>
            <a:off x="2249859" y="1679057"/>
            <a:ext cx="76922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000" b="1" dirty="0">
                <a:latin typeface="Garamond" charset="0"/>
                <a:ea typeface="Garamond" charset="0"/>
                <a:cs typeface="Garamond" charset="0"/>
              </a:rPr>
              <a:t>X</a:t>
            </a:r>
            <a:r>
              <a:rPr lang="pl-PL" sz="5000" b="1" dirty="0">
                <a:latin typeface="Garamond" charset="0"/>
                <a:ea typeface="Garamond" charset="0"/>
                <a:cs typeface="Garamond" charset="0"/>
              </a:rPr>
              <a:t>. </a:t>
            </a:r>
            <a:r>
              <a:rPr lang="en-GB" sz="5000" b="1" dirty="0" err="1">
                <a:latin typeface="Garamond" charset="0"/>
                <a:ea typeface="Garamond" charset="0"/>
                <a:cs typeface="Garamond" charset="0"/>
              </a:rPr>
              <a:t>Programsko</a:t>
            </a:r>
            <a:r>
              <a:rPr lang="en-GB" sz="5000" b="1" dirty="0"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GB" sz="5000" b="1" dirty="0" err="1">
                <a:latin typeface="Garamond" charset="0"/>
                <a:ea typeface="Garamond" charset="0"/>
                <a:cs typeface="Garamond" charset="0"/>
              </a:rPr>
              <a:t>inženirstvo</a:t>
            </a:r>
            <a:endParaRPr lang="pl-PL" sz="5000" b="1" dirty="0">
              <a:latin typeface="Garamond" charset="0"/>
              <a:ea typeface="Garamond" charset="0"/>
              <a:cs typeface="Garamond" charset="0"/>
            </a:endParaRPr>
          </a:p>
          <a:p>
            <a:pPr algn="ctr"/>
            <a:endParaRPr lang="pl-PL" sz="5000" b="1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6" name="PoljeZBesedilom 5"/>
          <p:cNvSpPr txBox="1"/>
          <p:nvPr/>
        </p:nvSpPr>
        <p:spPr>
          <a:xfrm>
            <a:off x="8831512" y="6157205"/>
            <a:ext cx="22174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leto 2020/21</a:t>
            </a:r>
          </a:p>
        </p:txBody>
      </p:sp>
      <p:sp>
        <p:nvSpPr>
          <p:cNvPr id="7" name="PoljeZBesedilom 6"/>
          <p:cNvSpPr txBox="1"/>
          <p:nvPr/>
        </p:nvSpPr>
        <p:spPr>
          <a:xfrm>
            <a:off x="1779022" y="3090528"/>
            <a:ext cx="86339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latin typeface="Garamond" charset="0"/>
                <a:ea typeface="Garamond" charset="0"/>
                <a:cs typeface="Garamond" charset="0"/>
              </a:rPr>
              <a:t>28-29</a:t>
            </a:r>
            <a:r>
              <a:rPr lang="sl-SI" sz="3600" b="1" dirty="0">
                <a:latin typeface="Garamond" charset="0"/>
                <a:ea typeface="Garamond" charset="0"/>
                <a:cs typeface="Garamond" charset="0"/>
              </a:rPr>
              <a:t>.</a:t>
            </a:r>
            <a:r>
              <a:rPr lang="sl-SI" sz="3600" b="1" dirty="0">
                <a:solidFill>
                  <a:srgbClr val="FF0066"/>
                </a:solidFill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GB" sz="4000" b="1" dirty="0" err="1">
                <a:solidFill>
                  <a:srgbClr val="E12F29"/>
                </a:solidFill>
                <a:latin typeface="Garamond" panose="02020404030301010803" pitchFamily="18" charset="0"/>
                <a:ea typeface="+mj-ea"/>
                <a:cs typeface="+mj-cs"/>
              </a:rPr>
              <a:t>Lastnosti</a:t>
            </a:r>
            <a:r>
              <a:rPr lang="en-GB" sz="4000" b="1" dirty="0">
                <a:solidFill>
                  <a:srgbClr val="E12F29"/>
                </a:solidFill>
                <a:latin typeface="Garamond" panose="02020404030301010803" pitchFamily="18" charset="0"/>
                <a:ea typeface="+mj-ea"/>
                <a:cs typeface="+mj-cs"/>
              </a:rPr>
              <a:t> </a:t>
            </a:r>
            <a:r>
              <a:rPr lang="en-GB" sz="4000" b="1" dirty="0" err="1">
                <a:solidFill>
                  <a:srgbClr val="E12F29"/>
                </a:solidFill>
                <a:latin typeface="Garamond" panose="02020404030301010803" pitchFamily="18" charset="0"/>
                <a:ea typeface="+mj-ea"/>
                <a:cs typeface="+mj-cs"/>
              </a:rPr>
              <a:t>programskih</a:t>
            </a:r>
            <a:r>
              <a:rPr lang="en-GB" sz="4000" b="1" dirty="0">
                <a:solidFill>
                  <a:srgbClr val="E12F29"/>
                </a:solidFill>
                <a:latin typeface="Garamond" panose="02020404030301010803" pitchFamily="18" charset="0"/>
                <a:ea typeface="+mj-ea"/>
                <a:cs typeface="+mj-cs"/>
              </a:rPr>
              <a:t> </a:t>
            </a:r>
            <a:r>
              <a:rPr lang="en-GB" sz="4000" b="1" dirty="0" err="1">
                <a:solidFill>
                  <a:srgbClr val="E12F29"/>
                </a:solidFill>
                <a:latin typeface="Garamond" panose="02020404030301010803" pitchFamily="18" charset="0"/>
                <a:ea typeface="+mj-ea"/>
                <a:cs typeface="+mj-cs"/>
              </a:rPr>
              <a:t>jezikov</a:t>
            </a:r>
            <a:endParaRPr lang="en-GB" sz="4000" b="1" dirty="0">
              <a:solidFill>
                <a:srgbClr val="E12F29"/>
              </a:solidFill>
              <a:latin typeface="Garamond" panose="02020404030301010803" pitchFamily="18" charset="0"/>
              <a:ea typeface="+mj-ea"/>
              <a:cs typeface="+mj-cs"/>
            </a:endParaRPr>
          </a:p>
          <a:p>
            <a:pPr algn="ctr"/>
            <a:r>
              <a:rPr lang="en-GB" sz="3600" b="1" dirty="0">
                <a:latin typeface="Garamond" charset="0"/>
                <a:ea typeface="Garamond" charset="0"/>
                <a:cs typeface="Garamond" charset="0"/>
              </a:rPr>
              <a:t>30</a:t>
            </a:r>
            <a:r>
              <a:rPr lang="sl-SI" sz="3600" b="1" dirty="0">
                <a:latin typeface="Garamond" charset="0"/>
                <a:ea typeface="Garamond" charset="0"/>
                <a:cs typeface="Garamond" charset="0"/>
              </a:rPr>
              <a:t>.</a:t>
            </a:r>
            <a:r>
              <a:rPr lang="sl-SI" sz="3600" b="1" dirty="0">
                <a:solidFill>
                  <a:srgbClr val="FF0066"/>
                </a:solidFill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GB" sz="4000" b="1" dirty="0" err="1">
                <a:solidFill>
                  <a:srgbClr val="E12F29"/>
                </a:solidFill>
                <a:latin typeface="Garamond" panose="02020404030301010803" pitchFamily="18" charset="0"/>
                <a:ea typeface="+mj-ea"/>
                <a:cs typeface="+mj-cs"/>
              </a:rPr>
              <a:t>Programsko</a:t>
            </a:r>
            <a:r>
              <a:rPr lang="en-GB" sz="4000" b="1" dirty="0">
                <a:solidFill>
                  <a:srgbClr val="E12F29"/>
                </a:solidFill>
                <a:latin typeface="Garamond" panose="02020404030301010803" pitchFamily="18" charset="0"/>
                <a:ea typeface="+mj-ea"/>
                <a:cs typeface="+mj-cs"/>
              </a:rPr>
              <a:t> </a:t>
            </a:r>
            <a:r>
              <a:rPr lang="en-GB" sz="4000" b="1" dirty="0" err="1">
                <a:solidFill>
                  <a:srgbClr val="E12F29"/>
                </a:solidFill>
                <a:latin typeface="Garamond" panose="02020404030301010803" pitchFamily="18" charset="0"/>
                <a:ea typeface="+mj-ea"/>
                <a:cs typeface="+mj-cs"/>
              </a:rPr>
              <a:t>inženirstvo</a:t>
            </a:r>
            <a:endParaRPr lang="en-GB" sz="4000" b="1" dirty="0">
              <a:solidFill>
                <a:srgbClr val="E12F29"/>
              </a:solidFill>
              <a:latin typeface="Garamond" panose="02020404030301010803" pitchFamily="18" charset="0"/>
              <a:ea typeface="+mj-ea"/>
              <a:cs typeface="+mj-cs"/>
            </a:endParaRPr>
          </a:p>
          <a:p>
            <a:pPr algn="ctr"/>
            <a:endParaRPr lang="en-GB" sz="4000" b="1" dirty="0">
              <a:solidFill>
                <a:srgbClr val="E12F29"/>
              </a:solidFill>
              <a:latin typeface="Garamond" panose="02020404030301010803" pitchFamily="18" charset="0"/>
              <a:ea typeface="+mj-ea"/>
              <a:cs typeface="+mj-cs"/>
            </a:endParaRPr>
          </a:p>
        </p:txBody>
      </p:sp>
      <p:sp>
        <p:nvSpPr>
          <p:cNvPr id="3" name="PoljeZBesedilom 2"/>
          <p:cNvSpPr txBox="1"/>
          <p:nvPr/>
        </p:nvSpPr>
        <p:spPr>
          <a:xfrm>
            <a:off x="325948" y="5818651"/>
            <a:ext cx="33484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prof. dr. </a:t>
            </a:r>
          </a:p>
          <a:p>
            <a:pPr algn="ctr"/>
            <a:r>
              <a:rPr lang="sl-SI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Vlado </a:t>
            </a:r>
            <a:r>
              <a:rPr lang="sl-SI" sz="2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Stankovski</a:t>
            </a:r>
            <a:endParaRPr lang="sl-SI" sz="2200" b="1" dirty="0">
              <a:solidFill>
                <a:schemeClr val="tx1">
                  <a:lumMod val="95000"/>
                  <a:lumOff val="5000"/>
                </a:schemeClr>
              </a:solidFill>
              <a:latin typeface="Garamond" charset="0"/>
              <a:ea typeface="Garamond" charset="0"/>
              <a:cs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843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Primer 1: C++</a:t>
            </a: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grpSp>
        <p:nvGrpSpPr>
          <p:cNvPr id="7" name="Group 6545"/>
          <p:cNvGrpSpPr/>
          <p:nvPr/>
        </p:nvGrpSpPr>
        <p:grpSpPr>
          <a:xfrm>
            <a:off x="3648031" y="1569640"/>
            <a:ext cx="7058660" cy="4942206"/>
            <a:chOff x="0" y="0"/>
            <a:chExt cx="7059169" cy="4942332"/>
          </a:xfrm>
        </p:grpSpPr>
        <p:pic>
          <p:nvPicPr>
            <p:cNvPr id="9" name="Picture 282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2552700"/>
              <a:ext cx="7048500" cy="2389632"/>
            </a:xfrm>
            <a:prstGeom prst="rect">
              <a:avLst/>
            </a:prstGeom>
          </p:spPr>
        </p:pic>
        <p:pic>
          <p:nvPicPr>
            <p:cNvPr id="10" name="Picture 284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7059169" cy="2933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0372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Primer 1: Java</a:t>
            </a: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pic>
        <p:nvPicPr>
          <p:cNvPr id="7" name="Picture 297"/>
          <p:cNvPicPr/>
          <p:nvPr/>
        </p:nvPicPr>
        <p:blipFill>
          <a:blip r:embed="rId2"/>
          <a:stretch>
            <a:fillRect/>
          </a:stretch>
        </p:blipFill>
        <p:spPr>
          <a:xfrm>
            <a:off x="3456231" y="1126496"/>
            <a:ext cx="7068185" cy="562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42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Primer 1: </a:t>
            </a:r>
            <a:r>
              <a:rPr lang="sl-SI" sz="2800" dirty="0" err="1">
                <a:solidFill>
                  <a:srgbClr val="E12F29"/>
                </a:solidFill>
                <a:latin typeface="Garamond" panose="02020404030301010803" pitchFamily="18" charset="0"/>
              </a:rPr>
              <a:t>Phyton</a:t>
            </a:r>
            <a:endParaRPr lang="sl-SI" sz="2800" dirty="0">
              <a:solidFill>
                <a:srgbClr val="E12F29"/>
              </a:solidFill>
              <a:latin typeface="Garamond" panose="02020404030301010803" pitchFamily="18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pic>
        <p:nvPicPr>
          <p:cNvPr id="7" name="Picture 311"/>
          <p:cNvPicPr/>
          <p:nvPr/>
        </p:nvPicPr>
        <p:blipFill>
          <a:blip r:embed="rId2"/>
          <a:stretch>
            <a:fillRect/>
          </a:stretch>
        </p:blipFill>
        <p:spPr>
          <a:xfrm>
            <a:off x="3515921" y="2262775"/>
            <a:ext cx="7008495" cy="340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175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Proceduralni jeziki – primer1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pl-PL" sz="2000" dirty="0">
                <a:latin typeface="Garamond"/>
                <a:cs typeface="Garamond"/>
                <a:sym typeface="Garamond" pitchFamily="18" charset="0"/>
              </a:rPr>
              <a:t>Primer 2: Čiščenje podatkov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pl-PL" sz="1900" dirty="0">
                <a:latin typeface="Garamond"/>
                <a:cs typeface="Garamond"/>
                <a:sym typeface="Garamond" pitchFamily="18" charset="0"/>
              </a:rPr>
              <a:t>odstrani podatke z vrednostjo 0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pl-PL" sz="1900" dirty="0">
                <a:latin typeface="Garamond"/>
                <a:cs typeface="Garamond"/>
                <a:sym typeface="Garamond" pitchFamily="18" charset="0"/>
              </a:rPr>
              <a:t>zanke in pogojne vejitve</a:t>
            </a: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pic>
        <p:nvPicPr>
          <p:cNvPr id="7" name="Picture 332"/>
          <p:cNvPicPr/>
          <p:nvPr/>
        </p:nvPicPr>
        <p:blipFill>
          <a:blip r:embed="rId2"/>
          <a:stretch>
            <a:fillRect/>
          </a:stretch>
        </p:blipFill>
        <p:spPr>
          <a:xfrm>
            <a:off x="4872466" y="2385484"/>
            <a:ext cx="6254115" cy="359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342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Primer 2: C++</a:t>
            </a: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pic>
        <p:nvPicPr>
          <p:cNvPr id="7" name="Picture 347"/>
          <p:cNvPicPr/>
          <p:nvPr/>
        </p:nvPicPr>
        <p:blipFill>
          <a:blip r:embed="rId2"/>
          <a:stretch>
            <a:fillRect/>
          </a:stretch>
        </p:blipFill>
        <p:spPr>
          <a:xfrm>
            <a:off x="3521636" y="1399546"/>
            <a:ext cx="7002780" cy="5347335"/>
          </a:xfrm>
          <a:prstGeom prst="rect">
            <a:avLst/>
          </a:prstGeom>
        </p:spPr>
      </p:pic>
      <p:sp>
        <p:nvSpPr>
          <p:cNvPr id="2" name="PoljeZBesedilom 1"/>
          <p:cNvSpPr txBox="1"/>
          <p:nvPr/>
        </p:nvSpPr>
        <p:spPr>
          <a:xfrm>
            <a:off x="607808" y="2237885"/>
            <a:ext cx="2230244" cy="372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4106798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Primer 2: C++</a:t>
            </a: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pic>
        <p:nvPicPr>
          <p:cNvPr id="5" name="Picture 365"/>
          <p:cNvPicPr/>
          <p:nvPr/>
        </p:nvPicPr>
        <p:blipFill>
          <a:blip r:embed="rId2"/>
          <a:stretch>
            <a:fillRect/>
          </a:stretch>
        </p:blipFill>
        <p:spPr>
          <a:xfrm>
            <a:off x="3929553" y="1236351"/>
            <a:ext cx="7022465" cy="5510530"/>
          </a:xfrm>
          <a:prstGeom prst="rect">
            <a:avLst/>
          </a:prstGeom>
        </p:spPr>
      </p:pic>
      <p:sp>
        <p:nvSpPr>
          <p:cNvPr id="8" name="PoljeZBesedilom 7"/>
          <p:cNvSpPr txBox="1"/>
          <p:nvPr/>
        </p:nvSpPr>
        <p:spPr>
          <a:xfrm>
            <a:off x="607808" y="2397598"/>
            <a:ext cx="2230244" cy="372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3809983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Primer 2: C++</a:t>
            </a: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pic>
        <p:nvPicPr>
          <p:cNvPr id="7" name="Picture 383"/>
          <p:cNvPicPr/>
          <p:nvPr/>
        </p:nvPicPr>
        <p:blipFill>
          <a:blip r:embed="rId2"/>
          <a:stretch>
            <a:fillRect/>
          </a:stretch>
        </p:blipFill>
        <p:spPr>
          <a:xfrm>
            <a:off x="3538862" y="1349381"/>
            <a:ext cx="6764655" cy="5397500"/>
          </a:xfrm>
          <a:prstGeom prst="rect">
            <a:avLst/>
          </a:prstGeom>
        </p:spPr>
      </p:pic>
      <p:sp>
        <p:nvSpPr>
          <p:cNvPr id="8" name="PoljeZBesedilom 7"/>
          <p:cNvSpPr txBox="1"/>
          <p:nvPr/>
        </p:nvSpPr>
        <p:spPr>
          <a:xfrm>
            <a:off x="607808" y="2288050"/>
            <a:ext cx="2230244" cy="372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3648785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Primer 2: Java</a:t>
            </a: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pic>
        <p:nvPicPr>
          <p:cNvPr id="7" name="Picture 402"/>
          <p:cNvPicPr/>
          <p:nvPr/>
        </p:nvPicPr>
        <p:blipFill>
          <a:blip r:embed="rId2"/>
          <a:stretch>
            <a:fillRect/>
          </a:stretch>
        </p:blipFill>
        <p:spPr>
          <a:xfrm>
            <a:off x="3431078" y="1569640"/>
            <a:ext cx="7520940" cy="4420870"/>
          </a:xfrm>
          <a:prstGeom prst="rect">
            <a:avLst/>
          </a:prstGeom>
        </p:spPr>
      </p:pic>
      <p:sp>
        <p:nvSpPr>
          <p:cNvPr id="13" name="PoljeZBesedilom 12"/>
          <p:cNvSpPr txBox="1"/>
          <p:nvPr/>
        </p:nvSpPr>
        <p:spPr>
          <a:xfrm>
            <a:off x="607808" y="2349397"/>
            <a:ext cx="2230244" cy="372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422727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Primer 2: Java</a:t>
            </a: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pic>
        <p:nvPicPr>
          <p:cNvPr id="5" name="Picture 417"/>
          <p:cNvPicPr/>
          <p:nvPr/>
        </p:nvPicPr>
        <p:blipFill>
          <a:blip r:embed="rId2"/>
          <a:stretch>
            <a:fillRect/>
          </a:stretch>
        </p:blipFill>
        <p:spPr>
          <a:xfrm>
            <a:off x="3056816" y="1297628"/>
            <a:ext cx="7467600" cy="5266690"/>
          </a:xfrm>
          <a:prstGeom prst="rect">
            <a:avLst/>
          </a:prstGeom>
        </p:spPr>
      </p:pic>
      <p:sp>
        <p:nvSpPr>
          <p:cNvPr id="8" name="PoljeZBesedilom 7"/>
          <p:cNvSpPr txBox="1"/>
          <p:nvPr/>
        </p:nvSpPr>
        <p:spPr>
          <a:xfrm>
            <a:off x="607808" y="2339803"/>
            <a:ext cx="2230244" cy="372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2390135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Primer 2: Java</a:t>
            </a: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pic>
        <p:nvPicPr>
          <p:cNvPr id="5" name="Picture 438"/>
          <p:cNvPicPr/>
          <p:nvPr/>
        </p:nvPicPr>
        <p:blipFill>
          <a:blip r:embed="rId2"/>
          <a:stretch>
            <a:fillRect/>
          </a:stretch>
        </p:blipFill>
        <p:spPr>
          <a:xfrm>
            <a:off x="4068618" y="1099096"/>
            <a:ext cx="6883400" cy="5658485"/>
          </a:xfrm>
          <a:prstGeom prst="rect">
            <a:avLst/>
          </a:prstGeom>
        </p:spPr>
      </p:pic>
      <p:sp>
        <p:nvSpPr>
          <p:cNvPr id="8" name="PoljeZBesedilom 7"/>
          <p:cNvSpPr txBox="1"/>
          <p:nvPr/>
        </p:nvSpPr>
        <p:spPr>
          <a:xfrm>
            <a:off x="607808" y="2359508"/>
            <a:ext cx="2230244" cy="372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2312554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551308" y="1484527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CILJI PREDAVANJA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551308" y="2174736"/>
            <a:ext cx="11344708" cy="4577167"/>
          </a:xfrm>
        </p:spPr>
        <p:txBody>
          <a:bodyPr>
            <a:normAutofit/>
          </a:bodyPr>
          <a:lstStyle/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solidFill>
                  <a:srgbClr val="E12F29"/>
                </a:solidFill>
                <a:latin typeface="Garamond" panose="02020404030301010803" pitchFamily="18" charset="0"/>
                <a:ea typeface="+mj-ea"/>
                <a:cs typeface="+mj-cs"/>
                <a:sym typeface="Garamond" pitchFamily="18" charset="0"/>
              </a:rPr>
              <a:t>1.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 Razložiti prednosti višje-nivojskih programskih jezikov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solidFill>
                  <a:srgbClr val="E12F29"/>
                </a:solidFill>
                <a:latin typeface="Garamond" panose="02020404030301010803" pitchFamily="18" charset="0"/>
                <a:ea typeface="+mj-ea"/>
                <a:cs typeface="+mj-cs"/>
                <a:sym typeface="Garamond" pitchFamily="18" charset="0"/>
              </a:rPr>
              <a:t>2.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 Opisati splošni proces prevajanja višje-nivojske programske kode v objektno kodo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solidFill>
                  <a:srgbClr val="E12F29"/>
                </a:solidFill>
                <a:latin typeface="Garamond" panose="02020404030301010803" pitchFamily="18" charset="0"/>
                <a:ea typeface="+mj-ea"/>
                <a:cs typeface="+mj-cs"/>
                <a:sym typeface="Garamond" pitchFamily="18" charset="0"/>
              </a:rPr>
              <a:t>3.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 Primerjati način izražanja osnovnih operacij v treh proceduralnih programskih jezikih (C++, Java, </a:t>
            </a:r>
            <a:r>
              <a:rPr lang="sl-SI" sz="2000" dirty="0" err="1">
                <a:latin typeface="Garamond"/>
                <a:cs typeface="Garamond"/>
                <a:sym typeface="Garamond" pitchFamily="18" charset="0"/>
              </a:rPr>
              <a:t>Phyton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)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solidFill>
                  <a:srgbClr val="E12F29"/>
                </a:solidFill>
                <a:latin typeface="Garamond" panose="02020404030301010803" pitchFamily="18" charset="0"/>
                <a:ea typeface="+mj-ea"/>
                <a:cs typeface="+mj-cs"/>
                <a:sym typeface="Garamond" pitchFamily="18" charset="0"/>
              </a:rPr>
              <a:t>4.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 Opisati življenjski cikel razvoja programske opreme in razložiti zakaj je pomemben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37773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Primer 2: Java</a:t>
            </a: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pic>
        <p:nvPicPr>
          <p:cNvPr id="5" name="Picture 456"/>
          <p:cNvPicPr/>
          <p:nvPr/>
        </p:nvPicPr>
        <p:blipFill>
          <a:blip r:embed="rId2"/>
          <a:stretch>
            <a:fillRect/>
          </a:stretch>
        </p:blipFill>
        <p:spPr>
          <a:xfrm>
            <a:off x="3226361" y="2434073"/>
            <a:ext cx="7298055" cy="3581400"/>
          </a:xfrm>
          <a:prstGeom prst="rect">
            <a:avLst/>
          </a:prstGeom>
        </p:spPr>
      </p:pic>
      <p:sp>
        <p:nvSpPr>
          <p:cNvPr id="8" name="PoljeZBesedilom 7"/>
          <p:cNvSpPr txBox="1"/>
          <p:nvPr/>
        </p:nvSpPr>
        <p:spPr>
          <a:xfrm>
            <a:off x="607808" y="2470396"/>
            <a:ext cx="2230244" cy="372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92178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Primer 2: </a:t>
            </a:r>
            <a:r>
              <a:rPr lang="sl-SI" sz="2800" dirty="0" err="1">
                <a:solidFill>
                  <a:srgbClr val="E12F29"/>
                </a:solidFill>
                <a:latin typeface="Garamond" panose="02020404030301010803" pitchFamily="18" charset="0"/>
              </a:rPr>
              <a:t>Phyton</a:t>
            </a:r>
            <a:endParaRPr lang="sl-SI" sz="2800" dirty="0">
              <a:solidFill>
                <a:srgbClr val="E12F29"/>
              </a:solidFill>
              <a:latin typeface="Garamond" panose="02020404030301010803" pitchFamily="18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pic>
        <p:nvPicPr>
          <p:cNvPr id="5" name="Picture 475"/>
          <p:cNvPicPr/>
          <p:nvPr/>
        </p:nvPicPr>
        <p:blipFill>
          <a:blip r:embed="rId2"/>
          <a:stretch>
            <a:fillRect/>
          </a:stretch>
        </p:blipFill>
        <p:spPr>
          <a:xfrm>
            <a:off x="4177838" y="1065530"/>
            <a:ext cx="6774180" cy="5792470"/>
          </a:xfrm>
          <a:prstGeom prst="rect">
            <a:avLst/>
          </a:prstGeom>
        </p:spPr>
      </p:pic>
      <p:sp>
        <p:nvSpPr>
          <p:cNvPr id="8" name="PoljeZBesedilom 7"/>
          <p:cNvSpPr txBox="1"/>
          <p:nvPr/>
        </p:nvSpPr>
        <p:spPr>
          <a:xfrm>
            <a:off x="607808" y="2496975"/>
            <a:ext cx="2230244" cy="372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1236331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Primer 2: </a:t>
            </a:r>
            <a:r>
              <a:rPr lang="sl-SI" sz="2800" dirty="0" err="1">
                <a:solidFill>
                  <a:srgbClr val="E12F29"/>
                </a:solidFill>
                <a:latin typeface="Garamond" panose="02020404030301010803" pitchFamily="18" charset="0"/>
              </a:rPr>
              <a:t>Phyton</a:t>
            </a:r>
            <a:endParaRPr lang="sl-SI" sz="2800" dirty="0">
              <a:solidFill>
                <a:srgbClr val="E12F29"/>
              </a:solidFill>
              <a:latin typeface="Garamond" panose="02020404030301010803" pitchFamily="18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pic>
        <p:nvPicPr>
          <p:cNvPr id="5" name="Picture 490"/>
          <p:cNvPicPr/>
          <p:nvPr/>
        </p:nvPicPr>
        <p:blipFill>
          <a:blip r:embed="rId2"/>
          <a:stretch>
            <a:fillRect/>
          </a:stretch>
        </p:blipFill>
        <p:spPr>
          <a:xfrm>
            <a:off x="3644438" y="1158881"/>
            <a:ext cx="7307580" cy="5588000"/>
          </a:xfrm>
          <a:prstGeom prst="rect">
            <a:avLst/>
          </a:prstGeom>
        </p:spPr>
      </p:pic>
      <p:sp>
        <p:nvSpPr>
          <p:cNvPr id="8" name="PoljeZBesedilom 7"/>
          <p:cNvSpPr txBox="1"/>
          <p:nvPr/>
        </p:nvSpPr>
        <p:spPr>
          <a:xfrm>
            <a:off x="607808" y="2478550"/>
            <a:ext cx="2230244" cy="372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</a:rPr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2458566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Primer 2 - izpis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7" y="2169714"/>
            <a:ext cx="10344211" cy="4212042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Rezultat delovanja vseh algoritmov je enak:</a:t>
            </a: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pic>
        <p:nvPicPr>
          <p:cNvPr id="7" name="Picture 514"/>
          <p:cNvPicPr/>
          <p:nvPr/>
        </p:nvPicPr>
        <p:blipFill>
          <a:blip r:embed="rId2"/>
          <a:stretch>
            <a:fillRect/>
          </a:stretch>
        </p:blipFill>
        <p:spPr>
          <a:xfrm>
            <a:off x="2271853" y="2810833"/>
            <a:ext cx="7016115" cy="375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6253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Analiza značilnosti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8" y="2187315"/>
            <a:ext cx="10344211" cy="4670685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Primerjanje značilnosti programskih jezikov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Primerjanje med seboj in s </a:t>
            </a:r>
            <a:r>
              <a:rPr lang="sl-SI" sz="2000" dirty="0" err="1">
                <a:latin typeface="Garamond"/>
                <a:cs typeface="Garamond"/>
                <a:sym typeface="Garamond" pitchFamily="18" charset="0"/>
              </a:rPr>
              <a:t>pseudo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 kodo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Sintaksa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2100" dirty="0">
                <a:latin typeface="Garamond"/>
                <a:cs typeface="Garamond"/>
                <a:sym typeface="Garamond" pitchFamily="18" charset="0"/>
              </a:rPr>
              <a:t>opisovanje podatkov ali spremenljivk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2100" dirty="0">
                <a:latin typeface="Garamond"/>
                <a:cs typeface="Garamond"/>
                <a:sym typeface="Garamond" pitchFamily="18" charset="0"/>
              </a:rPr>
              <a:t>povezovanje konstruktov, zanke in pogojne vejitve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Semantika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2100" dirty="0">
                <a:latin typeface="Garamond"/>
                <a:cs typeface="Garamond"/>
                <a:sym typeface="Garamond" pitchFamily="18" charset="0"/>
              </a:rPr>
              <a:t>pomen funkcijskih klicev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2100" dirty="0">
                <a:latin typeface="Garamond"/>
                <a:cs typeface="Garamond"/>
                <a:sym typeface="Garamond" pitchFamily="18" charset="0"/>
              </a:rPr>
              <a:t>pomen operatorjev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Globlje strukture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2100" dirty="0">
                <a:latin typeface="Garamond"/>
                <a:cs typeface="Garamond"/>
                <a:sym typeface="Garamond" pitchFamily="18" charset="0"/>
              </a:rPr>
              <a:t>moduli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2100" dirty="0">
                <a:latin typeface="Garamond"/>
                <a:cs typeface="Garamond"/>
                <a:sym typeface="Garamond" pitchFamily="18" charset="0"/>
              </a:rPr>
              <a:t>razredi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2100" dirty="0">
                <a:latin typeface="Garamond"/>
                <a:cs typeface="Garamond"/>
                <a:sym typeface="Garamond" pitchFamily="18" charset="0"/>
              </a:rPr>
              <a:t>obseg (</a:t>
            </a:r>
            <a:r>
              <a:rPr lang="sl-SI" sz="2100" dirty="0" err="1">
                <a:latin typeface="Garamond"/>
                <a:cs typeface="Garamond"/>
                <a:sym typeface="Garamond" pitchFamily="18" charset="0"/>
              </a:rPr>
              <a:t>scope</a:t>
            </a:r>
            <a:r>
              <a:rPr lang="sl-SI" sz="2100" dirty="0">
                <a:latin typeface="Garamond"/>
                <a:cs typeface="Garamond"/>
                <a:sym typeface="Garamond" pitchFamily="18" charset="0"/>
              </a:rPr>
              <a:t>)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C++, Java, </a:t>
            </a:r>
            <a:r>
              <a:rPr lang="sl-SI" sz="2000" dirty="0" err="1">
                <a:latin typeface="Garamond"/>
                <a:cs typeface="Garamond"/>
                <a:sym typeface="Garamond" pitchFamily="18" charset="0"/>
              </a:rPr>
              <a:t>Phyton</a:t>
            </a: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406852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71"/>
          <p:cNvPicPr/>
          <p:nvPr/>
        </p:nvPicPr>
        <p:blipFill>
          <a:blip r:embed="rId2"/>
          <a:stretch>
            <a:fillRect/>
          </a:stretch>
        </p:blipFill>
        <p:spPr>
          <a:xfrm>
            <a:off x="3379102" y="1362710"/>
            <a:ext cx="8249285" cy="5495290"/>
          </a:xfrm>
          <a:prstGeom prst="rect">
            <a:avLst/>
          </a:prstGeom>
        </p:spPr>
      </p:pic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Analiza značilnosti</a:t>
            </a: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694671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Analiza značilnosti</a:t>
            </a: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pic>
        <p:nvPicPr>
          <p:cNvPr id="5" name="Picture 586"/>
          <p:cNvPicPr/>
          <p:nvPr/>
        </p:nvPicPr>
        <p:blipFill>
          <a:blip r:embed="rId2"/>
          <a:stretch>
            <a:fillRect/>
          </a:stretch>
        </p:blipFill>
        <p:spPr>
          <a:xfrm>
            <a:off x="3379102" y="1184281"/>
            <a:ext cx="824928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4702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Analiza značilnosti</a:t>
            </a: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pic>
        <p:nvPicPr>
          <p:cNvPr id="5" name="Picture 601"/>
          <p:cNvPicPr/>
          <p:nvPr/>
        </p:nvPicPr>
        <p:blipFill>
          <a:blip r:embed="rId2"/>
          <a:stretch>
            <a:fillRect/>
          </a:stretch>
        </p:blipFill>
        <p:spPr>
          <a:xfrm>
            <a:off x="2275131" y="2296278"/>
            <a:ext cx="8249285" cy="385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4402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671562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Pričakovanja uresničena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7" y="2352276"/>
            <a:ext cx="10344211" cy="4212042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Programerju ni potrebno skrbeti za pomikanje podatkov med pomnilnikom in registri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programer samo deklarira imena (in tipe) spremenljivk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za premike poskrbi program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Makroskopski pogled na naloge</a:t>
            </a:r>
          </a:p>
          <a:p>
            <a:pPr lvl="1">
              <a:lnSpc>
                <a:spcPct val="10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jezik omogoča delo z matematičnimi operatorji</a:t>
            </a:r>
          </a:p>
          <a:p>
            <a:pPr lvl="1">
              <a:lnSpc>
                <a:spcPct val="10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podrobnosti pogojnih vejitev in zank in so skrite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Programi prenosljivi med različnimi računalniki</a:t>
            </a:r>
          </a:p>
          <a:p>
            <a:pPr lvl="1">
              <a:lnSpc>
                <a:spcPct val="11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prevajalniki (za C++ in Javo) za različne platforme, ki isto izvorno kodo prevedejo  programerji distribuirajo </a:t>
            </a:r>
            <a:r>
              <a:rPr lang="sl-SI" sz="1900" dirty="0" err="1">
                <a:latin typeface="Garamond"/>
                <a:cs typeface="Garamond"/>
                <a:sym typeface="Garamond" pitchFamily="18" charset="0"/>
              </a:rPr>
              <a:t>nizkonovojsko</a:t>
            </a: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 kodo</a:t>
            </a:r>
          </a:p>
          <a:p>
            <a:pPr lvl="1">
              <a:lnSpc>
                <a:spcPct val="11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 err="1">
                <a:latin typeface="Garamond"/>
                <a:cs typeface="Garamond"/>
                <a:sym typeface="Garamond" pitchFamily="18" charset="0"/>
              </a:rPr>
              <a:t>interpreter</a:t>
            </a: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 (za </a:t>
            </a:r>
            <a:r>
              <a:rPr lang="sl-SI" sz="1900" dirty="0" err="1">
                <a:latin typeface="Garamond"/>
                <a:cs typeface="Garamond"/>
                <a:sym typeface="Garamond" pitchFamily="18" charset="0"/>
              </a:rPr>
              <a:t>Phyton</a:t>
            </a: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) na vsakem računalniku, distribuira se izvorna koda </a:t>
            </a:r>
          </a:p>
          <a:p>
            <a:pPr marL="228600"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100" dirty="0" err="1">
                <a:latin typeface="Garamond"/>
                <a:cs typeface="Garamond"/>
                <a:sym typeface="Garamond" pitchFamily="18" charset="0"/>
              </a:rPr>
              <a:t>Promatematična</a:t>
            </a:r>
            <a:r>
              <a:rPr lang="sl-SI" sz="2100" dirty="0">
                <a:latin typeface="Garamond"/>
                <a:cs typeface="Garamond"/>
                <a:sym typeface="Garamond" pitchFamily="18" charset="0"/>
              </a:rPr>
              <a:t> notacija standardizirana</a:t>
            </a:r>
          </a:p>
          <a:p>
            <a:pPr lvl="1">
              <a:lnSpc>
                <a:spcPct val="11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gramski konstrukti bližje naravnemu jeziku in matematični notaciji</a:t>
            </a:r>
          </a:p>
          <a:p>
            <a:pPr lvl="1">
              <a:lnSpc>
                <a:spcPct val="12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pogojne vejitve in zanke bliže naravnemu jeziku</a:t>
            </a: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706897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Prenosljivost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5"/>
            <a:ext cx="10344211" cy="4670685"/>
          </a:xfrm>
        </p:spPr>
        <p:txBody>
          <a:bodyPr>
            <a:normAutofit/>
          </a:bodyPr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Običajno se distribuira izvršljiva koda, ne izvorna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Izvorno kodo je potrebno prevesti na vseh platformah na katerih se program namerava uporabljati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Prenosljivost izvorne kode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standardizacija jezikov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 err="1">
                <a:latin typeface="Garamond"/>
                <a:cs typeface="Garamond"/>
                <a:sym typeface="Garamond" pitchFamily="18" charset="0"/>
              </a:rPr>
              <a:t>platformno</a:t>
            </a: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 odvisne izboljšave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endParaRPr lang="sl-SI" sz="19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Prevajalnik v strojno kodo (C++)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ta koda se nato na vsakem računalniku neposredno izvaja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endParaRPr lang="sl-SI" sz="19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Prevajalnik v nizko-nivojsko prenosljivo (zložno) kodo (Java)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ta koda se nato na vsakem računalniku učinkovito sproti interpretira (prevaja v strojno kodo)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 err="1">
                <a:latin typeface="Garamond"/>
                <a:cs typeface="Garamond"/>
                <a:sym typeface="Garamond" pitchFamily="18" charset="0"/>
              </a:rPr>
              <a:t>Interpreter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 – sproti interpretira izvorno kodo (</a:t>
            </a:r>
            <a:r>
              <a:rPr lang="sl-SI" sz="2000" dirty="0" err="1">
                <a:latin typeface="Garamond"/>
                <a:cs typeface="Garamond"/>
                <a:sym typeface="Garamond" pitchFamily="18" charset="0"/>
              </a:rPr>
              <a:t>Python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)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vsak računalnik mora imeti ustrezni </a:t>
            </a:r>
            <a:r>
              <a:rPr lang="sl-SI" sz="1900" dirty="0" err="1">
                <a:latin typeface="Garamond"/>
                <a:cs typeface="Garamond"/>
                <a:sym typeface="Garamond" pitchFamily="18" charset="0"/>
              </a:rPr>
              <a:t>interpreter</a:t>
            </a: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, ki sproti interpretira izvorno kodo</a:t>
            </a: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22116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Zbirni jezik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7" y="2390545"/>
            <a:ext cx="10344211" cy="4212042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Zbirni jezik je bolj razumljiv in lažji za uporabo kot strojni jezik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Ukazi se preslikajo neposredno v strojne ukaze (eden v enega)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Simbolične kode ukazov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Simbolični naslovi za ukaze in podatke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 err="1">
                <a:latin typeface="Garamond"/>
                <a:cs typeface="Garamond"/>
                <a:sym typeface="Garamond" pitchFamily="18" charset="0"/>
              </a:rPr>
              <a:t>Pseudo</a:t>
            </a: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 ukazi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endParaRPr lang="sl-SI" sz="19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Pomanjkljivosti zbirnega jezika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Programer mora skrbeti za premikanje podatkov med pomnilnikom in registri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Mikroskopski pogled na naloge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Strojno odvisni jeziki (neprenosljiva koda)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Daleč od naravnega jezika</a:t>
            </a: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786479"/>
              </p:ext>
            </p:extLst>
          </p:nvPr>
        </p:nvGraphicFramePr>
        <p:xfrm>
          <a:off x="8142266" y="1818715"/>
          <a:ext cx="3087370" cy="2387496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1287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0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1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921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 dirty="0">
                          <a:effectLst/>
                        </a:rPr>
                        <a:t> </a:t>
                      </a:r>
                      <a:endParaRPr lang="sl-SI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3175" marB="3175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800">
                          <a:effectLst/>
                        </a:rPr>
                        <a:t>LOAD </a:t>
                      </a:r>
                      <a:endParaRPr lang="sl-SI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3175" marB="3175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800">
                          <a:effectLst/>
                        </a:rPr>
                        <a:t>B</a:t>
                      </a:r>
                      <a:endParaRPr lang="sl-SI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3175" marB="31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21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 dirty="0">
                          <a:effectLst/>
                        </a:rPr>
                        <a:t> </a:t>
                      </a:r>
                      <a:endParaRPr lang="sl-SI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3175" marB="3175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800">
                          <a:effectLst/>
                        </a:rPr>
                        <a:t>ADD</a:t>
                      </a:r>
                      <a:endParaRPr lang="sl-SI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3175" marB="3175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800">
                          <a:effectLst/>
                        </a:rPr>
                        <a:t>C</a:t>
                      </a:r>
                      <a:endParaRPr lang="sl-SI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3175" marB="31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88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</a:rPr>
                        <a:t> </a:t>
                      </a:r>
                      <a:endParaRPr lang="sl-SI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3175" marB="3175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800">
                          <a:effectLst/>
                        </a:rPr>
                        <a:t>STORE</a:t>
                      </a:r>
                      <a:endParaRPr lang="sl-SI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3175" marB="3175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800">
                          <a:effectLst/>
                        </a:rPr>
                        <a:t>A</a:t>
                      </a:r>
                      <a:endParaRPr lang="sl-SI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3175" marB="31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9760">
                <a:tc>
                  <a:txBody>
                    <a:bodyPr/>
                    <a:lstStyle/>
                    <a:p>
                      <a:pPr marL="92075" marR="42989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800" dirty="0">
                          <a:effectLst/>
                        </a:rPr>
                        <a:t>… </a:t>
                      </a:r>
                    </a:p>
                    <a:p>
                      <a:pPr marL="92075" marR="42989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800" dirty="0">
                          <a:effectLst/>
                        </a:rPr>
                        <a:t>A:</a:t>
                      </a:r>
                      <a:endParaRPr lang="sl-SI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3175" marB="3175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800">
                          <a:effectLst/>
                        </a:rPr>
                        <a:t>.DATA</a:t>
                      </a:r>
                      <a:endParaRPr lang="sl-SI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3175" marB="3175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800">
                          <a:effectLst/>
                        </a:rPr>
                        <a:t>0</a:t>
                      </a:r>
                      <a:endParaRPr lang="sl-SI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3175" marB="3175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212">
                <a:tc>
                  <a:txBody>
                    <a:bodyPr/>
                    <a:lstStyle/>
                    <a:p>
                      <a:pPr marL="9207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800" dirty="0">
                          <a:effectLst/>
                        </a:rPr>
                        <a:t>B:</a:t>
                      </a:r>
                      <a:endParaRPr lang="sl-SI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3175" marB="3175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800">
                          <a:effectLst/>
                        </a:rPr>
                        <a:t>.DATA</a:t>
                      </a:r>
                      <a:endParaRPr lang="sl-SI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3175" marB="3175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800">
                          <a:effectLst/>
                        </a:rPr>
                        <a:t>0</a:t>
                      </a:r>
                      <a:endParaRPr lang="sl-SI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3175" marB="31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212">
                <a:tc>
                  <a:txBody>
                    <a:bodyPr/>
                    <a:lstStyle/>
                    <a:p>
                      <a:pPr marL="9207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800">
                          <a:effectLst/>
                        </a:rPr>
                        <a:t>C:</a:t>
                      </a:r>
                      <a:endParaRPr lang="sl-SI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3175" marB="3175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800">
                          <a:effectLst/>
                        </a:rPr>
                        <a:t>.DATA</a:t>
                      </a:r>
                      <a:endParaRPr lang="sl-SI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3175" marB="3175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800" dirty="0">
                          <a:effectLst/>
                        </a:rPr>
                        <a:t>0</a:t>
                      </a:r>
                      <a:endParaRPr lang="sl-SI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3175" marB="317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76926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Programsko inženirstvo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Razvoj kompleksne programske opreme je zelo kompleksen proces 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b="1" dirty="0">
                <a:latin typeface="Garamond"/>
                <a:cs typeface="Garamond"/>
                <a:sym typeface="Garamond" pitchFamily="18" charset="0"/>
              </a:rPr>
              <a:t>Primer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 za velike projekte: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q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25% - 40% časa za specifikacijo problema in načrt programa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q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10% - 20% časa za začetno implementacijo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q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40% - 65% časa za pregledovanje, popravljanje, spreminjanje, in izboljševanje programske opreme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q"/>
              <a:defRPr/>
            </a:pPr>
            <a:endParaRPr lang="sl-SI" sz="19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Nekaj razredov velikosti večji projekti kot začetniški programi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Programsko inženirstvo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veliki projekti razvoja programske opreme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zahtevajo sodelovanje, upravljanje, organizacijo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formalni procesi razvoja</a:t>
            </a: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893324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Obseg velikosti programske opreme</a:t>
            </a: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pic>
        <p:nvPicPr>
          <p:cNvPr id="7" name="Picture 766"/>
          <p:cNvPicPr/>
          <p:nvPr/>
        </p:nvPicPr>
        <p:blipFill>
          <a:blip r:embed="rId2"/>
          <a:stretch>
            <a:fillRect/>
          </a:stretch>
        </p:blipFill>
        <p:spPr>
          <a:xfrm>
            <a:off x="6007835" y="1068711"/>
            <a:ext cx="5172075" cy="567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6271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Cikel razvoja programske opreme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8" y="2329188"/>
            <a:ext cx="3820607" cy="825170"/>
          </a:xfrm>
        </p:spPr>
        <p:txBody>
          <a:bodyPr>
            <a:normAutofit/>
          </a:bodyPr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Približno zaporedje korakov: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sp>
        <p:nvSpPr>
          <p:cNvPr id="3" name="Pravokotnik 2"/>
          <p:cNvSpPr/>
          <p:nvPr/>
        </p:nvSpPr>
        <p:spPr>
          <a:xfrm>
            <a:off x="7380463" y="2039847"/>
            <a:ext cx="3544706" cy="1731243"/>
          </a:xfrm>
          <a:prstGeom prst="rect">
            <a:avLst/>
          </a:prstGeom>
          <a:ln>
            <a:solidFill>
              <a:srgbClr val="E12F29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dirty="0">
                <a:latin typeface="Garamond"/>
                <a:cs typeface="Garamond"/>
                <a:sym typeface="Garamond" pitchFamily="18" charset="0"/>
              </a:rPr>
              <a:t>3.	Po implementaciji</a:t>
            </a:r>
          </a:p>
          <a:p>
            <a:pPr lvl="1" indent="-285750"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Testiranje, verifikacija, primerjanje</a:t>
            </a:r>
          </a:p>
          <a:p>
            <a:pPr lvl="1" indent="-285750"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sz="1900" b="1" dirty="0">
                <a:latin typeface="Garamond"/>
                <a:cs typeface="Garamond"/>
                <a:sym typeface="Garamond" pitchFamily="18" charset="0"/>
              </a:rPr>
              <a:t>Dokumentiranje</a:t>
            </a:r>
          </a:p>
          <a:p>
            <a:pPr lvl="1" indent="-285750"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Vzdrževanje</a:t>
            </a:r>
          </a:p>
        </p:txBody>
      </p:sp>
      <p:sp>
        <p:nvSpPr>
          <p:cNvPr id="7" name="Pravokotnik 6"/>
          <p:cNvSpPr/>
          <p:nvPr/>
        </p:nvSpPr>
        <p:spPr>
          <a:xfrm>
            <a:off x="4301560" y="3283704"/>
            <a:ext cx="2686062" cy="1082348"/>
          </a:xfrm>
          <a:prstGeom prst="rect">
            <a:avLst/>
          </a:prstGeom>
          <a:ln>
            <a:solidFill>
              <a:srgbClr val="E12F29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dirty="0">
                <a:latin typeface="Garamond"/>
                <a:cs typeface="Garamond"/>
                <a:sym typeface="Garamond" pitchFamily="18" charset="0"/>
              </a:rPr>
              <a:t>2.	Implementacija</a:t>
            </a:r>
          </a:p>
          <a:p>
            <a:pPr lvl="1" indent="-285750"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Kodiranje</a:t>
            </a:r>
          </a:p>
          <a:p>
            <a:pPr lvl="1" indent="-285750"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sz="1900" dirty="0" err="1">
                <a:latin typeface="Garamond"/>
                <a:cs typeface="Garamond"/>
                <a:sym typeface="Garamond" pitchFamily="18" charset="0"/>
              </a:rPr>
              <a:t>Razhroščevanje</a:t>
            </a:r>
            <a:endParaRPr lang="sl-SI" sz="19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11" name="Pravokotnik 10"/>
          <p:cNvSpPr/>
          <p:nvPr/>
        </p:nvSpPr>
        <p:spPr>
          <a:xfrm>
            <a:off x="451691" y="4240925"/>
            <a:ext cx="3518143" cy="2118529"/>
          </a:xfrm>
          <a:prstGeom prst="rect">
            <a:avLst/>
          </a:prstGeom>
          <a:ln>
            <a:solidFill>
              <a:srgbClr val="E12F29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1.	Pred implementacijo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 Študija izvedljivosti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 Specifikacija problema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 Načrt programa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 Izbor ali razvoj ter analiza algoritmov</a:t>
            </a:r>
          </a:p>
        </p:txBody>
      </p:sp>
    </p:spTree>
    <p:extLst>
      <p:ext uri="{BB962C8B-B14F-4D97-AF65-F5344CB8AC3E}">
        <p14:creationId xmlns:p14="http://schemas.microsoft.com/office/powerpoint/2010/main" val="41019768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772845" y="1466926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Pred implementacijo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772844" y="1996851"/>
            <a:ext cx="10344211" cy="4781804"/>
          </a:xfrm>
        </p:spPr>
        <p:txBody>
          <a:bodyPr>
            <a:normAutofit/>
          </a:bodyPr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Študija izvedljivosti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oceni stroške in koristi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upoštevaj alternative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Specifikacija problema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jasno določi problem, ki naj se reši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dokument: specifikacija problema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Načrt programa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dekompozicija problema: deli in vladaj, od zgoraj navzdol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dekompozicija na naloge in </a:t>
            </a:r>
            <a:r>
              <a:rPr lang="sl-SI" sz="1900" dirty="0" err="1">
                <a:latin typeface="Garamond"/>
                <a:cs typeface="Garamond"/>
                <a:sym typeface="Garamond" pitchFamily="18" charset="0"/>
              </a:rPr>
              <a:t>podnaloge</a:t>
            </a: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 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dokument: načrt programa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Izbor ali razvoj ter analiza algoritmov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izberi ali zasnuj algoritem za vsako </a:t>
            </a:r>
            <a:r>
              <a:rPr lang="sl-SI" sz="1900" dirty="0" err="1">
                <a:latin typeface="Garamond"/>
                <a:cs typeface="Garamond"/>
                <a:sym typeface="Garamond" pitchFamily="18" charset="0"/>
              </a:rPr>
              <a:t>podnalogo</a:t>
            </a:r>
            <a:endParaRPr lang="sl-SI" sz="1900" dirty="0">
              <a:latin typeface="Garamond"/>
              <a:cs typeface="Garamond"/>
              <a:sym typeface="Garamond" pitchFamily="18" charset="0"/>
            </a:endParaRP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analiziraj učinkovitost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dokument: algoritmi v </a:t>
            </a:r>
            <a:r>
              <a:rPr lang="sl-SI" sz="1900" dirty="0" err="1">
                <a:latin typeface="Garamond"/>
                <a:cs typeface="Garamond"/>
                <a:sym typeface="Garamond" pitchFamily="18" charset="0"/>
              </a:rPr>
              <a:t>pseudokodi</a:t>
            </a: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, analiza učinkovitosti, sklep</a:t>
            </a: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612089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Implementacija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Kodiranje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prevedi </a:t>
            </a:r>
            <a:r>
              <a:rPr lang="sl-SI" sz="1900" dirty="0" err="1">
                <a:latin typeface="Garamond"/>
                <a:cs typeface="Garamond"/>
                <a:sym typeface="Garamond" pitchFamily="18" charset="0"/>
              </a:rPr>
              <a:t>pseudokodo</a:t>
            </a: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 v delujočo kodo v izbranem programskem jeziku 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boljši načrt = lažje kodiranje !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 err="1">
                <a:latin typeface="Garamond"/>
                <a:cs typeface="Garamond"/>
                <a:sym typeface="Garamond" pitchFamily="18" charset="0"/>
              </a:rPr>
              <a:t>Razhroščevanje</a:t>
            </a: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popravljanje programskih napak:</a:t>
            </a:r>
          </a:p>
          <a:p>
            <a:pPr lvl="2"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sintaktične napake: stavki, ki niso v skladu z gramatiko jezika</a:t>
            </a:r>
          </a:p>
          <a:p>
            <a:pPr lvl="2"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napake med izvajanjem: neveljavne operacije (npr. deljenje z 0)</a:t>
            </a:r>
          </a:p>
          <a:p>
            <a:pPr lvl="2"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logične napake: napake v algoritmu</a:t>
            </a: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591418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Po implementaciji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3300211" y="1382359"/>
            <a:ext cx="8595805" cy="5475641"/>
          </a:xfrm>
        </p:spPr>
        <p:txBody>
          <a:bodyPr>
            <a:normAutofit/>
          </a:bodyPr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Testiranje, verifikacija, primerjanje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empirično testiranje: razvoj testnega okolja in primerov za preverjanje pravilnosti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testiranje enot (</a:t>
            </a:r>
            <a:r>
              <a:rPr lang="sl-SI" sz="1900" dirty="0" err="1">
                <a:latin typeface="Garamond"/>
                <a:cs typeface="Garamond"/>
                <a:sym typeface="Garamond" pitchFamily="18" charset="0"/>
              </a:rPr>
              <a:t>unit</a:t>
            </a: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sl-SI" sz="1900" dirty="0" err="1">
                <a:latin typeface="Garamond"/>
                <a:cs typeface="Garamond"/>
                <a:sym typeface="Garamond" pitchFamily="18" charset="0"/>
              </a:rPr>
              <a:t>testing</a:t>
            </a: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): testiranje posameznih enot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 err="1">
                <a:latin typeface="Garamond"/>
                <a:cs typeface="Garamond"/>
                <a:sym typeface="Garamond" pitchFamily="18" charset="0"/>
              </a:rPr>
              <a:t>integration</a:t>
            </a: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sl-SI" sz="1900" dirty="0" err="1">
                <a:latin typeface="Garamond"/>
                <a:cs typeface="Garamond"/>
                <a:sym typeface="Garamond" pitchFamily="18" charset="0"/>
              </a:rPr>
              <a:t>testing</a:t>
            </a: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: testiranje integracije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regresijsko testiranje: ponovno preverjanje po spremembah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verifikacija: (matematično) pokaži, da je koda pravilna (če se da)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primerjanje: preveri učinkovitost za različne vhodne podatke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Dokumentiranje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notranja dokumentacija: komentarji v kodi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zunanja dokumentacija: vsi zgodnji dokumenti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tehnična dokumentacija: informacija o kodi za programerje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uporabniška dokumentacija: v pomoč uporabnikom 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Vzdrževanje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dodajanje novih uporabnosti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popravljanje napak (hroščev)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izboljšanje delovanja</a:t>
            </a: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865339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Razvoj programske opreme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7" y="2169714"/>
            <a:ext cx="10344211" cy="4212042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Kaskadni model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2100" dirty="0">
                <a:latin typeface="Garamond"/>
                <a:cs typeface="Garamond"/>
                <a:sym typeface="Garamond" pitchFamily="18" charset="0"/>
              </a:rPr>
              <a:t>faze si sledijo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V resnici se med seboj tudi prepletajo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Agilni razvoj programske opreme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2100" dirty="0">
                <a:latin typeface="Garamond"/>
                <a:cs typeface="Garamond"/>
                <a:sym typeface="Garamond" pitchFamily="18" charset="0"/>
              </a:rPr>
              <a:t>še več fleksibilnosti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Modelna razvojna okolja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2100" dirty="0">
                <a:latin typeface="Garamond"/>
                <a:cs typeface="Garamond"/>
                <a:sym typeface="Garamond" pitchFamily="18" charset="0"/>
              </a:rPr>
              <a:t>integrirano razvojno okolje (IDE)</a:t>
            </a:r>
          </a:p>
          <a:p>
            <a:pPr lvl="2"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urejevalnik besedil</a:t>
            </a:r>
          </a:p>
          <a:p>
            <a:pPr lvl="2"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dostop do datotečnega sistema</a:t>
            </a:r>
          </a:p>
          <a:p>
            <a:pPr lvl="2"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prevajalnik</a:t>
            </a:r>
          </a:p>
          <a:p>
            <a:pPr lvl="2"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razhroščevalnik</a:t>
            </a:r>
          </a:p>
          <a:p>
            <a:pPr lvl="2"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upravljanje z verzijami</a:t>
            </a:r>
          </a:p>
          <a:p>
            <a:pPr lvl="2"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upravljanje z dokumentacijo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2100" dirty="0">
                <a:latin typeface="Garamond"/>
                <a:cs typeface="Garamond"/>
                <a:sym typeface="Garamond" pitchFamily="18" charset="0"/>
              </a:rPr>
              <a:t>hiter razvoj prototipov</a:t>
            </a: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927823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Povzetek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en-GB" sz="2400" dirty="0" err="1">
                <a:latin typeface="Garamond"/>
                <a:cs typeface="Garamond"/>
                <a:sym typeface="Garamond" pitchFamily="18" charset="0"/>
              </a:rPr>
              <a:t>Lastnosti</a:t>
            </a:r>
            <a:r>
              <a:rPr lang="en-GB" sz="24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GB" sz="2400" dirty="0" err="1">
                <a:latin typeface="Garamond"/>
                <a:cs typeface="Garamond"/>
                <a:sym typeface="Garamond" pitchFamily="18" charset="0"/>
              </a:rPr>
              <a:t>programskih</a:t>
            </a:r>
            <a:r>
              <a:rPr lang="en-GB" sz="24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GB" sz="2400" dirty="0" err="1">
                <a:latin typeface="Garamond"/>
                <a:cs typeface="Garamond"/>
                <a:sym typeface="Garamond" pitchFamily="18" charset="0"/>
              </a:rPr>
              <a:t>jezikov</a:t>
            </a:r>
            <a:endParaRPr lang="en-GB" sz="24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en-GB" sz="2400" dirty="0" err="1">
                <a:latin typeface="Garamond"/>
                <a:cs typeface="Garamond"/>
                <a:sym typeface="Garamond" pitchFamily="18" charset="0"/>
              </a:rPr>
              <a:t>Programsko</a:t>
            </a:r>
            <a:r>
              <a:rPr lang="en-GB" sz="24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GB" sz="2400" dirty="0" err="1">
                <a:latin typeface="Garamond"/>
                <a:cs typeface="Garamond"/>
                <a:sym typeface="Garamond" pitchFamily="18" charset="0"/>
              </a:rPr>
              <a:t>inženirstvo</a:t>
            </a:r>
            <a:endParaRPr lang="en-GB" sz="24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14817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071" y="-1244197"/>
            <a:ext cx="3891684" cy="3891684"/>
          </a:xfrm>
          <a:prstGeom prst="rect">
            <a:avLst/>
          </a:prstGeom>
        </p:spPr>
      </p:pic>
      <p:grpSp>
        <p:nvGrpSpPr>
          <p:cNvPr id="6" name="Group 34"/>
          <p:cNvGrpSpPr/>
          <p:nvPr/>
        </p:nvGrpSpPr>
        <p:grpSpPr>
          <a:xfrm>
            <a:off x="3074525" y="6278712"/>
            <a:ext cx="466150" cy="466150"/>
            <a:chOff x="8623301" y="301595"/>
            <a:chExt cx="527050" cy="527050"/>
          </a:xfrm>
          <a:solidFill>
            <a:srgbClr val="E12F29"/>
          </a:solidFill>
        </p:grpSpPr>
        <p:sp>
          <p:nvSpPr>
            <p:cNvPr id="7" name="Oval 35"/>
            <p:cNvSpPr/>
            <p:nvPr/>
          </p:nvSpPr>
          <p:spPr>
            <a:xfrm>
              <a:off x="8623301" y="301595"/>
              <a:ext cx="527050" cy="527050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l-SI"/>
            </a:p>
          </p:txBody>
        </p:sp>
        <p:pic>
          <p:nvPicPr>
            <p:cNvPr id="8" name="Picture 3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62924" y="433943"/>
              <a:ext cx="270662" cy="271058"/>
            </a:xfrm>
            <a:prstGeom prst="rect">
              <a:avLst/>
            </a:prstGeom>
            <a:grpFill/>
          </p:spPr>
        </p:pic>
      </p:grpSp>
      <p:sp>
        <p:nvSpPr>
          <p:cNvPr id="9" name="TextBox 37"/>
          <p:cNvSpPr txBox="1"/>
          <p:nvPr/>
        </p:nvSpPr>
        <p:spPr>
          <a:xfrm>
            <a:off x="3540675" y="6339443"/>
            <a:ext cx="186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www.fri.uni-lj.si</a:t>
            </a:r>
          </a:p>
        </p:txBody>
      </p:sp>
      <p:grpSp>
        <p:nvGrpSpPr>
          <p:cNvPr id="10" name="Group 38"/>
          <p:cNvGrpSpPr/>
          <p:nvPr/>
        </p:nvGrpSpPr>
        <p:grpSpPr>
          <a:xfrm>
            <a:off x="6025328" y="6281282"/>
            <a:ext cx="463580" cy="463580"/>
            <a:chOff x="8623301" y="1163678"/>
            <a:chExt cx="527050" cy="527050"/>
          </a:xfrm>
          <a:solidFill>
            <a:srgbClr val="E12F29"/>
          </a:solidFill>
        </p:grpSpPr>
        <p:sp>
          <p:nvSpPr>
            <p:cNvPr id="11" name="Oval 39"/>
            <p:cNvSpPr/>
            <p:nvPr/>
          </p:nvSpPr>
          <p:spPr>
            <a:xfrm>
              <a:off x="8623301" y="1163678"/>
              <a:ext cx="527050" cy="527050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l-SI"/>
            </a:p>
          </p:txBody>
        </p:sp>
        <p:pic>
          <p:nvPicPr>
            <p:cNvPr id="12" name="Picture 4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41916" y="1299014"/>
              <a:ext cx="117299" cy="254748"/>
            </a:xfrm>
            <a:prstGeom prst="rect">
              <a:avLst/>
            </a:prstGeom>
            <a:grpFill/>
          </p:spPr>
        </p:pic>
      </p:grpSp>
      <p:sp>
        <p:nvSpPr>
          <p:cNvPr id="13" name="TextBox 41"/>
          <p:cNvSpPr txBox="1"/>
          <p:nvPr/>
        </p:nvSpPr>
        <p:spPr>
          <a:xfrm>
            <a:off x="6488908" y="6323239"/>
            <a:ext cx="2623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www.facebook.com/ulfri</a:t>
            </a:r>
          </a:p>
        </p:txBody>
      </p:sp>
    </p:spTree>
    <p:extLst>
      <p:ext uri="{BB962C8B-B14F-4D97-AF65-F5344CB8AC3E}">
        <p14:creationId xmlns:p14="http://schemas.microsoft.com/office/powerpoint/2010/main" val="2797276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Visoko-nivojski programski jeziki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Visoko-nivojski programski jeziki so bolj razumljivi in lažji za uporabo kot zbirni jezik</a:t>
            </a: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grpSp>
        <p:nvGrpSpPr>
          <p:cNvPr id="3" name="Skupina 2"/>
          <p:cNvGrpSpPr/>
          <p:nvPr/>
        </p:nvGrpSpPr>
        <p:grpSpPr>
          <a:xfrm>
            <a:off x="1398410" y="2844600"/>
            <a:ext cx="9311153" cy="3372314"/>
            <a:chOff x="1398410" y="2844600"/>
            <a:chExt cx="9311153" cy="3372314"/>
          </a:xfrm>
        </p:grpSpPr>
        <p:pic>
          <p:nvPicPr>
            <p:cNvPr id="7" name="Picture 131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398410" y="3089564"/>
              <a:ext cx="9311153" cy="2713765"/>
            </a:xfrm>
            <a:prstGeom prst="rect">
              <a:avLst/>
            </a:prstGeom>
          </p:spPr>
        </p:pic>
        <p:sp>
          <p:nvSpPr>
            <p:cNvPr id="2" name="Zaobljeni pravokotnik 1"/>
            <p:cNvSpPr/>
            <p:nvPr/>
          </p:nvSpPr>
          <p:spPr>
            <a:xfrm>
              <a:off x="1501870" y="3173775"/>
              <a:ext cx="1052945" cy="705718"/>
            </a:xfrm>
            <a:prstGeom prst="roundRect">
              <a:avLst/>
            </a:prstGeom>
            <a:solidFill>
              <a:srgbClr val="F6FAE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600" dirty="0">
                  <a:solidFill>
                    <a:schemeClr val="tx1"/>
                  </a:solidFill>
                </a:rPr>
                <a:t>Strojni jezik</a:t>
              </a:r>
            </a:p>
          </p:txBody>
        </p:sp>
        <p:sp>
          <p:nvSpPr>
            <p:cNvPr id="8" name="Zaobljeni pravokotnik 7"/>
            <p:cNvSpPr/>
            <p:nvPr/>
          </p:nvSpPr>
          <p:spPr>
            <a:xfrm>
              <a:off x="2658275" y="3173775"/>
              <a:ext cx="1052945" cy="705718"/>
            </a:xfrm>
            <a:prstGeom prst="roundRect">
              <a:avLst/>
            </a:prstGeom>
            <a:solidFill>
              <a:srgbClr val="F6FAE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600" dirty="0">
                  <a:solidFill>
                    <a:schemeClr val="tx1"/>
                  </a:solidFill>
                </a:rPr>
                <a:t>Zbirni jezik</a:t>
              </a:r>
            </a:p>
          </p:txBody>
        </p:sp>
        <p:sp>
          <p:nvSpPr>
            <p:cNvPr id="9" name="Zaobljeni pravokotnik 8"/>
            <p:cNvSpPr/>
            <p:nvPr/>
          </p:nvSpPr>
          <p:spPr>
            <a:xfrm>
              <a:off x="4212766" y="3081159"/>
              <a:ext cx="2342105" cy="798116"/>
            </a:xfrm>
            <a:prstGeom prst="roundRect">
              <a:avLst/>
            </a:prstGeom>
            <a:solidFill>
              <a:srgbClr val="F6FAE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600" dirty="0">
                  <a:solidFill>
                    <a:schemeClr val="tx1"/>
                  </a:solidFill>
                </a:rPr>
                <a:t>Programski jezik npr. C++, Java, </a:t>
              </a:r>
              <a:r>
                <a:rPr lang="sl-SI" sz="1600" dirty="0" err="1">
                  <a:solidFill>
                    <a:schemeClr val="tx1"/>
                  </a:solidFill>
                </a:rPr>
                <a:t>Python</a:t>
              </a:r>
              <a:endParaRPr lang="sl-SI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Zaobljeni pravokotnik 9"/>
            <p:cNvSpPr/>
            <p:nvPr/>
          </p:nvSpPr>
          <p:spPr>
            <a:xfrm>
              <a:off x="7056417" y="3295274"/>
              <a:ext cx="1331704" cy="584001"/>
            </a:xfrm>
            <a:prstGeom prst="roundRect">
              <a:avLst/>
            </a:prstGeom>
            <a:solidFill>
              <a:srgbClr val="F6FAE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600" dirty="0">
                  <a:solidFill>
                    <a:schemeClr val="tx1"/>
                  </a:solidFill>
                </a:rPr>
                <a:t>Psevdokoda</a:t>
              </a:r>
            </a:p>
          </p:txBody>
        </p:sp>
        <p:sp>
          <p:nvSpPr>
            <p:cNvPr id="11" name="Zaobljeni pravokotnik 10"/>
            <p:cNvSpPr/>
            <p:nvPr/>
          </p:nvSpPr>
          <p:spPr>
            <a:xfrm>
              <a:off x="8830463" y="2844600"/>
              <a:ext cx="1528383" cy="1035892"/>
            </a:xfrm>
            <a:prstGeom prst="roundRect">
              <a:avLst/>
            </a:prstGeom>
            <a:solidFill>
              <a:srgbClr val="F6FAE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600" dirty="0">
                  <a:solidFill>
                    <a:schemeClr val="tx1"/>
                  </a:solidFill>
                </a:rPr>
                <a:t>Angleščina, španščina, japonščina itd.</a:t>
              </a:r>
            </a:p>
          </p:txBody>
        </p:sp>
        <p:sp>
          <p:nvSpPr>
            <p:cNvPr id="12" name="Zaobljeni pravokotnik 11"/>
            <p:cNvSpPr/>
            <p:nvPr/>
          </p:nvSpPr>
          <p:spPr>
            <a:xfrm>
              <a:off x="5334757" y="4300380"/>
              <a:ext cx="1580989" cy="705718"/>
            </a:xfrm>
            <a:prstGeom prst="roundRect">
              <a:avLst/>
            </a:prstGeom>
            <a:solidFill>
              <a:srgbClr val="F6FAE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600" dirty="0">
                  <a:solidFill>
                    <a:srgbClr val="EF3324"/>
                  </a:solidFill>
                </a:rPr>
                <a:t>Visokonivojski jeziki</a:t>
              </a:r>
            </a:p>
          </p:txBody>
        </p:sp>
        <p:sp>
          <p:nvSpPr>
            <p:cNvPr id="13" name="Zaobljeni pravokotnik 12"/>
            <p:cNvSpPr/>
            <p:nvPr/>
          </p:nvSpPr>
          <p:spPr>
            <a:xfrm>
              <a:off x="9152816" y="4300380"/>
              <a:ext cx="1497185" cy="705718"/>
            </a:xfrm>
            <a:prstGeom prst="roundRect">
              <a:avLst/>
            </a:prstGeom>
            <a:solidFill>
              <a:srgbClr val="F6FAE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600" dirty="0">
                  <a:solidFill>
                    <a:srgbClr val="EF3324"/>
                  </a:solidFill>
                </a:rPr>
                <a:t>Naravni jeziki</a:t>
              </a:r>
            </a:p>
          </p:txBody>
        </p:sp>
        <p:sp>
          <p:nvSpPr>
            <p:cNvPr id="14" name="Zaobljeni pravokotnik 13"/>
            <p:cNvSpPr/>
            <p:nvPr/>
          </p:nvSpPr>
          <p:spPr>
            <a:xfrm>
              <a:off x="1601287" y="4300380"/>
              <a:ext cx="1583460" cy="705718"/>
            </a:xfrm>
            <a:prstGeom prst="roundRect">
              <a:avLst/>
            </a:prstGeom>
            <a:solidFill>
              <a:srgbClr val="F6FAE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600" dirty="0">
                  <a:solidFill>
                    <a:srgbClr val="EF3324"/>
                  </a:solidFill>
                </a:rPr>
                <a:t>Nizkonivojski jeziki</a:t>
              </a:r>
            </a:p>
          </p:txBody>
        </p:sp>
        <p:sp>
          <p:nvSpPr>
            <p:cNvPr id="15" name="Zaobljeni pravokotnik 14"/>
            <p:cNvSpPr/>
            <p:nvPr/>
          </p:nvSpPr>
          <p:spPr>
            <a:xfrm>
              <a:off x="9021663" y="5144629"/>
              <a:ext cx="1687899" cy="1072285"/>
            </a:xfrm>
            <a:prstGeom prst="roundRect">
              <a:avLst/>
            </a:prstGeom>
            <a:solidFill>
              <a:srgbClr val="F6FAE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600" dirty="0">
                  <a:solidFill>
                    <a:schemeClr val="tx1"/>
                  </a:solidFill>
                </a:rPr>
                <a:t>Ni povezan z hardwareom (strojna oprema)</a:t>
              </a:r>
            </a:p>
          </p:txBody>
        </p:sp>
        <p:sp>
          <p:nvSpPr>
            <p:cNvPr id="16" name="Zaobljeni pravokotnik 15"/>
            <p:cNvSpPr/>
            <p:nvPr/>
          </p:nvSpPr>
          <p:spPr>
            <a:xfrm>
              <a:off x="4440722" y="5219688"/>
              <a:ext cx="3357803" cy="333085"/>
            </a:xfrm>
            <a:prstGeom prst="roundRect">
              <a:avLst/>
            </a:prstGeom>
            <a:solidFill>
              <a:srgbClr val="F6FAE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600" dirty="0">
                  <a:solidFill>
                    <a:schemeClr val="tx1"/>
                  </a:solidFill>
                </a:rPr>
                <a:t>Manj povezan z hardwareom</a:t>
              </a:r>
            </a:p>
          </p:txBody>
        </p:sp>
        <p:sp>
          <p:nvSpPr>
            <p:cNvPr id="17" name="Zaobljeni pravokotnik 16"/>
            <p:cNvSpPr/>
            <p:nvPr/>
          </p:nvSpPr>
          <p:spPr>
            <a:xfrm>
              <a:off x="1824912" y="5106016"/>
              <a:ext cx="1459805" cy="705718"/>
            </a:xfrm>
            <a:prstGeom prst="roundRect">
              <a:avLst/>
            </a:prstGeom>
            <a:solidFill>
              <a:srgbClr val="F6FAE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600" dirty="0">
                  <a:solidFill>
                    <a:schemeClr val="tx1"/>
                  </a:solidFill>
                </a:rPr>
                <a:t>Zelo povezan z hardwareom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1297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Visoko-nivojski programski jeziki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Pričakovanja: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Programerju ni potrebno skrbeti za pomikanje podatkov med pomnilnikom in registri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Makroskopski pogled na naloge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Programi prenosljivi med različnimi računalniki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Programski konstrukti bližje naravnemu jeziku in matematični notaciji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endParaRPr lang="sl-SI" sz="19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Višji nivo abstrakcije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Programski jeziki tretje generacije</a:t>
            </a: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sp>
        <p:nvSpPr>
          <p:cNvPr id="2" name="PoljeZBesedilom 1"/>
          <p:cNvSpPr txBox="1"/>
          <p:nvPr/>
        </p:nvSpPr>
        <p:spPr>
          <a:xfrm>
            <a:off x="4642488" y="5151864"/>
            <a:ext cx="1137423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l-SI" sz="2200" dirty="0"/>
              <a:t>A=B+C</a:t>
            </a:r>
          </a:p>
        </p:txBody>
      </p:sp>
    </p:spTree>
    <p:extLst>
      <p:ext uri="{BB962C8B-B14F-4D97-AF65-F5344CB8AC3E}">
        <p14:creationId xmlns:p14="http://schemas.microsoft.com/office/powerpoint/2010/main" val="3086554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Prevajanje iz visoko-nivojskih jezikov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5"/>
            <a:ext cx="3058610" cy="4670685"/>
          </a:xfrm>
        </p:spPr>
        <p:txBody>
          <a:bodyPr>
            <a:normAutofit/>
          </a:bodyPr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Prevajalnik (</a:t>
            </a:r>
            <a:r>
              <a:rPr lang="sl-SI" sz="2000" dirty="0" err="1">
                <a:latin typeface="Garamond"/>
                <a:cs typeface="Garamond"/>
                <a:sym typeface="Garamond" pitchFamily="18" charset="0"/>
              </a:rPr>
              <a:t>compiler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) prevede izvorno kodo v zbirni jezik (oz. v podobno nizkonivojsko obliko)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Zbirnik oz. podoben konverter jo pretvori v objektno kodo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Programske knjižnice vsebujejo uporabno preverjeno kodo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Povezovalnik (</a:t>
            </a:r>
            <a:r>
              <a:rPr lang="sl-SI" sz="2000" dirty="0" err="1">
                <a:latin typeface="Garamond"/>
                <a:cs typeface="Garamond"/>
                <a:sym typeface="Garamond" pitchFamily="18" charset="0"/>
              </a:rPr>
              <a:t>linker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) združi več datotek objektne kode v en izvršljivi modul</a:t>
            </a: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grpSp>
        <p:nvGrpSpPr>
          <p:cNvPr id="18" name="Skupina 17"/>
          <p:cNvGrpSpPr/>
          <p:nvPr/>
        </p:nvGrpSpPr>
        <p:grpSpPr>
          <a:xfrm>
            <a:off x="3487996" y="2510273"/>
            <a:ext cx="8229600" cy="3429000"/>
            <a:chOff x="3487996" y="2510273"/>
            <a:chExt cx="8229600" cy="3429000"/>
          </a:xfrm>
        </p:grpSpPr>
        <p:pic>
          <p:nvPicPr>
            <p:cNvPr id="7" name="Picture 191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3487996" y="2510273"/>
              <a:ext cx="8229600" cy="3429000"/>
            </a:xfrm>
            <a:prstGeom prst="rect">
              <a:avLst/>
            </a:prstGeom>
          </p:spPr>
        </p:pic>
        <p:sp>
          <p:nvSpPr>
            <p:cNvPr id="2" name="Pravokotnik 1"/>
            <p:cNvSpPr/>
            <p:nvPr/>
          </p:nvSpPr>
          <p:spPr>
            <a:xfrm>
              <a:off x="3666416" y="2538786"/>
              <a:ext cx="1159938" cy="830237"/>
            </a:xfrm>
            <a:prstGeom prst="rect">
              <a:avLst/>
            </a:prstGeom>
            <a:solidFill>
              <a:srgbClr val="ABDDF8"/>
            </a:solidFill>
            <a:ln>
              <a:solidFill>
                <a:srgbClr val="ABDD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100" dirty="0">
                  <a:solidFill>
                    <a:schemeClr val="tx1"/>
                  </a:solidFill>
                </a:rPr>
                <a:t>Program v visokonivojskem jeziku</a:t>
              </a:r>
            </a:p>
          </p:txBody>
        </p:sp>
        <p:sp>
          <p:nvSpPr>
            <p:cNvPr id="8" name="Pravokotnik 7"/>
            <p:cNvSpPr/>
            <p:nvPr/>
          </p:nvSpPr>
          <p:spPr>
            <a:xfrm>
              <a:off x="7930811" y="4224773"/>
              <a:ext cx="1003415" cy="828464"/>
            </a:xfrm>
            <a:prstGeom prst="rect">
              <a:avLst/>
            </a:prstGeom>
            <a:solidFill>
              <a:srgbClr val="ABDDF8"/>
            </a:solidFill>
            <a:ln>
              <a:solidFill>
                <a:srgbClr val="ABDD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100" dirty="0">
                  <a:solidFill>
                    <a:schemeClr val="tx1"/>
                  </a:solidFill>
                </a:rPr>
                <a:t>Celotna objektna koda naložena v pomnilnik</a:t>
              </a:r>
            </a:p>
          </p:txBody>
        </p:sp>
        <p:sp>
          <p:nvSpPr>
            <p:cNvPr id="9" name="Pravokotnik 8"/>
            <p:cNvSpPr/>
            <p:nvPr/>
          </p:nvSpPr>
          <p:spPr>
            <a:xfrm>
              <a:off x="5258914" y="4224773"/>
              <a:ext cx="1100967" cy="830237"/>
            </a:xfrm>
            <a:prstGeom prst="rect">
              <a:avLst/>
            </a:prstGeom>
            <a:solidFill>
              <a:srgbClr val="ABDDF8"/>
            </a:solidFill>
            <a:ln>
              <a:solidFill>
                <a:srgbClr val="ABDD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100" dirty="0">
                  <a:solidFill>
                    <a:schemeClr val="tx1"/>
                  </a:solidFill>
                </a:rPr>
                <a:t>Celotna objektna koda</a:t>
              </a:r>
            </a:p>
          </p:txBody>
        </p:sp>
        <p:sp>
          <p:nvSpPr>
            <p:cNvPr id="10" name="Pravokotnik 9"/>
            <p:cNvSpPr/>
            <p:nvPr/>
          </p:nvSpPr>
          <p:spPr>
            <a:xfrm>
              <a:off x="6918013" y="2538786"/>
              <a:ext cx="1159938" cy="830237"/>
            </a:xfrm>
            <a:prstGeom prst="rect">
              <a:avLst/>
            </a:prstGeom>
            <a:solidFill>
              <a:srgbClr val="ABDDF8"/>
            </a:solidFill>
            <a:ln>
              <a:solidFill>
                <a:srgbClr val="ABDD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100" dirty="0">
                  <a:solidFill>
                    <a:schemeClr val="tx1"/>
                  </a:solidFill>
                </a:rPr>
                <a:t>Program v zbirnem jeziku</a:t>
              </a:r>
            </a:p>
          </p:txBody>
        </p:sp>
        <p:sp>
          <p:nvSpPr>
            <p:cNvPr id="11" name="Pravokotnik 10"/>
            <p:cNvSpPr/>
            <p:nvPr/>
          </p:nvSpPr>
          <p:spPr>
            <a:xfrm>
              <a:off x="10100618" y="2538787"/>
              <a:ext cx="1159938" cy="793128"/>
            </a:xfrm>
            <a:prstGeom prst="rect">
              <a:avLst/>
            </a:prstGeom>
            <a:solidFill>
              <a:srgbClr val="ABDDF8"/>
            </a:solidFill>
            <a:ln>
              <a:solidFill>
                <a:srgbClr val="ABDD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100" dirty="0">
                  <a:solidFill>
                    <a:schemeClr val="tx1"/>
                  </a:solidFill>
                </a:rPr>
                <a:t>Objektna koda v strojnem jeziku</a:t>
              </a:r>
            </a:p>
          </p:txBody>
        </p:sp>
        <p:sp>
          <p:nvSpPr>
            <p:cNvPr id="12" name="Pravokotnik 11"/>
            <p:cNvSpPr/>
            <p:nvPr/>
          </p:nvSpPr>
          <p:spPr>
            <a:xfrm>
              <a:off x="10655449" y="4256683"/>
              <a:ext cx="769172" cy="796554"/>
            </a:xfrm>
            <a:prstGeom prst="rect">
              <a:avLst/>
            </a:prstGeom>
            <a:solidFill>
              <a:srgbClr val="ABDDF8"/>
            </a:solidFill>
            <a:ln>
              <a:solidFill>
                <a:srgbClr val="ABDD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100" dirty="0">
                  <a:solidFill>
                    <a:schemeClr val="tx1"/>
                  </a:solidFill>
                </a:rPr>
                <a:t>Rezultati</a:t>
              </a:r>
            </a:p>
          </p:txBody>
        </p:sp>
        <p:sp>
          <p:nvSpPr>
            <p:cNvPr id="3" name="Zaobljeni pravokotnik 2"/>
            <p:cNvSpPr/>
            <p:nvPr/>
          </p:nvSpPr>
          <p:spPr>
            <a:xfrm>
              <a:off x="5258915" y="2627214"/>
              <a:ext cx="1269889" cy="653380"/>
            </a:xfrm>
            <a:prstGeom prst="roundRect">
              <a:avLst/>
            </a:prstGeom>
            <a:solidFill>
              <a:srgbClr val="ABDDF8"/>
            </a:solidFill>
            <a:ln>
              <a:solidFill>
                <a:srgbClr val="ABDD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600" dirty="0">
                  <a:solidFill>
                    <a:schemeClr val="tx1"/>
                  </a:solidFill>
                </a:rPr>
                <a:t>Prevajalnik </a:t>
              </a:r>
            </a:p>
          </p:txBody>
        </p:sp>
        <p:sp>
          <p:nvSpPr>
            <p:cNvPr id="13" name="Zaobljeni pravokotnik 12"/>
            <p:cNvSpPr/>
            <p:nvPr/>
          </p:nvSpPr>
          <p:spPr>
            <a:xfrm>
              <a:off x="6594358" y="4343235"/>
              <a:ext cx="1008438" cy="635365"/>
            </a:xfrm>
            <a:prstGeom prst="roundRect">
              <a:avLst/>
            </a:prstGeom>
            <a:solidFill>
              <a:srgbClr val="ABDDF8"/>
            </a:solidFill>
            <a:ln>
              <a:solidFill>
                <a:srgbClr val="ABDD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200" dirty="0">
                  <a:solidFill>
                    <a:schemeClr val="tx1"/>
                  </a:solidFill>
                </a:rPr>
                <a:t>Nalagalnik</a:t>
              </a:r>
            </a:p>
          </p:txBody>
        </p:sp>
        <p:sp>
          <p:nvSpPr>
            <p:cNvPr id="15" name="Zaobljeni pravokotnik 14"/>
            <p:cNvSpPr/>
            <p:nvPr/>
          </p:nvSpPr>
          <p:spPr>
            <a:xfrm>
              <a:off x="9262241" y="4343235"/>
              <a:ext cx="1024405" cy="584717"/>
            </a:xfrm>
            <a:prstGeom prst="roundRect">
              <a:avLst/>
            </a:prstGeom>
            <a:solidFill>
              <a:srgbClr val="ABDDF8"/>
            </a:solidFill>
            <a:ln>
              <a:solidFill>
                <a:srgbClr val="ABDD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400" dirty="0">
                  <a:solidFill>
                    <a:schemeClr val="tx1"/>
                  </a:solidFill>
                </a:rPr>
                <a:t>Hardware </a:t>
              </a:r>
              <a:r>
                <a:rPr lang="sl-SI" sz="1400">
                  <a:solidFill>
                    <a:schemeClr val="tx1"/>
                  </a:solidFill>
                </a:rPr>
                <a:t>(strojna oprema)</a:t>
              </a:r>
              <a:endParaRPr lang="sl-SI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Zaobljeni pravokotnik 15"/>
            <p:cNvSpPr/>
            <p:nvPr/>
          </p:nvSpPr>
          <p:spPr>
            <a:xfrm>
              <a:off x="8412480" y="2627214"/>
              <a:ext cx="1324569" cy="653380"/>
            </a:xfrm>
            <a:prstGeom prst="roundRect">
              <a:avLst/>
            </a:prstGeom>
            <a:solidFill>
              <a:srgbClr val="ABDDF8"/>
            </a:solidFill>
            <a:ln>
              <a:solidFill>
                <a:srgbClr val="ABDD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600" dirty="0">
                  <a:solidFill>
                    <a:schemeClr val="tx1"/>
                  </a:solidFill>
                </a:rPr>
                <a:t>Zbirnik</a:t>
              </a:r>
            </a:p>
          </p:txBody>
        </p:sp>
        <p:sp>
          <p:nvSpPr>
            <p:cNvPr id="17" name="Zaobljeni pravokotnik 16"/>
            <p:cNvSpPr/>
            <p:nvPr/>
          </p:nvSpPr>
          <p:spPr>
            <a:xfrm>
              <a:off x="3935725" y="4331215"/>
              <a:ext cx="1000580" cy="663162"/>
            </a:xfrm>
            <a:prstGeom prst="roundRect">
              <a:avLst/>
            </a:prstGeom>
            <a:solidFill>
              <a:srgbClr val="ABDDF8"/>
            </a:solidFill>
            <a:ln>
              <a:solidFill>
                <a:srgbClr val="ABDD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100" dirty="0">
                  <a:solidFill>
                    <a:schemeClr val="tx1"/>
                  </a:solidFill>
                </a:rPr>
                <a:t>Povezovalnik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2172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667322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Programski jeziki</a:t>
            </a: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pic>
        <p:nvPicPr>
          <p:cNvPr id="7" name="Picture 208"/>
          <p:cNvPicPr/>
          <p:nvPr/>
        </p:nvPicPr>
        <p:blipFill>
          <a:blip r:embed="rId2"/>
          <a:stretch>
            <a:fillRect/>
          </a:stretch>
        </p:blipFill>
        <p:spPr>
          <a:xfrm>
            <a:off x="2869134" y="2263156"/>
            <a:ext cx="6283682" cy="392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700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Proceduralni jeziki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Zelo priljubljeni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Programi so zaporedja ukazov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Primeri: C++, Java, </a:t>
            </a:r>
            <a:r>
              <a:rPr lang="sl-SI" sz="2000" dirty="0" err="1">
                <a:latin typeface="Garamond"/>
                <a:cs typeface="Garamond"/>
                <a:sym typeface="Garamond" pitchFamily="18" charset="0"/>
              </a:rPr>
              <a:t>Phyton</a:t>
            </a: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Podobna filozofija/model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Razlike v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ü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sintaksi: kako so programski stavki napisani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ü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semantiki: pomen stavkov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Grob pregled nad razlikami med tremi programskimi jeziki</a:t>
            </a: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11032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Proceduralni jeziki – primer1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7" y="2330010"/>
            <a:ext cx="10344211" cy="4212042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Primer 1: Najljubše število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vprašaj po številu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povečaj število za ena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izpiši povečano število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vhod, izhod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kreiranje spremenljivk in prirejanje vrednosti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brez zank, vejitev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pic>
        <p:nvPicPr>
          <p:cNvPr id="7" name="Picture 269"/>
          <p:cNvPicPr/>
          <p:nvPr/>
        </p:nvPicPr>
        <p:blipFill>
          <a:blip r:embed="rId2"/>
          <a:stretch>
            <a:fillRect/>
          </a:stretch>
        </p:blipFill>
        <p:spPr>
          <a:xfrm>
            <a:off x="5076116" y="2454721"/>
            <a:ext cx="54483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377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16077</TotalTime>
  <Words>1216</Words>
  <Application>Microsoft Office PowerPoint</Application>
  <PresentationFormat>Widescreen</PresentationFormat>
  <Paragraphs>301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Calibri Light</vt:lpstr>
      <vt:lpstr>Courier New</vt:lpstr>
      <vt:lpstr>Garamond</vt:lpstr>
      <vt:lpstr>Wingdings</vt:lpstr>
      <vt:lpstr>Officeova tema</vt:lpstr>
      <vt:lpstr>PowerPoint Presentation</vt:lpstr>
      <vt:lpstr>CILJI PREDAVANJA</vt:lpstr>
      <vt:lpstr>Zbirni jezik</vt:lpstr>
      <vt:lpstr>Visoko-nivojski programski jeziki</vt:lpstr>
      <vt:lpstr>Visoko-nivojski programski jeziki</vt:lpstr>
      <vt:lpstr>Prevajanje iz visoko-nivojskih jezikov</vt:lpstr>
      <vt:lpstr>Programski jeziki</vt:lpstr>
      <vt:lpstr>Proceduralni jeziki</vt:lpstr>
      <vt:lpstr>Proceduralni jeziki – primer1</vt:lpstr>
      <vt:lpstr>Primer 1: C++</vt:lpstr>
      <vt:lpstr>Primer 1: Java</vt:lpstr>
      <vt:lpstr>Primer 1: Phyton</vt:lpstr>
      <vt:lpstr>Proceduralni jeziki – primer1</vt:lpstr>
      <vt:lpstr>Primer 2: C++</vt:lpstr>
      <vt:lpstr>Primer 2: C++</vt:lpstr>
      <vt:lpstr>Primer 2: C++</vt:lpstr>
      <vt:lpstr>Primer 2: Java</vt:lpstr>
      <vt:lpstr>Primer 2: Java</vt:lpstr>
      <vt:lpstr>Primer 2: Java</vt:lpstr>
      <vt:lpstr>Primer 2: Java</vt:lpstr>
      <vt:lpstr>Primer 2: Phyton</vt:lpstr>
      <vt:lpstr>Primer 2: Phyton</vt:lpstr>
      <vt:lpstr>Primer 2 - izpis</vt:lpstr>
      <vt:lpstr>Analiza značilnosti</vt:lpstr>
      <vt:lpstr>Analiza značilnosti</vt:lpstr>
      <vt:lpstr>Analiza značilnosti</vt:lpstr>
      <vt:lpstr>Analiza značilnosti</vt:lpstr>
      <vt:lpstr>Pričakovanja uresničena</vt:lpstr>
      <vt:lpstr>Prenosljivost</vt:lpstr>
      <vt:lpstr>Programsko inženirstvo</vt:lpstr>
      <vt:lpstr>Obseg velikosti programske opreme</vt:lpstr>
      <vt:lpstr>Cikel razvoja programske opreme</vt:lpstr>
      <vt:lpstr>Pred implementacijo</vt:lpstr>
      <vt:lpstr>Implementacija</vt:lpstr>
      <vt:lpstr>Po implementaciji</vt:lpstr>
      <vt:lpstr>Razvoj programske opreme</vt:lpstr>
      <vt:lpstr>Povzetek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PowerPointova predstavitev</dc:title>
  <dc:creator>Jenko, Peter</dc:creator>
  <cp:lastModifiedBy>Stankovski, Vlado</cp:lastModifiedBy>
  <cp:revision>161</cp:revision>
  <dcterms:created xsi:type="dcterms:W3CDTF">2018-10-23T07:26:50Z</dcterms:created>
  <dcterms:modified xsi:type="dcterms:W3CDTF">2021-12-05T20:44:57Z</dcterms:modified>
</cp:coreProperties>
</file>