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16" r:id="rId17"/>
    <p:sldId id="302" r:id="rId18"/>
    <p:sldId id="303" r:id="rId19"/>
    <p:sldId id="307" r:id="rId20"/>
    <p:sldId id="308" r:id="rId21"/>
    <p:sldId id="309" r:id="rId22"/>
    <p:sldId id="310" r:id="rId23"/>
    <p:sldId id="312" r:id="rId24"/>
    <p:sldId id="311" r:id="rId25"/>
    <p:sldId id="313" r:id="rId26"/>
    <p:sldId id="305" r:id="rId27"/>
    <p:sldId id="314" r:id="rId28"/>
    <p:sldId id="315" r:id="rId29"/>
    <p:sldId id="306" r:id="rId30"/>
    <p:sldId id="317" r:id="rId31"/>
    <p:sldId id="318" r:id="rId32"/>
    <p:sldId id="290" r:id="rId33"/>
    <p:sldId id="258" r:id="rId3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0D9C"/>
    <a:srgbClr val="ED6363"/>
    <a:srgbClr val="00AC00"/>
    <a:srgbClr val="FF0066"/>
    <a:srgbClr val="FFF1EF"/>
    <a:srgbClr val="F46CEA"/>
    <a:srgbClr val="EAE7FF"/>
    <a:srgbClr val="E7E7F9"/>
    <a:srgbClr val="F35D5D"/>
    <a:srgbClr val="180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0" autoAdjust="0"/>
    <p:restoredTop sz="89493" autoAdjust="0"/>
  </p:normalViewPr>
  <p:slideViewPr>
    <p:cSldViewPr snapToGrid="0">
      <p:cViewPr varScale="1">
        <p:scale>
          <a:sx n="60" d="100"/>
          <a:sy n="60" d="100"/>
        </p:scale>
        <p:origin x="10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21. 11. 2021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17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21. 11. 2021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21. 11. 2021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441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21. 11. 2021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78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21. 11. 2021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74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21. 11. 2021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63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21. 11. 2021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3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21. 11. 2021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637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21. 11. 2021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97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21. 11. 2021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21. 11. 2021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08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21. 11. 2021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68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2629500" y="2405944"/>
            <a:ext cx="6932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VII</a:t>
            </a:r>
            <a:r>
              <a:rPr lang="sl-SI" sz="5000" b="1" dirty="0">
                <a:latin typeface="Garamond" charset="0"/>
                <a:ea typeface="Garamond" charset="0"/>
                <a:cs typeface="Garamond" charset="0"/>
              </a:rPr>
              <a:t>I.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Algoritmi</a:t>
            </a:r>
            <a:endParaRPr lang="sl-SI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4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8831512" y="6157205"/>
            <a:ext cx="2217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leto 2021/22</a:t>
            </a:r>
          </a:p>
        </p:txBody>
      </p:sp>
      <p:sp>
        <p:nvSpPr>
          <p:cNvPr id="7" name="PoljeZBesedilom 6"/>
          <p:cNvSpPr txBox="1"/>
          <p:nvPr/>
        </p:nvSpPr>
        <p:spPr>
          <a:xfrm>
            <a:off x="3039967" y="3501980"/>
            <a:ext cx="6112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600" b="1" dirty="0">
                <a:latin typeface="Garamond" charset="0"/>
                <a:ea typeface="Garamond" charset="0"/>
                <a:cs typeface="Garamond" charset="0"/>
              </a:rPr>
              <a:t>2.</a:t>
            </a:r>
            <a:r>
              <a:rPr lang="sl-SI" sz="3600" b="1" dirty="0">
                <a:solidFill>
                  <a:srgbClr val="FF0066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Pseudokoda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in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načrtovanje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algoritmov</a:t>
            </a:r>
            <a:endParaRPr lang="sl-SI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3" name="PoljeZBesedilom 2"/>
          <p:cNvSpPr txBox="1"/>
          <p:nvPr/>
        </p:nvSpPr>
        <p:spPr>
          <a:xfrm>
            <a:off x="655557" y="6157205"/>
            <a:ext cx="3348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Vlado Stankovski</a:t>
            </a:r>
          </a:p>
        </p:txBody>
      </p:sp>
    </p:spTree>
    <p:extLst>
      <p:ext uri="{BB962C8B-B14F-4D97-AF65-F5344CB8AC3E}">
        <p14:creationId xmlns:p14="http://schemas.microsoft.com/office/powerpoint/2010/main" val="19648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Nadzorne operacije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0173" y="2111039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Operacije za nadzor poteka izvajanja algoritma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Pogojni stavki (</a:t>
            </a:r>
            <a:r>
              <a:rPr lang="sl-SI" sz="1800" b="1" dirty="0">
                <a:latin typeface="Garamond"/>
                <a:cs typeface="Garamond"/>
                <a:sym typeface="Garamond" pitchFamily="18" charset="0"/>
              </a:rPr>
              <a:t>vejitve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Iterativni stavki (</a:t>
            </a:r>
            <a:r>
              <a:rPr lang="sl-SI" sz="1800" b="1" dirty="0">
                <a:latin typeface="Garamond"/>
                <a:cs typeface="Garamond"/>
                <a:sym typeface="Garamond" pitchFamily="18" charset="0"/>
              </a:rPr>
              <a:t>iteracije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grpSp>
        <p:nvGrpSpPr>
          <p:cNvPr id="52" name="Skupina 51"/>
          <p:cNvGrpSpPr/>
          <p:nvPr/>
        </p:nvGrpSpPr>
        <p:grpSpPr>
          <a:xfrm>
            <a:off x="6059710" y="188686"/>
            <a:ext cx="5259776" cy="6375632"/>
            <a:chOff x="6059710" y="188686"/>
            <a:chExt cx="5259776" cy="6375632"/>
          </a:xfrm>
        </p:grpSpPr>
        <p:grpSp>
          <p:nvGrpSpPr>
            <p:cNvPr id="49" name="Skupina 48"/>
            <p:cNvGrpSpPr/>
            <p:nvPr/>
          </p:nvGrpSpPr>
          <p:grpSpPr>
            <a:xfrm>
              <a:off x="6059710" y="604338"/>
              <a:ext cx="5259776" cy="5959980"/>
              <a:chOff x="5769425" y="180629"/>
              <a:chExt cx="5259776" cy="5959980"/>
            </a:xfrm>
          </p:grpSpPr>
          <p:sp>
            <p:nvSpPr>
              <p:cNvPr id="2" name="Karo 1"/>
              <p:cNvSpPr/>
              <p:nvPr/>
            </p:nvSpPr>
            <p:spPr>
              <a:xfrm>
                <a:off x="6849306" y="180629"/>
                <a:ext cx="2651533" cy="1831229"/>
              </a:xfrm>
              <a:prstGeom prst="diamond">
                <a:avLst/>
              </a:prstGeom>
              <a:solidFill>
                <a:srgbClr val="E7E7F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 err="1">
                    <a:solidFill>
                      <a:schemeClr val="tx1"/>
                    </a:solidFill>
                  </a:rPr>
                  <a:t>Boolean</a:t>
                </a:r>
                <a:r>
                  <a:rPr lang="sl-SI" sz="2000" b="1" dirty="0">
                    <a:solidFill>
                      <a:schemeClr val="tx1"/>
                    </a:solidFill>
                  </a:rPr>
                  <a:t> </a:t>
                </a:r>
                <a:r>
                  <a:rPr lang="sl-SI" sz="2000" b="1" dirty="0" err="1">
                    <a:solidFill>
                      <a:schemeClr val="tx1"/>
                    </a:solidFill>
                  </a:rPr>
                  <a:t>condition</a:t>
                </a:r>
                <a:r>
                  <a:rPr lang="sl-SI" sz="2000" b="1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  <p:sp>
            <p:nvSpPr>
              <p:cNvPr id="3" name="Pravokotnik 2"/>
              <p:cNvSpPr/>
              <p:nvPr/>
            </p:nvSpPr>
            <p:spPr>
              <a:xfrm>
                <a:off x="5769425" y="2704128"/>
                <a:ext cx="1823250" cy="557787"/>
              </a:xfrm>
              <a:prstGeom prst="rect">
                <a:avLst/>
              </a:prstGeom>
              <a:solidFill>
                <a:srgbClr val="FFF1EF"/>
              </a:solidFill>
              <a:ln>
                <a:solidFill>
                  <a:srgbClr val="A70D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>
                    <a:solidFill>
                      <a:schemeClr val="tx1"/>
                    </a:solidFill>
                  </a:rPr>
                  <a:t>T2</a:t>
                </a:r>
              </a:p>
            </p:txBody>
          </p:sp>
          <p:sp>
            <p:nvSpPr>
              <p:cNvPr id="8" name="Pravokotnik 7"/>
              <p:cNvSpPr/>
              <p:nvPr/>
            </p:nvSpPr>
            <p:spPr>
              <a:xfrm>
                <a:off x="5769425" y="1820215"/>
                <a:ext cx="1823250" cy="557787"/>
              </a:xfrm>
              <a:prstGeom prst="rect">
                <a:avLst/>
              </a:prstGeom>
              <a:solidFill>
                <a:srgbClr val="FFF1EF"/>
              </a:solidFill>
              <a:ln>
                <a:solidFill>
                  <a:srgbClr val="A70D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>
                    <a:solidFill>
                      <a:schemeClr val="tx1"/>
                    </a:solidFill>
                  </a:rPr>
                  <a:t>T1</a:t>
                </a:r>
              </a:p>
            </p:txBody>
          </p:sp>
          <p:sp>
            <p:nvSpPr>
              <p:cNvPr id="9" name="Pravokotnik 8"/>
              <p:cNvSpPr/>
              <p:nvPr/>
            </p:nvSpPr>
            <p:spPr>
              <a:xfrm>
                <a:off x="5769425" y="3575897"/>
                <a:ext cx="1823250" cy="557787"/>
              </a:xfrm>
              <a:prstGeom prst="rect">
                <a:avLst/>
              </a:prstGeom>
              <a:solidFill>
                <a:srgbClr val="FFF1EF"/>
              </a:solidFill>
              <a:ln>
                <a:solidFill>
                  <a:srgbClr val="A70D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>
                    <a:solidFill>
                      <a:schemeClr val="tx1"/>
                    </a:solidFill>
                  </a:rPr>
                  <a:t>T3</a:t>
                </a:r>
              </a:p>
            </p:txBody>
          </p:sp>
          <p:sp>
            <p:nvSpPr>
              <p:cNvPr id="10" name="Pravokotnik 9"/>
              <p:cNvSpPr/>
              <p:nvPr/>
            </p:nvSpPr>
            <p:spPr>
              <a:xfrm>
                <a:off x="8865292" y="1852914"/>
                <a:ext cx="1823250" cy="557787"/>
              </a:xfrm>
              <a:prstGeom prst="rect">
                <a:avLst/>
              </a:prstGeom>
              <a:solidFill>
                <a:srgbClr val="FFF1EF"/>
              </a:solidFill>
              <a:ln>
                <a:solidFill>
                  <a:srgbClr val="A70D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>
                    <a:solidFill>
                      <a:schemeClr val="tx1"/>
                    </a:solidFill>
                  </a:rPr>
                  <a:t>F1</a:t>
                </a:r>
              </a:p>
            </p:txBody>
          </p:sp>
          <p:sp>
            <p:nvSpPr>
              <p:cNvPr id="11" name="Pravokotnik 10"/>
              <p:cNvSpPr/>
              <p:nvPr/>
            </p:nvSpPr>
            <p:spPr>
              <a:xfrm>
                <a:off x="8865292" y="2696741"/>
                <a:ext cx="1823250" cy="557787"/>
              </a:xfrm>
              <a:prstGeom prst="rect">
                <a:avLst/>
              </a:prstGeom>
              <a:solidFill>
                <a:srgbClr val="FFF1EF"/>
              </a:solidFill>
              <a:ln>
                <a:solidFill>
                  <a:srgbClr val="A70D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>
                    <a:solidFill>
                      <a:schemeClr val="tx1"/>
                    </a:solidFill>
                  </a:rPr>
                  <a:t>F2</a:t>
                </a:r>
              </a:p>
            </p:txBody>
          </p:sp>
          <p:sp>
            <p:nvSpPr>
              <p:cNvPr id="12" name="Pravokotnik 11"/>
              <p:cNvSpPr/>
              <p:nvPr/>
            </p:nvSpPr>
            <p:spPr>
              <a:xfrm>
                <a:off x="8865292" y="3575897"/>
                <a:ext cx="1823250" cy="557787"/>
              </a:xfrm>
              <a:prstGeom prst="rect">
                <a:avLst/>
              </a:prstGeom>
              <a:solidFill>
                <a:srgbClr val="FFF1EF"/>
              </a:solidFill>
              <a:ln>
                <a:solidFill>
                  <a:srgbClr val="A70D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>
                    <a:solidFill>
                      <a:schemeClr val="tx1"/>
                    </a:solidFill>
                  </a:rPr>
                  <a:t>F3</a:t>
                </a:r>
              </a:p>
            </p:txBody>
          </p:sp>
          <p:sp>
            <p:nvSpPr>
              <p:cNvPr id="13" name="Pravokotnik 12"/>
              <p:cNvSpPr/>
              <p:nvPr/>
            </p:nvSpPr>
            <p:spPr>
              <a:xfrm>
                <a:off x="7182559" y="5123713"/>
                <a:ext cx="1985025" cy="1016896"/>
              </a:xfrm>
              <a:prstGeom prst="rect">
                <a:avLst/>
              </a:prstGeom>
              <a:solidFill>
                <a:srgbClr val="FFF1EF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cxnSp>
            <p:nvCxnSpPr>
              <p:cNvPr id="15" name="Kolenski povezovalnik 14"/>
              <p:cNvCxnSpPr>
                <a:stCxn id="2" idx="1"/>
                <a:endCxn id="8" idx="0"/>
              </p:cNvCxnSpPr>
              <p:nvPr/>
            </p:nvCxnSpPr>
            <p:spPr>
              <a:xfrm rot="10800000" flipV="1">
                <a:off x="6681050" y="1096243"/>
                <a:ext cx="168256" cy="723971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Kolenski povezovalnik 16"/>
              <p:cNvCxnSpPr>
                <a:stCxn id="2" idx="3"/>
                <a:endCxn id="10" idx="0"/>
              </p:cNvCxnSpPr>
              <p:nvPr/>
            </p:nvCxnSpPr>
            <p:spPr>
              <a:xfrm>
                <a:off x="9500839" y="1096244"/>
                <a:ext cx="276078" cy="756670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PoljeZBesedilom 24"/>
              <p:cNvSpPr txBox="1"/>
              <p:nvPr/>
            </p:nvSpPr>
            <p:spPr>
              <a:xfrm>
                <a:off x="5868673" y="1370515"/>
                <a:ext cx="6578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l-SI" sz="2000" b="1" dirty="0" err="1"/>
                  <a:t>true</a:t>
                </a:r>
                <a:endParaRPr lang="sl-SI" sz="2000" b="1" dirty="0"/>
              </a:p>
            </p:txBody>
          </p:sp>
          <p:sp>
            <p:nvSpPr>
              <p:cNvPr id="26" name="PoljeZBesedilom 25"/>
              <p:cNvSpPr txBox="1"/>
              <p:nvPr/>
            </p:nvSpPr>
            <p:spPr>
              <a:xfrm>
                <a:off x="9917322" y="1420104"/>
                <a:ext cx="111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l-SI" sz="2000" b="1" dirty="0" err="1"/>
                  <a:t>false</a:t>
                </a:r>
                <a:endParaRPr lang="sl-SI" sz="2000" b="1" dirty="0"/>
              </a:p>
            </p:txBody>
          </p:sp>
          <p:cxnSp>
            <p:nvCxnSpPr>
              <p:cNvPr id="33" name="Raven puščični povezovalnik 32"/>
              <p:cNvCxnSpPr>
                <a:stCxn id="8" idx="2"/>
                <a:endCxn id="3" idx="0"/>
              </p:cNvCxnSpPr>
              <p:nvPr/>
            </p:nvCxnSpPr>
            <p:spPr>
              <a:xfrm>
                <a:off x="6681050" y="2378002"/>
                <a:ext cx="0" cy="326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aven puščični povezovalnik 37"/>
              <p:cNvCxnSpPr>
                <a:stCxn id="3" idx="2"/>
                <a:endCxn id="9" idx="0"/>
              </p:cNvCxnSpPr>
              <p:nvPr/>
            </p:nvCxnSpPr>
            <p:spPr>
              <a:xfrm>
                <a:off x="6681050" y="3261915"/>
                <a:ext cx="0" cy="3139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aven puščični povezovalnik 39"/>
              <p:cNvCxnSpPr>
                <a:stCxn id="10" idx="2"/>
                <a:endCxn id="11" idx="0"/>
              </p:cNvCxnSpPr>
              <p:nvPr/>
            </p:nvCxnSpPr>
            <p:spPr>
              <a:xfrm>
                <a:off x="9776917" y="2410701"/>
                <a:ext cx="0" cy="2860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aven puščični povezovalnik 43"/>
              <p:cNvCxnSpPr>
                <a:stCxn id="11" idx="2"/>
                <a:endCxn id="12" idx="0"/>
              </p:cNvCxnSpPr>
              <p:nvPr/>
            </p:nvCxnSpPr>
            <p:spPr>
              <a:xfrm>
                <a:off x="9776917" y="3254528"/>
                <a:ext cx="0" cy="32136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aven puščični povezovalnik 45"/>
              <p:cNvCxnSpPr>
                <a:stCxn id="9" idx="2"/>
                <a:endCxn id="13" idx="0"/>
              </p:cNvCxnSpPr>
              <p:nvPr/>
            </p:nvCxnSpPr>
            <p:spPr>
              <a:xfrm>
                <a:off x="6681050" y="4133684"/>
                <a:ext cx="1494022" cy="99002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aven puščični povezovalnik 47"/>
              <p:cNvCxnSpPr>
                <a:stCxn id="12" idx="2"/>
                <a:endCxn id="13" idx="0"/>
              </p:cNvCxnSpPr>
              <p:nvPr/>
            </p:nvCxnSpPr>
            <p:spPr>
              <a:xfrm flipH="1">
                <a:off x="8175072" y="4133684"/>
                <a:ext cx="1601845" cy="99002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Raven puščični povezovalnik 50"/>
            <p:cNvCxnSpPr>
              <a:endCxn id="2" idx="0"/>
            </p:cNvCxnSpPr>
            <p:nvPr/>
          </p:nvCxnSpPr>
          <p:spPr>
            <a:xfrm>
              <a:off x="8465356" y="188686"/>
              <a:ext cx="2" cy="4156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14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grpSp>
        <p:nvGrpSpPr>
          <p:cNvPr id="86" name="Skupina 85"/>
          <p:cNvGrpSpPr/>
          <p:nvPr/>
        </p:nvGrpSpPr>
        <p:grpSpPr>
          <a:xfrm>
            <a:off x="1804415" y="85965"/>
            <a:ext cx="7175992" cy="6660916"/>
            <a:chOff x="1804415" y="85965"/>
            <a:chExt cx="7175992" cy="6660916"/>
          </a:xfrm>
        </p:grpSpPr>
        <p:grpSp>
          <p:nvGrpSpPr>
            <p:cNvPr id="8" name="Skupina 7"/>
            <p:cNvGrpSpPr/>
            <p:nvPr/>
          </p:nvGrpSpPr>
          <p:grpSpPr>
            <a:xfrm>
              <a:off x="4299892" y="85965"/>
              <a:ext cx="4680515" cy="6660916"/>
              <a:chOff x="6909277" y="-3245"/>
              <a:chExt cx="4680515" cy="6660916"/>
            </a:xfrm>
          </p:grpSpPr>
          <p:grpSp>
            <p:nvGrpSpPr>
              <p:cNvPr id="9" name="Skupina 8"/>
              <p:cNvGrpSpPr/>
              <p:nvPr/>
            </p:nvGrpSpPr>
            <p:grpSpPr>
              <a:xfrm>
                <a:off x="6909277" y="467159"/>
                <a:ext cx="4680515" cy="6190512"/>
                <a:chOff x="6618992" y="43450"/>
                <a:chExt cx="4680515" cy="6190512"/>
              </a:xfrm>
            </p:grpSpPr>
            <p:sp>
              <p:nvSpPr>
                <p:cNvPr id="11" name="Karo 10"/>
                <p:cNvSpPr/>
                <p:nvPr/>
              </p:nvSpPr>
              <p:spPr>
                <a:xfrm>
                  <a:off x="6618992" y="43450"/>
                  <a:ext cx="3236272" cy="1831229"/>
                </a:xfrm>
                <a:prstGeom prst="diamond">
                  <a:avLst/>
                </a:prstGeom>
                <a:solidFill>
                  <a:srgbClr val="E7E7F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l-SI" sz="2000" b="1" dirty="0" err="1">
                      <a:solidFill>
                        <a:schemeClr val="tx1"/>
                      </a:solidFill>
                    </a:rPr>
                    <a:t>Continuation</a:t>
                  </a:r>
                  <a:r>
                    <a:rPr lang="sl-SI" sz="20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sl-SI" sz="2000" b="1" dirty="0" err="1">
                      <a:solidFill>
                        <a:schemeClr val="tx1"/>
                      </a:solidFill>
                    </a:rPr>
                    <a:t>condition</a:t>
                  </a:r>
                  <a:r>
                    <a:rPr lang="sl-SI" sz="20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  <p:sp>
              <p:nvSpPr>
                <p:cNvPr id="15" name="Pravokotnik 14"/>
                <p:cNvSpPr/>
                <p:nvPr/>
              </p:nvSpPr>
              <p:spPr>
                <a:xfrm>
                  <a:off x="7325503" y="2288691"/>
                  <a:ext cx="1823250" cy="557787"/>
                </a:xfrm>
                <a:prstGeom prst="rect">
                  <a:avLst/>
                </a:prstGeom>
                <a:solidFill>
                  <a:srgbClr val="FFF1EF"/>
                </a:solidFill>
                <a:ln>
                  <a:solidFill>
                    <a:srgbClr val="A70D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l-SI" sz="2000" b="1" dirty="0">
                      <a:solidFill>
                        <a:schemeClr val="tx1"/>
                      </a:solidFill>
                    </a:rPr>
                    <a:t>S1</a:t>
                  </a:r>
                </a:p>
              </p:txBody>
            </p:sp>
            <p:sp>
              <p:nvSpPr>
                <p:cNvPr id="16" name="Pravokotnik 15"/>
                <p:cNvSpPr/>
                <p:nvPr/>
              </p:nvSpPr>
              <p:spPr>
                <a:xfrm>
                  <a:off x="7341925" y="3260491"/>
                  <a:ext cx="1823250" cy="557787"/>
                </a:xfrm>
                <a:prstGeom prst="rect">
                  <a:avLst/>
                </a:prstGeom>
                <a:solidFill>
                  <a:srgbClr val="FFF1EF"/>
                </a:solidFill>
                <a:ln>
                  <a:solidFill>
                    <a:srgbClr val="A70D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l-SI" sz="2000" b="1" dirty="0">
                      <a:solidFill>
                        <a:schemeClr val="tx1"/>
                      </a:solidFill>
                    </a:rPr>
                    <a:t>S2</a:t>
                  </a:r>
                </a:p>
              </p:txBody>
            </p:sp>
            <p:sp>
              <p:nvSpPr>
                <p:cNvPr id="17" name="Pravokotnik 16"/>
                <p:cNvSpPr/>
                <p:nvPr/>
              </p:nvSpPr>
              <p:spPr>
                <a:xfrm>
                  <a:off x="7341925" y="4220465"/>
                  <a:ext cx="1823250" cy="557787"/>
                </a:xfrm>
                <a:prstGeom prst="rect">
                  <a:avLst/>
                </a:prstGeom>
                <a:solidFill>
                  <a:srgbClr val="FFF1EF"/>
                </a:solidFill>
                <a:ln>
                  <a:solidFill>
                    <a:srgbClr val="A70D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l-SI" sz="2000" b="1" dirty="0">
                      <a:solidFill>
                        <a:schemeClr val="tx1"/>
                      </a:solidFill>
                    </a:rPr>
                    <a:t>S3</a:t>
                  </a:r>
                </a:p>
              </p:txBody>
            </p:sp>
            <p:sp>
              <p:nvSpPr>
                <p:cNvPr id="18" name="Pravokotnik 17"/>
                <p:cNvSpPr/>
                <p:nvPr/>
              </p:nvSpPr>
              <p:spPr>
                <a:xfrm>
                  <a:off x="7295247" y="5217066"/>
                  <a:ext cx="1985025" cy="1016896"/>
                </a:xfrm>
                <a:prstGeom prst="rect">
                  <a:avLst/>
                </a:prstGeom>
                <a:solidFill>
                  <a:srgbClr val="FFF1EF"/>
                </a:solidFill>
                <a:ln>
                  <a:solidFill>
                    <a:srgbClr val="FF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l-SI" sz="2000" b="1" dirty="0" err="1">
                      <a:solidFill>
                        <a:schemeClr val="tx1"/>
                      </a:solidFill>
                    </a:rPr>
                    <a:t>Sn</a:t>
                  </a:r>
                  <a:endParaRPr lang="sl-SI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PoljeZBesedilom 20"/>
                <p:cNvSpPr txBox="1"/>
                <p:nvPr/>
              </p:nvSpPr>
              <p:spPr>
                <a:xfrm>
                  <a:off x="8723796" y="1869229"/>
                  <a:ext cx="6578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l-SI" sz="2000" b="1" dirty="0" err="1"/>
                    <a:t>true</a:t>
                  </a:r>
                  <a:endParaRPr lang="sl-SI" sz="2000" b="1" dirty="0"/>
                </a:p>
              </p:txBody>
            </p:sp>
            <p:sp>
              <p:nvSpPr>
                <p:cNvPr id="22" name="PoljeZBesedilom 21"/>
                <p:cNvSpPr txBox="1"/>
                <p:nvPr/>
              </p:nvSpPr>
              <p:spPr>
                <a:xfrm>
                  <a:off x="10187628" y="959064"/>
                  <a:ext cx="111187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l-SI" sz="2000" b="1" dirty="0" err="1"/>
                    <a:t>false</a:t>
                  </a:r>
                  <a:endParaRPr lang="sl-SI" sz="2000" b="1" dirty="0"/>
                </a:p>
              </p:txBody>
            </p:sp>
            <p:cxnSp>
              <p:nvCxnSpPr>
                <p:cNvPr id="25" name="Raven puščični povezovalnik 24"/>
                <p:cNvCxnSpPr>
                  <a:stCxn id="15" idx="2"/>
                  <a:endCxn id="16" idx="0"/>
                </p:cNvCxnSpPr>
                <p:nvPr/>
              </p:nvCxnSpPr>
              <p:spPr>
                <a:xfrm>
                  <a:off x="8237128" y="2846478"/>
                  <a:ext cx="16422" cy="41401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Raven puščični povezovalnik 25"/>
                <p:cNvCxnSpPr>
                  <a:stCxn id="16" idx="2"/>
                  <a:endCxn id="17" idx="0"/>
                </p:cNvCxnSpPr>
                <p:nvPr/>
              </p:nvCxnSpPr>
              <p:spPr>
                <a:xfrm>
                  <a:off x="8253550" y="3818278"/>
                  <a:ext cx="0" cy="40218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Raven puščični povezovalnik 9"/>
              <p:cNvCxnSpPr>
                <a:endCxn id="11" idx="0"/>
              </p:cNvCxnSpPr>
              <p:nvPr/>
            </p:nvCxnSpPr>
            <p:spPr>
              <a:xfrm>
                <a:off x="8527413" y="-3245"/>
                <a:ext cx="0" cy="47040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Raven puščični povezovalnik 58"/>
            <p:cNvCxnSpPr>
              <a:stCxn id="11" idx="2"/>
              <a:endCxn id="15" idx="0"/>
            </p:cNvCxnSpPr>
            <p:nvPr/>
          </p:nvCxnSpPr>
          <p:spPr>
            <a:xfrm>
              <a:off x="5918028" y="2387598"/>
              <a:ext cx="0" cy="4140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Kolenski povezovalnik 62"/>
            <p:cNvCxnSpPr>
              <a:stCxn id="11" idx="3"/>
              <a:endCxn id="18" idx="3"/>
            </p:cNvCxnSpPr>
            <p:nvPr/>
          </p:nvCxnSpPr>
          <p:spPr>
            <a:xfrm flipH="1">
              <a:off x="6961172" y="1471984"/>
              <a:ext cx="574992" cy="4766449"/>
            </a:xfrm>
            <a:prstGeom prst="bentConnector3">
              <a:avLst>
                <a:gd name="adj1" fmla="val -397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Kolenski povezovalnik 64"/>
            <p:cNvCxnSpPr>
              <a:stCxn id="17" idx="2"/>
              <a:endCxn id="11" idx="1"/>
            </p:cNvCxnSpPr>
            <p:nvPr/>
          </p:nvCxnSpPr>
          <p:spPr>
            <a:xfrm rot="5400000" flipH="1">
              <a:off x="3207577" y="2564299"/>
              <a:ext cx="3819187" cy="1634558"/>
            </a:xfrm>
            <a:prstGeom prst="bentConnector4">
              <a:avLst>
                <a:gd name="adj1" fmla="val -5986"/>
                <a:gd name="adj2" fmla="val 113985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Levi zaviti oklepaj 83"/>
            <p:cNvSpPr/>
            <p:nvPr/>
          </p:nvSpPr>
          <p:spPr>
            <a:xfrm>
              <a:off x="3353739" y="2732440"/>
              <a:ext cx="2163190" cy="2639726"/>
            </a:xfrm>
            <a:prstGeom prst="leftBrace">
              <a:avLst/>
            </a:prstGeom>
            <a:ln w="38100">
              <a:solidFill>
                <a:srgbClr val="A70D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85" name="PoljeZBesedilom 84"/>
            <p:cNvSpPr txBox="1"/>
            <p:nvPr/>
          </p:nvSpPr>
          <p:spPr>
            <a:xfrm>
              <a:off x="1804415" y="3855208"/>
              <a:ext cx="1308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sz="2000" b="1" dirty="0" err="1"/>
                <a:t>Loop</a:t>
              </a:r>
              <a:r>
                <a:rPr lang="sl-SI" sz="2000" b="1" dirty="0"/>
                <a:t> </a:t>
              </a:r>
              <a:r>
                <a:rPr lang="sl-SI" sz="2000" b="1" dirty="0" err="1"/>
                <a:t>body</a:t>
              </a:r>
              <a:endParaRPr lang="sl-SI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15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Pogojni stavek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Če-potem-sicer stavki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if-then-else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Kaj, če…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1.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	Oceni pogoj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2.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	Če pogoj drži, se izvedejo stavki1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3.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	Če pogoj ne drži, se izvedejo stavki2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sp>
        <p:nvSpPr>
          <p:cNvPr id="3" name="Pravokotnik 2"/>
          <p:cNvSpPr/>
          <p:nvPr/>
        </p:nvSpPr>
        <p:spPr>
          <a:xfrm>
            <a:off x="5956133" y="2399102"/>
            <a:ext cx="263030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pogoj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stavki1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stavki2</a:t>
            </a:r>
          </a:p>
        </p:txBody>
      </p:sp>
    </p:spTree>
    <p:extLst>
      <p:ext uri="{BB962C8B-B14F-4D97-AF65-F5344CB8AC3E}">
        <p14:creationId xmlns:p14="http://schemas.microsoft.com/office/powerpoint/2010/main" val="423817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3893040" y="348553"/>
            <a:ext cx="5259776" cy="6375632"/>
            <a:chOff x="6059710" y="188686"/>
            <a:chExt cx="5259776" cy="6375632"/>
          </a:xfrm>
        </p:grpSpPr>
        <p:grpSp>
          <p:nvGrpSpPr>
            <p:cNvPr id="9" name="Skupina 8"/>
            <p:cNvGrpSpPr/>
            <p:nvPr/>
          </p:nvGrpSpPr>
          <p:grpSpPr>
            <a:xfrm>
              <a:off x="6059710" y="604338"/>
              <a:ext cx="5259776" cy="5959980"/>
              <a:chOff x="5769425" y="180629"/>
              <a:chExt cx="5259776" cy="5959980"/>
            </a:xfrm>
          </p:grpSpPr>
          <p:sp>
            <p:nvSpPr>
              <p:cNvPr id="11" name="Karo 10"/>
              <p:cNvSpPr/>
              <p:nvPr/>
            </p:nvSpPr>
            <p:spPr>
              <a:xfrm>
                <a:off x="6849306" y="180629"/>
                <a:ext cx="2651533" cy="1831229"/>
              </a:xfrm>
              <a:prstGeom prst="diamond">
                <a:avLst/>
              </a:prstGeom>
              <a:solidFill>
                <a:srgbClr val="E7E7F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 err="1">
                    <a:solidFill>
                      <a:schemeClr val="tx1"/>
                    </a:solidFill>
                  </a:rPr>
                  <a:t>Boolean</a:t>
                </a:r>
                <a:r>
                  <a:rPr lang="sl-SI" sz="2000" b="1" dirty="0">
                    <a:solidFill>
                      <a:schemeClr val="tx1"/>
                    </a:solidFill>
                  </a:rPr>
                  <a:t> </a:t>
                </a:r>
                <a:r>
                  <a:rPr lang="sl-SI" sz="2000" b="1" dirty="0" err="1">
                    <a:solidFill>
                      <a:schemeClr val="tx1"/>
                    </a:solidFill>
                  </a:rPr>
                  <a:t>condition</a:t>
                </a:r>
                <a:r>
                  <a:rPr lang="sl-SI" sz="2000" b="1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  <p:sp>
            <p:nvSpPr>
              <p:cNvPr id="12" name="Pravokotnik 11"/>
              <p:cNvSpPr/>
              <p:nvPr/>
            </p:nvSpPr>
            <p:spPr>
              <a:xfrm>
                <a:off x="5769425" y="2704128"/>
                <a:ext cx="1823250" cy="557787"/>
              </a:xfrm>
              <a:prstGeom prst="rect">
                <a:avLst/>
              </a:prstGeom>
              <a:solidFill>
                <a:srgbClr val="FFF1EF"/>
              </a:solidFill>
              <a:ln>
                <a:solidFill>
                  <a:srgbClr val="A70D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>
                    <a:solidFill>
                      <a:schemeClr val="tx1"/>
                    </a:solidFill>
                  </a:rPr>
                  <a:t>T2</a:t>
                </a:r>
              </a:p>
            </p:txBody>
          </p:sp>
          <p:sp>
            <p:nvSpPr>
              <p:cNvPr id="13" name="Pravokotnik 12"/>
              <p:cNvSpPr/>
              <p:nvPr/>
            </p:nvSpPr>
            <p:spPr>
              <a:xfrm>
                <a:off x="5769425" y="1820215"/>
                <a:ext cx="1823250" cy="557787"/>
              </a:xfrm>
              <a:prstGeom prst="rect">
                <a:avLst/>
              </a:prstGeom>
              <a:solidFill>
                <a:srgbClr val="FFF1EF"/>
              </a:solidFill>
              <a:ln>
                <a:solidFill>
                  <a:srgbClr val="A70D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>
                    <a:solidFill>
                      <a:schemeClr val="tx1"/>
                    </a:solidFill>
                  </a:rPr>
                  <a:t>T1</a:t>
                </a:r>
              </a:p>
            </p:txBody>
          </p:sp>
          <p:sp>
            <p:nvSpPr>
              <p:cNvPr id="14" name="Pravokotnik 13"/>
              <p:cNvSpPr/>
              <p:nvPr/>
            </p:nvSpPr>
            <p:spPr>
              <a:xfrm>
                <a:off x="5769425" y="3575897"/>
                <a:ext cx="1823250" cy="557787"/>
              </a:xfrm>
              <a:prstGeom prst="rect">
                <a:avLst/>
              </a:prstGeom>
              <a:solidFill>
                <a:srgbClr val="FFF1EF"/>
              </a:solidFill>
              <a:ln>
                <a:solidFill>
                  <a:srgbClr val="A70D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>
                    <a:solidFill>
                      <a:schemeClr val="tx1"/>
                    </a:solidFill>
                  </a:rPr>
                  <a:t>T3</a:t>
                </a:r>
              </a:p>
            </p:txBody>
          </p:sp>
          <p:sp>
            <p:nvSpPr>
              <p:cNvPr id="15" name="Pravokotnik 14"/>
              <p:cNvSpPr/>
              <p:nvPr/>
            </p:nvSpPr>
            <p:spPr>
              <a:xfrm>
                <a:off x="8865292" y="1852914"/>
                <a:ext cx="1823250" cy="557787"/>
              </a:xfrm>
              <a:prstGeom prst="rect">
                <a:avLst/>
              </a:prstGeom>
              <a:solidFill>
                <a:srgbClr val="FFF1EF"/>
              </a:solidFill>
              <a:ln>
                <a:solidFill>
                  <a:srgbClr val="A70D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>
                    <a:solidFill>
                      <a:schemeClr val="tx1"/>
                    </a:solidFill>
                  </a:rPr>
                  <a:t>F1</a:t>
                </a:r>
              </a:p>
            </p:txBody>
          </p:sp>
          <p:sp>
            <p:nvSpPr>
              <p:cNvPr id="16" name="Pravokotnik 15"/>
              <p:cNvSpPr/>
              <p:nvPr/>
            </p:nvSpPr>
            <p:spPr>
              <a:xfrm>
                <a:off x="8865292" y="2696741"/>
                <a:ext cx="1823250" cy="557787"/>
              </a:xfrm>
              <a:prstGeom prst="rect">
                <a:avLst/>
              </a:prstGeom>
              <a:solidFill>
                <a:srgbClr val="FFF1EF"/>
              </a:solidFill>
              <a:ln>
                <a:solidFill>
                  <a:srgbClr val="A70D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>
                    <a:solidFill>
                      <a:schemeClr val="tx1"/>
                    </a:solidFill>
                  </a:rPr>
                  <a:t>F2</a:t>
                </a:r>
              </a:p>
            </p:txBody>
          </p:sp>
          <p:sp>
            <p:nvSpPr>
              <p:cNvPr id="17" name="Pravokotnik 16"/>
              <p:cNvSpPr/>
              <p:nvPr/>
            </p:nvSpPr>
            <p:spPr>
              <a:xfrm>
                <a:off x="8865292" y="3575897"/>
                <a:ext cx="1823250" cy="557787"/>
              </a:xfrm>
              <a:prstGeom prst="rect">
                <a:avLst/>
              </a:prstGeom>
              <a:solidFill>
                <a:srgbClr val="FFF1EF"/>
              </a:solidFill>
              <a:ln>
                <a:solidFill>
                  <a:srgbClr val="A70D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>
                    <a:solidFill>
                      <a:schemeClr val="tx1"/>
                    </a:solidFill>
                  </a:rPr>
                  <a:t>F3</a:t>
                </a:r>
              </a:p>
            </p:txBody>
          </p:sp>
          <p:sp>
            <p:nvSpPr>
              <p:cNvPr id="18" name="Pravokotnik 17"/>
              <p:cNvSpPr/>
              <p:nvPr/>
            </p:nvSpPr>
            <p:spPr>
              <a:xfrm>
                <a:off x="7182559" y="5123713"/>
                <a:ext cx="1985025" cy="1016896"/>
              </a:xfrm>
              <a:prstGeom prst="rect">
                <a:avLst/>
              </a:prstGeom>
              <a:solidFill>
                <a:srgbClr val="FFF1EF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cxnSp>
            <p:nvCxnSpPr>
              <p:cNvPr id="19" name="Kolenski povezovalnik 18"/>
              <p:cNvCxnSpPr>
                <a:stCxn id="11" idx="1"/>
                <a:endCxn id="13" idx="0"/>
              </p:cNvCxnSpPr>
              <p:nvPr/>
            </p:nvCxnSpPr>
            <p:spPr>
              <a:xfrm rot="10800000" flipV="1">
                <a:off x="6681050" y="1096243"/>
                <a:ext cx="168256" cy="723971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Kolenski povezovalnik 19"/>
              <p:cNvCxnSpPr>
                <a:stCxn id="11" idx="3"/>
                <a:endCxn id="15" idx="0"/>
              </p:cNvCxnSpPr>
              <p:nvPr/>
            </p:nvCxnSpPr>
            <p:spPr>
              <a:xfrm>
                <a:off x="9500839" y="1096244"/>
                <a:ext cx="276078" cy="756670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PoljeZBesedilom 20"/>
              <p:cNvSpPr txBox="1"/>
              <p:nvPr/>
            </p:nvSpPr>
            <p:spPr>
              <a:xfrm>
                <a:off x="5868673" y="1370515"/>
                <a:ext cx="6578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l-SI" sz="2000" b="1" dirty="0" err="1"/>
                  <a:t>true</a:t>
                </a:r>
                <a:endParaRPr lang="sl-SI" sz="2000" b="1" dirty="0"/>
              </a:p>
            </p:txBody>
          </p:sp>
          <p:sp>
            <p:nvSpPr>
              <p:cNvPr id="22" name="PoljeZBesedilom 21"/>
              <p:cNvSpPr txBox="1"/>
              <p:nvPr/>
            </p:nvSpPr>
            <p:spPr>
              <a:xfrm>
                <a:off x="9917322" y="1420104"/>
                <a:ext cx="111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l-SI" sz="2000" b="1" dirty="0" err="1"/>
                  <a:t>false</a:t>
                </a:r>
                <a:endParaRPr lang="sl-SI" sz="2000" b="1" dirty="0"/>
              </a:p>
            </p:txBody>
          </p:sp>
          <p:cxnSp>
            <p:nvCxnSpPr>
              <p:cNvPr id="23" name="Raven puščični povezovalnik 22"/>
              <p:cNvCxnSpPr>
                <a:stCxn id="13" idx="2"/>
                <a:endCxn id="12" idx="0"/>
              </p:cNvCxnSpPr>
              <p:nvPr/>
            </p:nvCxnSpPr>
            <p:spPr>
              <a:xfrm>
                <a:off x="6681050" y="2378002"/>
                <a:ext cx="0" cy="326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aven puščični povezovalnik 23"/>
              <p:cNvCxnSpPr>
                <a:stCxn id="12" idx="2"/>
                <a:endCxn id="14" idx="0"/>
              </p:cNvCxnSpPr>
              <p:nvPr/>
            </p:nvCxnSpPr>
            <p:spPr>
              <a:xfrm>
                <a:off x="6681050" y="3261915"/>
                <a:ext cx="0" cy="3139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aven puščični povezovalnik 24"/>
              <p:cNvCxnSpPr>
                <a:stCxn id="15" idx="2"/>
                <a:endCxn id="16" idx="0"/>
              </p:cNvCxnSpPr>
              <p:nvPr/>
            </p:nvCxnSpPr>
            <p:spPr>
              <a:xfrm>
                <a:off x="9776917" y="2410701"/>
                <a:ext cx="0" cy="2860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aven puščični povezovalnik 25"/>
              <p:cNvCxnSpPr>
                <a:stCxn id="16" idx="2"/>
                <a:endCxn id="17" idx="0"/>
              </p:cNvCxnSpPr>
              <p:nvPr/>
            </p:nvCxnSpPr>
            <p:spPr>
              <a:xfrm>
                <a:off x="9776917" y="3254528"/>
                <a:ext cx="0" cy="32136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aven puščični povezovalnik 26"/>
              <p:cNvCxnSpPr>
                <a:stCxn id="14" idx="2"/>
                <a:endCxn id="18" idx="0"/>
              </p:cNvCxnSpPr>
              <p:nvPr/>
            </p:nvCxnSpPr>
            <p:spPr>
              <a:xfrm>
                <a:off x="6681050" y="4133684"/>
                <a:ext cx="1494022" cy="99002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aven puščični povezovalnik 27"/>
              <p:cNvCxnSpPr>
                <a:stCxn id="17" idx="2"/>
                <a:endCxn id="18" idx="0"/>
              </p:cNvCxnSpPr>
              <p:nvPr/>
            </p:nvCxnSpPr>
            <p:spPr>
              <a:xfrm flipH="1">
                <a:off x="8175072" y="4133684"/>
                <a:ext cx="1601845" cy="99002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Raven puščični povezovalnik 9"/>
            <p:cNvCxnSpPr>
              <a:endCxn id="11" idx="0"/>
            </p:cNvCxnSpPr>
            <p:nvPr/>
          </p:nvCxnSpPr>
          <p:spPr>
            <a:xfrm>
              <a:off x="8465356" y="188686"/>
              <a:ext cx="2" cy="4156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ravokotnik 29"/>
          <p:cNvSpPr/>
          <p:nvPr/>
        </p:nvSpPr>
        <p:spPr>
          <a:xfrm>
            <a:off x="437095" y="3127272"/>
            <a:ext cx="2544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l-SI" sz="2000" dirty="0"/>
              <a:t>Stavek</a:t>
            </a:r>
          </a:p>
          <a:p>
            <a:pPr algn="ctr"/>
            <a:r>
              <a:rPr lang="sl-SI" sz="2000" dirty="0"/>
              <a:t>če/potem/sicer oz. </a:t>
            </a:r>
            <a:r>
              <a:rPr lang="sl-SI" sz="2000" dirty="0" err="1"/>
              <a:t>if</a:t>
            </a:r>
            <a:r>
              <a:rPr lang="sl-SI" sz="2000" dirty="0"/>
              <a:t>/</a:t>
            </a:r>
            <a:r>
              <a:rPr lang="sl-SI" sz="2000" dirty="0" err="1"/>
              <a:t>then</a:t>
            </a:r>
            <a:r>
              <a:rPr lang="sl-SI" sz="2000" dirty="0"/>
              <a:t>/</a:t>
            </a:r>
            <a:r>
              <a:rPr lang="sl-SI" sz="2000" dirty="0" err="1"/>
              <a:t>else</a:t>
            </a:r>
            <a:endParaRPr lang="sl-SI" sz="2000" dirty="0"/>
          </a:p>
        </p:txBody>
      </p:sp>
      <p:sp>
        <p:nvSpPr>
          <p:cNvPr id="31" name="Naslov 1"/>
          <p:cNvSpPr>
            <a:spLocks noGrp="1"/>
          </p:cNvSpPr>
          <p:nvPr>
            <p:ph type="title"/>
          </p:nvPr>
        </p:nvSpPr>
        <p:spPr>
          <a:xfrm>
            <a:off x="918155" y="1560004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Vejitev</a:t>
            </a:r>
          </a:p>
        </p:txBody>
      </p:sp>
    </p:spTree>
    <p:extLst>
      <p:ext uri="{BB962C8B-B14F-4D97-AF65-F5344CB8AC3E}">
        <p14:creationId xmlns:p14="http://schemas.microsoft.com/office/powerpoint/2010/main" val="148498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pogojnega stavka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Računanje povprečne porabe avtomobila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Algoritem verzija 2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grpSp>
        <p:nvGrpSpPr>
          <p:cNvPr id="8" name="Group 5552"/>
          <p:cNvGrpSpPr/>
          <p:nvPr/>
        </p:nvGrpSpPr>
        <p:grpSpPr>
          <a:xfrm>
            <a:off x="2341171" y="2949242"/>
            <a:ext cx="8183245" cy="3145155"/>
            <a:chOff x="0" y="0"/>
            <a:chExt cx="8183626" cy="3145536"/>
          </a:xfrm>
        </p:grpSpPr>
        <p:pic>
          <p:nvPicPr>
            <p:cNvPr id="9" name="Picture 39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09930" y="0"/>
              <a:ext cx="7473696" cy="3145536"/>
            </a:xfrm>
            <a:prstGeom prst="rect">
              <a:avLst/>
            </a:prstGeom>
          </p:spPr>
        </p:pic>
        <p:sp>
          <p:nvSpPr>
            <p:cNvPr id="10" name="Shape 396"/>
            <p:cNvSpPr/>
            <p:nvPr/>
          </p:nvSpPr>
          <p:spPr>
            <a:xfrm>
              <a:off x="939292" y="1524762"/>
              <a:ext cx="280416" cy="262128"/>
            </a:xfrm>
            <a:custGeom>
              <a:avLst/>
              <a:gdLst/>
              <a:ahLst/>
              <a:cxnLst/>
              <a:rect l="0" t="0" r="0" b="0"/>
              <a:pathLst>
                <a:path w="280416" h="262128">
                  <a:moveTo>
                    <a:pt x="0" y="131064"/>
                  </a:moveTo>
                  <a:cubicBezTo>
                    <a:pt x="0" y="58674"/>
                    <a:pt x="62738" y="0"/>
                    <a:pt x="140208" y="0"/>
                  </a:cubicBezTo>
                  <a:cubicBezTo>
                    <a:pt x="217678" y="0"/>
                    <a:pt x="280416" y="58674"/>
                    <a:pt x="280416" y="131064"/>
                  </a:cubicBezTo>
                  <a:cubicBezTo>
                    <a:pt x="280416" y="203454"/>
                    <a:pt x="217678" y="262128"/>
                    <a:pt x="140208" y="262128"/>
                  </a:cubicBezTo>
                  <a:cubicBezTo>
                    <a:pt x="62738" y="262128"/>
                    <a:pt x="0" y="203454"/>
                    <a:pt x="0" y="131064"/>
                  </a:cubicBezTo>
                  <a:close/>
                </a:path>
              </a:pathLst>
            </a:custGeom>
            <a:ln w="38100" cap="flat">
              <a:round/>
            </a:ln>
          </p:spPr>
          <p:style>
            <a:lnRef idx="1">
              <a:srgbClr val="00004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1" name="Shape 397"/>
            <p:cNvSpPr/>
            <p:nvPr/>
          </p:nvSpPr>
          <p:spPr>
            <a:xfrm>
              <a:off x="962152" y="2433066"/>
              <a:ext cx="280416" cy="260604"/>
            </a:xfrm>
            <a:custGeom>
              <a:avLst/>
              <a:gdLst/>
              <a:ahLst/>
              <a:cxnLst/>
              <a:rect l="0" t="0" r="0" b="0"/>
              <a:pathLst>
                <a:path w="280416" h="260604">
                  <a:moveTo>
                    <a:pt x="0" y="130302"/>
                  </a:moveTo>
                  <a:cubicBezTo>
                    <a:pt x="0" y="58293"/>
                    <a:pt x="62738" y="0"/>
                    <a:pt x="140208" y="0"/>
                  </a:cubicBezTo>
                  <a:cubicBezTo>
                    <a:pt x="217678" y="0"/>
                    <a:pt x="280416" y="58293"/>
                    <a:pt x="280416" y="130302"/>
                  </a:cubicBezTo>
                  <a:cubicBezTo>
                    <a:pt x="280416" y="202311"/>
                    <a:pt x="217678" y="260604"/>
                    <a:pt x="140208" y="260604"/>
                  </a:cubicBezTo>
                  <a:cubicBezTo>
                    <a:pt x="62738" y="260604"/>
                    <a:pt x="0" y="202311"/>
                    <a:pt x="0" y="130302"/>
                  </a:cubicBezTo>
                  <a:close/>
                </a:path>
              </a:pathLst>
            </a:custGeom>
            <a:ln w="38100" cap="flat"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2" name="Shape 398"/>
            <p:cNvSpPr/>
            <p:nvPr/>
          </p:nvSpPr>
          <p:spPr>
            <a:xfrm>
              <a:off x="951484" y="1826514"/>
              <a:ext cx="280416" cy="260604"/>
            </a:xfrm>
            <a:custGeom>
              <a:avLst/>
              <a:gdLst/>
              <a:ahLst/>
              <a:cxnLst/>
              <a:rect l="0" t="0" r="0" b="0"/>
              <a:pathLst>
                <a:path w="280416" h="260604">
                  <a:moveTo>
                    <a:pt x="0" y="130302"/>
                  </a:moveTo>
                  <a:cubicBezTo>
                    <a:pt x="0" y="58293"/>
                    <a:pt x="62738" y="0"/>
                    <a:pt x="140208" y="0"/>
                  </a:cubicBezTo>
                  <a:cubicBezTo>
                    <a:pt x="217678" y="0"/>
                    <a:pt x="280416" y="58293"/>
                    <a:pt x="280416" y="130302"/>
                  </a:cubicBezTo>
                  <a:cubicBezTo>
                    <a:pt x="280416" y="202311"/>
                    <a:pt x="217678" y="260604"/>
                    <a:pt x="140208" y="260604"/>
                  </a:cubicBezTo>
                  <a:cubicBezTo>
                    <a:pt x="62738" y="260604"/>
                    <a:pt x="0" y="202311"/>
                    <a:pt x="0" y="130302"/>
                  </a:cubicBezTo>
                  <a:close/>
                </a:path>
              </a:pathLst>
            </a:custGeom>
            <a:ln w="38100" cap="flat">
              <a:round/>
            </a:ln>
          </p:spPr>
          <p:style>
            <a:lnRef idx="1">
              <a:srgbClr val="0066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3" name="Rectangle 399"/>
            <p:cNvSpPr/>
            <p:nvPr/>
          </p:nvSpPr>
          <p:spPr>
            <a:xfrm>
              <a:off x="0" y="1541125"/>
              <a:ext cx="1136697" cy="3950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40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pogoj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400"/>
            <p:cNvSpPr/>
            <p:nvPr/>
          </p:nvSpPr>
          <p:spPr>
            <a:xfrm>
              <a:off x="665988" y="1849354"/>
              <a:ext cx="249716" cy="3950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400">
                  <a:solidFill>
                    <a:srgbClr val="0066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401"/>
            <p:cNvSpPr/>
            <p:nvPr/>
          </p:nvSpPr>
          <p:spPr>
            <a:xfrm>
              <a:off x="706628" y="2448921"/>
              <a:ext cx="233096" cy="3950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400">
                  <a:solidFill>
                    <a:srgbClr val="FF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23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327529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Iteracije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0173" y="1825679"/>
            <a:ext cx="6823508" cy="4921201"/>
          </a:xfrm>
        </p:spPr>
        <p:txBody>
          <a:bodyPr>
            <a:normAutofit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While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stavek (delaj dokler)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Blok operacij (telo zanke) se iterativno izvaja v zanki dokler je izpolnjen pogoj za nadaljevanje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Testiranje pogoja na začetku zanke (</a:t>
            </a:r>
            <a:r>
              <a:rPr lang="sl-SI" sz="2000" b="1" dirty="0" err="1">
                <a:latin typeface="Garamond"/>
                <a:cs typeface="Garamond"/>
                <a:sym typeface="Garamond" pitchFamily="18" charset="0"/>
              </a:rPr>
              <a:t>pretest</a:t>
            </a: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b="1" dirty="0" err="1">
                <a:latin typeface="Garamond"/>
                <a:cs typeface="Garamond"/>
                <a:sym typeface="Garamond" pitchFamily="18" charset="0"/>
              </a:rPr>
              <a:t>loop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lvl="0" fontAlgn="base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</a:t>
            </a:r>
            <a:r>
              <a:rPr lang="sl-SI" sz="2000" dirty="0">
                <a:latin typeface="Garamond"/>
                <a:cs typeface="Garamond"/>
              </a:rPr>
              <a:t>estiranje pogoja na koncu zanke (</a:t>
            </a:r>
            <a:r>
              <a:rPr lang="sl-SI" sz="2000" b="1" dirty="0" err="1">
                <a:latin typeface="Garamond"/>
                <a:cs typeface="Garamond"/>
              </a:rPr>
              <a:t>posttest</a:t>
            </a:r>
            <a:r>
              <a:rPr lang="sl-SI" sz="2000" b="1" dirty="0">
                <a:latin typeface="Garamond"/>
                <a:cs typeface="Garamond"/>
              </a:rPr>
              <a:t> </a:t>
            </a:r>
            <a:r>
              <a:rPr lang="sl-SI" sz="2000" b="1" dirty="0" err="1">
                <a:latin typeface="Garamond"/>
                <a:cs typeface="Garamond"/>
              </a:rPr>
              <a:t>loop</a:t>
            </a:r>
            <a:r>
              <a:rPr lang="sl-SI" sz="2000" dirty="0">
                <a:latin typeface="Garamond"/>
                <a:cs typeface="Garamond"/>
              </a:rPr>
              <a:t>):</a:t>
            </a:r>
          </a:p>
          <a:p>
            <a:pPr lvl="0" fontAlgn="base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</a:endParaRPr>
          </a:p>
          <a:p>
            <a:pPr lvl="0" fontAlgn="base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</a:endParaRPr>
          </a:p>
          <a:p>
            <a:pPr lvl="0" fontAlgn="base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</a:endParaRPr>
          </a:p>
          <a:p>
            <a:pPr lvl="0" fontAlgn="base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</a:endParaRPr>
          </a:p>
          <a:p>
            <a:pPr lvl="0" fontAlgn="base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Vedno moramo poskrbeti za izhodni pogoj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Izogibati se neskončni zanki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sp>
        <p:nvSpPr>
          <p:cNvPr id="7" name="PoljeZBesedilom 6"/>
          <p:cNvSpPr txBox="1"/>
          <p:nvPr/>
        </p:nvSpPr>
        <p:spPr>
          <a:xfrm>
            <a:off x="5999356" y="2913943"/>
            <a:ext cx="2149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WHILE POGOJ DO</a:t>
            </a:r>
          </a:p>
          <a:p>
            <a:pPr algn="ctr"/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Stavki</a:t>
            </a:r>
          </a:p>
          <a:p>
            <a:pPr algn="ctr"/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Stavki</a:t>
            </a:r>
          </a:p>
          <a:p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KONC ZANKE</a:t>
            </a:r>
          </a:p>
        </p:txBody>
      </p:sp>
      <p:sp>
        <p:nvSpPr>
          <p:cNvPr id="16" name="PoljeZBesedilom 15"/>
          <p:cNvSpPr txBox="1"/>
          <p:nvPr/>
        </p:nvSpPr>
        <p:spPr>
          <a:xfrm>
            <a:off x="4983474" y="4446252"/>
            <a:ext cx="2149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algn="ctr"/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Stavki</a:t>
            </a:r>
          </a:p>
          <a:p>
            <a:pPr algn="ctr"/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Stavki</a:t>
            </a:r>
          </a:p>
          <a:p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WHILE pogoj</a:t>
            </a:r>
          </a:p>
        </p:txBody>
      </p:sp>
    </p:spTree>
    <p:extLst>
      <p:ext uri="{BB962C8B-B14F-4D97-AF65-F5344CB8AC3E}">
        <p14:creationId xmlns:p14="http://schemas.microsoft.com/office/powerpoint/2010/main" val="151046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/>
        </p:nvGrpSpPr>
        <p:grpSpPr>
          <a:xfrm>
            <a:off x="1030947" y="884875"/>
            <a:ext cx="4936873" cy="4670894"/>
            <a:chOff x="1941297" y="-210231"/>
            <a:chExt cx="7039110" cy="6957112"/>
          </a:xfrm>
        </p:grpSpPr>
        <p:grpSp>
          <p:nvGrpSpPr>
            <p:cNvPr id="5" name="Skupina 4"/>
            <p:cNvGrpSpPr/>
            <p:nvPr/>
          </p:nvGrpSpPr>
          <p:grpSpPr>
            <a:xfrm>
              <a:off x="2694800" y="-210231"/>
              <a:ext cx="6285607" cy="6957112"/>
              <a:chOff x="5304185" y="-299441"/>
              <a:chExt cx="6285607" cy="6957112"/>
            </a:xfrm>
          </p:grpSpPr>
          <p:grpSp>
            <p:nvGrpSpPr>
              <p:cNvPr id="11" name="Skupina 10"/>
              <p:cNvGrpSpPr/>
              <p:nvPr/>
            </p:nvGrpSpPr>
            <p:grpSpPr>
              <a:xfrm>
                <a:off x="5304185" y="467159"/>
                <a:ext cx="6285607" cy="6190512"/>
                <a:chOff x="5013900" y="43450"/>
                <a:chExt cx="6285607" cy="6190512"/>
              </a:xfrm>
            </p:grpSpPr>
            <p:sp>
              <p:nvSpPr>
                <p:cNvPr id="13" name="Karo 12"/>
                <p:cNvSpPr/>
                <p:nvPr/>
              </p:nvSpPr>
              <p:spPr>
                <a:xfrm>
                  <a:off x="5013900" y="43450"/>
                  <a:ext cx="4841364" cy="1831229"/>
                </a:xfrm>
                <a:prstGeom prst="diamond">
                  <a:avLst/>
                </a:prstGeom>
                <a:solidFill>
                  <a:srgbClr val="E7E7F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l-SI" sz="2000" b="1" dirty="0" err="1">
                      <a:solidFill>
                        <a:schemeClr val="tx1"/>
                      </a:solidFill>
                    </a:rPr>
                    <a:t>Continuation</a:t>
                  </a:r>
                  <a:r>
                    <a:rPr lang="sl-SI" sz="20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sl-SI" sz="2000" b="1" dirty="0" err="1">
                      <a:solidFill>
                        <a:schemeClr val="tx1"/>
                      </a:solidFill>
                    </a:rPr>
                    <a:t>condition</a:t>
                  </a:r>
                  <a:r>
                    <a:rPr lang="sl-SI" sz="20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  <p:sp>
              <p:nvSpPr>
                <p:cNvPr id="14" name="Pravokotnik 13"/>
                <p:cNvSpPr/>
                <p:nvPr/>
              </p:nvSpPr>
              <p:spPr>
                <a:xfrm>
                  <a:off x="7325503" y="2288691"/>
                  <a:ext cx="1823250" cy="557787"/>
                </a:xfrm>
                <a:prstGeom prst="rect">
                  <a:avLst/>
                </a:prstGeom>
                <a:solidFill>
                  <a:srgbClr val="FFF1EF"/>
                </a:solidFill>
                <a:ln>
                  <a:solidFill>
                    <a:srgbClr val="A70D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l-SI" sz="2000" b="1" dirty="0">
                      <a:solidFill>
                        <a:schemeClr val="tx1"/>
                      </a:solidFill>
                    </a:rPr>
                    <a:t>S1</a:t>
                  </a:r>
                </a:p>
              </p:txBody>
            </p:sp>
            <p:sp>
              <p:nvSpPr>
                <p:cNvPr id="15" name="Pravokotnik 14"/>
                <p:cNvSpPr/>
                <p:nvPr/>
              </p:nvSpPr>
              <p:spPr>
                <a:xfrm>
                  <a:off x="7341925" y="3260491"/>
                  <a:ext cx="1823250" cy="557787"/>
                </a:xfrm>
                <a:prstGeom prst="rect">
                  <a:avLst/>
                </a:prstGeom>
                <a:solidFill>
                  <a:srgbClr val="FFF1EF"/>
                </a:solidFill>
                <a:ln>
                  <a:solidFill>
                    <a:srgbClr val="A70D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l-SI" sz="2000" b="1" dirty="0">
                      <a:solidFill>
                        <a:schemeClr val="tx1"/>
                      </a:solidFill>
                    </a:rPr>
                    <a:t>S2</a:t>
                  </a:r>
                </a:p>
              </p:txBody>
            </p:sp>
            <p:sp>
              <p:nvSpPr>
                <p:cNvPr id="16" name="Pravokotnik 15"/>
                <p:cNvSpPr/>
                <p:nvPr/>
              </p:nvSpPr>
              <p:spPr>
                <a:xfrm>
                  <a:off x="7341925" y="4220465"/>
                  <a:ext cx="1823250" cy="557787"/>
                </a:xfrm>
                <a:prstGeom prst="rect">
                  <a:avLst/>
                </a:prstGeom>
                <a:solidFill>
                  <a:srgbClr val="FFF1EF"/>
                </a:solidFill>
                <a:ln>
                  <a:solidFill>
                    <a:srgbClr val="A70D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l-SI" sz="2000" b="1" dirty="0">
                      <a:solidFill>
                        <a:schemeClr val="tx1"/>
                      </a:solidFill>
                    </a:rPr>
                    <a:t>S3</a:t>
                  </a:r>
                </a:p>
              </p:txBody>
            </p:sp>
            <p:sp>
              <p:nvSpPr>
                <p:cNvPr id="17" name="Pravokotnik 16"/>
                <p:cNvSpPr/>
                <p:nvPr/>
              </p:nvSpPr>
              <p:spPr>
                <a:xfrm>
                  <a:off x="7295247" y="5217066"/>
                  <a:ext cx="1985025" cy="1016896"/>
                </a:xfrm>
                <a:prstGeom prst="rect">
                  <a:avLst/>
                </a:prstGeom>
                <a:solidFill>
                  <a:srgbClr val="FFF1EF"/>
                </a:solidFill>
                <a:ln>
                  <a:solidFill>
                    <a:srgbClr val="FF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l-SI" sz="2000" b="1" dirty="0" err="1">
                      <a:solidFill>
                        <a:schemeClr val="tx1"/>
                      </a:solidFill>
                    </a:rPr>
                    <a:t>Sn</a:t>
                  </a:r>
                  <a:endParaRPr lang="sl-SI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PoljeZBesedilom 17"/>
                <p:cNvSpPr txBox="1"/>
                <p:nvPr/>
              </p:nvSpPr>
              <p:spPr>
                <a:xfrm>
                  <a:off x="8033807" y="1576704"/>
                  <a:ext cx="1147891" cy="5959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l-SI" sz="2000" b="1" dirty="0" err="1"/>
                    <a:t>true</a:t>
                  </a:r>
                  <a:endParaRPr lang="sl-SI" sz="2000" b="1" dirty="0"/>
                </a:p>
              </p:txBody>
            </p:sp>
            <p:sp>
              <p:nvSpPr>
                <p:cNvPr id="19" name="PoljeZBesedilom 18"/>
                <p:cNvSpPr txBox="1"/>
                <p:nvPr/>
              </p:nvSpPr>
              <p:spPr>
                <a:xfrm>
                  <a:off x="10187628" y="959064"/>
                  <a:ext cx="111187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l-SI" sz="2000" b="1" dirty="0" err="1"/>
                    <a:t>false</a:t>
                  </a:r>
                  <a:endParaRPr lang="sl-SI" sz="2000" b="1" dirty="0"/>
                </a:p>
              </p:txBody>
            </p:sp>
            <p:cxnSp>
              <p:nvCxnSpPr>
                <p:cNvPr id="20" name="Raven puščični povezovalnik 19"/>
                <p:cNvCxnSpPr>
                  <a:stCxn id="14" idx="2"/>
                  <a:endCxn id="15" idx="0"/>
                </p:cNvCxnSpPr>
                <p:nvPr/>
              </p:nvCxnSpPr>
              <p:spPr>
                <a:xfrm>
                  <a:off x="8237128" y="2846478"/>
                  <a:ext cx="16422" cy="41401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Raven puščični povezovalnik 20"/>
                <p:cNvCxnSpPr>
                  <a:stCxn id="15" idx="2"/>
                  <a:endCxn id="16" idx="0"/>
                </p:cNvCxnSpPr>
                <p:nvPr/>
              </p:nvCxnSpPr>
              <p:spPr>
                <a:xfrm>
                  <a:off x="8253550" y="3818278"/>
                  <a:ext cx="0" cy="40218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Raven puščični povezovalnik 11"/>
              <p:cNvCxnSpPr>
                <a:endCxn id="13" idx="0"/>
              </p:cNvCxnSpPr>
              <p:nvPr/>
            </p:nvCxnSpPr>
            <p:spPr>
              <a:xfrm>
                <a:off x="7724866" y="-299441"/>
                <a:ext cx="1" cy="766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Raven puščični povezovalnik 5"/>
            <p:cNvCxnSpPr>
              <a:stCxn id="13" idx="2"/>
              <a:endCxn id="14" idx="0"/>
            </p:cNvCxnSpPr>
            <p:nvPr/>
          </p:nvCxnSpPr>
          <p:spPr>
            <a:xfrm>
              <a:off x="5115481" y="2387598"/>
              <a:ext cx="802548" cy="4140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Kolenski povezovalnik 6"/>
            <p:cNvCxnSpPr>
              <a:stCxn id="13" idx="3"/>
              <a:endCxn id="17" idx="3"/>
            </p:cNvCxnSpPr>
            <p:nvPr/>
          </p:nvCxnSpPr>
          <p:spPr>
            <a:xfrm flipH="1">
              <a:off x="6961171" y="1471984"/>
              <a:ext cx="574992" cy="4766449"/>
            </a:xfrm>
            <a:prstGeom prst="bentConnector3">
              <a:avLst>
                <a:gd name="adj1" fmla="val -5668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Kolenski povezovalnik 7"/>
            <p:cNvCxnSpPr>
              <a:stCxn id="16" idx="2"/>
              <a:endCxn id="13" idx="1"/>
            </p:cNvCxnSpPr>
            <p:nvPr/>
          </p:nvCxnSpPr>
          <p:spPr>
            <a:xfrm rot="5400000" flipH="1">
              <a:off x="2405032" y="1761752"/>
              <a:ext cx="3819186" cy="3239652"/>
            </a:xfrm>
            <a:prstGeom prst="bentConnector4">
              <a:avLst>
                <a:gd name="adj1" fmla="val -8915"/>
                <a:gd name="adj2" fmla="val 11006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evi zaviti oklepaj 8"/>
            <p:cNvSpPr/>
            <p:nvPr/>
          </p:nvSpPr>
          <p:spPr>
            <a:xfrm>
              <a:off x="3353739" y="2732440"/>
              <a:ext cx="2163190" cy="2639726"/>
            </a:xfrm>
            <a:prstGeom prst="leftBrace">
              <a:avLst/>
            </a:prstGeom>
            <a:ln w="38100">
              <a:solidFill>
                <a:srgbClr val="A70D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0" name="PoljeZBesedilom 9"/>
            <p:cNvSpPr txBox="1"/>
            <p:nvPr/>
          </p:nvSpPr>
          <p:spPr>
            <a:xfrm>
              <a:off x="1941297" y="3359397"/>
              <a:ext cx="130824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sz="2000" b="1" dirty="0" err="1"/>
                <a:t>Loop</a:t>
              </a:r>
              <a:r>
                <a:rPr lang="sl-SI" sz="2000" b="1" dirty="0"/>
                <a:t> </a:t>
              </a:r>
              <a:r>
                <a:rPr lang="sl-SI" sz="2000" b="1" dirty="0" err="1"/>
                <a:t>body</a:t>
              </a:r>
              <a:endParaRPr lang="sl-SI" sz="2000" b="1" dirty="0"/>
            </a:p>
          </p:txBody>
        </p:sp>
      </p:grpSp>
      <p:grpSp>
        <p:nvGrpSpPr>
          <p:cNvPr id="104" name="Skupina 103"/>
          <p:cNvGrpSpPr/>
          <p:nvPr/>
        </p:nvGrpSpPr>
        <p:grpSpPr>
          <a:xfrm>
            <a:off x="6940406" y="938562"/>
            <a:ext cx="4392697" cy="4399628"/>
            <a:chOff x="6888447" y="757163"/>
            <a:chExt cx="4222576" cy="4825928"/>
          </a:xfrm>
        </p:grpSpPr>
        <p:sp>
          <p:nvSpPr>
            <p:cNvPr id="57" name="Pravokotnik 56"/>
            <p:cNvSpPr/>
            <p:nvPr/>
          </p:nvSpPr>
          <p:spPr>
            <a:xfrm>
              <a:off x="8082821" y="4900363"/>
              <a:ext cx="1359211" cy="682728"/>
            </a:xfrm>
            <a:prstGeom prst="rect">
              <a:avLst/>
            </a:prstGeom>
            <a:solidFill>
              <a:srgbClr val="FFF1EF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 b="1" dirty="0" err="1">
                  <a:solidFill>
                    <a:schemeClr val="tx1"/>
                  </a:solidFill>
                </a:rPr>
                <a:t>Sn</a:t>
              </a:r>
              <a:endParaRPr lang="sl-SI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Skupina 102"/>
            <p:cNvGrpSpPr/>
            <p:nvPr/>
          </p:nvGrpSpPr>
          <p:grpSpPr>
            <a:xfrm>
              <a:off x="6888447" y="757163"/>
              <a:ext cx="4222576" cy="4161698"/>
              <a:chOff x="6888144" y="757163"/>
              <a:chExt cx="4314499" cy="4977198"/>
            </a:xfrm>
          </p:grpSpPr>
          <p:grpSp>
            <p:nvGrpSpPr>
              <p:cNvPr id="27" name="Skupina 26"/>
              <p:cNvGrpSpPr/>
              <p:nvPr/>
            </p:nvGrpSpPr>
            <p:grpSpPr>
              <a:xfrm>
                <a:off x="6888144" y="1756535"/>
                <a:ext cx="4314499" cy="3734134"/>
                <a:chOff x="3265278" y="1290408"/>
                <a:chExt cx="6151716" cy="5561846"/>
              </a:xfrm>
            </p:grpSpPr>
            <p:grpSp>
              <p:nvGrpSpPr>
                <p:cNvPr id="34" name="Skupina 33"/>
                <p:cNvGrpSpPr/>
                <p:nvPr/>
              </p:nvGrpSpPr>
              <p:grpSpPr>
                <a:xfrm>
                  <a:off x="3265278" y="1290408"/>
                  <a:ext cx="4159662" cy="5561846"/>
                  <a:chOff x="5584378" y="777489"/>
                  <a:chExt cx="4159662" cy="5561846"/>
                </a:xfrm>
              </p:grpSpPr>
              <p:sp>
                <p:nvSpPr>
                  <p:cNvPr id="37" name="Pravokotnik 36"/>
                  <p:cNvSpPr/>
                  <p:nvPr/>
                </p:nvSpPr>
                <p:spPr>
                  <a:xfrm>
                    <a:off x="7402888" y="777489"/>
                    <a:ext cx="1823250" cy="557787"/>
                  </a:xfrm>
                  <a:prstGeom prst="rect">
                    <a:avLst/>
                  </a:prstGeom>
                  <a:solidFill>
                    <a:srgbClr val="FFF1EF"/>
                  </a:solidFill>
                  <a:ln>
                    <a:solidFill>
                      <a:srgbClr val="A70D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sl-SI" sz="2000" b="1" dirty="0">
                        <a:solidFill>
                          <a:schemeClr val="tx1"/>
                        </a:solidFill>
                      </a:rPr>
                      <a:t>S1</a:t>
                    </a:r>
                  </a:p>
                </p:txBody>
              </p:sp>
              <p:sp>
                <p:nvSpPr>
                  <p:cNvPr id="38" name="Pravokotnik 37"/>
                  <p:cNvSpPr/>
                  <p:nvPr/>
                </p:nvSpPr>
                <p:spPr>
                  <a:xfrm>
                    <a:off x="7417119" y="1878086"/>
                    <a:ext cx="1823250" cy="557787"/>
                  </a:xfrm>
                  <a:prstGeom prst="rect">
                    <a:avLst/>
                  </a:prstGeom>
                  <a:solidFill>
                    <a:srgbClr val="FFF1EF"/>
                  </a:solidFill>
                  <a:ln>
                    <a:solidFill>
                      <a:srgbClr val="A70D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sl-SI" sz="2000" b="1" dirty="0">
                        <a:solidFill>
                          <a:schemeClr val="tx1"/>
                        </a:solidFill>
                      </a:rPr>
                      <a:t>S2</a:t>
                    </a:r>
                  </a:p>
                </p:txBody>
              </p:sp>
              <p:sp>
                <p:nvSpPr>
                  <p:cNvPr id="39" name="Pravokotnik 38"/>
                  <p:cNvSpPr/>
                  <p:nvPr/>
                </p:nvSpPr>
                <p:spPr>
                  <a:xfrm>
                    <a:off x="7402887" y="3189569"/>
                    <a:ext cx="1823250" cy="557787"/>
                  </a:xfrm>
                  <a:prstGeom prst="rect">
                    <a:avLst/>
                  </a:prstGeom>
                  <a:solidFill>
                    <a:srgbClr val="FFF1EF"/>
                  </a:solidFill>
                  <a:ln>
                    <a:solidFill>
                      <a:srgbClr val="A70D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sl-SI" sz="2000" b="1" dirty="0">
                        <a:solidFill>
                          <a:schemeClr val="tx1"/>
                        </a:solidFill>
                      </a:rPr>
                      <a:t>S3</a:t>
                    </a:r>
                  </a:p>
                </p:txBody>
              </p:sp>
              <p:sp>
                <p:nvSpPr>
                  <p:cNvPr id="41" name="PoljeZBesedilom 40"/>
                  <p:cNvSpPr txBox="1"/>
                  <p:nvPr/>
                </p:nvSpPr>
                <p:spPr>
                  <a:xfrm>
                    <a:off x="5584378" y="4462496"/>
                    <a:ext cx="1147892" cy="5959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l-SI" sz="2000" b="1" dirty="0" err="1"/>
                      <a:t>true</a:t>
                    </a:r>
                    <a:endParaRPr lang="sl-SI" sz="2000" b="1" dirty="0"/>
                  </a:p>
                </p:txBody>
              </p:sp>
              <p:sp>
                <p:nvSpPr>
                  <p:cNvPr id="42" name="PoljeZBesedilom 41"/>
                  <p:cNvSpPr txBox="1"/>
                  <p:nvPr/>
                </p:nvSpPr>
                <p:spPr>
                  <a:xfrm>
                    <a:off x="8632161" y="5939226"/>
                    <a:ext cx="1111879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l-SI" sz="2000" b="1" dirty="0" err="1"/>
                      <a:t>false</a:t>
                    </a:r>
                    <a:endParaRPr lang="sl-SI" sz="2000" b="1" dirty="0"/>
                  </a:p>
                </p:txBody>
              </p:sp>
              <p:cxnSp>
                <p:nvCxnSpPr>
                  <p:cNvPr id="43" name="Raven puščični povezovalnik 42"/>
                  <p:cNvCxnSpPr>
                    <a:stCxn id="37" idx="2"/>
                    <a:endCxn id="38" idx="0"/>
                  </p:cNvCxnSpPr>
                  <p:nvPr/>
                </p:nvCxnSpPr>
                <p:spPr>
                  <a:xfrm>
                    <a:off x="8314513" y="1335276"/>
                    <a:ext cx="14231" cy="54281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Raven puščični povezovalnik 43"/>
                  <p:cNvCxnSpPr>
                    <a:stCxn id="38" idx="2"/>
                    <a:endCxn id="39" idx="0"/>
                  </p:cNvCxnSpPr>
                  <p:nvPr/>
                </p:nvCxnSpPr>
                <p:spPr>
                  <a:xfrm flipH="1">
                    <a:off x="8314511" y="2435872"/>
                    <a:ext cx="14233" cy="753697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PoljeZBesedilom 32"/>
                <p:cNvSpPr txBox="1"/>
                <p:nvPr/>
              </p:nvSpPr>
              <p:spPr>
                <a:xfrm>
                  <a:off x="8108752" y="2322254"/>
                  <a:ext cx="1308242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l-SI" sz="2000" b="1" dirty="0" err="1"/>
                    <a:t>Loop</a:t>
                  </a:r>
                  <a:r>
                    <a:rPr lang="sl-SI" sz="2000" b="1" dirty="0"/>
                    <a:t> </a:t>
                  </a:r>
                  <a:r>
                    <a:rPr lang="sl-SI" sz="2000" b="1" dirty="0" err="1"/>
                    <a:t>body</a:t>
                  </a:r>
                  <a:endParaRPr lang="sl-SI" sz="2000" b="1" dirty="0"/>
                </a:p>
              </p:txBody>
            </p:sp>
          </p:grpSp>
          <p:sp>
            <p:nvSpPr>
              <p:cNvPr id="58" name="Karo 57"/>
              <p:cNvSpPr/>
              <p:nvPr/>
            </p:nvSpPr>
            <p:spPr>
              <a:xfrm>
                <a:off x="7115159" y="4183964"/>
                <a:ext cx="3395486" cy="1103357"/>
              </a:xfrm>
              <a:prstGeom prst="diamond">
                <a:avLst/>
              </a:prstGeom>
              <a:solidFill>
                <a:srgbClr val="E7E7F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2000" b="1" dirty="0" err="1">
                    <a:solidFill>
                      <a:schemeClr val="tx1"/>
                    </a:solidFill>
                  </a:rPr>
                  <a:t>Continuation</a:t>
                </a:r>
                <a:r>
                  <a:rPr lang="sl-SI" sz="2000" b="1" dirty="0">
                    <a:solidFill>
                      <a:schemeClr val="tx1"/>
                    </a:solidFill>
                  </a:rPr>
                  <a:t> </a:t>
                </a:r>
                <a:r>
                  <a:rPr lang="sl-SI" sz="2000" b="1" dirty="0" err="1">
                    <a:solidFill>
                      <a:schemeClr val="tx1"/>
                    </a:solidFill>
                  </a:rPr>
                  <a:t>condition</a:t>
                </a:r>
                <a:r>
                  <a:rPr lang="sl-SI" sz="2000" b="1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  <p:cxnSp>
            <p:nvCxnSpPr>
              <p:cNvPr id="67" name="Raven puščični povezovalnik 66"/>
              <p:cNvCxnSpPr>
                <a:stCxn id="39" idx="2"/>
                <a:endCxn id="58" idx="0"/>
              </p:cNvCxnSpPr>
              <p:nvPr/>
            </p:nvCxnSpPr>
            <p:spPr>
              <a:xfrm>
                <a:off x="8802920" y="3750456"/>
                <a:ext cx="9982" cy="43350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Raven puščični povezovalnik 68"/>
              <p:cNvCxnSpPr>
                <a:stCxn id="58" idx="2"/>
              </p:cNvCxnSpPr>
              <p:nvPr/>
            </p:nvCxnSpPr>
            <p:spPr>
              <a:xfrm>
                <a:off x="8812902" y="5287321"/>
                <a:ext cx="0" cy="4470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Kolenski povezovalnik 70"/>
              <p:cNvCxnSpPr>
                <a:stCxn id="58" idx="1"/>
                <a:endCxn id="37" idx="1"/>
              </p:cNvCxnSpPr>
              <p:nvPr/>
            </p:nvCxnSpPr>
            <p:spPr>
              <a:xfrm rot="10800000" flipH="1">
                <a:off x="7115158" y="1943781"/>
                <a:ext cx="1048395" cy="2791863"/>
              </a:xfrm>
              <a:prstGeom prst="bentConnector3">
                <a:avLst>
                  <a:gd name="adj1" fmla="val -21805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Raven puščični povezovalnik 73"/>
              <p:cNvCxnSpPr>
                <a:endCxn id="37" idx="0"/>
              </p:cNvCxnSpPr>
              <p:nvPr/>
            </p:nvCxnSpPr>
            <p:spPr>
              <a:xfrm>
                <a:off x="8802921" y="757163"/>
                <a:ext cx="0" cy="9993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Desni zaviti oklepaj 76"/>
              <p:cNvSpPr/>
              <p:nvPr/>
            </p:nvSpPr>
            <p:spPr>
              <a:xfrm>
                <a:off x="9284542" y="1724125"/>
                <a:ext cx="776396" cy="2115804"/>
              </a:xfrm>
              <a:prstGeom prst="rightBrace">
                <a:avLst/>
              </a:prstGeom>
              <a:ln w="38100">
                <a:solidFill>
                  <a:srgbClr val="A70D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l-SI"/>
              </a:p>
            </p:txBody>
          </p:sp>
        </p:grpSp>
      </p:grpSp>
      <p:sp>
        <p:nvSpPr>
          <p:cNvPr id="105" name="PoljeZBesedilom 104"/>
          <p:cNvSpPr txBox="1"/>
          <p:nvPr/>
        </p:nvSpPr>
        <p:spPr>
          <a:xfrm>
            <a:off x="2256952" y="5823777"/>
            <a:ext cx="20004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l-SI" i="1" dirty="0" err="1"/>
              <a:t>Execution</a:t>
            </a:r>
            <a:r>
              <a:rPr lang="sl-SI" i="1" dirty="0"/>
              <a:t> </a:t>
            </a:r>
            <a:r>
              <a:rPr lang="sl-SI" i="1" dirty="0" err="1"/>
              <a:t>of</a:t>
            </a:r>
            <a:r>
              <a:rPr lang="sl-SI" i="1" dirty="0"/>
              <a:t> </a:t>
            </a:r>
            <a:r>
              <a:rPr lang="sl-SI" i="1" dirty="0" err="1"/>
              <a:t>while</a:t>
            </a:r>
            <a:r>
              <a:rPr lang="sl-SI" i="1" dirty="0"/>
              <a:t> </a:t>
            </a:r>
            <a:r>
              <a:rPr lang="sl-SI" i="1" dirty="0" err="1"/>
              <a:t>loop</a:t>
            </a:r>
            <a:endParaRPr lang="sl-SI" i="1" dirty="0"/>
          </a:p>
        </p:txBody>
      </p:sp>
      <p:sp>
        <p:nvSpPr>
          <p:cNvPr id="106" name="PoljeZBesedilom 105"/>
          <p:cNvSpPr txBox="1"/>
          <p:nvPr/>
        </p:nvSpPr>
        <p:spPr>
          <a:xfrm>
            <a:off x="7433596" y="5714536"/>
            <a:ext cx="29125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l-SI" i="1" dirty="0" err="1"/>
              <a:t>Execution</a:t>
            </a:r>
            <a:r>
              <a:rPr lang="sl-SI" i="1" dirty="0"/>
              <a:t> </a:t>
            </a:r>
            <a:r>
              <a:rPr lang="sl-SI" i="1" dirty="0" err="1"/>
              <a:t>of</a:t>
            </a:r>
            <a:r>
              <a:rPr lang="sl-SI" i="1" dirty="0"/>
              <a:t> </a:t>
            </a:r>
            <a:r>
              <a:rPr lang="sl-SI" i="1" dirty="0" err="1"/>
              <a:t>the</a:t>
            </a:r>
            <a:r>
              <a:rPr lang="sl-SI" i="1" dirty="0"/>
              <a:t> do/</a:t>
            </a:r>
            <a:r>
              <a:rPr lang="sl-SI" i="1" dirty="0" err="1"/>
              <a:t>while</a:t>
            </a:r>
            <a:r>
              <a:rPr lang="sl-SI" i="1" dirty="0"/>
              <a:t> </a:t>
            </a:r>
            <a:r>
              <a:rPr lang="sl-SI" i="1" dirty="0" err="1"/>
              <a:t>posttest</a:t>
            </a:r>
            <a:r>
              <a:rPr lang="sl-SI" i="1" dirty="0"/>
              <a:t> </a:t>
            </a:r>
            <a:r>
              <a:rPr lang="sl-SI" i="1" dirty="0" err="1"/>
              <a:t>loop</a:t>
            </a:r>
            <a:endParaRPr lang="sl-SI" i="1" dirty="0"/>
          </a:p>
        </p:txBody>
      </p:sp>
    </p:spTree>
    <p:extLst>
      <p:ext uri="{BB962C8B-B14F-4D97-AF65-F5344CB8AC3E}">
        <p14:creationId xmlns:p14="http://schemas.microsoft.com/office/powerpoint/2010/main" val="26466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iterativne zanke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Računanje povprečne porabe avtomobila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Algoritem verzija 3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16" name="Picture 469"/>
          <p:cNvPicPr/>
          <p:nvPr/>
        </p:nvPicPr>
        <p:blipFill>
          <a:blip r:embed="rId2"/>
          <a:stretch>
            <a:fillRect/>
          </a:stretch>
        </p:blipFill>
        <p:spPr>
          <a:xfrm>
            <a:off x="3813716" y="2787804"/>
            <a:ext cx="6710699" cy="35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6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Primitivne operacije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Računske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Vhod/izhod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Pogojni stavek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Iteracije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 njimi lahko predstavimo katerikoli algoritem</a:t>
            </a:r>
            <a:endParaRPr lang="sl-SI" sz="16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16" name="Picture 492"/>
          <p:cNvPicPr/>
          <p:nvPr/>
        </p:nvPicPr>
        <p:blipFill>
          <a:blip r:embed="rId2"/>
          <a:stretch>
            <a:fillRect/>
          </a:stretch>
        </p:blipFill>
        <p:spPr>
          <a:xfrm>
            <a:off x="6110985" y="-37883"/>
            <a:ext cx="4029075" cy="68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1: Množenje s seštevanjem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7047635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Zmnoži števili a in b tako, da b-krat prišteješ a: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Dobi vhodne vrednosti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dobi vrednosti a in b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Izračunaj rezultat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v zanki v b-tih iteracijah, vsakokrat prištevaj a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Vrni rezultat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izpiši končno vrednost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6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sp>
        <p:nvSpPr>
          <p:cNvPr id="2" name="PoljeZBesedilom 1"/>
          <p:cNvSpPr txBox="1"/>
          <p:nvPr/>
        </p:nvSpPr>
        <p:spPr>
          <a:xfrm>
            <a:off x="6096000" y="2928173"/>
            <a:ext cx="544179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l-SI" i="1" dirty="0"/>
              <a:t>“</a:t>
            </a:r>
            <a:r>
              <a:rPr lang="sl-SI" i="1" dirty="0" err="1"/>
              <a:t>Given</a:t>
            </a:r>
            <a:r>
              <a:rPr lang="sl-SI" i="1" dirty="0"/>
              <a:t> </a:t>
            </a:r>
            <a:r>
              <a:rPr lang="sl-SI" i="1" dirty="0" err="1"/>
              <a:t>two</a:t>
            </a:r>
            <a:r>
              <a:rPr lang="sl-SI" i="1" dirty="0"/>
              <a:t> </a:t>
            </a:r>
            <a:r>
              <a:rPr lang="sl-SI" i="1" dirty="0" err="1"/>
              <a:t>nonnegative</a:t>
            </a:r>
            <a:r>
              <a:rPr lang="sl-SI" i="1" dirty="0"/>
              <a:t> </a:t>
            </a:r>
            <a:r>
              <a:rPr lang="sl-SI" i="1" dirty="0" err="1"/>
              <a:t>integer</a:t>
            </a:r>
            <a:r>
              <a:rPr lang="sl-SI" i="1" dirty="0"/>
              <a:t> </a:t>
            </a:r>
            <a:r>
              <a:rPr lang="sl-SI" i="1" dirty="0" err="1"/>
              <a:t>values</a:t>
            </a:r>
            <a:r>
              <a:rPr lang="sl-SI" i="1" dirty="0"/>
              <a:t>, a ≥ 0, b ≥ 0, </a:t>
            </a:r>
            <a:r>
              <a:rPr lang="sl-SI" i="1" dirty="0" err="1"/>
              <a:t>compute</a:t>
            </a:r>
            <a:r>
              <a:rPr lang="sl-SI" i="1" dirty="0"/>
              <a:t> </a:t>
            </a:r>
            <a:r>
              <a:rPr lang="sl-SI" i="1" dirty="0" err="1"/>
              <a:t>and</a:t>
            </a:r>
            <a:r>
              <a:rPr lang="sl-SI" i="1" dirty="0"/>
              <a:t> </a:t>
            </a:r>
            <a:r>
              <a:rPr lang="sl-SI" i="1" dirty="0" err="1"/>
              <a:t>output</a:t>
            </a:r>
            <a:r>
              <a:rPr lang="sl-SI" i="1" dirty="0"/>
              <a:t> </a:t>
            </a:r>
            <a:r>
              <a:rPr lang="sl-SI" i="1" dirty="0" err="1"/>
              <a:t>the</a:t>
            </a:r>
            <a:r>
              <a:rPr lang="sl-SI" i="1" dirty="0"/>
              <a:t> </a:t>
            </a:r>
            <a:r>
              <a:rPr lang="sl-SI" i="1" dirty="0" err="1"/>
              <a:t>product</a:t>
            </a:r>
            <a:r>
              <a:rPr lang="sl-SI" i="1" dirty="0"/>
              <a:t> (a </a:t>
            </a:r>
            <a:r>
              <a:rPr lang="sl-SI" dirty="0"/>
              <a:t>×</a:t>
            </a:r>
            <a:r>
              <a:rPr lang="sl-SI" i="1" dirty="0"/>
              <a:t>b) </a:t>
            </a:r>
            <a:r>
              <a:rPr lang="sl-SI" i="1" dirty="0" err="1"/>
              <a:t>using</a:t>
            </a:r>
            <a:r>
              <a:rPr lang="sl-SI" i="1" dirty="0"/>
              <a:t> </a:t>
            </a:r>
            <a:r>
              <a:rPr lang="sl-SI" i="1" dirty="0" err="1"/>
              <a:t>the</a:t>
            </a:r>
            <a:r>
              <a:rPr lang="sl-SI" i="1" dirty="0"/>
              <a:t> </a:t>
            </a:r>
            <a:r>
              <a:rPr lang="sl-SI" i="1" dirty="0" err="1"/>
              <a:t>technique</a:t>
            </a:r>
            <a:r>
              <a:rPr lang="sl-SI" i="1" dirty="0"/>
              <a:t> </a:t>
            </a:r>
            <a:r>
              <a:rPr lang="sl-SI" i="1" dirty="0" err="1"/>
              <a:t>of</a:t>
            </a:r>
            <a:r>
              <a:rPr lang="sl-SI" i="1" dirty="0"/>
              <a:t> </a:t>
            </a:r>
            <a:r>
              <a:rPr lang="sl-SI" i="1" dirty="0" err="1"/>
              <a:t>repeated</a:t>
            </a:r>
            <a:r>
              <a:rPr lang="sl-SI" i="1" dirty="0"/>
              <a:t> </a:t>
            </a:r>
            <a:r>
              <a:rPr lang="sl-SI" i="1" dirty="0" err="1"/>
              <a:t>addition</a:t>
            </a:r>
            <a:r>
              <a:rPr lang="sl-SI" i="1" dirty="0"/>
              <a:t>. </a:t>
            </a:r>
            <a:r>
              <a:rPr lang="sl-SI" i="1" dirty="0" err="1"/>
              <a:t>That</a:t>
            </a:r>
            <a:r>
              <a:rPr lang="sl-SI" i="1" dirty="0"/>
              <a:t> is, </a:t>
            </a:r>
            <a:r>
              <a:rPr lang="sl-SI" i="1" dirty="0" err="1"/>
              <a:t>determine</a:t>
            </a:r>
            <a:r>
              <a:rPr lang="sl-SI" i="1" dirty="0"/>
              <a:t> </a:t>
            </a:r>
            <a:r>
              <a:rPr lang="sl-SI" i="1" dirty="0" err="1"/>
              <a:t>the</a:t>
            </a:r>
            <a:r>
              <a:rPr lang="sl-SI" i="1" dirty="0"/>
              <a:t> </a:t>
            </a:r>
            <a:r>
              <a:rPr lang="sl-SI" i="1" dirty="0" err="1"/>
              <a:t>value</a:t>
            </a:r>
            <a:r>
              <a:rPr lang="sl-SI" i="1" dirty="0"/>
              <a:t> </a:t>
            </a:r>
            <a:r>
              <a:rPr lang="sl-SI" i="1" dirty="0" err="1"/>
              <a:t>of</a:t>
            </a:r>
            <a:r>
              <a:rPr lang="sl-SI" i="1" dirty="0"/>
              <a:t> </a:t>
            </a:r>
            <a:r>
              <a:rPr lang="sl-SI" i="1" dirty="0" err="1"/>
              <a:t>the</a:t>
            </a:r>
            <a:r>
              <a:rPr lang="sl-SI" i="1" dirty="0"/>
              <a:t> sum a + a + a + . . . + a (b </a:t>
            </a:r>
            <a:r>
              <a:rPr lang="sl-SI" i="1" dirty="0" err="1"/>
              <a:t>times</a:t>
            </a:r>
            <a:r>
              <a:rPr lang="sl-SI" i="1" dirty="0"/>
              <a:t>).”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0060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84527"/>
            <a:ext cx="10344210" cy="498151"/>
          </a:xfrm>
        </p:spPr>
        <p:txBody>
          <a:bodyPr>
            <a:normAutofit fontScale="90000"/>
          </a:bodyPr>
          <a:lstStyle/>
          <a:p>
            <a:r>
              <a:rPr lang="sl-SI" sz="3200" dirty="0">
                <a:solidFill>
                  <a:srgbClr val="E12F29"/>
                </a:solidFill>
                <a:latin typeface="Garamond" panose="02020404030301010803" pitchFamily="18" charset="0"/>
              </a:rPr>
              <a:t>CILJI PREDAVANJA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5" y="2169714"/>
            <a:ext cx="8381815" cy="3459190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Pseudokoda in načrtovanje algoritmov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Razumeti prednosti pseudokode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Predstaviti algoritme s pseudokodo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Identificirati zaporedne, pogojne in iterativne stavke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Abstrahirati problem in narediti dekompozicijo problema od zgoraj navzdol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Ilustrirati delovanje vzorčnih algoritmov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1: Množenje s seštevanjem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Primer: množenje nenegativnih vrednosti s seštevanjem</a:t>
            </a:r>
            <a:endParaRPr lang="sl-SI" sz="16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16" name="Picture 542"/>
          <p:cNvPicPr/>
          <p:nvPr/>
        </p:nvPicPr>
        <p:blipFill>
          <a:blip r:embed="rId2"/>
          <a:stretch>
            <a:fillRect/>
          </a:stretch>
        </p:blipFill>
        <p:spPr>
          <a:xfrm>
            <a:off x="2273919" y="2757638"/>
            <a:ext cx="8001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73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2: Zaporedno iskanje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8344807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3200" dirty="0">
                <a:latin typeface="Garamond"/>
                <a:cs typeface="Garamond"/>
                <a:sym typeface="Garamond" pitchFamily="18" charset="0"/>
              </a:rPr>
              <a:t>Iskanje po telefonskem imeniku, ki ni urejen po abecedi: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Odkrivanje algoritmov!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Tri verzije: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zaporedni algoritem (brez zank in pogojev)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nepopolni iterativni algoritem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pravilni algoritem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sp>
        <p:nvSpPr>
          <p:cNvPr id="2" name="PoljeZBesedilom 1"/>
          <p:cNvSpPr txBox="1"/>
          <p:nvPr/>
        </p:nvSpPr>
        <p:spPr>
          <a:xfrm>
            <a:off x="6557697" y="2889555"/>
            <a:ext cx="441588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l-SI" i="1" dirty="0"/>
              <a:t>“</a:t>
            </a:r>
            <a:r>
              <a:rPr lang="sl-SI" i="1" dirty="0" err="1"/>
              <a:t>Assume</a:t>
            </a:r>
            <a:r>
              <a:rPr lang="sl-SI" i="1" dirty="0"/>
              <a:t> </a:t>
            </a:r>
            <a:r>
              <a:rPr lang="sl-SI" i="1" dirty="0" err="1"/>
              <a:t>that</a:t>
            </a:r>
            <a:r>
              <a:rPr lang="sl-SI" i="1" dirty="0"/>
              <a:t> </a:t>
            </a:r>
            <a:r>
              <a:rPr lang="sl-SI" i="1" dirty="0" err="1"/>
              <a:t>we</a:t>
            </a:r>
            <a:r>
              <a:rPr lang="sl-SI" i="1" dirty="0"/>
              <a:t> </a:t>
            </a:r>
            <a:r>
              <a:rPr lang="sl-SI" i="1" dirty="0" err="1"/>
              <a:t>have</a:t>
            </a:r>
            <a:r>
              <a:rPr lang="sl-SI" i="1" dirty="0"/>
              <a:t> a list </a:t>
            </a:r>
            <a:r>
              <a:rPr lang="sl-SI" i="1" dirty="0" err="1"/>
              <a:t>of</a:t>
            </a:r>
            <a:r>
              <a:rPr lang="sl-SI" i="1" dirty="0"/>
              <a:t> 10,000 </a:t>
            </a:r>
            <a:r>
              <a:rPr lang="sl-SI" i="1" dirty="0" err="1"/>
              <a:t>names</a:t>
            </a:r>
            <a:r>
              <a:rPr lang="sl-SI" i="1" dirty="0"/>
              <a:t> </a:t>
            </a:r>
            <a:r>
              <a:rPr lang="sl-SI" i="1" dirty="0" err="1"/>
              <a:t>that</a:t>
            </a:r>
            <a:r>
              <a:rPr lang="sl-SI" i="1" dirty="0"/>
              <a:t> </a:t>
            </a:r>
            <a:r>
              <a:rPr lang="sl-SI" i="1" dirty="0" err="1"/>
              <a:t>we</a:t>
            </a:r>
            <a:r>
              <a:rPr lang="sl-SI" i="1" dirty="0"/>
              <a:t> </a:t>
            </a:r>
            <a:r>
              <a:rPr lang="sl-SI" i="1" dirty="0" err="1"/>
              <a:t>define</a:t>
            </a:r>
            <a:r>
              <a:rPr lang="sl-SI" i="1" dirty="0"/>
              <a:t> as N1, N2, N3, . . . , N10,000, </a:t>
            </a:r>
            <a:r>
              <a:rPr lang="sl-SI" i="1" dirty="0" err="1"/>
              <a:t>along</a:t>
            </a:r>
            <a:r>
              <a:rPr lang="sl-SI" i="1" dirty="0"/>
              <a:t> </a:t>
            </a:r>
            <a:r>
              <a:rPr lang="sl-SI" i="1" dirty="0" err="1"/>
              <a:t>with</a:t>
            </a:r>
            <a:r>
              <a:rPr lang="sl-SI" i="1" dirty="0"/>
              <a:t> </a:t>
            </a:r>
            <a:r>
              <a:rPr lang="sl-SI" i="1" dirty="0" err="1"/>
              <a:t>the</a:t>
            </a:r>
            <a:r>
              <a:rPr lang="sl-SI" i="1" dirty="0"/>
              <a:t> 10,000 </a:t>
            </a:r>
            <a:r>
              <a:rPr lang="sl-SI" i="1" dirty="0" err="1"/>
              <a:t>telephone</a:t>
            </a:r>
            <a:r>
              <a:rPr lang="sl-SI" i="1" dirty="0"/>
              <a:t> </a:t>
            </a:r>
            <a:r>
              <a:rPr lang="sl-SI" i="1" dirty="0" err="1"/>
              <a:t>numbers</a:t>
            </a:r>
            <a:r>
              <a:rPr lang="sl-SI" i="1" dirty="0"/>
              <a:t> </a:t>
            </a:r>
            <a:r>
              <a:rPr lang="sl-SI" i="1" dirty="0" err="1"/>
              <a:t>of</a:t>
            </a:r>
            <a:r>
              <a:rPr lang="sl-SI" i="1" dirty="0"/>
              <a:t> </a:t>
            </a:r>
            <a:r>
              <a:rPr lang="sl-SI" i="1" dirty="0" err="1"/>
              <a:t>those</a:t>
            </a:r>
            <a:r>
              <a:rPr lang="sl-SI" i="1" dirty="0"/>
              <a:t> </a:t>
            </a:r>
            <a:r>
              <a:rPr lang="sl-SI" i="1" dirty="0" err="1"/>
              <a:t>individuals</a:t>
            </a:r>
            <a:r>
              <a:rPr lang="sl-SI" i="1" dirty="0"/>
              <a:t>, </a:t>
            </a:r>
            <a:r>
              <a:rPr lang="sl-SI" i="1" dirty="0" err="1"/>
              <a:t>denoted</a:t>
            </a:r>
            <a:r>
              <a:rPr lang="sl-SI" i="1" dirty="0"/>
              <a:t> as T1, T2, T3, . . . , T10,000. To </a:t>
            </a:r>
            <a:r>
              <a:rPr lang="sl-SI" i="1" dirty="0" err="1"/>
              <a:t>simplify</a:t>
            </a:r>
            <a:r>
              <a:rPr lang="sl-SI" i="1" dirty="0"/>
              <a:t> </a:t>
            </a:r>
            <a:r>
              <a:rPr lang="sl-SI" i="1" dirty="0" err="1"/>
              <a:t>the</a:t>
            </a:r>
            <a:r>
              <a:rPr lang="sl-SI" i="1" dirty="0"/>
              <a:t> problem, </a:t>
            </a:r>
            <a:r>
              <a:rPr lang="sl-SI" i="1" dirty="0" err="1"/>
              <a:t>we</a:t>
            </a:r>
            <a:r>
              <a:rPr lang="sl-SI" i="1" dirty="0"/>
              <a:t> </a:t>
            </a:r>
            <a:r>
              <a:rPr lang="sl-SI" i="1" dirty="0" err="1"/>
              <a:t>initially</a:t>
            </a:r>
            <a:r>
              <a:rPr lang="sl-SI" i="1" dirty="0"/>
              <a:t> </a:t>
            </a:r>
            <a:r>
              <a:rPr lang="sl-SI" i="1" dirty="0" err="1"/>
              <a:t>assume</a:t>
            </a:r>
            <a:r>
              <a:rPr lang="sl-SI" i="1" dirty="0"/>
              <a:t> </a:t>
            </a:r>
            <a:r>
              <a:rPr lang="sl-SI" i="1" dirty="0" err="1"/>
              <a:t>that</a:t>
            </a:r>
            <a:r>
              <a:rPr lang="sl-SI" i="1" dirty="0"/>
              <a:t> </a:t>
            </a:r>
            <a:r>
              <a:rPr lang="sl-SI" i="1" dirty="0" err="1"/>
              <a:t>all</a:t>
            </a:r>
            <a:r>
              <a:rPr lang="sl-SI" i="1" dirty="0"/>
              <a:t> </a:t>
            </a:r>
            <a:r>
              <a:rPr lang="sl-SI" i="1" dirty="0" err="1"/>
              <a:t>names</a:t>
            </a:r>
            <a:r>
              <a:rPr lang="sl-SI" i="1" dirty="0"/>
              <a:t> in </a:t>
            </a:r>
            <a:r>
              <a:rPr lang="sl-SI" i="1" dirty="0" err="1"/>
              <a:t>the</a:t>
            </a:r>
            <a:r>
              <a:rPr lang="sl-SI" i="1" dirty="0"/>
              <a:t> </a:t>
            </a:r>
            <a:r>
              <a:rPr lang="sl-SI" i="1" dirty="0" err="1"/>
              <a:t>book</a:t>
            </a:r>
            <a:r>
              <a:rPr lang="sl-SI" i="1" dirty="0"/>
              <a:t> are </a:t>
            </a:r>
            <a:r>
              <a:rPr lang="sl-SI" i="1" dirty="0" err="1"/>
              <a:t>unique</a:t>
            </a:r>
            <a:r>
              <a:rPr lang="sl-SI" i="1" dirty="0"/>
              <a:t> </a:t>
            </a:r>
            <a:r>
              <a:rPr lang="sl-SI" i="1" dirty="0" err="1"/>
              <a:t>and</a:t>
            </a:r>
            <a:r>
              <a:rPr lang="sl-SI" i="1" dirty="0"/>
              <a:t> </a:t>
            </a:r>
            <a:r>
              <a:rPr lang="sl-SI" i="1" dirty="0" err="1"/>
              <a:t>that</a:t>
            </a:r>
            <a:r>
              <a:rPr lang="sl-SI" i="1" dirty="0"/>
              <a:t> </a:t>
            </a:r>
            <a:r>
              <a:rPr lang="sl-SI" i="1" dirty="0" err="1"/>
              <a:t>the</a:t>
            </a:r>
            <a:r>
              <a:rPr lang="sl-SI" i="1" dirty="0"/>
              <a:t> </a:t>
            </a:r>
            <a:r>
              <a:rPr lang="sl-SI" i="1" dirty="0" err="1"/>
              <a:t>names</a:t>
            </a:r>
            <a:r>
              <a:rPr lang="sl-SI" i="1" dirty="0"/>
              <a:t> </a:t>
            </a:r>
            <a:r>
              <a:rPr lang="sl-SI" i="1" dirty="0" err="1"/>
              <a:t>need</a:t>
            </a:r>
            <a:r>
              <a:rPr lang="sl-SI" i="1" dirty="0"/>
              <a:t> not be in </a:t>
            </a:r>
            <a:r>
              <a:rPr lang="sl-SI" i="1" dirty="0" err="1"/>
              <a:t>alphabetical</a:t>
            </a:r>
            <a:r>
              <a:rPr lang="sl-SI" i="1" dirty="0"/>
              <a:t> </a:t>
            </a:r>
            <a:r>
              <a:rPr lang="sl-SI" i="1" dirty="0" err="1"/>
              <a:t>order</a:t>
            </a:r>
            <a:r>
              <a:rPr lang="sl-SI" i="1" dirty="0"/>
              <a:t>.”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98621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2: Zaporedno iskanje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Zaporedno iskanje, poskus 1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16" name="Picture 584"/>
          <p:cNvPicPr/>
          <p:nvPr/>
        </p:nvPicPr>
        <p:blipFill>
          <a:blip r:embed="rId2"/>
          <a:stretch>
            <a:fillRect/>
          </a:stretch>
        </p:blipFill>
        <p:spPr>
          <a:xfrm>
            <a:off x="1927303" y="2604213"/>
            <a:ext cx="8382000" cy="35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9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2: Zaporedno iskanje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Zaporedno iskanje, poskus 2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7" name="Picture 598"/>
          <p:cNvPicPr/>
          <p:nvPr/>
        </p:nvPicPr>
        <p:blipFill>
          <a:blip r:embed="rId2"/>
          <a:stretch>
            <a:fillRect/>
          </a:stretch>
        </p:blipFill>
        <p:spPr>
          <a:xfrm>
            <a:off x="1897225" y="2560661"/>
            <a:ext cx="8308340" cy="32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18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2: Zaporedno iskanje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Zaporedno iskanje, poskus 3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7" name="Picture 61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237" y="2576945"/>
            <a:ext cx="8145417" cy="37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06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2: Zaporedno iskanje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0173" y="2312312"/>
            <a:ext cx="7427920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Še vedno zelo potraten algoritem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Problem: neustrezna organizacija podatkov!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Izbira algoritma za reševanje danega problema je zelo odvisna od načina kako so organizirani vhodni podatki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Rešitev: seznam urejen po abecednem vrstnem redu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61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3: Iskanje največjega števila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Iskanje največjega števila v (neurejenem) seznamu števil (ki se ne ponavljajo)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vrni največje število in njegovo lokacijo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Pogost problem v drugih algoritmih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Algoritem je pogosto osnovni gradnik drugih algoritmov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Knjižnica algoritmov: zbirka koristnih algoritmov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sp>
        <p:nvSpPr>
          <p:cNvPr id="7" name="Pravokotnik 6"/>
          <p:cNvSpPr/>
          <p:nvPr/>
        </p:nvSpPr>
        <p:spPr>
          <a:xfrm>
            <a:off x="4851666" y="3185676"/>
            <a:ext cx="6096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“Given a value n ≥ 1 and a list containing exactly n unique numbers called A1, A2, . . . , An, find and print out both the largest value in the list and the position in the list where that largest value occurred.”</a:t>
            </a:r>
            <a:endParaRPr lang="sl-SI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3: Iskanje največjega števila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Poišči največje število na seznamu števil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16" name="Picture 668"/>
          <p:cNvPicPr/>
          <p:nvPr/>
        </p:nvPicPr>
        <p:blipFill>
          <a:blip r:embed="rId2"/>
          <a:stretch>
            <a:fillRect/>
          </a:stretch>
        </p:blipFill>
        <p:spPr>
          <a:xfrm>
            <a:off x="2493227" y="2721298"/>
            <a:ext cx="7696200" cy="38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4: Razpoznavanje vzorcev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5192209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 seznamu zaporednih podatkov poišči del, ki se ujema z vzorcem, ki je predmet povpraševanja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Zelo pogost problem: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iskanje po besedilu v urejevalniku besedil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iskanje po spletu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razpoznavanje vzorcev na slikah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iskanje po človeškem genomu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sp>
        <p:nvSpPr>
          <p:cNvPr id="3" name="Pravokotnik 2"/>
          <p:cNvSpPr/>
          <p:nvPr/>
        </p:nvSpPr>
        <p:spPr>
          <a:xfrm>
            <a:off x="5612278" y="1873869"/>
            <a:ext cx="6096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“You will be given some text composed of n characters that will be referred to as T1 T2 . . . Tn. You will also be given a pattern of m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characters, m ≤ n, that will be represented as P1 P2 . . . Pm. The algorithm must locate every occurrence of the given pattern within the text. The output of the algorithm is the location in the text where each match occurred.”</a:t>
            </a:r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380" y="4322508"/>
            <a:ext cx="3616036" cy="2034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0787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4: Razpoznavanje vzorca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Algoritem ima dva dela: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1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.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Pomikaj vzorec vzdolž besedila in ga po vrsti poravnaj z vsako pozicijo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2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.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Za vsako posamezno pozicijo, ugotovi, če se vzorec ujema s trenutnim delom besedila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Reši oba dela ločeno, uporabljaj: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abstrakcijo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osredotoči se na visokonivojske koncepte, ne na podrobnosti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načrtovanje od zgoraj navzdol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začni z veliko sliko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postopoma razdelaj posamezne dele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4312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7" y="1507134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1.Predstavitev algoritmov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96306" y="2033950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Kako predstaviti algoritem?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solidFill>
                  <a:srgbClr val="00AC00"/>
                </a:solidFill>
                <a:latin typeface="Garamond"/>
                <a:cs typeface="Garamond"/>
                <a:sym typeface="Garamond" pitchFamily="18" charset="0"/>
              </a:rPr>
              <a:t>Naravni jezik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zelo ekspresiven, bogat, enostaven za uporabo, pogosto uporabljan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redundanten, nestrukturiran, dvoumen, kontekstno odvisen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solidFill>
                  <a:schemeClr val="tx2">
                    <a:lumMod val="50000"/>
                  </a:schemeClr>
                </a:solidFill>
                <a:latin typeface="Garamond"/>
                <a:cs typeface="Garamond"/>
                <a:sym typeface="Garamond" pitchFamily="18" charset="0"/>
              </a:rPr>
              <a:t>Programski jezik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strukturiran, načrtovan za računalnike,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neredundanten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gramatično tečen, preveč precizen,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kriptičen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, veliko tehničnih podrobnosti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 err="1">
                <a:latin typeface="Garamond"/>
                <a:cs typeface="Garamond"/>
                <a:sym typeface="Garamond" pitchFamily="18" charset="0"/>
              </a:rPr>
              <a:t>Pseudokoda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 je nekje </a:t>
            </a:r>
            <a:r>
              <a:rPr lang="sl-SI" sz="2400" b="1" dirty="0">
                <a:solidFill>
                  <a:srgbClr val="C00000"/>
                </a:solidFill>
                <a:latin typeface="Garamond"/>
                <a:cs typeface="Garamond"/>
                <a:sym typeface="Garamond" pitchFamily="18" charset="0"/>
              </a:rPr>
              <a:t>vmes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„programski jezik brez podrobnosti“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enostavna, berljiva, strukturirana, a brez strogih pravil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enostavna za vizualizacijo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enostavna za prevod v programske jezike</a:t>
            </a:r>
            <a:endParaRPr lang="sl-SI" sz="16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4029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4: Razpoznavanje vzorca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Razpoznavanje vzorca, prvi približek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16" name="Picture 741"/>
          <p:cNvPicPr/>
          <p:nvPr/>
        </p:nvPicPr>
        <p:blipFill>
          <a:blip r:embed="rId2"/>
          <a:stretch>
            <a:fillRect/>
          </a:stretch>
        </p:blipFill>
        <p:spPr>
          <a:xfrm>
            <a:off x="2183691" y="2711964"/>
            <a:ext cx="83407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50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4: Razpoznavanje vzorca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Razpoznavanje vzorca, končni algoritem</a:t>
            </a:r>
            <a:endParaRPr lang="sl-SI" sz="16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16" name="Picture 756"/>
          <p:cNvPicPr/>
          <p:nvPr/>
        </p:nvPicPr>
        <p:blipFill>
          <a:blip r:embed="rId2"/>
          <a:stretch>
            <a:fillRect/>
          </a:stretch>
        </p:blipFill>
        <p:spPr>
          <a:xfrm>
            <a:off x="5341940" y="2248421"/>
            <a:ext cx="6353315" cy="40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41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Povzetek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Algoritmi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 in </a:t>
            </a: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pseudokoda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9279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71" y="-1244197"/>
            <a:ext cx="3891684" cy="3891684"/>
          </a:xfrm>
          <a:prstGeom prst="rect">
            <a:avLst/>
          </a:prstGeom>
        </p:spPr>
      </p:pic>
      <p:grpSp>
        <p:nvGrpSpPr>
          <p:cNvPr id="6" name="Group 34"/>
          <p:cNvGrpSpPr/>
          <p:nvPr/>
        </p:nvGrpSpPr>
        <p:grpSpPr>
          <a:xfrm>
            <a:off x="3074525" y="6278712"/>
            <a:ext cx="466150" cy="466150"/>
            <a:chOff x="8623301" y="301595"/>
            <a:chExt cx="527050" cy="527050"/>
          </a:xfrm>
          <a:solidFill>
            <a:srgbClr val="E12F29"/>
          </a:solidFill>
        </p:grpSpPr>
        <p:sp>
          <p:nvSpPr>
            <p:cNvPr id="7" name="Oval 35"/>
            <p:cNvSpPr/>
            <p:nvPr/>
          </p:nvSpPr>
          <p:spPr>
            <a:xfrm>
              <a:off x="8623301" y="301595"/>
              <a:ext cx="527050" cy="5270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l-SI"/>
            </a:p>
          </p:txBody>
        </p:sp>
        <p:pic>
          <p:nvPicPr>
            <p:cNvPr id="8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62924" y="433943"/>
              <a:ext cx="270662" cy="271058"/>
            </a:xfrm>
            <a:prstGeom prst="rect">
              <a:avLst/>
            </a:prstGeom>
            <a:grpFill/>
          </p:spPr>
        </p:pic>
      </p:grpSp>
      <p:sp>
        <p:nvSpPr>
          <p:cNvPr id="9" name="TextBox 37"/>
          <p:cNvSpPr txBox="1"/>
          <p:nvPr/>
        </p:nvSpPr>
        <p:spPr>
          <a:xfrm>
            <a:off x="3540675" y="6339443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www.fri.uni-lj.si</a:t>
            </a:r>
          </a:p>
        </p:txBody>
      </p:sp>
      <p:grpSp>
        <p:nvGrpSpPr>
          <p:cNvPr id="10" name="Group 38"/>
          <p:cNvGrpSpPr/>
          <p:nvPr/>
        </p:nvGrpSpPr>
        <p:grpSpPr>
          <a:xfrm>
            <a:off x="6025328" y="6281282"/>
            <a:ext cx="463580" cy="463580"/>
            <a:chOff x="8623301" y="1163678"/>
            <a:chExt cx="527050" cy="527050"/>
          </a:xfrm>
          <a:solidFill>
            <a:srgbClr val="E12F29"/>
          </a:solidFill>
        </p:grpSpPr>
        <p:sp>
          <p:nvSpPr>
            <p:cNvPr id="11" name="Oval 39"/>
            <p:cNvSpPr/>
            <p:nvPr/>
          </p:nvSpPr>
          <p:spPr>
            <a:xfrm>
              <a:off x="8623301" y="1163678"/>
              <a:ext cx="527050" cy="5270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l-SI"/>
            </a:p>
          </p:txBody>
        </p:sp>
        <p:pic>
          <p:nvPicPr>
            <p:cNvPr id="12" name="Picture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41916" y="1299014"/>
              <a:ext cx="117299" cy="254748"/>
            </a:xfrm>
            <a:prstGeom prst="rect">
              <a:avLst/>
            </a:prstGeom>
            <a:grpFill/>
          </p:spPr>
        </p:pic>
      </p:grpSp>
      <p:sp>
        <p:nvSpPr>
          <p:cNvPr id="13" name="TextBox 41"/>
          <p:cNvSpPr txBox="1"/>
          <p:nvPr/>
        </p:nvSpPr>
        <p:spPr>
          <a:xfrm>
            <a:off x="6488908" y="6323239"/>
            <a:ext cx="262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www.facebook.com/ulfri</a:t>
            </a:r>
          </a:p>
        </p:txBody>
      </p:sp>
    </p:spTree>
    <p:extLst>
      <p:ext uri="{BB962C8B-B14F-4D97-AF65-F5344CB8AC3E}">
        <p14:creationId xmlns:p14="http://schemas.microsoft.com/office/powerpoint/2010/main" val="279727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572181" y="1314703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1. Primer s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pseudokodi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576983" y="2121182"/>
            <a:ext cx="3009366" cy="814523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/>
              <a:t>Primer: seštevanje dveh m-mestnih števil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4</a:t>
            </a:r>
          </a:p>
        </p:txBody>
      </p:sp>
      <p:pic>
        <p:nvPicPr>
          <p:cNvPr id="9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3776354" y="1733797"/>
            <a:ext cx="8415646" cy="45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0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v naravnem jeziku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Primer: seštevanje dveh m-mestnih števil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7" name="Picture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607807" y="2688530"/>
            <a:ext cx="10473251" cy="36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7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v programskem jeziku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Začetek programa za seštevanje dveh m-mestnih števil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8" name="Picture 133"/>
          <p:cNvPicPr/>
          <p:nvPr/>
        </p:nvPicPr>
        <p:blipFill>
          <a:blip r:embed="rId2"/>
          <a:stretch>
            <a:fillRect/>
          </a:stretch>
        </p:blipFill>
        <p:spPr>
          <a:xfrm>
            <a:off x="2731325" y="2529444"/>
            <a:ext cx="6305797" cy="42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" b="1013"/>
          <a:stretch/>
        </p:blipFill>
        <p:spPr>
          <a:xfrm>
            <a:off x="3830412" y="216355"/>
            <a:ext cx="4731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0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Zaporedne operacije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Tri osnovne zaporedne operacije: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b="1" dirty="0">
                <a:latin typeface="Garamond"/>
                <a:cs typeface="Garamond"/>
                <a:sym typeface="Garamond" pitchFamily="18" charset="0"/>
              </a:rPr>
              <a:t>računske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: posamezen numerični izračun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b="1" dirty="0">
                <a:latin typeface="Garamond"/>
                <a:cs typeface="Garamond"/>
                <a:sym typeface="Garamond" pitchFamily="18" charset="0"/>
              </a:rPr>
              <a:t>vhod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: dobi podatke v algoritem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b="1" dirty="0">
                <a:latin typeface="Garamond"/>
                <a:cs typeface="Garamond"/>
                <a:sym typeface="Garamond" pitchFamily="18" charset="0"/>
              </a:rPr>
              <a:t>izhod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: posreduje podatke izven algoritma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6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Spremenljivke: poimenovana lokacija za hranjenje vrednosti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solidFill>
                  <a:srgbClr val="ED6363"/>
                </a:solidFill>
                <a:latin typeface="Garamond"/>
                <a:cs typeface="Garamond"/>
                <a:sym typeface="Garamond" pitchFamily="18" charset="0"/>
              </a:rPr>
              <a:t>Zaporedni algoritem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je sestavljen samo iz zaporednih operacij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„premočrtni“ algoritem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4438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v zaporednega algoritma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Računanje povprečne porabe avtomobila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Algoritem verzija 1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grpSp>
        <p:nvGrpSpPr>
          <p:cNvPr id="8" name="Group 5670"/>
          <p:cNvGrpSpPr/>
          <p:nvPr/>
        </p:nvGrpSpPr>
        <p:grpSpPr>
          <a:xfrm>
            <a:off x="1168578" y="3473441"/>
            <a:ext cx="9615805" cy="1918335"/>
            <a:chOff x="0" y="0"/>
            <a:chExt cx="9615805" cy="1918716"/>
          </a:xfrm>
        </p:grpSpPr>
        <p:pic>
          <p:nvPicPr>
            <p:cNvPr id="9" name="Picture 29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10005" y="0"/>
              <a:ext cx="8305800" cy="1918716"/>
            </a:xfrm>
            <a:prstGeom prst="rect">
              <a:avLst/>
            </a:prstGeom>
          </p:spPr>
        </p:pic>
        <p:sp>
          <p:nvSpPr>
            <p:cNvPr id="10" name="Shape 299"/>
            <p:cNvSpPr/>
            <p:nvPr/>
          </p:nvSpPr>
          <p:spPr>
            <a:xfrm>
              <a:off x="1589659" y="334518"/>
              <a:ext cx="280416" cy="260604"/>
            </a:xfrm>
            <a:custGeom>
              <a:avLst/>
              <a:gdLst/>
              <a:ahLst/>
              <a:cxnLst/>
              <a:rect l="0" t="0" r="0" b="0"/>
              <a:pathLst>
                <a:path w="280416" h="260604">
                  <a:moveTo>
                    <a:pt x="0" y="130302"/>
                  </a:moveTo>
                  <a:cubicBezTo>
                    <a:pt x="0" y="58293"/>
                    <a:pt x="62738" y="0"/>
                    <a:pt x="140208" y="0"/>
                  </a:cubicBezTo>
                  <a:cubicBezTo>
                    <a:pt x="217678" y="0"/>
                    <a:pt x="280416" y="58293"/>
                    <a:pt x="280416" y="130302"/>
                  </a:cubicBezTo>
                  <a:cubicBezTo>
                    <a:pt x="280416" y="202311"/>
                    <a:pt x="217678" y="260604"/>
                    <a:pt x="140208" y="260604"/>
                  </a:cubicBezTo>
                  <a:cubicBezTo>
                    <a:pt x="62738" y="260604"/>
                    <a:pt x="0" y="202311"/>
                    <a:pt x="0" y="130302"/>
                  </a:cubicBezTo>
                  <a:close/>
                </a:path>
              </a:pathLst>
            </a:custGeom>
            <a:ln w="38100" cap="flat">
              <a:round/>
            </a:ln>
          </p:spPr>
          <p:style>
            <a:lnRef idx="1">
              <a:srgbClr val="00004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1" name="Shape 300"/>
            <p:cNvSpPr/>
            <p:nvPr/>
          </p:nvSpPr>
          <p:spPr>
            <a:xfrm>
              <a:off x="1583563" y="646938"/>
              <a:ext cx="280416" cy="260604"/>
            </a:xfrm>
            <a:custGeom>
              <a:avLst/>
              <a:gdLst/>
              <a:ahLst/>
              <a:cxnLst/>
              <a:rect l="0" t="0" r="0" b="0"/>
              <a:pathLst>
                <a:path w="280416" h="260604">
                  <a:moveTo>
                    <a:pt x="0" y="130302"/>
                  </a:moveTo>
                  <a:cubicBezTo>
                    <a:pt x="0" y="58293"/>
                    <a:pt x="62738" y="0"/>
                    <a:pt x="140208" y="0"/>
                  </a:cubicBezTo>
                  <a:cubicBezTo>
                    <a:pt x="217678" y="0"/>
                    <a:pt x="280416" y="58293"/>
                    <a:pt x="280416" y="130302"/>
                  </a:cubicBezTo>
                  <a:cubicBezTo>
                    <a:pt x="280416" y="202311"/>
                    <a:pt x="217678" y="260604"/>
                    <a:pt x="140208" y="260604"/>
                  </a:cubicBezTo>
                  <a:cubicBezTo>
                    <a:pt x="62738" y="260604"/>
                    <a:pt x="0" y="202311"/>
                    <a:pt x="0" y="130302"/>
                  </a:cubicBezTo>
                  <a:close/>
                </a:path>
              </a:pathLst>
            </a:custGeom>
            <a:ln w="38100" cap="flat"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2" name="Shape 301"/>
            <p:cNvSpPr/>
            <p:nvPr/>
          </p:nvSpPr>
          <p:spPr>
            <a:xfrm>
              <a:off x="1586611" y="947166"/>
              <a:ext cx="280416" cy="262128"/>
            </a:xfrm>
            <a:custGeom>
              <a:avLst/>
              <a:gdLst/>
              <a:ahLst/>
              <a:cxnLst/>
              <a:rect l="0" t="0" r="0" b="0"/>
              <a:pathLst>
                <a:path w="280416" h="262128">
                  <a:moveTo>
                    <a:pt x="0" y="131064"/>
                  </a:moveTo>
                  <a:cubicBezTo>
                    <a:pt x="0" y="58674"/>
                    <a:pt x="62738" y="0"/>
                    <a:pt x="140208" y="0"/>
                  </a:cubicBezTo>
                  <a:cubicBezTo>
                    <a:pt x="217678" y="0"/>
                    <a:pt x="280416" y="58674"/>
                    <a:pt x="280416" y="131064"/>
                  </a:cubicBezTo>
                  <a:cubicBezTo>
                    <a:pt x="280416" y="203454"/>
                    <a:pt x="217678" y="262128"/>
                    <a:pt x="140208" y="262128"/>
                  </a:cubicBezTo>
                  <a:cubicBezTo>
                    <a:pt x="62738" y="262128"/>
                    <a:pt x="0" y="203454"/>
                    <a:pt x="0" y="131064"/>
                  </a:cubicBezTo>
                  <a:close/>
                </a:path>
              </a:pathLst>
            </a:custGeom>
            <a:ln w="38100" cap="flat"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3" name="Shape 302"/>
            <p:cNvSpPr/>
            <p:nvPr/>
          </p:nvSpPr>
          <p:spPr>
            <a:xfrm>
              <a:off x="1589659" y="1248918"/>
              <a:ext cx="280416" cy="260604"/>
            </a:xfrm>
            <a:custGeom>
              <a:avLst/>
              <a:gdLst/>
              <a:ahLst/>
              <a:cxnLst/>
              <a:rect l="0" t="0" r="0" b="0"/>
              <a:pathLst>
                <a:path w="280416" h="260604">
                  <a:moveTo>
                    <a:pt x="0" y="130302"/>
                  </a:moveTo>
                  <a:cubicBezTo>
                    <a:pt x="0" y="58293"/>
                    <a:pt x="62738" y="0"/>
                    <a:pt x="140208" y="0"/>
                  </a:cubicBezTo>
                  <a:cubicBezTo>
                    <a:pt x="217678" y="0"/>
                    <a:pt x="280416" y="58293"/>
                    <a:pt x="280416" y="130302"/>
                  </a:cubicBezTo>
                  <a:cubicBezTo>
                    <a:pt x="280416" y="202311"/>
                    <a:pt x="217678" y="260604"/>
                    <a:pt x="140208" y="260604"/>
                  </a:cubicBezTo>
                  <a:cubicBezTo>
                    <a:pt x="62738" y="260604"/>
                    <a:pt x="0" y="202311"/>
                    <a:pt x="0" y="130302"/>
                  </a:cubicBezTo>
                  <a:close/>
                </a:path>
              </a:pathLst>
            </a:custGeom>
            <a:ln w="38100" cap="flat">
              <a:round/>
            </a:ln>
          </p:spPr>
          <p:style>
            <a:lnRef idx="1">
              <a:srgbClr val="0066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4" name="Rectangle 303"/>
            <p:cNvSpPr/>
            <p:nvPr/>
          </p:nvSpPr>
          <p:spPr>
            <a:xfrm>
              <a:off x="657098" y="349992"/>
              <a:ext cx="995218" cy="3950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400">
                  <a:solidFill>
                    <a:srgbClr val="00206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vhod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304"/>
            <p:cNvSpPr/>
            <p:nvPr/>
          </p:nvSpPr>
          <p:spPr>
            <a:xfrm>
              <a:off x="604139" y="1289665"/>
              <a:ext cx="1078322" cy="3950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400">
                  <a:solidFill>
                    <a:srgbClr val="0066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izhod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305"/>
            <p:cNvSpPr/>
            <p:nvPr/>
          </p:nvSpPr>
          <p:spPr>
            <a:xfrm>
              <a:off x="0" y="792587"/>
              <a:ext cx="1825039" cy="3950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400">
                  <a:solidFill>
                    <a:srgbClr val="FF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računske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33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6589</TotalTime>
  <Words>1123</Words>
  <Application>Microsoft Office PowerPoint</Application>
  <PresentationFormat>Widescreen</PresentationFormat>
  <Paragraphs>255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Garamond</vt:lpstr>
      <vt:lpstr>Verdana</vt:lpstr>
      <vt:lpstr>Wingdings</vt:lpstr>
      <vt:lpstr>Officeova tema</vt:lpstr>
      <vt:lpstr>PowerPoint Presentation</vt:lpstr>
      <vt:lpstr>CILJI PREDAVANJA</vt:lpstr>
      <vt:lpstr>1.Predstavitev algoritmov</vt:lpstr>
      <vt:lpstr>1. Primer s pseudokodi</vt:lpstr>
      <vt:lpstr>Primer v naravnem jeziku</vt:lpstr>
      <vt:lpstr>Primer v programskem jeziku</vt:lpstr>
      <vt:lpstr>PowerPoint Presentation</vt:lpstr>
      <vt:lpstr>Zaporedne operacije</vt:lpstr>
      <vt:lpstr>Primer v zaporednega algoritma</vt:lpstr>
      <vt:lpstr>Nadzorne operacije</vt:lpstr>
      <vt:lpstr>PowerPoint Presentation</vt:lpstr>
      <vt:lpstr>Pogojni stavek</vt:lpstr>
      <vt:lpstr>Vejitev</vt:lpstr>
      <vt:lpstr>Primer pogojnega stavka</vt:lpstr>
      <vt:lpstr>Iteracije</vt:lpstr>
      <vt:lpstr>PowerPoint Presentation</vt:lpstr>
      <vt:lpstr>Primer iterativne zanke</vt:lpstr>
      <vt:lpstr>Primitivne operacije</vt:lpstr>
      <vt:lpstr>Primer 1: Množenje s seštevanjem</vt:lpstr>
      <vt:lpstr>Primer 1: Množenje s seštevanjem</vt:lpstr>
      <vt:lpstr>Primer 2: Zaporedno iskanje</vt:lpstr>
      <vt:lpstr>Primer 2: Zaporedno iskanje</vt:lpstr>
      <vt:lpstr>Primer 2: Zaporedno iskanje</vt:lpstr>
      <vt:lpstr>Primer 2: Zaporedno iskanje</vt:lpstr>
      <vt:lpstr>Primer 2: Zaporedno iskanje</vt:lpstr>
      <vt:lpstr>Primer 3: Iskanje največjega števila</vt:lpstr>
      <vt:lpstr>Primer 3: Iskanje največjega števila</vt:lpstr>
      <vt:lpstr>Primer 4: Razpoznavanje vzorcev</vt:lpstr>
      <vt:lpstr>Primer 4: Razpoznavanje vzorca</vt:lpstr>
      <vt:lpstr>Primer 4: Razpoznavanje vzorca</vt:lpstr>
      <vt:lpstr>Primer 4: Razpoznavanje vzorca</vt:lpstr>
      <vt:lpstr>Povzetek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Jenko, Peter</dc:creator>
  <cp:lastModifiedBy>Stankovski, Vlado</cp:lastModifiedBy>
  <cp:revision>89</cp:revision>
  <dcterms:created xsi:type="dcterms:W3CDTF">2018-10-23T07:26:50Z</dcterms:created>
  <dcterms:modified xsi:type="dcterms:W3CDTF">2021-11-21T21:58:37Z</dcterms:modified>
</cp:coreProperties>
</file>