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6" r:id="rId9"/>
    <p:sldId id="267" r:id="rId10"/>
    <p:sldId id="268" r:id="rId11"/>
    <p:sldId id="270" r:id="rId12"/>
    <p:sldId id="269" r:id="rId13"/>
    <p:sldId id="260" r:id="rId14"/>
    <p:sldId id="261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9" name="Picture 7" descr="back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025A92A3-B71B-446C-BCDD-8488C421BCA5}" type="datetimeFigureOut">
              <a:rPr lang="de-DE"/>
              <a:pPr/>
              <a:t>23.04.2008</a:t>
            </a:fld>
            <a:endParaRPr lang="de-DE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C8A0249-63C3-4CCD-BF37-718859D6C98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92402A-FB3F-4C6C-BBD4-27E79FDF6225}" type="datetimeFigureOut">
              <a:rPr lang="de-DE"/>
              <a:pPr/>
              <a:t>23.04.2008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88A2B-E736-4DA2-A67E-B5B17CA65414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E7D189-A78C-4207-A1B8-B26A656F04EB}" type="datetimeFigureOut">
              <a:rPr lang="de-DE"/>
              <a:pPr/>
              <a:t>23.04.2008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9289B2-7E78-4E65-B9DB-7E7BDA851DDB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04CECA-C38F-4837-AEE0-C8675BFAC726}" type="datetimeFigureOut">
              <a:rPr lang="de-DE"/>
              <a:pPr/>
              <a:t>23.04.2008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64CF2-1E21-47D2-A71C-7FF1F065F7F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B64172-1886-47F2-8821-079110BD8AD4}" type="datetimeFigureOut">
              <a:rPr lang="de-DE"/>
              <a:pPr/>
              <a:t>23.04.2008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8D76C8-E1E3-4FCC-B9AA-A785023BDBE2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58888" y="1700213"/>
            <a:ext cx="3636962" cy="4425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0" y="1700213"/>
            <a:ext cx="3638550" cy="4425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7FC406-DDAD-4685-B3D4-DCA657FB8EE9}" type="datetimeFigureOut">
              <a:rPr lang="de-DE"/>
              <a:pPr/>
              <a:t>23.04.2008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7BE37-0E92-4F37-877B-93ABB55BC1D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2D34D3-1042-47EC-B0DA-4EAB8459F91E}" type="datetimeFigureOut">
              <a:rPr lang="de-DE"/>
              <a:pPr/>
              <a:t>23.04.2008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0ABCFD-7DA6-4FD1-B10D-E77E5CE428B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7A8849-9F57-407D-8658-8D9C8F14BFCA}" type="datetimeFigureOut">
              <a:rPr lang="de-DE"/>
              <a:pPr/>
              <a:t>23.04.2008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A063E-7C43-4574-9503-5AAF9E7D520E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F26388-BFB1-4F24-B64C-507E063FBCB0}" type="datetimeFigureOut">
              <a:rPr lang="de-DE"/>
              <a:pPr/>
              <a:t>23.04.2008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38DC57-8892-41E1-9356-BA784DAF3E9E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F7DC9C-C9D8-450B-8806-7AC70AB42D49}" type="datetimeFigureOut">
              <a:rPr lang="de-DE"/>
              <a:pPr/>
              <a:t>23.04.2008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142682-F933-4FAC-8D17-F952C7192446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A7411F-48EB-4164-8B4F-C5A964001DE9}" type="datetimeFigureOut">
              <a:rPr lang="de-DE"/>
              <a:pPr/>
              <a:t>23.04.2008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8E553-6CF1-45BC-A2A1-C6CEA5C6504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2" name="Picture 8" descr="back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00213"/>
            <a:ext cx="7427912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1F51A1BA-AC62-4B40-A567-BDC71D3E4B29}" type="datetimeFigureOut">
              <a:rPr lang="de-DE"/>
              <a:pPr/>
              <a:t>23.04.2008</a:t>
            </a:fld>
            <a:endParaRPr lang="de-DE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de-DE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EC24078-A277-472B-AA89-9D312DBDE631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SplashScree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050" y="2565400"/>
            <a:ext cx="5715000" cy="2857500"/>
          </a:xfrm>
          <a:prstGeom prst="rect">
            <a:avLst/>
          </a:prstGeom>
          <a:noFill/>
        </p:spPr>
      </p:pic>
      <p:pic>
        <p:nvPicPr>
          <p:cNvPr id="2" name="Titel 1"/>
          <p:cNvPicPr>
            <a:picLocks noGrp="1" noChangeArrowheads="1"/>
          </p:cNvPicPr>
          <p:nvPr>
            <p:ph type="ctrTitle" idx="4294967295"/>
          </p:nvPr>
        </p:nvPicPr>
        <p:blipFill>
          <a:blip r:embed="rId3">
            <a:lum bright="70000" contrast="-70000"/>
          </a:blip>
          <a:srcRect/>
          <a:stretch>
            <a:fillRect/>
          </a:stretch>
        </p:blipFill>
        <p:spPr>
          <a:xfrm>
            <a:off x="1476375" y="-569913"/>
            <a:ext cx="8242300" cy="2054226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tel 1"/>
          <p:cNvPicPr>
            <a:picLocks noGrp="1" noChangeArrowheads="1"/>
          </p:cNvPicPr>
          <p:nvPr>
            <p:ph type="title" idx="4294967295"/>
          </p:nvPr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>
          <a:xfrm>
            <a:off x="901700" y="404813"/>
            <a:ext cx="8242300" cy="1158875"/>
          </a:xfrm>
          <a:noFill/>
          <a:ln/>
        </p:spPr>
      </p:pic>
      <p:pic>
        <p:nvPicPr>
          <p:cNvPr id="5" name="Grafik 4" descr="gu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99950"/>
            <a:ext cx="9144000" cy="6658099"/>
          </a:xfrm>
          <a:prstGeom prst="rect">
            <a:avLst/>
          </a:prstGeom>
        </p:spPr>
      </p:pic>
      <p:pic>
        <p:nvPicPr>
          <p:cNvPr id="6" name="Grafik 5" descr="gu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252350"/>
            <a:ext cx="9144000" cy="66580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tel 1"/>
          <p:cNvPicPr>
            <a:picLocks noGrp="1" noChangeArrowheads="1"/>
          </p:cNvPicPr>
          <p:nvPr>
            <p:ph type="title" idx="4294967295"/>
          </p:nvPr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>
          <a:xfrm>
            <a:off x="901700" y="404813"/>
            <a:ext cx="8242300" cy="1158875"/>
          </a:xfrm>
          <a:noFill/>
          <a:ln/>
        </p:spPr>
      </p:pic>
      <p:pic>
        <p:nvPicPr>
          <p:cNvPr id="4" name="Grafik 3" descr="element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2071678"/>
            <a:ext cx="7229475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tel 1"/>
          <p:cNvPicPr>
            <a:picLocks noGrp="1" noChangeArrowheads="1"/>
          </p:cNvPicPr>
          <p:nvPr>
            <p:ph type="title" idx="4294967295"/>
          </p:nvPr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>
          <a:xfrm>
            <a:off x="901700" y="404813"/>
            <a:ext cx="8242300" cy="1158875"/>
          </a:xfrm>
          <a:noFill/>
          <a:ln/>
        </p:spPr>
      </p:pic>
      <p:pic>
        <p:nvPicPr>
          <p:cNvPr id="5" name="Grafik 4" descr="util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08" y="2000240"/>
            <a:ext cx="658177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tel 1"/>
          <p:cNvPicPr>
            <a:picLocks noGrp="1" noChangeArrowheads="1"/>
          </p:cNvPicPr>
          <p:nvPr>
            <p:ph type="title" idx="4294967295"/>
          </p:nvPr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>
          <a:xfrm>
            <a:off x="901700" y="404813"/>
            <a:ext cx="8242300" cy="1158875"/>
          </a:xfrm>
          <a:noFill/>
          <a:ln/>
        </p:spPr>
      </p:pic>
      <p:sp>
        <p:nvSpPr>
          <p:cNvPr id="12291" name="Inhaltsplatzhalter 2"/>
          <p:cNvSpPr>
            <a:spLocks noGrp="1"/>
          </p:cNvSpPr>
          <p:nvPr>
            <p:ph idx="4294967295"/>
          </p:nvPr>
        </p:nvSpPr>
        <p:spPr>
          <a:ln/>
        </p:spPr>
        <p:txBody>
          <a:bodyPr/>
          <a:lstStyle/>
          <a:p>
            <a:endParaRPr lang="de-DE"/>
          </a:p>
          <a:p>
            <a:r>
              <a:rPr lang="de-DE"/>
              <a:t>Einsatz von JUnit-Tests</a:t>
            </a:r>
          </a:p>
          <a:p>
            <a:r>
              <a:rPr lang="de-DE"/>
              <a:t>Identifizieren von Fehlern mit FindBugs</a:t>
            </a:r>
          </a:p>
          <a:p>
            <a:r>
              <a:rPr lang="de-DE"/>
              <a:t>Ermitteln der Testabdeckung durch EclEmma</a:t>
            </a:r>
          </a:p>
          <a:p>
            <a:r>
              <a:rPr lang="de-DE"/>
              <a:t>Codewalkthrough</a:t>
            </a:r>
          </a:p>
          <a:p>
            <a:endParaRPr lang="de-D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tel 1"/>
          <p:cNvPicPr>
            <a:picLocks noGrp="1" noChangeArrowheads="1"/>
          </p:cNvPicPr>
          <p:nvPr>
            <p:ph type="title" idx="4294967295"/>
          </p:nvPr>
        </p:nvPicPr>
        <p:blipFill>
          <a:blip r:embed="rId3">
            <a:lum bright="-100000" contrast="100000"/>
            <a:grayscl/>
            <a:biLevel thresh="50000"/>
          </a:blip>
          <a:srcRect/>
          <a:stretch>
            <a:fillRect/>
          </a:stretch>
        </p:blipFill>
        <p:spPr>
          <a:xfrm>
            <a:off x="633413" y="2706688"/>
            <a:ext cx="7785100" cy="1158875"/>
          </a:xfrm>
          <a:noFill/>
          <a:ln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tel 1"/>
          <p:cNvPicPr>
            <a:picLocks noGrp="1" noChangeArrowheads="1"/>
          </p:cNvPicPr>
          <p:nvPr>
            <p:ph type="title" idx="4294967295"/>
          </p:nvPr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>
          <a:xfrm>
            <a:off x="901700" y="404813"/>
            <a:ext cx="8242300" cy="1158875"/>
          </a:xfrm>
          <a:noFill/>
          <a:ln/>
        </p:spPr>
      </p:pic>
      <p:sp>
        <p:nvSpPr>
          <p:cNvPr id="4099" name="Inhaltsplatzhalt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Aufgabenstellung</a:t>
            </a:r>
          </a:p>
          <a:p>
            <a:r>
              <a:rPr lang="de-DE"/>
              <a:t>Projektmanagement</a:t>
            </a:r>
          </a:p>
          <a:p>
            <a:r>
              <a:rPr lang="de-DE"/>
              <a:t>Qualitätssicherungen</a:t>
            </a:r>
          </a:p>
          <a:p>
            <a:r>
              <a:rPr lang="de-DE"/>
              <a:t>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tel 1"/>
          <p:cNvPicPr>
            <a:picLocks noGrp="1" noChangeArrowheads="1"/>
          </p:cNvPicPr>
          <p:nvPr>
            <p:ph type="title" idx="4294967295"/>
          </p:nvPr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>
          <a:xfrm>
            <a:off x="901700" y="404813"/>
            <a:ext cx="8242300" cy="1158875"/>
          </a:xfrm>
          <a:noFill/>
          <a:ln/>
        </p:spPr>
      </p:pic>
      <p:sp>
        <p:nvSpPr>
          <p:cNvPr id="5123" name="Inhaltsplatzhalt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Erstellung eines Formeltaschenrechners in JAVA</a:t>
            </a:r>
          </a:p>
          <a:p>
            <a:r>
              <a:rPr lang="de-DE"/>
              <a:t>GUI oder Konsoleneingabe</a:t>
            </a:r>
          </a:p>
          <a:p>
            <a:r>
              <a:rPr lang="de-DE"/>
              <a:t>Variablenunterstützung</a:t>
            </a:r>
          </a:p>
          <a:p>
            <a:r>
              <a:rPr lang="de-DE"/>
              <a:t>Operatoren:</a:t>
            </a:r>
          </a:p>
          <a:p>
            <a:pPr lvl="1">
              <a:buFontTx/>
              <a:buChar char="•"/>
            </a:pPr>
            <a:r>
              <a:rPr lang="de-DE"/>
              <a:t>Grundrechenarten</a:t>
            </a:r>
          </a:p>
          <a:p>
            <a:pPr lvl="1">
              <a:buFontTx/>
              <a:buChar char="•"/>
            </a:pPr>
            <a:r>
              <a:rPr lang="de-DE"/>
              <a:t>pow, sqrt, sin, cos, tan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tel 1"/>
          <p:cNvPicPr>
            <a:picLocks noGrp="1" noChangeArrowheads="1"/>
          </p:cNvPicPr>
          <p:nvPr>
            <p:ph type="title" idx="4294967295"/>
          </p:nvPr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>
          <a:xfrm>
            <a:off x="901700" y="404813"/>
            <a:ext cx="8242300" cy="1158875"/>
          </a:xfrm>
          <a:noFill/>
          <a:ln/>
        </p:spPr>
      </p:pic>
      <p:sp>
        <p:nvSpPr>
          <p:cNvPr id="6147" name="Inhaltsplatzhalt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Projekt-Kickoff</a:t>
            </a:r>
          </a:p>
          <a:p>
            <a:pPr lvl="1">
              <a:buFontTx/>
              <a:buChar char="•"/>
            </a:pPr>
            <a:r>
              <a:rPr lang="de-DE"/>
              <a:t>Brainstorming</a:t>
            </a:r>
          </a:p>
          <a:p>
            <a:r>
              <a:rPr lang="de-DE"/>
              <a:t>Iterativ-Inkrementelles Vorgehen</a:t>
            </a:r>
          </a:p>
          <a:p>
            <a:r>
              <a:rPr lang="de-DE"/>
              <a:t>Festlegen der Iterationen</a:t>
            </a:r>
          </a:p>
          <a:p>
            <a:r>
              <a:rPr lang="de-DE"/>
              <a:t>Erstellen eines Klassendiagramms</a:t>
            </a:r>
          </a:p>
          <a:p>
            <a:r>
              <a:rPr lang="de-DE"/>
              <a:t>Aufteilen in funktionale Arbeitspakete</a:t>
            </a:r>
          </a:p>
          <a:p>
            <a:pPr>
              <a:buFontTx/>
              <a:buNone/>
            </a:pPr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tel 1"/>
          <p:cNvPicPr>
            <a:picLocks noGrp="1" noChangeArrowheads="1"/>
          </p:cNvPicPr>
          <p:nvPr>
            <p:ph type="title" idx="4294967295"/>
          </p:nvPr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>
          <a:xfrm>
            <a:off x="901700" y="404813"/>
            <a:ext cx="8242300" cy="1158875"/>
          </a:xfrm>
          <a:noFill/>
          <a:ln/>
        </p:spPr>
      </p:pic>
      <p:sp>
        <p:nvSpPr>
          <p:cNvPr id="7171" name="Inhaltsplatzhalt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Aufteilung</a:t>
            </a:r>
          </a:p>
          <a:p>
            <a:pPr lvl="1">
              <a:buFontTx/>
              <a:buChar char="•"/>
            </a:pPr>
            <a:r>
              <a:rPr lang="de-DE"/>
              <a:t>Tim 		Userinterface</a:t>
            </a:r>
          </a:p>
          <a:p>
            <a:pPr lvl="1">
              <a:buFontTx/>
              <a:buChar char="•"/>
            </a:pPr>
            <a:r>
              <a:rPr lang="de-DE"/>
              <a:t>Tobias		Stringbereinigung</a:t>
            </a:r>
          </a:p>
          <a:p>
            <a:pPr lvl="1">
              <a:buFontTx/>
              <a:buChar char="•"/>
            </a:pPr>
            <a:r>
              <a:rPr lang="de-DE"/>
              <a:t>André		Stringkonvertierung</a:t>
            </a:r>
          </a:p>
          <a:p>
            <a:pPr lvl="1">
              <a:buFontTx/>
              <a:buChar char="•"/>
            </a:pPr>
            <a:r>
              <a:rPr lang="de-DE"/>
              <a:t>Raphael	Baumabbildung &amp; -berechnung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tel 1"/>
          <p:cNvPicPr>
            <a:picLocks noGrp="1" noChangeArrowheads="1"/>
          </p:cNvPicPr>
          <p:nvPr>
            <p:ph type="title" idx="4294967295"/>
          </p:nvPr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>
          <a:xfrm>
            <a:off x="901700" y="404813"/>
            <a:ext cx="8242300" cy="1158875"/>
          </a:xfrm>
          <a:noFill/>
          <a:ln/>
        </p:spPr>
      </p:pic>
      <p:sp>
        <p:nvSpPr>
          <p:cNvPr id="8195" name="Inhaltsplatzhalt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Einsatz von SVN</a:t>
            </a:r>
          </a:p>
          <a:p>
            <a:r>
              <a:rPr lang="de-DE"/>
              <a:t>Abstimmung durch</a:t>
            </a:r>
          </a:p>
          <a:p>
            <a:pPr lvl="1"/>
            <a:r>
              <a:rPr lang="de-DE"/>
              <a:t>ToDo-Tags im Quellcode</a:t>
            </a:r>
          </a:p>
          <a:p>
            <a:pPr lvl="1"/>
            <a:r>
              <a:rPr lang="de-DE"/>
              <a:t>Telefonkonferenzen</a:t>
            </a:r>
          </a:p>
          <a:p>
            <a:pPr lvl="1"/>
            <a:r>
              <a:rPr lang="de-DE"/>
              <a:t>Instant Messenger / Mail</a:t>
            </a:r>
          </a:p>
          <a:p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tel 1"/>
          <p:cNvPicPr>
            <a:picLocks noGrp="1" noChangeArrowheads="1"/>
          </p:cNvPicPr>
          <p:nvPr>
            <p:ph type="title" idx="4294967295"/>
          </p:nvPr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>
          <a:xfrm>
            <a:off x="901700" y="404813"/>
            <a:ext cx="8242300" cy="1158875"/>
          </a:xfrm>
          <a:noFill/>
          <a:ln/>
        </p:spPr>
      </p:pic>
      <p:sp>
        <p:nvSpPr>
          <p:cNvPr id="9219" name="Inhaltsplatzhalt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Speicherung von Variablen, Operatoren und Nummerischen Objekten in einer Baumstruktur</a:t>
            </a:r>
          </a:p>
          <a:p>
            <a:r>
              <a:rPr lang="de-DE"/>
              <a:t>Abbildung der Variablenwertzuweisung in einem Dictionary</a:t>
            </a:r>
          </a:p>
          <a:p>
            <a:r>
              <a:rPr lang="de-DE"/>
              <a:t>Trennung zwischen Verarbeitungs- und Darstellungslogik</a:t>
            </a:r>
          </a:p>
          <a:p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tel 1"/>
          <p:cNvPicPr>
            <a:picLocks noGrp="1" noChangeArrowheads="1"/>
          </p:cNvPicPr>
          <p:nvPr>
            <p:ph type="title" idx="4294967295"/>
          </p:nvPr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>
          <a:xfrm>
            <a:off x="901700" y="404813"/>
            <a:ext cx="8242300" cy="1158875"/>
          </a:xfrm>
          <a:noFill/>
          <a:ln/>
        </p:spPr>
      </p:pic>
      <p:sp>
        <p:nvSpPr>
          <p:cNvPr id="10243" name="Inhaltsplatzhalter 7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tel 1"/>
          <p:cNvPicPr>
            <a:picLocks noGrp="1" noChangeArrowheads="1"/>
          </p:cNvPicPr>
          <p:nvPr>
            <p:ph type="title" idx="4294967295"/>
          </p:nvPr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>
          <a:xfrm>
            <a:off x="901700" y="404813"/>
            <a:ext cx="8242300" cy="1158875"/>
          </a:xfrm>
          <a:noFill/>
          <a:ln/>
        </p:spPr>
      </p:pic>
      <p:pic>
        <p:nvPicPr>
          <p:cNvPr id="4" name="Inhaltsplatzhalter 3" descr="overview.jpg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1857356" y="2071678"/>
            <a:ext cx="6899740" cy="4425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Standard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</Words>
  <Application>Microsoft PowerPoint</Application>
  <PresentationFormat>Bildschirmpräsentation (4:3)</PresentationFormat>
  <Paragraphs>40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Times New Roman</vt:lpstr>
      <vt:lpstr>Arial</vt:lpstr>
      <vt:lpstr>Lucida Sans</vt:lpstr>
      <vt:lpstr>Book Antiqua</vt:lpstr>
      <vt:lpstr>Wingdings 2</vt:lpstr>
      <vt:lpstr>Wingdings</vt:lpstr>
      <vt:lpstr>Wingdings 3</vt:lpstr>
      <vt:lpstr>Calibri</vt:lpstr>
      <vt:lpstr>Standarddesign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Projektgruppe IV</dc:title>
  <dc:creator>Prozac</dc:creator>
  <cp:lastModifiedBy>Raphael</cp:lastModifiedBy>
  <cp:revision>10</cp:revision>
  <cp:lastPrinted>1601-01-01T00:00:00Z</cp:lastPrinted>
  <dcterms:created xsi:type="dcterms:W3CDTF">2008-04-23T17:23:57Z</dcterms:created>
  <dcterms:modified xsi:type="dcterms:W3CDTF">2008-04-23T19:48:41Z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TC010690501031</vt:lpwstr>
  </property>
</Properties>
</file>