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8" r:id="rId2"/>
    <p:sldId id="276" r:id="rId3"/>
    <p:sldId id="264" r:id="rId4"/>
    <p:sldId id="265" r:id="rId5"/>
    <p:sldId id="267" r:id="rId6"/>
    <p:sldId id="278" r:id="rId7"/>
    <p:sldId id="274" r:id="rId8"/>
    <p:sldId id="275" r:id="rId9"/>
    <p:sldId id="270" r:id="rId10"/>
    <p:sldId id="271" r:id="rId11"/>
    <p:sldId id="272" r:id="rId12"/>
    <p:sldId id="273" r:id="rId13"/>
    <p:sldId id="260" r:id="rId14"/>
    <p:sldId id="261" r:id="rId15"/>
    <p:sldId id="262" r:id="rId16"/>
    <p:sldId id="279"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35" autoAdjust="0"/>
    <p:restoredTop sz="94660"/>
  </p:normalViewPr>
  <p:slideViewPr>
    <p:cSldViewPr snapToGrid="0" showGuides="1">
      <p:cViewPr varScale="1">
        <p:scale>
          <a:sx n="88" d="100"/>
          <a:sy n="88" d="100"/>
        </p:scale>
        <p:origin x="10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7077F066-702D-4209-A80C-043BEF9C539A}" type="datetimeFigureOut">
              <a:rPr lang="en-US" smtClean="0"/>
              <a:t>9/1/2015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2CE8772-2399-4169-822E-80C236CD1CE7}" type="slidenum">
              <a:rPr lang="en-US" smtClean="0"/>
              <a:t>‹#›</a:t>
            </a:fld>
            <a:endParaRPr lang="en-US"/>
          </a:p>
        </p:txBody>
      </p:sp>
    </p:spTree>
    <p:extLst>
      <p:ext uri="{BB962C8B-B14F-4D97-AF65-F5344CB8AC3E}">
        <p14:creationId xmlns:p14="http://schemas.microsoft.com/office/powerpoint/2010/main" val="263419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AD42E3-0C0A-4FF7-B3FA-F3ADEF3BE2CC}" type="slidenum">
              <a:rPr lang="en-US" smtClean="0"/>
              <a:t>4</a:t>
            </a:fld>
            <a:endParaRPr lang="en-US"/>
          </a:p>
        </p:txBody>
      </p:sp>
    </p:spTree>
    <p:extLst>
      <p:ext uri="{BB962C8B-B14F-4D97-AF65-F5344CB8AC3E}">
        <p14:creationId xmlns:p14="http://schemas.microsoft.com/office/powerpoint/2010/main" val="160946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350486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101912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A9C6B-EB3C-4CB5-8645-C2EE6465A22F}"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30886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A9C6B-EB3C-4CB5-8645-C2EE6465A22F}"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71105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A9C6B-EB3C-4CB5-8645-C2EE6465A22F}"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29857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2" y="1584963"/>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80343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A9C6B-EB3C-4CB5-8645-C2EE6465A22F}"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72007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A9C6B-EB3C-4CB5-8645-C2EE6465A22F}" type="datetimeFigureOut">
              <a:rPr lang="en-US" smtClean="0"/>
              <a:t>9/1/2015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36381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5A9C6B-EB3C-4CB5-8645-C2EE6465A22F}"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08115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5A9C6B-EB3C-4CB5-8645-C2EE6465A22F}" type="datetimeFigureOut">
              <a:rPr lang="en-US" smtClean="0"/>
              <a:t>9/1/2015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0173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5A9C6B-EB3C-4CB5-8645-C2EE6465A22F}" type="datetimeFigureOut">
              <a:rPr lang="en-US" smtClean="0"/>
              <a:t>9/1/2015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356406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A9C6B-EB3C-4CB5-8645-C2EE6465A22F}" type="datetimeFigureOut">
              <a:rPr lang="en-US" smtClean="0"/>
              <a:t>9/1/2015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65185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A9C6B-EB3C-4CB5-8645-C2EE6465A22F}"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145001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A9C6B-EB3C-4CB5-8645-C2EE6465A22F}" type="datetimeFigureOut">
              <a:rPr lang="en-US" smtClean="0"/>
              <a:t>9/1/2015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60CC9-2C50-470D-B854-3C624E09020B}" type="slidenum">
              <a:rPr lang="en-US" smtClean="0"/>
              <a:t>‹#›</a:t>
            </a:fld>
            <a:endParaRPr lang="en-US"/>
          </a:p>
        </p:txBody>
      </p:sp>
    </p:spTree>
    <p:extLst>
      <p:ext uri="{BB962C8B-B14F-4D97-AF65-F5344CB8AC3E}">
        <p14:creationId xmlns:p14="http://schemas.microsoft.com/office/powerpoint/2010/main" val="286103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A9C6B-EB3C-4CB5-8645-C2EE6465A22F}" type="datetimeFigureOut">
              <a:rPr lang="en-US" smtClean="0"/>
              <a:t>9/1/2015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60CC9-2C50-470D-B854-3C624E09020B}" type="slidenum">
              <a:rPr lang="en-US" smtClean="0"/>
              <a:t>‹#›</a:t>
            </a:fld>
            <a:endParaRPr lang="en-US"/>
          </a:p>
        </p:txBody>
      </p:sp>
    </p:spTree>
    <p:extLst>
      <p:ext uri="{BB962C8B-B14F-4D97-AF65-F5344CB8AC3E}">
        <p14:creationId xmlns:p14="http://schemas.microsoft.com/office/powerpoint/2010/main" val="81729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Excel_Worksheet1.xlsx"/><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HP Hackathon 2015</a:t>
            </a:r>
            <a:endParaRPr lang="en-US" dirty="0"/>
          </a:p>
        </p:txBody>
      </p:sp>
      <p:sp>
        <p:nvSpPr>
          <p:cNvPr id="3" name="Subtitle 2"/>
          <p:cNvSpPr>
            <a:spLocks noGrp="1"/>
          </p:cNvSpPr>
          <p:nvPr>
            <p:ph type="subTitle" idx="1"/>
          </p:nvPr>
        </p:nvSpPr>
        <p:spPr/>
        <p:txBody>
          <a:bodyPr>
            <a:normAutofit lnSpcReduction="10000"/>
          </a:bodyPr>
          <a:lstStyle/>
          <a:p>
            <a:r>
              <a:rPr lang="en-US" sz="3600" dirty="0" smtClean="0"/>
              <a:t>EA 360</a:t>
            </a:r>
          </a:p>
          <a:p>
            <a:r>
              <a:rPr lang="en-US" sz="3600" dirty="0" smtClean="0"/>
              <a:t>Universal task oriented knowledge context</a:t>
            </a:r>
            <a:endParaRPr lang="en-US" sz="3600" dirty="0" smtClean="0"/>
          </a:p>
          <a:p>
            <a:r>
              <a:rPr lang="en-US" dirty="0" smtClean="0"/>
              <a:t>Stephen </a:t>
            </a:r>
            <a:r>
              <a:rPr lang="en-US" dirty="0" smtClean="0"/>
              <a:t>Theby, Tim Huff &amp; Gilbert Guerrero</a:t>
            </a:r>
            <a:endParaRPr lang="en-US" dirty="0"/>
          </a:p>
        </p:txBody>
      </p:sp>
      <p:sp>
        <p:nvSpPr>
          <p:cNvPr id="4" name="TextBox 3"/>
          <p:cNvSpPr txBox="1"/>
          <p:nvPr/>
        </p:nvSpPr>
        <p:spPr>
          <a:xfrm>
            <a:off x="9456420" y="5981700"/>
            <a:ext cx="1218603" cy="369332"/>
          </a:xfrm>
          <a:prstGeom prst="rect">
            <a:avLst/>
          </a:prstGeom>
          <a:noFill/>
        </p:spPr>
        <p:txBody>
          <a:bodyPr wrap="none" rtlCol="0">
            <a:spAutoFit/>
          </a:bodyPr>
          <a:lstStyle/>
          <a:p>
            <a:r>
              <a:rPr lang="en-US" dirty="0" smtClean="0"/>
              <a:t>2 Sep </a:t>
            </a:r>
            <a:r>
              <a:rPr lang="en-US" dirty="0" smtClean="0"/>
              <a:t>2015</a:t>
            </a:r>
            <a:endParaRPr lang="en-US" dirty="0"/>
          </a:p>
        </p:txBody>
      </p:sp>
    </p:spTree>
    <p:extLst>
      <p:ext uri="{BB962C8B-B14F-4D97-AF65-F5344CB8AC3E}">
        <p14:creationId xmlns:p14="http://schemas.microsoft.com/office/powerpoint/2010/main" val="3168700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4595446" cy="619612"/>
          </a:xfrm>
        </p:spPr>
        <p:txBody>
          <a:bodyPr>
            <a:normAutofit fontScale="90000"/>
          </a:bodyPr>
          <a:lstStyle/>
          <a:p>
            <a:r>
              <a:rPr lang="en-US" dirty="0" smtClean="0"/>
              <a:t>Story capture</a:t>
            </a:r>
            <a:endParaRPr lang="en-US" dirty="0"/>
          </a:p>
        </p:txBody>
      </p:sp>
      <p:sp>
        <p:nvSpPr>
          <p:cNvPr id="6" name="Rectangle 5"/>
          <p:cNvSpPr/>
          <p:nvPr/>
        </p:nvSpPr>
        <p:spPr>
          <a:xfrm>
            <a:off x="4431322" y="108669"/>
            <a:ext cx="3924300" cy="1200329"/>
          </a:xfrm>
          <a:prstGeom prst="rect">
            <a:avLst/>
          </a:prstGeom>
        </p:spPr>
        <p:txBody>
          <a:bodyPr wrap="square">
            <a:spAutoFit/>
          </a:bodyPr>
          <a:lstStyle/>
          <a:p>
            <a:r>
              <a:rPr lang="en-US" sz="1200" dirty="0" smtClean="0"/>
              <a:t>Each card contains the following data:</a:t>
            </a:r>
          </a:p>
          <a:p>
            <a:r>
              <a:rPr lang="en-US" sz="1200" dirty="0" smtClean="0"/>
              <a:t>    Story </a:t>
            </a:r>
            <a:r>
              <a:rPr lang="en-US" sz="1200" dirty="0" err="1" smtClean="0"/>
              <a:t>FormattedID</a:t>
            </a:r>
            <a:endParaRPr lang="en-US" sz="1200" dirty="0" smtClean="0"/>
          </a:p>
          <a:p>
            <a:r>
              <a:rPr lang="en-US" sz="1200" dirty="0" smtClean="0"/>
              <a:t>    Story owner and profile picture</a:t>
            </a:r>
          </a:p>
          <a:p>
            <a:r>
              <a:rPr lang="en-US" sz="1200" dirty="0" smtClean="0"/>
              <a:t>    Story name</a:t>
            </a:r>
          </a:p>
          <a:p>
            <a:r>
              <a:rPr lang="en-US" sz="1200" dirty="0" smtClean="0"/>
              <a:t>    Story description</a:t>
            </a:r>
          </a:p>
          <a:p>
            <a:r>
              <a:rPr lang="en-US" sz="1200" dirty="0" smtClean="0"/>
              <a:t>   </a:t>
            </a:r>
            <a:r>
              <a:rPr lang="en-US" sz="1200" dirty="0" smtClean="0"/>
              <a:t> Story </a:t>
            </a:r>
            <a:r>
              <a:rPr lang="en-US" sz="1200" dirty="0" smtClean="0"/>
              <a:t>estimate</a:t>
            </a:r>
            <a:endParaRPr lang="en-US" sz="1200" dirty="0"/>
          </a:p>
        </p:txBody>
      </p:sp>
      <p:pic>
        <p:nvPicPr>
          <p:cNvPr id="7" name="Picture 6"/>
          <p:cNvPicPr>
            <a:picLocks noChangeAspect="1"/>
          </p:cNvPicPr>
          <p:nvPr/>
        </p:nvPicPr>
        <p:blipFill>
          <a:blip r:embed="rId2"/>
          <a:stretch>
            <a:fillRect/>
          </a:stretch>
        </p:blipFill>
        <p:spPr>
          <a:xfrm>
            <a:off x="1072662" y="1279800"/>
            <a:ext cx="9431308" cy="4991360"/>
          </a:xfrm>
          <a:prstGeom prst="rect">
            <a:avLst/>
          </a:prstGeom>
        </p:spPr>
      </p:pic>
      <p:sp>
        <p:nvSpPr>
          <p:cNvPr id="8" name="TextBox 7"/>
          <p:cNvSpPr txBox="1"/>
          <p:nvPr/>
        </p:nvSpPr>
        <p:spPr>
          <a:xfrm>
            <a:off x="7315111" y="130115"/>
            <a:ext cx="3737562" cy="1477328"/>
          </a:xfrm>
          <a:prstGeom prst="rect">
            <a:avLst/>
          </a:prstGeom>
          <a:noFill/>
        </p:spPr>
        <p:txBody>
          <a:bodyPr wrap="none" rtlCol="0">
            <a:spAutoFit/>
          </a:bodyPr>
          <a:lstStyle/>
          <a:p>
            <a:r>
              <a:rPr lang="en-US" dirty="0" smtClean="0"/>
              <a:t>Business Epic </a:t>
            </a:r>
            <a:r>
              <a:rPr lang="en-US" dirty="0" smtClean="0">
                <a:sym typeface="Wingdings" panose="05000000000000000000" pitchFamily="2" charset="2"/>
              </a:rPr>
              <a:t> Portfolio backlog</a:t>
            </a:r>
          </a:p>
          <a:p>
            <a:endParaRPr lang="en-US" dirty="0" smtClean="0"/>
          </a:p>
          <a:p>
            <a:r>
              <a:rPr lang="en-US" dirty="0" smtClean="0"/>
              <a:t>Story </a:t>
            </a:r>
            <a:r>
              <a:rPr lang="en-US" dirty="0" smtClean="0"/>
              <a:t>management &amp; implementation</a:t>
            </a:r>
          </a:p>
          <a:p>
            <a:pPr marL="285750" indent="-285750">
              <a:buFont typeface="Arial" panose="020B0604020202020204" pitchFamily="34" charset="0"/>
              <a:buChar char="•"/>
            </a:pPr>
            <a:r>
              <a:rPr lang="en-US" dirty="0" smtClean="0"/>
              <a:t>SCRUM</a:t>
            </a:r>
            <a:endParaRPr lang="en-US" dirty="0" smtClean="0"/>
          </a:p>
          <a:p>
            <a:pPr marL="285750" indent="-285750">
              <a:buFont typeface="Arial" panose="020B0604020202020204" pitchFamily="34" charset="0"/>
              <a:buChar char="•"/>
            </a:pPr>
            <a:r>
              <a:rPr lang="en-US" dirty="0" smtClean="0"/>
              <a:t>Extreme Programming (XP)</a:t>
            </a:r>
            <a:endParaRPr lang="en-US" dirty="0"/>
          </a:p>
        </p:txBody>
      </p:sp>
    </p:spTree>
    <p:extLst>
      <p:ext uri="{BB962C8B-B14F-4D97-AF65-F5344CB8AC3E}">
        <p14:creationId xmlns:p14="http://schemas.microsoft.com/office/powerpoint/2010/main" val="3071905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9398"/>
          </a:xfrm>
        </p:spPr>
        <p:txBody>
          <a:bodyPr/>
          <a:lstStyle/>
          <a:p>
            <a:r>
              <a:rPr lang="en-US" dirty="0" smtClean="0"/>
              <a:t>User Story </a:t>
            </a:r>
            <a:r>
              <a:rPr lang="en-US" dirty="0" smtClean="0"/>
              <a:t>– Standards example</a:t>
            </a:r>
            <a:endParaRPr lang="en-US" dirty="0"/>
          </a:p>
        </p:txBody>
      </p:sp>
      <p:pic>
        <p:nvPicPr>
          <p:cNvPr id="4" name="Picture 3"/>
          <p:cNvPicPr>
            <a:picLocks noChangeAspect="1"/>
          </p:cNvPicPr>
          <p:nvPr/>
        </p:nvPicPr>
        <p:blipFill>
          <a:blip r:embed="rId2"/>
          <a:stretch>
            <a:fillRect/>
          </a:stretch>
        </p:blipFill>
        <p:spPr>
          <a:xfrm>
            <a:off x="941560" y="1041983"/>
            <a:ext cx="7632072" cy="5626994"/>
          </a:xfrm>
          <a:prstGeom prst="rect">
            <a:avLst/>
          </a:prstGeom>
        </p:spPr>
      </p:pic>
      <p:pic>
        <p:nvPicPr>
          <p:cNvPr id="5" name="Picture 4"/>
          <p:cNvPicPr>
            <a:picLocks noChangeAspect="1"/>
          </p:cNvPicPr>
          <p:nvPr/>
        </p:nvPicPr>
        <p:blipFill>
          <a:blip r:embed="rId3"/>
          <a:stretch>
            <a:fillRect/>
          </a:stretch>
        </p:blipFill>
        <p:spPr>
          <a:xfrm>
            <a:off x="6328372" y="2360653"/>
            <a:ext cx="1775469" cy="1613393"/>
          </a:xfrm>
          <a:prstGeom prst="rect">
            <a:avLst/>
          </a:prstGeom>
        </p:spPr>
      </p:pic>
      <p:pic>
        <p:nvPicPr>
          <p:cNvPr id="6" name="Picture 5"/>
          <p:cNvPicPr>
            <a:picLocks noChangeAspect="1"/>
          </p:cNvPicPr>
          <p:nvPr/>
        </p:nvPicPr>
        <p:blipFill>
          <a:blip r:embed="rId4"/>
          <a:stretch>
            <a:fillRect/>
          </a:stretch>
        </p:blipFill>
        <p:spPr>
          <a:xfrm>
            <a:off x="1412341" y="2491981"/>
            <a:ext cx="1616798" cy="1482065"/>
          </a:xfrm>
          <a:prstGeom prst="rect">
            <a:avLst/>
          </a:prstGeom>
        </p:spPr>
      </p:pic>
    </p:spTree>
    <p:extLst>
      <p:ext uri="{BB962C8B-B14F-4D97-AF65-F5344CB8AC3E}">
        <p14:creationId xmlns:p14="http://schemas.microsoft.com/office/powerpoint/2010/main" val="323593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6681"/>
          </a:xfrm>
        </p:spPr>
        <p:txBody>
          <a:bodyPr/>
          <a:lstStyle/>
          <a:p>
            <a:r>
              <a:rPr lang="en-US" dirty="0" smtClean="0"/>
              <a:t>Splitting </a:t>
            </a:r>
            <a:r>
              <a:rPr lang="en-US" dirty="0" smtClean="0"/>
              <a:t>Stories - Guidelines</a:t>
            </a:r>
            <a:endParaRPr lang="en-US" dirty="0"/>
          </a:p>
        </p:txBody>
      </p:sp>
      <p:pic>
        <p:nvPicPr>
          <p:cNvPr id="3" name="Picture 2"/>
          <p:cNvPicPr>
            <a:picLocks noChangeAspect="1"/>
          </p:cNvPicPr>
          <p:nvPr/>
        </p:nvPicPr>
        <p:blipFill>
          <a:blip r:embed="rId2"/>
          <a:stretch>
            <a:fillRect/>
          </a:stretch>
        </p:blipFill>
        <p:spPr>
          <a:xfrm>
            <a:off x="838200" y="1580891"/>
            <a:ext cx="10252201" cy="3696218"/>
          </a:xfrm>
          <a:prstGeom prst="rect">
            <a:avLst/>
          </a:prstGeom>
        </p:spPr>
      </p:pic>
      <p:sp>
        <p:nvSpPr>
          <p:cNvPr id="4" name="Rectangle 3"/>
          <p:cNvSpPr/>
          <p:nvPr/>
        </p:nvSpPr>
        <p:spPr>
          <a:xfrm>
            <a:off x="3358836" y="4870764"/>
            <a:ext cx="1892174" cy="334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096000" y="2662331"/>
            <a:ext cx="3933825" cy="1895475"/>
          </a:xfrm>
          <a:prstGeom prst="rect">
            <a:avLst/>
          </a:prstGeom>
        </p:spPr>
      </p:pic>
      <p:cxnSp>
        <p:nvCxnSpPr>
          <p:cNvPr id="7" name="Elbow Connector 6"/>
          <p:cNvCxnSpPr/>
          <p:nvPr/>
        </p:nvCxnSpPr>
        <p:spPr>
          <a:xfrm flipV="1">
            <a:off x="5404919" y="4427145"/>
            <a:ext cx="1792586" cy="67900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47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8451"/>
          </a:xfrm>
        </p:spPr>
        <p:txBody>
          <a:bodyPr/>
          <a:lstStyle/>
          <a:p>
            <a:r>
              <a:rPr lang="en-US" dirty="0" smtClean="0"/>
              <a:t>Spikes - Guidelines</a:t>
            </a:r>
            <a:endParaRPr lang="en-US" dirty="0"/>
          </a:p>
        </p:txBody>
      </p:sp>
      <p:pic>
        <p:nvPicPr>
          <p:cNvPr id="3" name="Picture 2"/>
          <p:cNvPicPr>
            <a:picLocks noChangeAspect="1"/>
          </p:cNvPicPr>
          <p:nvPr/>
        </p:nvPicPr>
        <p:blipFill>
          <a:blip r:embed="rId2"/>
          <a:stretch>
            <a:fillRect/>
          </a:stretch>
        </p:blipFill>
        <p:spPr>
          <a:xfrm>
            <a:off x="777206" y="1192759"/>
            <a:ext cx="9579776" cy="5153612"/>
          </a:xfrm>
          <a:prstGeom prst="rect">
            <a:avLst/>
          </a:prstGeom>
        </p:spPr>
      </p:pic>
    </p:spTree>
    <p:extLst>
      <p:ext uri="{BB962C8B-B14F-4D97-AF65-F5344CB8AC3E}">
        <p14:creationId xmlns:p14="http://schemas.microsoft.com/office/powerpoint/2010/main" val="149381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039"/>
          </a:xfrm>
        </p:spPr>
        <p:txBody>
          <a:bodyPr/>
          <a:lstStyle/>
          <a:p>
            <a:r>
              <a:rPr lang="en-US" dirty="0" smtClean="0"/>
              <a:t>Spike </a:t>
            </a:r>
            <a:r>
              <a:rPr lang="en-US" dirty="0" smtClean="0"/>
              <a:t>Guidelines </a:t>
            </a:r>
            <a:r>
              <a:rPr lang="en-US" dirty="0" err="1" smtClean="0"/>
              <a:t>con’t</a:t>
            </a:r>
            <a:endParaRPr lang="en-US" dirty="0"/>
          </a:p>
        </p:txBody>
      </p:sp>
      <p:pic>
        <p:nvPicPr>
          <p:cNvPr id="3" name="Picture 2"/>
          <p:cNvPicPr>
            <a:picLocks noChangeAspect="1"/>
          </p:cNvPicPr>
          <p:nvPr/>
        </p:nvPicPr>
        <p:blipFill>
          <a:blip r:embed="rId2"/>
          <a:stretch>
            <a:fillRect/>
          </a:stretch>
        </p:blipFill>
        <p:spPr>
          <a:xfrm>
            <a:off x="878301" y="1294039"/>
            <a:ext cx="10202675" cy="5030561"/>
          </a:xfrm>
          <a:prstGeom prst="rect">
            <a:avLst/>
          </a:prstGeom>
        </p:spPr>
      </p:pic>
    </p:spTree>
    <p:extLst>
      <p:ext uri="{BB962C8B-B14F-4D97-AF65-F5344CB8AC3E}">
        <p14:creationId xmlns:p14="http://schemas.microsoft.com/office/powerpoint/2010/main" val="183761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989"/>
          </a:xfrm>
        </p:spPr>
        <p:txBody>
          <a:bodyPr/>
          <a:lstStyle/>
          <a:p>
            <a:r>
              <a:rPr lang="en-US" dirty="0" smtClean="0"/>
              <a:t>Glossary</a:t>
            </a:r>
            <a:endParaRPr lang="en-US" dirty="0"/>
          </a:p>
        </p:txBody>
      </p:sp>
      <p:pic>
        <p:nvPicPr>
          <p:cNvPr id="3" name="Picture 2"/>
          <p:cNvPicPr>
            <a:picLocks noChangeAspect="1"/>
          </p:cNvPicPr>
          <p:nvPr/>
        </p:nvPicPr>
        <p:blipFill>
          <a:blip r:embed="rId2"/>
          <a:stretch>
            <a:fillRect/>
          </a:stretch>
        </p:blipFill>
        <p:spPr>
          <a:xfrm>
            <a:off x="2117215" y="1076387"/>
            <a:ext cx="7636385" cy="5408089"/>
          </a:xfrm>
          <a:prstGeom prst="rect">
            <a:avLst/>
          </a:prstGeom>
        </p:spPr>
      </p:pic>
    </p:spTree>
    <p:extLst>
      <p:ext uri="{BB962C8B-B14F-4D97-AF65-F5344CB8AC3E}">
        <p14:creationId xmlns:p14="http://schemas.microsoft.com/office/powerpoint/2010/main" val="101417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lstStyle/>
          <a:p>
            <a:r>
              <a:rPr lang="en-US" dirty="0" smtClean="0"/>
              <a:t>Agile </a:t>
            </a:r>
            <a:r>
              <a:rPr lang="en-US" dirty="0" err="1" smtClean="0"/>
              <a:t>Statusing</a:t>
            </a:r>
            <a:endParaRPr lang="en-US" dirty="0"/>
          </a:p>
        </p:txBody>
      </p:sp>
      <p:pic>
        <p:nvPicPr>
          <p:cNvPr id="3" name="Picture 2"/>
          <p:cNvPicPr>
            <a:picLocks noChangeAspect="1"/>
          </p:cNvPicPr>
          <p:nvPr/>
        </p:nvPicPr>
        <p:blipFill>
          <a:blip r:embed="rId2"/>
          <a:stretch>
            <a:fillRect/>
          </a:stretch>
        </p:blipFill>
        <p:spPr>
          <a:xfrm>
            <a:off x="1665514" y="1220145"/>
            <a:ext cx="9065079" cy="5320807"/>
          </a:xfrm>
          <a:prstGeom prst="rect">
            <a:avLst/>
          </a:prstGeom>
        </p:spPr>
      </p:pic>
    </p:spTree>
    <p:extLst>
      <p:ext uri="{BB962C8B-B14F-4D97-AF65-F5344CB8AC3E}">
        <p14:creationId xmlns:p14="http://schemas.microsoft.com/office/powerpoint/2010/main" val="43096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360 Summary</a:t>
            </a:r>
            <a:endParaRPr lang="en-US" dirty="0"/>
          </a:p>
        </p:txBody>
      </p:sp>
      <p:sp>
        <p:nvSpPr>
          <p:cNvPr id="3" name="Content Placeholder 2"/>
          <p:cNvSpPr>
            <a:spLocks noGrp="1"/>
          </p:cNvSpPr>
          <p:nvPr>
            <p:ph idx="1"/>
          </p:nvPr>
        </p:nvSpPr>
        <p:spPr>
          <a:xfrm>
            <a:off x="838200" y="1531710"/>
            <a:ext cx="10515600" cy="4351338"/>
          </a:xfrm>
        </p:spPr>
        <p:txBody>
          <a:bodyPr/>
          <a:lstStyle/>
          <a:p>
            <a:r>
              <a:rPr lang="en-US" dirty="0" smtClean="0"/>
              <a:t>Idea : universal </a:t>
            </a:r>
            <a:r>
              <a:rPr lang="en-US" i="1" dirty="0" smtClean="0"/>
              <a:t>task oriented</a:t>
            </a:r>
            <a:r>
              <a:rPr lang="en-US" dirty="0" smtClean="0"/>
              <a:t> knowledge context; </a:t>
            </a:r>
          </a:p>
          <a:p>
            <a:r>
              <a:rPr lang="en-US" dirty="0" smtClean="0"/>
              <a:t>Audience: all employees</a:t>
            </a:r>
          </a:p>
          <a:p>
            <a:r>
              <a:rPr lang="en-US" dirty="0" smtClean="0"/>
              <a:t>Value: $86,500 per minute </a:t>
            </a:r>
            <a:r>
              <a:rPr lang="en-US" sz="2000" dirty="0" smtClean="0"/>
              <a:t>($1.73 FBR</a:t>
            </a:r>
            <a:r>
              <a:rPr lang="en-US" sz="2000" baseline="30000" dirty="0" smtClean="0"/>
              <a:t>1</a:t>
            </a:r>
            <a:r>
              <a:rPr lang="en-US" sz="2000" dirty="0" smtClean="0"/>
              <a:t> @ 50,000 employees</a:t>
            </a:r>
            <a:r>
              <a:rPr lang="en-US" sz="2000" baseline="30000" dirty="0" smtClean="0"/>
              <a:t>2 </a:t>
            </a:r>
            <a:r>
              <a:rPr lang="en-US" sz="2000" dirty="0" smtClean="0"/>
              <a:t>@ 96 minutes per day</a:t>
            </a:r>
            <a:r>
              <a:rPr lang="en-US" sz="2000" baseline="30000" dirty="0" smtClean="0"/>
              <a:t>3</a:t>
            </a:r>
            <a:r>
              <a:rPr lang="en-US" dirty="0" smtClean="0"/>
              <a:t>)</a:t>
            </a:r>
          </a:p>
          <a:p>
            <a:r>
              <a:rPr lang="en-US" dirty="0" smtClean="0"/>
              <a:t>Self correcting; employees maintain knowledge artifacts via request mechanism routed to responsibility queues; missing knowledge explicitly evident in greyed out 360 icons.</a:t>
            </a:r>
            <a:endParaRPr lang="en-US" dirty="0"/>
          </a:p>
          <a:p>
            <a:endParaRPr lang="en-US" dirty="0" smtClean="0"/>
          </a:p>
          <a:p>
            <a:endParaRPr lang="en-US" dirty="0" smtClean="0"/>
          </a:p>
        </p:txBody>
      </p:sp>
      <p:sp>
        <p:nvSpPr>
          <p:cNvPr id="4" name="TextBox 3"/>
          <p:cNvSpPr txBox="1"/>
          <p:nvPr/>
        </p:nvSpPr>
        <p:spPr>
          <a:xfrm>
            <a:off x="783771" y="5203371"/>
            <a:ext cx="10515600" cy="1323439"/>
          </a:xfrm>
          <a:prstGeom prst="rect">
            <a:avLst/>
          </a:prstGeom>
          <a:noFill/>
        </p:spPr>
        <p:txBody>
          <a:bodyPr wrap="square" rtlCol="0">
            <a:spAutoFit/>
          </a:bodyPr>
          <a:lstStyle/>
          <a:p>
            <a:r>
              <a:rPr lang="en-US" sz="1600" dirty="0" smtClean="0"/>
              <a:t>1 Fully Burdened Rate</a:t>
            </a:r>
          </a:p>
          <a:p>
            <a:r>
              <a:rPr lang="en-US" sz="1600" dirty="0" smtClean="0"/>
              <a:t>2 Assumes that </a:t>
            </a:r>
            <a:r>
              <a:rPr lang="en-US" sz="1600" i="1" dirty="0" smtClean="0"/>
              <a:t>all employees of HPI are knowledge workers</a:t>
            </a:r>
            <a:r>
              <a:rPr lang="en-US" sz="1600" dirty="0" smtClean="0"/>
              <a:t> who could benefit from this assistance approach</a:t>
            </a:r>
          </a:p>
          <a:p>
            <a:r>
              <a:rPr lang="en-US" sz="1600" dirty="0" smtClean="0"/>
              <a:t>3 Assumes 20% of 8 hour day is spent searching for mechanisms to do assigned work, e.g. guidelines, standards, completed work examples,  tools, subject matter experts (SMEs), similar problem solutions, special interest group and forum discussions.  It also includes procedures on how to acquire suggested tools. </a:t>
            </a:r>
            <a:endParaRPr lang="en-US" sz="1600" dirty="0"/>
          </a:p>
        </p:txBody>
      </p:sp>
      <p:pic>
        <p:nvPicPr>
          <p:cNvPr id="6" name="Picture 5"/>
          <p:cNvPicPr>
            <a:picLocks noChangeAspect="1"/>
          </p:cNvPicPr>
          <p:nvPr/>
        </p:nvPicPr>
        <p:blipFill>
          <a:blip r:embed="rId2"/>
          <a:stretch>
            <a:fillRect/>
          </a:stretch>
        </p:blipFill>
        <p:spPr>
          <a:xfrm>
            <a:off x="2432276" y="4422321"/>
            <a:ext cx="5324475" cy="647700"/>
          </a:xfrm>
          <a:prstGeom prst="rect">
            <a:avLst/>
          </a:prstGeom>
        </p:spPr>
      </p:pic>
    </p:spTree>
    <p:extLst>
      <p:ext uri="{BB962C8B-B14F-4D97-AF65-F5344CB8AC3E}">
        <p14:creationId xmlns:p14="http://schemas.microsoft.com/office/powerpoint/2010/main" val="422971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996918" y="2477862"/>
            <a:ext cx="1200150" cy="447675"/>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p:txBody>
          <a:bodyPr/>
          <a:lstStyle/>
          <a:p>
            <a:r>
              <a:rPr lang="en-US" dirty="0" smtClean="0"/>
              <a:t>Productivity and Profitability</a:t>
            </a:r>
            <a:endParaRPr lang="en-US" dirty="0"/>
          </a:p>
        </p:txBody>
      </p:sp>
      <p:sp>
        <p:nvSpPr>
          <p:cNvPr id="3" name="Content Placeholder 2"/>
          <p:cNvSpPr>
            <a:spLocks noGrp="1"/>
          </p:cNvSpPr>
          <p:nvPr>
            <p:ph idx="1"/>
          </p:nvPr>
        </p:nvSpPr>
        <p:spPr>
          <a:xfrm>
            <a:off x="959005" y="1669207"/>
            <a:ext cx="7940580" cy="1371359"/>
          </a:xfrm>
        </p:spPr>
        <p:txBody>
          <a:bodyPr>
            <a:normAutofit/>
          </a:bodyPr>
          <a:lstStyle/>
          <a:p>
            <a:r>
              <a:rPr lang="en-US" sz="2000" i="1" dirty="0"/>
              <a:t>Profitability</a:t>
            </a:r>
            <a:r>
              <a:rPr lang="en-US" sz="2000" dirty="0"/>
              <a:t> </a:t>
            </a:r>
            <a:r>
              <a:rPr lang="en-US" sz="2000" dirty="0" smtClean="0"/>
              <a:t>drives all enterprises but </a:t>
            </a:r>
            <a:r>
              <a:rPr lang="en-US" sz="2000" i="1" dirty="0" smtClean="0"/>
              <a:t>especially startups</a:t>
            </a:r>
            <a:endParaRPr lang="en-US" sz="2000" i="1" dirty="0"/>
          </a:p>
          <a:p>
            <a:pPr lvl="1"/>
            <a:r>
              <a:rPr lang="en-US" sz="1600" dirty="0"/>
              <a:t>Profit ratio = Revenue/Expense</a:t>
            </a:r>
          </a:p>
          <a:p>
            <a:pPr lvl="1"/>
            <a:r>
              <a:rPr lang="en-US" sz="1600" dirty="0"/>
              <a:t>Revenue = Output quantities * Output prices</a:t>
            </a:r>
          </a:p>
          <a:p>
            <a:pPr lvl="1"/>
            <a:r>
              <a:rPr lang="en-US" sz="1600" dirty="0"/>
              <a:t>Expense = Input quantities * Input prices</a:t>
            </a:r>
          </a:p>
          <a:p>
            <a:endParaRPr lang="en-US" sz="2000" dirty="0" smtClean="0"/>
          </a:p>
          <a:p>
            <a:endParaRPr lang="en-US" sz="2000" dirty="0"/>
          </a:p>
          <a:p>
            <a:endParaRPr lang="en-US" sz="20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973" y="2478034"/>
            <a:ext cx="3756645" cy="76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054608" y="3194028"/>
            <a:ext cx="2501262" cy="738664"/>
          </a:xfrm>
          <a:prstGeom prst="rect">
            <a:avLst/>
          </a:prstGeom>
          <a:noFill/>
        </p:spPr>
        <p:txBody>
          <a:bodyPr wrap="none" rtlCol="0">
            <a:spAutoFit/>
          </a:bodyPr>
          <a:lstStyle/>
          <a:p>
            <a:r>
              <a:rPr lang="en-US" sz="1400" dirty="0"/>
              <a:t>We can make a profit two ways:</a:t>
            </a:r>
          </a:p>
          <a:p>
            <a:pPr marL="228600" indent="-228600">
              <a:buAutoNum type="arabicParenBoth"/>
            </a:pPr>
            <a:r>
              <a:rPr lang="en-US" sz="1400" dirty="0"/>
              <a:t>High price recovery</a:t>
            </a:r>
          </a:p>
          <a:p>
            <a:pPr marL="228600" indent="-228600">
              <a:buAutoNum type="arabicParenBoth"/>
            </a:pPr>
            <a:r>
              <a:rPr lang="en-US" sz="1400" dirty="0"/>
              <a:t>High productivity</a:t>
            </a:r>
          </a:p>
        </p:txBody>
      </p:sp>
      <p:sp>
        <p:nvSpPr>
          <p:cNvPr id="5" name="TextBox 4"/>
          <p:cNvSpPr txBox="1"/>
          <p:nvPr/>
        </p:nvSpPr>
        <p:spPr>
          <a:xfrm>
            <a:off x="8071857" y="3901394"/>
            <a:ext cx="2633934" cy="1323439"/>
          </a:xfrm>
          <a:prstGeom prst="rect">
            <a:avLst/>
          </a:prstGeom>
          <a:noFill/>
        </p:spPr>
        <p:txBody>
          <a:bodyPr wrap="square" rtlCol="0">
            <a:spAutoFit/>
          </a:bodyPr>
          <a:lstStyle/>
          <a:p>
            <a:r>
              <a:rPr lang="en-US" sz="1600" b="1" i="1" dirty="0">
                <a:solidFill>
                  <a:schemeClr val="tx2"/>
                </a:solidFill>
              </a:rPr>
              <a:t>When HP has high productivity it can continue to lower prices and still remain profitable and competitive.</a:t>
            </a:r>
          </a:p>
        </p:txBody>
      </p:sp>
      <p:cxnSp>
        <p:nvCxnSpPr>
          <p:cNvPr id="9" name="Straight Arrow Connector 8"/>
          <p:cNvCxnSpPr/>
          <p:nvPr/>
        </p:nvCxnSpPr>
        <p:spPr>
          <a:xfrm>
            <a:off x="8596993" y="2277836"/>
            <a:ext cx="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2410" y="1313078"/>
            <a:ext cx="1346800" cy="954107"/>
          </a:xfrm>
          <a:prstGeom prst="rect">
            <a:avLst/>
          </a:prstGeom>
          <a:noFill/>
        </p:spPr>
        <p:txBody>
          <a:bodyPr wrap="square" rtlCol="0">
            <a:spAutoFit/>
          </a:bodyPr>
          <a:lstStyle/>
          <a:p>
            <a:r>
              <a:rPr lang="en-US" sz="1400" i="1" dirty="0"/>
              <a:t>We need to concentrate  on this ratio across all processes</a:t>
            </a:r>
          </a:p>
        </p:txBody>
      </p:sp>
      <p:sp>
        <p:nvSpPr>
          <p:cNvPr id="10" name="TextBox 9"/>
          <p:cNvSpPr txBox="1"/>
          <p:nvPr/>
        </p:nvSpPr>
        <p:spPr>
          <a:xfrm>
            <a:off x="6664330" y="2638793"/>
            <a:ext cx="564514" cy="307777"/>
          </a:xfrm>
          <a:prstGeom prst="rect">
            <a:avLst/>
          </a:prstGeom>
          <a:noFill/>
        </p:spPr>
        <p:txBody>
          <a:bodyPr wrap="none" rtlCol="0">
            <a:spAutoFit/>
          </a:bodyPr>
          <a:lstStyle/>
          <a:p>
            <a:r>
              <a:rPr lang="en-US" sz="1400" dirty="0"/>
              <a:t>Ratio</a:t>
            </a:r>
          </a:p>
        </p:txBody>
      </p:sp>
      <p:sp>
        <p:nvSpPr>
          <p:cNvPr id="11" name="TextBox 10"/>
          <p:cNvSpPr txBox="1"/>
          <p:nvPr/>
        </p:nvSpPr>
        <p:spPr>
          <a:xfrm>
            <a:off x="6783584" y="2909135"/>
            <a:ext cx="976549" cy="253916"/>
          </a:xfrm>
          <a:prstGeom prst="rect">
            <a:avLst/>
          </a:prstGeom>
          <a:noFill/>
        </p:spPr>
        <p:txBody>
          <a:bodyPr wrap="none" rtlCol="0">
            <a:spAutoFit/>
          </a:bodyPr>
          <a:lstStyle/>
          <a:p>
            <a:r>
              <a:rPr lang="en-US" sz="1050" dirty="0"/>
              <a:t>(1=breakeven)</a:t>
            </a:r>
          </a:p>
        </p:txBody>
      </p:sp>
      <p:sp>
        <p:nvSpPr>
          <p:cNvPr id="14" name="TextBox 13"/>
          <p:cNvSpPr txBox="1"/>
          <p:nvPr/>
        </p:nvSpPr>
        <p:spPr>
          <a:xfrm>
            <a:off x="9629991" y="1157188"/>
            <a:ext cx="1063477" cy="1169551"/>
          </a:xfrm>
          <a:prstGeom prst="rect">
            <a:avLst/>
          </a:prstGeom>
          <a:noFill/>
        </p:spPr>
        <p:txBody>
          <a:bodyPr wrap="square" rtlCol="0">
            <a:spAutoFit/>
          </a:bodyPr>
          <a:lstStyle/>
          <a:p>
            <a:r>
              <a:rPr lang="en-US" sz="1400" i="1" dirty="0"/>
              <a:t>Let our sales team slide this ratio to get the sale</a:t>
            </a:r>
          </a:p>
        </p:txBody>
      </p:sp>
      <p:cxnSp>
        <p:nvCxnSpPr>
          <p:cNvPr id="15" name="Straight Arrow Connector 14"/>
          <p:cNvCxnSpPr/>
          <p:nvPr/>
        </p:nvCxnSpPr>
        <p:spPr>
          <a:xfrm>
            <a:off x="9797143" y="2277836"/>
            <a:ext cx="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7833194" y="3987664"/>
            <a:ext cx="276045" cy="172528"/>
          </a:xfrm>
          <a:prstGeom prst="right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91963" y="4176418"/>
            <a:ext cx="276045" cy="172528"/>
          </a:xfrm>
          <a:prstGeom prst="right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0865" y="4070679"/>
            <a:ext cx="5453478" cy="707886"/>
          </a:xfrm>
          <a:prstGeom prst="rect">
            <a:avLst/>
          </a:prstGeom>
        </p:spPr>
        <p:txBody>
          <a:bodyPr wrap="square">
            <a:spAutoFit/>
          </a:bodyPr>
          <a:lstStyle/>
          <a:p>
            <a:pPr marL="285750" indent="-285750">
              <a:buFont typeface="Arial" panose="020B0604020202020204" pitchFamily="34" charset="0"/>
              <a:buChar char="•"/>
            </a:pPr>
            <a:r>
              <a:rPr lang="en-US" sz="2000" dirty="0"/>
              <a:t>How do we detect </a:t>
            </a:r>
            <a:r>
              <a:rPr lang="en-US" sz="2000" b="1" dirty="0"/>
              <a:t>productivity leaks</a:t>
            </a:r>
            <a:r>
              <a:rPr lang="en-US" sz="2000" dirty="0"/>
              <a:t> and what are our </a:t>
            </a:r>
            <a:r>
              <a:rPr lang="en-US" sz="2000" i="1" dirty="0"/>
              <a:t>productivity improvement strategies</a:t>
            </a:r>
            <a:r>
              <a:rPr lang="en-US" sz="2000" dirty="0"/>
              <a:t>?</a:t>
            </a:r>
          </a:p>
        </p:txBody>
      </p:sp>
    </p:spTree>
    <p:extLst>
      <p:ext uri="{BB962C8B-B14F-4D97-AF65-F5344CB8AC3E}">
        <p14:creationId xmlns:p14="http://schemas.microsoft.com/office/powerpoint/2010/main" val="775023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74639"/>
            <a:ext cx="8229600" cy="743129"/>
          </a:xfrm>
        </p:spPr>
        <p:txBody>
          <a:bodyPr>
            <a:noAutofit/>
          </a:bodyPr>
          <a:lstStyle/>
          <a:p>
            <a:r>
              <a:rPr lang="en-US" sz="2800" dirty="0"/>
              <a:t>Productivity Strategies &amp; Improvement Discovery</a:t>
            </a:r>
          </a:p>
        </p:txBody>
      </p:sp>
      <p:grpSp>
        <p:nvGrpSpPr>
          <p:cNvPr id="35" name="Group 34"/>
          <p:cNvGrpSpPr/>
          <p:nvPr/>
        </p:nvGrpSpPr>
        <p:grpSpPr>
          <a:xfrm>
            <a:off x="1770491" y="1371104"/>
            <a:ext cx="4226417" cy="4255909"/>
            <a:chOff x="733425" y="1943100"/>
            <a:chExt cx="4705206" cy="3601170"/>
          </a:xfrm>
        </p:grpSpPr>
        <p:sp>
          <p:nvSpPr>
            <p:cNvPr id="5" name="TextBox 4"/>
            <p:cNvSpPr txBox="1"/>
            <p:nvPr/>
          </p:nvSpPr>
          <p:spPr>
            <a:xfrm>
              <a:off x="933449" y="2085975"/>
              <a:ext cx="1533526" cy="286470"/>
            </a:xfrm>
            <a:prstGeom prst="rect">
              <a:avLst/>
            </a:prstGeom>
            <a:noFill/>
          </p:spPr>
          <p:txBody>
            <a:bodyPr wrap="square" rtlCol="0">
              <a:spAutoFit/>
            </a:bodyPr>
            <a:lstStyle/>
            <a:p>
              <a:r>
                <a:rPr lang="en-US" sz="1600" dirty="0"/>
                <a:t>Work Smarter</a:t>
              </a:r>
            </a:p>
          </p:txBody>
        </p:sp>
        <p:sp>
          <p:nvSpPr>
            <p:cNvPr id="6" name="TextBox 5"/>
            <p:cNvSpPr txBox="1"/>
            <p:nvPr/>
          </p:nvSpPr>
          <p:spPr>
            <a:xfrm>
              <a:off x="2771775" y="1943100"/>
              <a:ext cx="1187116" cy="286470"/>
            </a:xfrm>
            <a:prstGeom prst="rect">
              <a:avLst/>
            </a:prstGeom>
            <a:noFill/>
          </p:spPr>
          <p:txBody>
            <a:bodyPr wrap="none" rtlCol="0">
              <a:spAutoFit/>
            </a:bodyPr>
            <a:lstStyle/>
            <a:p>
              <a:r>
                <a:rPr lang="en-US" sz="1600" dirty="0"/>
                <a:t>Output Up</a:t>
              </a:r>
            </a:p>
          </p:txBody>
        </p:sp>
        <p:cxnSp>
          <p:nvCxnSpPr>
            <p:cNvPr id="8" name="Straight Connector 7"/>
            <p:cNvCxnSpPr/>
            <p:nvPr/>
          </p:nvCxnSpPr>
          <p:spPr>
            <a:xfrm>
              <a:off x="2847975" y="2257425"/>
              <a:ext cx="100965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81300" y="2200275"/>
              <a:ext cx="1260284" cy="286470"/>
            </a:xfrm>
            <a:prstGeom prst="rect">
              <a:avLst/>
            </a:prstGeom>
            <a:noFill/>
          </p:spPr>
          <p:txBody>
            <a:bodyPr wrap="none" rtlCol="0">
              <a:spAutoFit/>
            </a:bodyPr>
            <a:lstStyle/>
            <a:p>
              <a:r>
                <a:rPr lang="en-US" sz="1600" dirty="0"/>
                <a:t>Input Same</a:t>
              </a:r>
            </a:p>
          </p:txBody>
        </p:sp>
        <p:sp>
          <p:nvSpPr>
            <p:cNvPr id="12" name="TextBox 11"/>
            <p:cNvSpPr txBox="1"/>
            <p:nvPr/>
          </p:nvSpPr>
          <p:spPr>
            <a:xfrm>
              <a:off x="2476500" y="2085975"/>
              <a:ext cx="319800" cy="286470"/>
            </a:xfrm>
            <a:prstGeom prst="rect">
              <a:avLst/>
            </a:prstGeom>
            <a:noFill/>
          </p:spPr>
          <p:txBody>
            <a:bodyPr wrap="none" rtlCol="0">
              <a:spAutoFit/>
            </a:bodyPr>
            <a:lstStyle/>
            <a:p>
              <a:r>
                <a:rPr lang="en-US" sz="1600" dirty="0"/>
                <a:t>=</a:t>
              </a:r>
            </a:p>
          </p:txBody>
        </p:sp>
        <p:sp>
          <p:nvSpPr>
            <p:cNvPr id="13" name="TextBox 12"/>
            <p:cNvSpPr txBox="1"/>
            <p:nvPr/>
          </p:nvSpPr>
          <p:spPr>
            <a:xfrm>
              <a:off x="923924" y="2895600"/>
              <a:ext cx="1533526" cy="286470"/>
            </a:xfrm>
            <a:prstGeom prst="rect">
              <a:avLst/>
            </a:prstGeom>
            <a:noFill/>
          </p:spPr>
          <p:txBody>
            <a:bodyPr wrap="square" rtlCol="0">
              <a:spAutoFit/>
            </a:bodyPr>
            <a:lstStyle/>
            <a:p>
              <a:r>
                <a:rPr lang="en-US" sz="1600" dirty="0"/>
                <a:t>Reduce Costs</a:t>
              </a:r>
            </a:p>
          </p:txBody>
        </p:sp>
        <p:sp>
          <p:nvSpPr>
            <p:cNvPr id="14" name="TextBox 13"/>
            <p:cNvSpPr txBox="1"/>
            <p:nvPr/>
          </p:nvSpPr>
          <p:spPr>
            <a:xfrm>
              <a:off x="2771775" y="2762250"/>
              <a:ext cx="1431605" cy="286470"/>
            </a:xfrm>
            <a:prstGeom prst="rect">
              <a:avLst/>
            </a:prstGeom>
            <a:noFill/>
          </p:spPr>
          <p:txBody>
            <a:bodyPr wrap="none" rtlCol="0">
              <a:spAutoFit/>
            </a:bodyPr>
            <a:lstStyle/>
            <a:p>
              <a:r>
                <a:rPr lang="en-US" sz="1600" dirty="0"/>
                <a:t>Output Same</a:t>
              </a:r>
            </a:p>
          </p:txBody>
        </p:sp>
        <p:cxnSp>
          <p:nvCxnSpPr>
            <p:cNvPr id="15" name="Straight Connector 14"/>
            <p:cNvCxnSpPr/>
            <p:nvPr/>
          </p:nvCxnSpPr>
          <p:spPr>
            <a:xfrm>
              <a:off x="2838450" y="3067050"/>
              <a:ext cx="1009650" cy="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775" y="3009900"/>
              <a:ext cx="1295047" cy="286470"/>
            </a:xfrm>
            <a:prstGeom prst="rect">
              <a:avLst/>
            </a:prstGeom>
            <a:noFill/>
          </p:spPr>
          <p:txBody>
            <a:bodyPr wrap="none" rtlCol="0">
              <a:spAutoFit/>
            </a:bodyPr>
            <a:lstStyle/>
            <a:p>
              <a:r>
                <a:rPr lang="en-US" sz="1600" dirty="0"/>
                <a:t>Input Down</a:t>
              </a:r>
            </a:p>
          </p:txBody>
        </p:sp>
        <p:sp>
          <p:nvSpPr>
            <p:cNvPr id="17" name="TextBox 16"/>
            <p:cNvSpPr txBox="1"/>
            <p:nvPr/>
          </p:nvSpPr>
          <p:spPr>
            <a:xfrm>
              <a:off x="2466975" y="2895600"/>
              <a:ext cx="319800" cy="286470"/>
            </a:xfrm>
            <a:prstGeom prst="rect">
              <a:avLst/>
            </a:prstGeom>
            <a:noFill/>
          </p:spPr>
          <p:txBody>
            <a:bodyPr wrap="none" rtlCol="0">
              <a:spAutoFit/>
            </a:bodyPr>
            <a:lstStyle/>
            <a:p>
              <a:r>
                <a:rPr lang="en-US" sz="1600" dirty="0"/>
                <a:t>=</a:t>
              </a:r>
            </a:p>
          </p:txBody>
        </p:sp>
        <p:sp>
          <p:nvSpPr>
            <p:cNvPr id="18" name="TextBox 17"/>
            <p:cNvSpPr txBox="1"/>
            <p:nvPr/>
          </p:nvSpPr>
          <p:spPr>
            <a:xfrm>
              <a:off x="733425" y="3638550"/>
              <a:ext cx="1733551" cy="286470"/>
            </a:xfrm>
            <a:prstGeom prst="rect">
              <a:avLst/>
            </a:prstGeom>
            <a:noFill/>
          </p:spPr>
          <p:txBody>
            <a:bodyPr wrap="square" rtlCol="0">
              <a:spAutoFit/>
            </a:bodyPr>
            <a:lstStyle/>
            <a:p>
              <a:r>
                <a:rPr lang="en-US" sz="1600" b="1" dirty="0"/>
                <a:t>Work Effectively</a:t>
              </a:r>
            </a:p>
          </p:txBody>
        </p:sp>
        <p:sp>
          <p:nvSpPr>
            <p:cNvPr id="19" name="TextBox 18"/>
            <p:cNvSpPr txBox="1"/>
            <p:nvPr/>
          </p:nvSpPr>
          <p:spPr>
            <a:xfrm>
              <a:off x="2781300" y="3505200"/>
              <a:ext cx="1187116" cy="286470"/>
            </a:xfrm>
            <a:prstGeom prst="rect">
              <a:avLst/>
            </a:prstGeom>
            <a:noFill/>
          </p:spPr>
          <p:txBody>
            <a:bodyPr wrap="none" rtlCol="0">
              <a:spAutoFit/>
            </a:bodyPr>
            <a:lstStyle/>
            <a:p>
              <a:r>
                <a:rPr lang="en-US" sz="1600" dirty="0"/>
                <a:t>Output Up</a:t>
              </a:r>
            </a:p>
          </p:txBody>
        </p:sp>
        <p:cxnSp>
          <p:nvCxnSpPr>
            <p:cNvPr id="20" name="Straight Connector 19"/>
            <p:cNvCxnSpPr/>
            <p:nvPr/>
          </p:nvCxnSpPr>
          <p:spPr>
            <a:xfrm>
              <a:off x="2847975" y="3810000"/>
              <a:ext cx="100965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81300" y="3752850"/>
              <a:ext cx="1295047" cy="286470"/>
            </a:xfrm>
            <a:prstGeom prst="rect">
              <a:avLst/>
            </a:prstGeom>
            <a:noFill/>
          </p:spPr>
          <p:txBody>
            <a:bodyPr wrap="none" rtlCol="0">
              <a:spAutoFit/>
            </a:bodyPr>
            <a:lstStyle/>
            <a:p>
              <a:r>
                <a:rPr lang="en-US" sz="1600" dirty="0"/>
                <a:t>Input Down</a:t>
              </a:r>
            </a:p>
          </p:txBody>
        </p:sp>
        <p:sp>
          <p:nvSpPr>
            <p:cNvPr id="22" name="TextBox 21"/>
            <p:cNvSpPr txBox="1"/>
            <p:nvPr/>
          </p:nvSpPr>
          <p:spPr>
            <a:xfrm>
              <a:off x="2476500" y="3638550"/>
              <a:ext cx="319800" cy="286470"/>
            </a:xfrm>
            <a:prstGeom prst="rect">
              <a:avLst/>
            </a:prstGeom>
            <a:noFill/>
          </p:spPr>
          <p:txBody>
            <a:bodyPr wrap="none" rtlCol="0">
              <a:spAutoFit/>
            </a:bodyPr>
            <a:lstStyle/>
            <a:p>
              <a:r>
                <a:rPr lang="en-US" sz="1600" dirty="0"/>
                <a:t>=</a:t>
              </a:r>
            </a:p>
          </p:txBody>
        </p:sp>
        <p:sp>
          <p:nvSpPr>
            <p:cNvPr id="24" name="TextBox 23"/>
            <p:cNvSpPr txBox="1"/>
            <p:nvPr/>
          </p:nvSpPr>
          <p:spPr>
            <a:xfrm>
              <a:off x="752475" y="4429125"/>
              <a:ext cx="1733551" cy="286470"/>
            </a:xfrm>
            <a:prstGeom prst="rect">
              <a:avLst/>
            </a:prstGeom>
            <a:noFill/>
          </p:spPr>
          <p:txBody>
            <a:bodyPr wrap="square" rtlCol="0">
              <a:spAutoFit/>
            </a:bodyPr>
            <a:lstStyle/>
            <a:p>
              <a:r>
                <a:rPr lang="en-US" sz="1600" dirty="0"/>
                <a:t>Manage Growth</a:t>
              </a:r>
            </a:p>
          </p:txBody>
        </p:sp>
        <p:sp>
          <p:nvSpPr>
            <p:cNvPr id="25" name="TextBox 24"/>
            <p:cNvSpPr txBox="1"/>
            <p:nvPr/>
          </p:nvSpPr>
          <p:spPr>
            <a:xfrm>
              <a:off x="2800351" y="4295775"/>
              <a:ext cx="1187116" cy="286470"/>
            </a:xfrm>
            <a:prstGeom prst="rect">
              <a:avLst/>
            </a:prstGeom>
            <a:noFill/>
          </p:spPr>
          <p:txBody>
            <a:bodyPr wrap="none" rtlCol="0">
              <a:spAutoFit/>
            </a:bodyPr>
            <a:lstStyle/>
            <a:p>
              <a:r>
                <a:rPr lang="en-US" sz="1600" dirty="0"/>
                <a:t>Output Up</a:t>
              </a:r>
            </a:p>
          </p:txBody>
        </p:sp>
        <p:cxnSp>
          <p:nvCxnSpPr>
            <p:cNvPr id="26" name="Straight Connector 25"/>
            <p:cNvCxnSpPr/>
            <p:nvPr/>
          </p:nvCxnSpPr>
          <p:spPr>
            <a:xfrm>
              <a:off x="2867025" y="4600575"/>
              <a:ext cx="1009650" cy="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00351" y="4543425"/>
              <a:ext cx="2638280" cy="286470"/>
            </a:xfrm>
            <a:prstGeom prst="rect">
              <a:avLst/>
            </a:prstGeom>
            <a:noFill/>
          </p:spPr>
          <p:txBody>
            <a:bodyPr wrap="none" rtlCol="0">
              <a:spAutoFit/>
            </a:bodyPr>
            <a:lstStyle/>
            <a:p>
              <a:r>
                <a:rPr lang="en-US" sz="1600" dirty="0"/>
                <a:t>Input up by lessor amount</a:t>
              </a:r>
            </a:p>
          </p:txBody>
        </p:sp>
        <p:sp>
          <p:nvSpPr>
            <p:cNvPr id="28" name="TextBox 27"/>
            <p:cNvSpPr txBox="1"/>
            <p:nvPr/>
          </p:nvSpPr>
          <p:spPr>
            <a:xfrm>
              <a:off x="2495550" y="4429125"/>
              <a:ext cx="319800" cy="286470"/>
            </a:xfrm>
            <a:prstGeom prst="rect">
              <a:avLst/>
            </a:prstGeom>
            <a:noFill/>
          </p:spPr>
          <p:txBody>
            <a:bodyPr wrap="none" rtlCol="0">
              <a:spAutoFit/>
            </a:bodyPr>
            <a:lstStyle/>
            <a:p>
              <a:r>
                <a:rPr lang="en-US" sz="1600" dirty="0"/>
                <a:t>=</a:t>
              </a:r>
            </a:p>
          </p:txBody>
        </p:sp>
        <p:sp>
          <p:nvSpPr>
            <p:cNvPr id="29" name="TextBox 28"/>
            <p:cNvSpPr txBox="1"/>
            <p:nvPr/>
          </p:nvSpPr>
          <p:spPr>
            <a:xfrm>
              <a:off x="1257301" y="5124450"/>
              <a:ext cx="1276350" cy="286470"/>
            </a:xfrm>
            <a:prstGeom prst="rect">
              <a:avLst/>
            </a:prstGeom>
            <a:noFill/>
          </p:spPr>
          <p:txBody>
            <a:bodyPr wrap="square" rtlCol="0">
              <a:spAutoFit/>
            </a:bodyPr>
            <a:lstStyle/>
            <a:p>
              <a:r>
                <a:rPr lang="en-US" sz="1600" dirty="0"/>
                <a:t>Pare Down</a:t>
              </a:r>
            </a:p>
          </p:txBody>
        </p:sp>
        <p:sp>
          <p:nvSpPr>
            <p:cNvPr id="30" name="TextBox 29"/>
            <p:cNvSpPr txBox="1"/>
            <p:nvPr/>
          </p:nvSpPr>
          <p:spPr>
            <a:xfrm>
              <a:off x="2800350" y="5010150"/>
              <a:ext cx="1466369" cy="286470"/>
            </a:xfrm>
            <a:prstGeom prst="rect">
              <a:avLst/>
            </a:prstGeom>
            <a:noFill/>
          </p:spPr>
          <p:txBody>
            <a:bodyPr wrap="none" rtlCol="0">
              <a:spAutoFit/>
            </a:bodyPr>
            <a:lstStyle/>
            <a:p>
              <a:r>
                <a:rPr lang="en-US" sz="1600" dirty="0"/>
                <a:t>Output Down</a:t>
              </a:r>
            </a:p>
          </p:txBody>
        </p:sp>
        <p:cxnSp>
          <p:nvCxnSpPr>
            <p:cNvPr id="31" name="Straight Connector 30"/>
            <p:cNvCxnSpPr/>
            <p:nvPr/>
          </p:nvCxnSpPr>
          <p:spPr>
            <a:xfrm>
              <a:off x="2867025" y="5314950"/>
              <a:ext cx="1009650"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00350" y="5257800"/>
              <a:ext cx="1820291" cy="286470"/>
            </a:xfrm>
            <a:prstGeom prst="rect">
              <a:avLst/>
            </a:prstGeom>
            <a:noFill/>
          </p:spPr>
          <p:txBody>
            <a:bodyPr wrap="none" rtlCol="0">
              <a:spAutoFit/>
            </a:bodyPr>
            <a:lstStyle/>
            <a:p>
              <a:r>
                <a:rPr lang="en-US" sz="1600" dirty="0"/>
                <a:t>Input down more</a:t>
              </a:r>
            </a:p>
          </p:txBody>
        </p:sp>
        <p:sp>
          <p:nvSpPr>
            <p:cNvPr id="33" name="TextBox 32"/>
            <p:cNvSpPr txBox="1"/>
            <p:nvPr/>
          </p:nvSpPr>
          <p:spPr>
            <a:xfrm>
              <a:off x="2495550" y="5143500"/>
              <a:ext cx="319800" cy="286470"/>
            </a:xfrm>
            <a:prstGeom prst="rect">
              <a:avLst/>
            </a:prstGeom>
            <a:noFill/>
          </p:spPr>
          <p:txBody>
            <a:bodyPr wrap="none" rtlCol="0">
              <a:spAutoFit/>
            </a:bodyPr>
            <a:lstStyle/>
            <a:p>
              <a:r>
                <a:rPr lang="en-US" sz="1600" dirty="0"/>
                <a:t>=</a:t>
              </a:r>
            </a:p>
          </p:txBody>
        </p:sp>
      </p:grpSp>
      <p:sp>
        <p:nvSpPr>
          <p:cNvPr id="34" name="TextBox 33"/>
          <p:cNvSpPr txBox="1"/>
          <p:nvPr/>
        </p:nvSpPr>
        <p:spPr>
          <a:xfrm>
            <a:off x="6144629" y="2867275"/>
            <a:ext cx="3952875" cy="3539430"/>
          </a:xfrm>
          <a:prstGeom prst="rect">
            <a:avLst/>
          </a:prstGeom>
          <a:noFill/>
        </p:spPr>
        <p:txBody>
          <a:bodyPr wrap="square" rtlCol="0">
            <a:spAutoFit/>
          </a:bodyPr>
          <a:lstStyle/>
          <a:p>
            <a:r>
              <a:rPr lang="en-US" sz="1600" b="1" dirty="0"/>
              <a:t>How do we detect potential problem areas?  </a:t>
            </a:r>
            <a:r>
              <a:rPr lang="en-US" sz="1600" b="1" i="1" dirty="0"/>
              <a:t>We search for the following signals </a:t>
            </a:r>
            <a:r>
              <a:rPr lang="en-US" sz="1600" b="1" i="1" dirty="0" smtClean="0"/>
              <a:t>… Leaks</a:t>
            </a:r>
            <a:endParaRPr lang="en-US" sz="1600" b="1" dirty="0"/>
          </a:p>
          <a:p>
            <a:pPr marL="285750" indent="-285750">
              <a:buFont typeface="Arial" pitchFamily="34" charset="0"/>
              <a:buChar char="•"/>
            </a:pPr>
            <a:r>
              <a:rPr lang="en-US" sz="1600" dirty="0"/>
              <a:t>Unnecessary iteration (rework)</a:t>
            </a:r>
          </a:p>
          <a:p>
            <a:pPr marL="285750" indent="-285750">
              <a:buFont typeface="Arial" pitchFamily="34" charset="0"/>
              <a:buChar char="•"/>
            </a:pPr>
            <a:r>
              <a:rPr lang="en-US" sz="1600" dirty="0"/>
              <a:t>High manual effort</a:t>
            </a:r>
          </a:p>
          <a:p>
            <a:pPr marL="285750" indent="-285750">
              <a:buFont typeface="Arial" pitchFamily="34" charset="0"/>
              <a:buChar char="•"/>
            </a:pPr>
            <a:r>
              <a:rPr lang="en-US" sz="1600" dirty="0"/>
              <a:t>Lack of explicit procedures</a:t>
            </a:r>
          </a:p>
          <a:p>
            <a:pPr marL="285750" indent="-285750">
              <a:buFont typeface="Arial" pitchFamily="34" charset="0"/>
              <a:buChar char="•"/>
            </a:pPr>
            <a:r>
              <a:rPr lang="en-US" sz="1600" dirty="0"/>
              <a:t>High ambiguity in one or more tasks</a:t>
            </a:r>
          </a:p>
          <a:p>
            <a:pPr marL="285750" indent="-285750">
              <a:buFont typeface="Arial" pitchFamily="34" charset="0"/>
              <a:buChar char="•"/>
            </a:pPr>
            <a:r>
              <a:rPr lang="en-US" sz="1600" dirty="0"/>
              <a:t>Lack of completion criteria</a:t>
            </a:r>
          </a:p>
          <a:p>
            <a:pPr marL="285750" indent="-285750">
              <a:buFont typeface="Arial" pitchFamily="34" charset="0"/>
              <a:buChar char="•"/>
            </a:pPr>
            <a:r>
              <a:rPr lang="en-US" sz="1600" dirty="0"/>
              <a:t>High people coordination</a:t>
            </a:r>
          </a:p>
          <a:p>
            <a:pPr marL="285750" indent="-285750">
              <a:buFont typeface="Arial" pitchFamily="34" charset="0"/>
              <a:buChar char="•"/>
            </a:pPr>
            <a:r>
              <a:rPr lang="en-US" sz="1600" dirty="0"/>
              <a:t>High person to person communication</a:t>
            </a:r>
          </a:p>
          <a:p>
            <a:pPr marL="285750" indent="-285750">
              <a:buFont typeface="Arial" pitchFamily="34" charset="0"/>
              <a:buChar char="•"/>
            </a:pPr>
            <a:r>
              <a:rPr lang="en-US" sz="1600" dirty="0"/>
              <a:t>High complexity</a:t>
            </a:r>
          </a:p>
          <a:p>
            <a:pPr marL="285750" indent="-285750">
              <a:buFont typeface="Arial" pitchFamily="34" charset="0"/>
              <a:buChar char="•"/>
            </a:pPr>
            <a:r>
              <a:rPr lang="en-US" sz="1600" i="1" dirty="0"/>
              <a:t>Low reuse of known information</a:t>
            </a:r>
            <a:r>
              <a:rPr lang="en-US" sz="1600" dirty="0"/>
              <a:t> (360</a:t>
            </a:r>
            <a:r>
              <a:rPr lang="en-US" sz="1600" baseline="30000" dirty="0"/>
              <a:t>o</a:t>
            </a:r>
            <a:r>
              <a:rPr lang="en-US" sz="1600" dirty="0"/>
              <a:t>)</a:t>
            </a:r>
          </a:p>
          <a:p>
            <a:pPr marL="285750" indent="-285750">
              <a:buFont typeface="Arial" pitchFamily="34" charset="0"/>
              <a:buChar char="•"/>
            </a:pPr>
            <a:r>
              <a:rPr lang="en-US" sz="1600" dirty="0"/>
              <a:t>Inability to recognize operational patterns</a:t>
            </a:r>
          </a:p>
          <a:p>
            <a:pPr marL="285750" indent="-285750">
              <a:buFont typeface="Arial" pitchFamily="34" charset="0"/>
              <a:buChar char="•"/>
            </a:pPr>
            <a:r>
              <a:rPr lang="en-US" sz="1600" dirty="0"/>
              <a:t>Embedding of rules into </a:t>
            </a:r>
            <a:r>
              <a:rPr lang="en-US" sz="1600" dirty="0" smtClean="0"/>
              <a:t>procedure</a:t>
            </a:r>
          </a:p>
          <a:p>
            <a:pPr marL="285750" indent="-285750">
              <a:buFont typeface="Arial" pitchFamily="34" charset="0"/>
              <a:buChar char="•"/>
            </a:pPr>
            <a:r>
              <a:rPr lang="en-US" sz="1600" dirty="0" smtClean="0"/>
              <a:t>Lack of tool usage</a:t>
            </a:r>
            <a:endParaRPr lang="en-US"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837" y="1048703"/>
            <a:ext cx="4358763" cy="1697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7280745" y="2305878"/>
            <a:ext cx="445273"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nvPr>
        </p:nvGraphicFramePr>
        <p:xfrm>
          <a:off x="5145818" y="2900116"/>
          <a:ext cx="914400" cy="771525"/>
        </p:xfrm>
        <a:graphic>
          <a:graphicData uri="http://schemas.openxmlformats.org/presentationml/2006/ole">
            <mc:AlternateContent xmlns:mc="http://schemas.openxmlformats.org/markup-compatibility/2006">
              <mc:Choice xmlns:v="urn:schemas-microsoft-com:vml" Requires="v">
                <p:oleObj spid="_x0000_s1058"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5145818" y="2900116"/>
                        <a:ext cx="914400" cy="771525"/>
                      </a:xfrm>
                      <a:prstGeom prst="rect">
                        <a:avLst/>
                      </a:prstGeom>
                    </p:spPr>
                  </p:pic>
                </p:oleObj>
              </mc:Fallback>
            </mc:AlternateContent>
          </a:graphicData>
        </a:graphic>
      </p:graphicFrame>
      <p:sp>
        <p:nvSpPr>
          <p:cNvPr id="36" name="Right Arrow 35"/>
          <p:cNvSpPr/>
          <p:nvPr/>
        </p:nvSpPr>
        <p:spPr>
          <a:xfrm rot="10800000">
            <a:off x="9972134" y="3189514"/>
            <a:ext cx="249551" cy="192041"/>
          </a:xfrm>
          <a:prstGeom prst="right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9792212" y="5344886"/>
            <a:ext cx="396817" cy="255302"/>
          </a:xfrm>
          <a:prstGeom prst="right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1481277" y="3459400"/>
            <a:ext cx="276045" cy="172528"/>
          </a:xfrm>
          <a:prstGeom prst="right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0593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39838" y="772008"/>
          <a:ext cx="10841622" cy="5617906"/>
        </p:xfrm>
        <a:graphic>
          <a:graphicData uri="http://schemas.openxmlformats.org/drawingml/2006/table">
            <a:tbl>
              <a:tblPr firstRow="1" bandRow="1">
                <a:tableStyleId>{073A0DAA-6AF3-43AB-8588-CEC1D06C72B9}</a:tableStyleId>
              </a:tblPr>
              <a:tblGrid>
                <a:gridCol w="5420811"/>
                <a:gridCol w="5420811"/>
              </a:tblGrid>
              <a:tr h="2808953">
                <a:tc>
                  <a:txBody>
                    <a:bodyPr/>
                    <a:lstStyle/>
                    <a:p>
                      <a:endParaRPr lang="en-US" sz="2400" dirty="0"/>
                    </a:p>
                  </a:txBody>
                  <a:tcPr marL="121920" marR="121920" marT="60960" marB="60960">
                    <a:solidFill>
                      <a:schemeClr val="accent1">
                        <a:lumMod val="20000"/>
                        <a:lumOff val="80000"/>
                      </a:schemeClr>
                    </a:solidFill>
                  </a:tcPr>
                </a:tc>
                <a:tc>
                  <a:txBody>
                    <a:bodyPr/>
                    <a:lstStyle/>
                    <a:p>
                      <a:endParaRPr lang="en-US" sz="2400" dirty="0"/>
                    </a:p>
                  </a:txBody>
                  <a:tcPr marL="121920" marR="121920" marT="60960" marB="60960">
                    <a:solidFill>
                      <a:schemeClr val="accent1">
                        <a:lumMod val="20000"/>
                        <a:lumOff val="80000"/>
                      </a:schemeClr>
                    </a:solidFill>
                  </a:tcPr>
                </a:tc>
              </a:tr>
              <a:tr h="2808953">
                <a:tc>
                  <a:txBody>
                    <a:bodyPr/>
                    <a:lstStyle/>
                    <a:p>
                      <a:endParaRPr lang="en-US" sz="2400" dirty="0"/>
                    </a:p>
                  </a:txBody>
                  <a:tcPr marL="121920" marR="121920" marT="60960" marB="60960">
                    <a:solidFill>
                      <a:schemeClr val="accent1">
                        <a:lumMod val="20000"/>
                        <a:lumOff val="80000"/>
                      </a:schemeClr>
                    </a:solidFill>
                  </a:tcPr>
                </a:tc>
                <a:tc>
                  <a:txBody>
                    <a:bodyPr/>
                    <a:lstStyle/>
                    <a:p>
                      <a:endParaRPr lang="en-US" sz="2400" dirty="0"/>
                    </a:p>
                  </a:txBody>
                  <a:tcPr marL="121920" marR="121920" marT="60960" marB="60960">
                    <a:solidFill>
                      <a:schemeClr val="accent1">
                        <a:lumMod val="20000"/>
                        <a:lumOff val="80000"/>
                      </a:schemeClr>
                    </a:solidFill>
                  </a:tcPr>
                </a:tc>
              </a:tr>
            </a:tbl>
          </a:graphicData>
        </a:graphic>
      </p:graphicFrame>
      <p:sp>
        <p:nvSpPr>
          <p:cNvPr id="24" name="Rounded Rectangle 23"/>
          <p:cNvSpPr/>
          <p:nvPr/>
        </p:nvSpPr>
        <p:spPr>
          <a:xfrm>
            <a:off x="5038166" y="2626001"/>
            <a:ext cx="1622612" cy="233979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t>ReST</a:t>
            </a:r>
            <a:r>
              <a:rPr lang="en-US" sz="1600" baseline="30000" dirty="0"/>
              <a:t>2</a:t>
            </a:r>
            <a:r>
              <a:rPr lang="en-US" sz="1600" dirty="0"/>
              <a:t> </a:t>
            </a:r>
            <a:endParaRPr lang="en-US" sz="1867" dirty="0"/>
          </a:p>
        </p:txBody>
      </p:sp>
      <p:sp>
        <p:nvSpPr>
          <p:cNvPr id="5" name="Title 4"/>
          <p:cNvSpPr>
            <a:spLocks noGrp="1"/>
          </p:cNvSpPr>
          <p:nvPr>
            <p:ph type="title"/>
          </p:nvPr>
        </p:nvSpPr>
        <p:spPr>
          <a:xfrm>
            <a:off x="441960" y="106598"/>
            <a:ext cx="10822941" cy="574516"/>
          </a:xfrm>
        </p:spPr>
        <p:txBody>
          <a:bodyPr>
            <a:normAutofit fontScale="90000"/>
          </a:bodyPr>
          <a:lstStyle/>
          <a:p>
            <a:r>
              <a:rPr lang="en-US" dirty="0" smtClean="0"/>
              <a:t>Development Studios &amp; Task Mechanisms</a:t>
            </a:r>
            <a:endParaRPr lang="en-US" dirty="0"/>
          </a:p>
        </p:txBody>
      </p:sp>
      <p:sp>
        <p:nvSpPr>
          <p:cNvPr id="7" name="TextBox 6"/>
          <p:cNvSpPr txBox="1"/>
          <p:nvPr/>
        </p:nvSpPr>
        <p:spPr>
          <a:xfrm>
            <a:off x="648183" y="1019348"/>
            <a:ext cx="4726871" cy="338554"/>
          </a:xfrm>
          <a:prstGeom prst="rect">
            <a:avLst/>
          </a:prstGeom>
          <a:noFill/>
        </p:spPr>
        <p:txBody>
          <a:bodyPr wrap="none" rtlCol="0">
            <a:spAutoFit/>
          </a:bodyPr>
          <a:lstStyle/>
          <a:p>
            <a:pPr defTabSz="573603">
              <a:spcAft>
                <a:spcPts val="533"/>
              </a:spcAft>
              <a:buSzPct val="100000"/>
            </a:pPr>
            <a:r>
              <a:rPr lang="en-US" sz="1600" dirty="0" err="1">
                <a:solidFill>
                  <a:srgbClr val="000000"/>
                </a:solidFill>
                <a:latin typeface="HP Simplified" pitchFamily="34" charset="0"/>
                <a:cs typeface="HP Simplified" pitchFamily="34" charset="0"/>
              </a:rPr>
              <a:t>LightSwitch</a:t>
            </a:r>
            <a:r>
              <a:rPr lang="en-US" sz="1600" dirty="0">
                <a:solidFill>
                  <a:srgbClr val="000000"/>
                </a:solidFill>
                <a:latin typeface="HP Simplified" pitchFamily="34" charset="0"/>
                <a:cs typeface="HP Simplified" pitchFamily="34" charset="0"/>
              </a:rPr>
              <a:t> [Visual studio] / Model Driven (</a:t>
            </a:r>
            <a:r>
              <a:rPr lang="en-US" sz="1333" dirty="0" err="1">
                <a:solidFill>
                  <a:srgbClr val="000000"/>
                </a:solidFill>
                <a:latin typeface="HP Simplified" pitchFamily="34" charset="0"/>
                <a:cs typeface="HP Simplified" pitchFamily="34" charset="0"/>
              </a:rPr>
              <a:t>.Net</a:t>
            </a:r>
            <a:r>
              <a:rPr lang="en-US" sz="1333" dirty="0">
                <a:solidFill>
                  <a:srgbClr val="000000"/>
                </a:solidFill>
                <a:latin typeface="HP Simplified" pitchFamily="34" charset="0"/>
                <a:cs typeface="HP Simplified" pitchFamily="34" charset="0"/>
              </a:rPr>
              <a:t> &amp; Azure</a:t>
            </a:r>
            <a:r>
              <a:rPr lang="en-US" sz="1600" dirty="0">
                <a:solidFill>
                  <a:srgbClr val="000000"/>
                </a:solidFill>
                <a:latin typeface="HP Simplified" pitchFamily="34" charset="0"/>
                <a:cs typeface="HP Simplified" pitchFamily="34" charset="0"/>
              </a:rPr>
              <a:t>)</a:t>
            </a:r>
          </a:p>
        </p:txBody>
      </p:sp>
      <p:sp>
        <p:nvSpPr>
          <p:cNvPr id="8" name="TextBox 7"/>
          <p:cNvSpPr txBox="1"/>
          <p:nvPr/>
        </p:nvSpPr>
        <p:spPr>
          <a:xfrm>
            <a:off x="6376364" y="991055"/>
            <a:ext cx="3441904" cy="338554"/>
          </a:xfrm>
          <a:prstGeom prst="rect">
            <a:avLst/>
          </a:prstGeom>
          <a:noFill/>
        </p:spPr>
        <p:txBody>
          <a:bodyPr wrap="none" rtlCol="0">
            <a:spAutoFit/>
          </a:bodyPr>
          <a:lstStyle/>
          <a:p>
            <a:pPr defTabSz="573603">
              <a:spcAft>
                <a:spcPts val="533"/>
              </a:spcAft>
              <a:buSzPct val="100000"/>
            </a:pPr>
            <a:r>
              <a:rPr lang="en-US" sz="1600" dirty="0" err="1">
                <a:solidFill>
                  <a:srgbClr val="000000"/>
                </a:solidFill>
                <a:latin typeface="HP Simplified" pitchFamily="34" charset="0"/>
                <a:cs typeface="HP Simplified" pitchFamily="34" charset="0"/>
              </a:rPr>
              <a:t>Outsystems</a:t>
            </a:r>
            <a:r>
              <a:rPr lang="en-US" sz="1600" dirty="0">
                <a:solidFill>
                  <a:srgbClr val="000000"/>
                </a:solidFill>
                <a:latin typeface="HP Simplified" pitchFamily="34" charset="0"/>
                <a:cs typeface="HP Simplified" pitchFamily="34" charset="0"/>
              </a:rPr>
              <a:t> / Model Driven (</a:t>
            </a:r>
            <a:r>
              <a:rPr lang="en-US" sz="1333" dirty="0" err="1">
                <a:solidFill>
                  <a:srgbClr val="000000"/>
                </a:solidFill>
                <a:latin typeface="HP Simplified" pitchFamily="34" charset="0"/>
                <a:cs typeface="HP Simplified" pitchFamily="34" charset="0"/>
              </a:rPr>
              <a:t>.Net</a:t>
            </a:r>
            <a:r>
              <a:rPr lang="en-US" sz="1333" dirty="0">
                <a:solidFill>
                  <a:srgbClr val="000000"/>
                </a:solidFill>
                <a:latin typeface="HP Simplified" pitchFamily="34" charset="0"/>
                <a:cs typeface="HP Simplified" pitchFamily="34" charset="0"/>
              </a:rPr>
              <a:t> or Java</a:t>
            </a:r>
            <a:r>
              <a:rPr lang="en-US" sz="1600" dirty="0">
                <a:solidFill>
                  <a:srgbClr val="000000"/>
                </a:solidFill>
                <a:latin typeface="HP Simplified" pitchFamily="34" charset="0"/>
                <a:cs typeface="HP Simplified" pitchFamily="34" charset="0"/>
              </a:rPr>
              <a:t>)</a:t>
            </a:r>
          </a:p>
        </p:txBody>
      </p:sp>
      <p:sp>
        <p:nvSpPr>
          <p:cNvPr id="9" name="TextBox 8"/>
          <p:cNvSpPr txBox="1"/>
          <p:nvPr/>
        </p:nvSpPr>
        <p:spPr>
          <a:xfrm>
            <a:off x="660514" y="4717003"/>
            <a:ext cx="2500300" cy="338554"/>
          </a:xfrm>
          <a:prstGeom prst="rect">
            <a:avLst/>
          </a:prstGeom>
          <a:noFill/>
        </p:spPr>
        <p:txBody>
          <a:bodyPr wrap="none" rtlCol="0">
            <a:spAutoFit/>
          </a:bodyPr>
          <a:lstStyle/>
          <a:p>
            <a:pPr defTabSz="573603">
              <a:spcAft>
                <a:spcPts val="533"/>
              </a:spcAft>
              <a:buSzPct val="100000"/>
            </a:pPr>
            <a:r>
              <a:rPr lang="en-US" sz="1600" dirty="0" err="1">
                <a:solidFill>
                  <a:srgbClr val="000000"/>
                </a:solidFill>
                <a:latin typeface="HP Simplified" pitchFamily="34" charset="0"/>
                <a:cs typeface="HP Simplified" pitchFamily="34" charset="0"/>
              </a:rPr>
              <a:t>Ralley</a:t>
            </a:r>
            <a:r>
              <a:rPr lang="en-US" sz="1600" dirty="0">
                <a:solidFill>
                  <a:srgbClr val="000000"/>
                </a:solidFill>
                <a:latin typeface="HP Simplified" pitchFamily="34" charset="0"/>
                <a:cs typeface="HP Simplified" pitchFamily="34" charset="0"/>
              </a:rPr>
              <a:t>, </a:t>
            </a:r>
            <a:r>
              <a:rPr lang="en-US" sz="1600" dirty="0" err="1" smtClean="0">
                <a:solidFill>
                  <a:srgbClr val="000000"/>
                </a:solidFill>
                <a:latin typeface="HP Simplified" pitchFamily="34" charset="0"/>
                <a:cs typeface="HP Simplified" pitchFamily="34" charset="0"/>
              </a:rPr>
              <a:t>AgileCraft</a:t>
            </a:r>
            <a:r>
              <a:rPr lang="en-US" sz="1600" dirty="0" smtClean="0">
                <a:solidFill>
                  <a:srgbClr val="000000"/>
                </a:solidFill>
                <a:latin typeface="HP Simplified" pitchFamily="34" charset="0"/>
                <a:cs typeface="HP Simplified" pitchFamily="34" charset="0"/>
              </a:rPr>
              <a:t>, </a:t>
            </a:r>
            <a:r>
              <a:rPr lang="en-US" sz="1600" dirty="0">
                <a:solidFill>
                  <a:srgbClr val="000000"/>
                </a:solidFill>
                <a:latin typeface="HP Simplified" pitchFamily="34" charset="0"/>
                <a:cs typeface="HP Simplified" pitchFamily="34" charset="0"/>
              </a:rPr>
              <a:t>Agile </a:t>
            </a:r>
            <a:r>
              <a:rPr lang="en-US" sz="1600" dirty="0" err="1" smtClean="0">
                <a:solidFill>
                  <a:srgbClr val="000000"/>
                </a:solidFill>
                <a:latin typeface="HP Simplified" pitchFamily="34" charset="0"/>
                <a:cs typeface="HP Simplified" pitchFamily="34" charset="0"/>
              </a:rPr>
              <a:t>Mgr</a:t>
            </a:r>
            <a:endParaRPr lang="en-US" sz="1600" dirty="0">
              <a:solidFill>
                <a:srgbClr val="000000"/>
              </a:solidFill>
              <a:latin typeface="HP Simplified" pitchFamily="34" charset="0"/>
              <a:cs typeface="HP Simplified" pitchFamily="34" charset="0"/>
            </a:endParaRPr>
          </a:p>
        </p:txBody>
      </p:sp>
      <p:sp>
        <p:nvSpPr>
          <p:cNvPr id="10" name="TextBox 9"/>
          <p:cNvSpPr txBox="1"/>
          <p:nvPr/>
        </p:nvSpPr>
        <p:spPr>
          <a:xfrm>
            <a:off x="6983771" y="4814442"/>
            <a:ext cx="2754921" cy="338554"/>
          </a:xfrm>
          <a:prstGeom prst="rect">
            <a:avLst/>
          </a:prstGeom>
          <a:noFill/>
        </p:spPr>
        <p:txBody>
          <a:bodyPr wrap="none" rtlCol="0">
            <a:spAutoFit/>
          </a:bodyPr>
          <a:lstStyle/>
          <a:p>
            <a:pPr defTabSz="573603">
              <a:spcAft>
                <a:spcPts val="533"/>
              </a:spcAft>
              <a:buSzPct val="100000"/>
            </a:pPr>
            <a:r>
              <a:rPr lang="en-US" sz="1600" dirty="0" err="1">
                <a:solidFill>
                  <a:srgbClr val="000000"/>
                </a:solidFill>
                <a:latin typeface="HP Simplified" pitchFamily="34" charset="0"/>
                <a:cs typeface="HP Simplified" pitchFamily="34" charset="0"/>
              </a:rPr>
              <a:t>IronSpeed</a:t>
            </a:r>
            <a:r>
              <a:rPr lang="en-US" sz="1600" dirty="0">
                <a:solidFill>
                  <a:srgbClr val="000000"/>
                </a:solidFill>
                <a:latin typeface="HP Simplified" pitchFamily="34" charset="0"/>
                <a:cs typeface="HP Simplified" pitchFamily="34" charset="0"/>
              </a:rPr>
              <a:t> / Model Driven (</a:t>
            </a:r>
            <a:r>
              <a:rPr lang="en-US" sz="1333" dirty="0" err="1">
                <a:solidFill>
                  <a:srgbClr val="000000"/>
                </a:solidFill>
                <a:latin typeface="HP Simplified" pitchFamily="34" charset="0"/>
                <a:cs typeface="HP Simplified" pitchFamily="34" charset="0"/>
              </a:rPr>
              <a:t>.Net</a:t>
            </a:r>
            <a:r>
              <a:rPr lang="en-US" sz="1600" dirty="0">
                <a:solidFill>
                  <a:srgbClr val="000000"/>
                </a:solidFill>
                <a:latin typeface="HP Simplified" pitchFamily="34" charset="0"/>
                <a:cs typeface="HP Simplified" pitchFamily="34" charset="0"/>
              </a:rPr>
              <a:t>)</a:t>
            </a:r>
          </a:p>
        </p:txBody>
      </p:sp>
      <p:sp>
        <p:nvSpPr>
          <p:cNvPr id="12" name="Rounded Rectangle 11"/>
          <p:cNvSpPr/>
          <p:nvPr/>
        </p:nvSpPr>
        <p:spPr>
          <a:xfrm>
            <a:off x="2456330" y="1630078"/>
            <a:ext cx="938079" cy="70219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Dev Studio</a:t>
            </a:r>
            <a:r>
              <a:rPr lang="en-US" sz="1467" baseline="30000" dirty="0"/>
              <a:t>3</a:t>
            </a:r>
          </a:p>
        </p:txBody>
      </p:sp>
      <p:sp>
        <p:nvSpPr>
          <p:cNvPr id="13" name="Rounded Rectangle 12"/>
          <p:cNvSpPr/>
          <p:nvPr/>
        </p:nvSpPr>
        <p:spPr>
          <a:xfrm>
            <a:off x="5246318" y="2855605"/>
            <a:ext cx="1217233" cy="801356"/>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Mechanism</a:t>
            </a:r>
          </a:p>
        </p:txBody>
      </p:sp>
      <p:cxnSp>
        <p:nvCxnSpPr>
          <p:cNvPr id="22" name="Elbow Connector 21"/>
          <p:cNvCxnSpPr/>
          <p:nvPr/>
        </p:nvCxnSpPr>
        <p:spPr>
          <a:xfrm>
            <a:off x="3410675" y="2033651"/>
            <a:ext cx="2165372" cy="843363"/>
          </a:xfrm>
          <a:prstGeom prst="bentConnector3">
            <a:avLst>
              <a:gd name="adj1" fmla="val 100094"/>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5270224" y="4069325"/>
            <a:ext cx="1217233" cy="444719"/>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Website</a:t>
            </a:r>
          </a:p>
        </p:txBody>
      </p:sp>
      <p:sp>
        <p:nvSpPr>
          <p:cNvPr id="20" name="Can 19"/>
          <p:cNvSpPr/>
          <p:nvPr/>
        </p:nvSpPr>
        <p:spPr>
          <a:xfrm>
            <a:off x="5163671" y="3558335"/>
            <a:ext cx="1398493" cy="582707"/>
          </a:xfrm>
          <a:prstGeom prst="can">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Repository</a:t>
            </a:r>
          </a:p>
          <a:p>
            <a:pPr algn="ctr"/>
            <a:r>
              <a:rPr lang="en-US" sz="1067" dirty="0"/>
              <a:t>( Cassandra</a:t>
            </a:r>
            <a:r>
              <a:rPr lang="en-US" sz="1067" baseline="30000" dirty="0"/>
              <a:t>6</a:t>
            </a:r>
            <a:r>
              <a:rPr lang="en-US" sz="1067" dirty="0"/>
              <a:t> )</a:t>
            </a:r>
          </a:p>
        </p:txBody>
      </p:sp>
      <p:sp>
        <p:nvSpPr>
          <p:cNvPr id="26" name="Rounded Rectangle 25"/>
          <p:cNvSpPr/>
          <p:nvPr/>
        </p:nvSpPr>
        <p:spPr>
          <a:xfrm>
            <a:off x="8032910" y="1636055"/>
            <a:ext cx="835951" cy="70219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Dev Studio</a:t>
            </a:r>
          </a:p>
        </p:txBody>
      </p:sp>
      <p:cxnSp>
        <p:nvCxnSpPr>
          <p:cNvPr id="27" name="Elbow Connector 26"/>
          <p:cNvCxnSpPr/>
          <p:nvPr/>
        </p:nvCxnSpPr>
        <p:spPr>
          <a:xfrm rot="10800000" flipV="1">
            <a:off x="6051179" y="1765408"/>
            <a:ext cx="1954304" cy="1084712"/>
          </a:xfrm>
          <a:prstGeom prst="bentConnector3">
            <a:avLst>
              <a:gd name="adj1" fmla="val 100000"/>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2654081" y="3975851"/>
            <a:ext cx="835951" cy="70219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Dev Studio</a:t>
            </a:r>
          </a:p>
        </p:txBody>
      </p:sp>
      <p:sp>
        <p:nvSpPr>
          <p:cNvPr id="33" name="Rounded Rectangle 32"/>
          <p:cNvSpPr/>
          <p:nvPr/>
        </p:nvSpPr>
        <p:spPr>
          <a:xfrm>
            <a:off x="7778903" y="3990794"/>
            <a:ext cx="835951" cy="70219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t>Dev Studio</a:t>
            </a:r>
          </a:p>
        </p:txBody>
      </p:sp>
      <p:cxnSp>
        <p:nvCxnSpPr>
          <p:cNvPr id="34" name="Elbow Connector 33"/>
          <p:cNvCxnSpPr/>
          <p:nvPr/>
        </p:nvCxnSpPr>
        <p:spPr>
          <a:xfrm rot="10800000">
            <a:off x="6436659" y="3522491"/>
            <a:ext cx="1351216" cy="801472"/>
          </a:xfrm>
          <a:prstGeom prst="bentConnector3">
            <a:avLst>
              <a:gd name="adj1" fmla="val 50000"/>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rot="10800000" flipV="1">
            <a:off x="3466356" y="3370072"/>
            <a:ext cx="1777997" cy="972160"/>
          </a:xfrm>
          <a:prstGeom prst="bentConnector3">
            <a:avLst>
              <a:gd name="adj1" fmla="val 50000"/>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2"/>
          <a:stretch>
            <a:fillRect/>
          </a:stretch>
        </p:blipFill>
        <p:spPr>
          <a:xfrm>
            <a:off x="5369858" y="4808908"/>
            <a:ext cx="905436" cy="711200"/>
          </a:xfrm>
          <a:prstGeom prst="rect">
            <a:avLst/>
          </a:prstGeom>
        </p:spPr>
      </p:pic>
      <p:sp>
        <p:nvSpPr>
          <p:cNvPr id="39" name="TextBox 38"/>
          <p:cNvSpPr txBox="1"/>
          <p:nvPr/>
        </p:nvSpPr>
        <p:spPr>
          <a:xfrm>
            <a:off x="493060" y="5231518"/>
            <a:ext cx="8444113" cy="1077603"/>
          </a:xfrm>
          <a:prstGeom prst="rect">
            <a:avLst/>
          </a:prstGeom>
          <a:noFill/>
        </p:spPr>
        <p:txBody>
          <a:bodyPr wrap="square" rtlCol="0">
            <a:spAutoFit/>
          </a:bodyPr>
          <a:lstStyle/>
          <a:p>
            <a:pPr defTabSz="573603">
              <a:buSzPct val="100000"/>
            </a:pPr>
            <a:r>
              <a:rPr lang="en-US" sz="1067" dirty="0">
                <a:solidFill>
                  <a:srgbClr val="000000"/>
                </a:solidFill>
                <a:latin typeface="HP Simplified" pitchFamily="34" charset="0"/>
                <a:cs typeface="HP Simplified" pitchFamily="34" charset="0"/>
              </a:rPr>
              <a:t>1 Task 360 (T360) 360</a:t>
            </a:r>
            <a:r>
              <a:rPr lang="en-US" sz="1067" baseline="30000" dirty="0">
                <a:solidFill>
                  <a:srgbClr val="000000"/>
                </a:solidFill>
                <a:latin typeface="HP Simplified" pitchFamily="34" charset="0"/>
                <a:cs typeface="HP Simplified" pitchFamily="34" charset="0"/>
              </a:rPr>
              <a:t>0 </a:t>
            </a:r>
            <a:r>
              <a:rPr lang="en-US" sz="1067" dirty="0">
                <a:solidFill>
                  <a:srgbClr val="000000"/>
                </a:solidFill>
                <a:latin typeface="HP Simplified" pitchFamily="34" charset="0"/>
                <a:cs typeface="HP Simplified" pitchFamily="34" charset="0"/>
              </a:rPr>
              <a:t>Resource Request by task API (task ID)</a:t>
            </a:r>
          </a:p>
          <a:p>
            <a:pPr defTabSz="573603">
              <a:buSzPct val="100000"/>
            </a:pPr>
            <a:r>
              <a:rPr lang="en-US" sz="1067" dirty="0">
                <a:solidFill>
                  <a:srgbClr val="000000"/>
                </a:solidFill>
                <a:latin typeface="HP Simplified" pitchFamily="34" charset="0"/>
                <a:cs typeface="HP Simplified" pitchFamily="34" charset="0"/>
              </a:rPr>
              <a:t>2 Representational State Transfer (stateless)</a:t>
            </a:r>
          </a:p>
          <a:p>
            <a:pPr defTabSz="573603">
              <a:buSzPct val="100000"/>
            </a:pPr>
            <a:r>
              <a:rPr lang="en-US" sz="1067" dirty="0">
                <a:solidFill>
                  <a:srgbClr val="000000"/>
                </a:solidFill>
                <a:latin typeface="HP Simplified" pitchFamily="34" charset="0"/>
                <a:cs typeface="HP Simplified" pitchFamily="34" charset="0"/>
              </a:rPr>
              <a:t>3 Development Portal (Visual Studio, Eclipse, 3</a:t>
            </a:r>
            <a:r>
              <a:rPr lang="en-US" sz="1067" baseline="30000" dirty="0">
                <a:solidFill>
                  <a:srgbClr val="000000"/>
                </a:solidFill>
                <a:latin typeface="HP Simplified" pitchFamily="34" charset="0"/>
                <a:cs typeface="HP Simplified" pitchFamily="34" charset="0"/>
              </a:rPr>
              <a:t>rd</a:t>
            </a:r>
            <a:r>
              <a:rPr lang="en-US" sz="1067" dirty="0">
                <a:solidFill>
                  <a:srgbClr val="000000"/>
                </a:solidFill>
                <a:latin typeface="HP Simplified" pitchFamily="34" charset="0"/>
                <a:cs typeface="HP Simplified" pitchFamily="34" charset="0"/>
              </a:rPr>
              <a:t> party …)</a:t>
            </a:r>
          </a:p>
          <a:p>
            <a:pPr defTabSz="573603">
              <a:buSzPct val="100000"/>
            </a:pPr>
            <a:r>
              <a:rPr lang="en-US" sz="1067" dirty="0">
                <a:solidFill>
                  <a:srgbClr val="000000"/>
                </a:solidFill>
                <a:latin typeface="HP Simplified" pitchFamily="34" charset="0"/>
                <a:cs typeface="HP Simplified" pitchFamily="34" charset="0"/>
              </a:rPr>
              <a:t>4 Business Capability Delivery Studios (see HP fabric portal)</a:t>
            </a:r>
          </a:p>
          <a:p>
            <a:pPr defTabSz="573603">
              <a:buSzPct val="100000"/>
            </a:pPr>
            <a:r>
              <a:rPr lang="en-US" sz="1067" dirty="0">
                <a:solidFill>
                  <a:srgbClr val="000000"/>
                </a:solidFill>
                <a:latin typeface="HP Simplified" pitchFamily="34" charset="0"/>
                <a:cs typeface="HP Simplified" pitchFamily="34" charset="0"/>
              </a:rPr>
              <a:t>5 All three </a:t>
            </a:r>
            <a:r>
              <a:rPr lang="en-US" sz="1067" i="1" dirty="0">
                <a:solidFill>
                  <a:srgbClr val="000000"/>
                </a:solidFill>
                <a:latin typeface="HP Simplified" pitchFamily="34" charset="0"/>
                <a:cs typeface="HP Simplified" pitchFamily="34" charset="0"/>
              </a:rPr>
              <a:t>mechanism views</a:t>
            </a:r>
            <a:r>
              <a:rPr lang="en-US" sz="1067" dirty="0">
                <a:solidFill>
                  <a:srgbClr val="000000"/>
                </a:solidFill>
                <a:latin typeface="HP Simplified" pitchFamily="34" charset="0"/>
                <a:cs typeface="HP Simplified" pitchFamily="34" charset="0"/>
              </a:rPr>
              <a:t> are needed; the rating indicates value relative to </a:t>
            </a:r>
            <a:r>
              <a:rPr lang="en-US" sz="1067" dirty="0" smtClean="0">
                <a:solidFill>
                  <a:srgbClr val="000000"/>
                </a:solidFill>
                <a:latin typeface="HP Simplified" pitchFamily="34" charset="0"/>
                <a:cs typeface="HP Simplified" pitchFamily="34" charset="0"/>
              </a:rPr>
              <a:t>value stream/task </a:t>
            </a:r>
            <a:r>
              <a:rPr lang="en-US" sz="1067" dirty="0">
                <a:solidFill>
                  <a:srgbClr val="000000"/>
                </a:solidFill>
                <a:latin typeface="HP Simplified" pitchFamily="34" charset="0"/>
                <a:cs typeface="HP Simplified" pitchFamily="34" charset="0"/>
              </a:rPr>
              <a:t>forward acceleration &amp; cadence.</a:t>
            </a:r>
          </a:p>
          <a:p>
            <a:pPr defTabSz="573603">
              <a:buSzPct val="100000"/>
            </a:pPr>
            <a:r>
              <a:rPr lang="en-US" sz="1067" dirty="0">
                <a:solidFill>
                  <a:srgbClr val="000000"/>
                </a:solidFill>
                <a:latin typeface="HP Simplified" pitchFamily="34" charset="0"/>
                <a:cs typeface="HP Simplified" pitchFamily="34" charset="0"/>
              </a:rPr>
              <a:t>6 Unstructured data storage of our choice, e.g.  Cassandra, Mongo, Autonomy depending on business strategy, functionality , cost/licensing</a:t>
            </a:r>
          </a:p>
        </p:txBody>
      </p:sp>
      <p:sp>
        <p:nvSpPr>
          <p:cNvPr id="40" name="Rounded Rectangle 39"/>
          <p:cNvSpPr/>
          <p:nvPr/>
        </p:nvSpPr>
        <p:spPr>
          <a:xfrm>
            <a:off x="8845714" y="1507560"/>
            <a:ext cx="686759"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1" name="Rounded Rectangle 40"/>
          <p:cNvSpPr/>
          <p:nvPr/>
        </p:nvSpPr>
        <p:spPr>
          <a:xfrm>
            <a:off x="8860654" y="1809374"/>
            <a:ext cx="686759"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2" name="Rounded Rectangle 41"/>
          <p:cNvSpPr/>
          <p:nvPr/>
        </p:nvSpPr>
        <p:spPr>
          <a:xfrm>
            <a:off x="8857663" y="2120152"/>
            <a:ext cx="686759"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3" name="Rounded Rectangle 42"/>
          <p:cNvSpPr/>
          <p:nvPr/>
        </p:nvSpPr>
        <p:spPr>
          <a:xfrm>
            <a:off x="1804894" y="1579287"/>
            <a:ext cx="75004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r>
              <a:rPr lang="en-US" sz="1067" baseline="30000" dirty="0"/>
              <a:t>4</a:t>
            </a:r>
          </a:p>
        </p:txBody>
      </p:sp>
      <p:sp>
        <p:nvSpPr>
          <p:cNvPr id="44" name="Rounded Rectangle 43"/>
          <p:cNvSpPr/>
          <p:nvPr/>
        </p:nvSpPr>
        <p:spPr>
          <a:xfrm>
            <a:off x="1810871" y="1872136"/>
            <a:ext cx="75004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5" name="Rounded Rectangle 44"/>
          <p:cNvSpPr/>
          <p:nvPr/>
        </p:nvSpPr>
        <p:spPr>
          <a:xfrm>
            <a:off x="1816849" y="2164986"/>
            <a:ext cx="75004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6" name="Rounded Rectangle 45"/>
          <p:cNvSpPr/>
          <p:nvPr/>
        </p:nvSpPr>
        <p:spPr>
          <a:xfrm>
            <a:off x="1927413" y="3880236"/>
            <a:ext cx="776940"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7" name="Rounded Rectangle 46"/>
          <p:cNvSpPr/>
          <p:nvPr/>
        </p:nvSpPr>
        <p:spPr>
          <a:xfrm>
            <a:off x="1927413" y="4173086"/>
            <a:ext cx="776940"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8" name="Rounded Rectangle 47"/>
          <p:cNvSpPr/>
          <p:nvPr/>
        </p:nvSpPr>
        <p:spPr>
          <a:xfrm>
            <a:off x="1927413" y="4465935"/>
            <a:ext cx="776940"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49" name="Rounded Rectangle 48"/>
          <p:cNvSpPr/>
          <p:nvPr/>
        </p:nvSpPr>
        <p:spPr>
          <a:xfrm>
            <a:off x="8522975" y="3940002"/>
            <a:ext cx="70768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0" name="Rounded Rectangle 49"/>
          <p:cNvSpPr/>
          <p:nvPr/>
        </p:nvSpPr>
        <p:spPr>
          <a:xfrm>
            <a:off x="8522975" y="4232851"/>
            <a:ext cx="70768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1" name="Rounded Rectangle 50"/>
          <p:cNvSpPr/>
          <p:nvPr/>
        </p:nvSpPr>
        <p:spPr>
          <a:xfrm>
            <a:off x="8522975" y="4525700"/>
            <a:ext cx="70768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2" name="Rounded Rectangle 51"/>
          <p:cNvSpPr/>
          <p:nvPr/>
        </p:nvSpPr>
        <p:spPr>
          <a:xfrm>
            <a:off x="8522975" y="3641178"/>
            <a:ext cx="707684"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3" name="Rounded Rectangle 52"/>
          <p:cNvSpPr/>
          <p:nvPr/>
        </p:nvSpPr>
        <p:spPr>
          <a:xfrm>
            <a:off x="1927413" y="3599342"/>
            <a:ext cx="776940"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4" name="Rounded Rectangle 53"/>
          <p:cNvSpPr/>
          <p:nvPr/>
        </p:nvSpPr>
        <p:spPr>
          <a:xfrm>
            <a:off x="1927413" y="3318447"/>
            <a:ext cx="776940" cy="257821"/>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67" dirty="0"/>
              <a:t>Studio</a:t>
            </a:r>
          </a:p>
        </p:txBody>
      </p:sp>
      <p:sp>
        <p:nvSpPr>
          <p:cNvPr id="55" name="TextBox 54"/>
          <p:cNvSpPr txBox="1"/>
          <p:nvPr/>
        </p:nvSpPr>
        <p:spPr>
          <a:xfrm>
            <a:off x="6723533" y="1837096"/>
            <a:ext cx="1521570" cy="1570238"/>
          </a:xfrm>
          <a:prstGeom prst="rect">
            <a:avLst/>
          </a:prstGeom>
          <a:noFill/>
        </p:spPr>
        <p:txBody>
          <a:bodyPr wrap="none" rtlCol="0">
            <a:spAutoFit/>
          </a:bodyPr>
          <a:lstStyle/>
          <a:p>
            <a:pPr defTabSz="573603">
              <a:buSzPct val="100000"/>
            </a:pPr>
            <a:r>
              <a:rPr lang="en-US" sz="1067" dirty="0">
                <a:solidFill>
                  <a:srgbClr val="000000"/>
                </a:solidFill>
                <a:latin typeface="HP Simplified" pitchFamily="34" charset="0"/>
                <a:cs typeface="HP Simplified" pitchFamily="34" charset="0"/>
              </a:rPr>
              <a:t>Architects/Area</a:t>
            </a:r>
          </a:p>
          <a:p>
            <a:pPr defTabSz="573603">
              <a:buSzPct val="100000"/>
            </a:pPr>
            <a:r>
              <a:rPr lang="en-US" sz="1067" dirty="0">
                <a:solidFill>
                  <a:srgbClr val="000000"/>
                </a:solidFill>
                <a:latin typeface="HP Simplified" pitchFamily="34" charset="0"/>
                <a:cs typeface="HP Simplified" pitchFamily="34" charset="0"/>
              </a:rPr>
              <a:t>Task Expert Blogs</a:t>
            </a:r>
          </a:p>
          <a:p>
            <a:pPr defTabSz="573603">
              <a:buSzPct val="100000"/>
            </a:pPr>
            <a:r>
              <a:rPr lang="en-US" sz="1067" dirty="0">
                <a:solidFill>
                  <a:srgbClr val="000000"/>
                </a:solidFill>
                <a:latin typeface="HP Simplified" pitchFamily="34" charset="0"/>
                <a:cs typeface="HP Simplified" pitchFamily="34" charset="0"/>
              </a:rPr>
              <a:t>Task Guidelines</a:t>
            </a:r>
          </a:p>
          <a:p>
            <a:pPr defTabSz="573603">
              <a:buSzPct val="100000"/>
            </a:pPr>
            <a:r>
              <a:rPr lang="en-US" sz="1067" dirty="0">
                <a:solidFill>
                  <a:srgbClr val="000000"/>
                </a:solidFill>
                <a:latin typeface="HP Simplified" pitchFamily="34" charset="0"/>
                <a:cs typeface="HP Simplified" pitchFamily="34" charset="0"/>
              </a:rPr>
              <a:t>Task Related Standards</a:t>
            </a:r>
          </a:p>
          <a:p>
            <a:pPr defTabSz="573603">
              <a:buSzPct val="100000"/>
            </a:pPr>
            <a:r>
              <a:rPr lang="en-US" sz="1067" dirty="0">
                <a:solidFill>
                  <a:srgbClr val="000000"/>
                </a:solidFill>
                <a:latin typeface="HP Simplified" pitchFamily="34" charset="0"/>
                <a:cs typeface="HP Simplified" pitchFamily="34" charset="0"/>
              </a:rPr>
              <a:t>Task Related Studio</a:t>
            </a:r>
          </a:p>
          <a:p>
            <a:pPr defTabSz="573603">
              <a:buSzPct val="100000"/>
            </a:pPr>
            <a:r>
              <a:rPr lang="en-US" sz="1067" dirty="0">
                <a:solidFill>
                  <a:srgbClr val="000000"/>
                </a:solidFill>
                <a:latin typeface="HP Simplified" pitchFamily="34" charset="0"/>
                <a:cs typeface="HP Simplified" pitchFamily="34" charset="0"/>
              </a:rPr>
              <a:t>Task Template</a:t>
            </a:r>
          </a:p>
          <a:p>
            <a:pPr defTabSz="573603">
              <a:buSzPct val="100000"/>
            </a:pPr>
            <a:r>
              <a:rPr lang="en-US" sz="1067" dirty="0">
                <a:solidFill>
                  <a:srgbClr val="000000"/>
                </a:solidFill>
                <a:latin typeface="HP Simplified" pitchFamily="34" charset="0"/>
                <a:cs typeface="HP Simplified" pitchFamily="34" charset="0"/>
              </a:rPr>
              <a:t>Task Tools</a:t>
            </a:r>
          </a:p>
          <a:p>
            <a:pPr defTabSz="573603">
              <a:buSzPct val="100000"/>
            </a:pPr>
            <a:r>
              <a:rPr lang="en-US" sz="1067" dirty="0">
                <a:solidFill>
                  <a:srgbClr val="000000"/>
                </a:solidFill>
                <a:latin typeface="HP Simplified" pitchFamily="34" charset="0"/>
                <a:cs typeface="HP Simplified" pitchFamily="34" charset="0"/>
              </a:rPr>
              <a:t>Task Training</a:t>
            </a:r>
          </a:p>
          <a:p>
            <a:pPr defTabSz="573603">
              <a:buSzPct val="100000"/>
            </a:pPr>
            <a:r>
              <a:rPr lang="en-US" sz="1067" dirty="0">
                <a:solidFill>
                  <a:srgbClr val="000000"/>
                </a:solidFill>
                <a:latin typeface="HP Simplified" pitchFamily="34" charset="0"/>
                <a:cs typeface="HP Simplified" pitchFamily="34" charset="0"/>
              </a:rPr>
              <a:t>Task Worked Example</a:t>
            </a:r>
          </a:p>
        </p:txBody>
      </p:sp>
      <p:cxnSp>
        <p:nvCxnSpPr>
          <p:cNvPr id="57" name="Straight Arrow Connector 56"/>
          <p:cNvCxnSpPr/>
          <p:nvPr/>
        </p:nvCxnSpPr>
        <p:spPr>
          <a:xfrm flipV="1">
            <a:off x="6463557" y="2697738"/>
            <a:ext cx="358585" cy="179273"/>
          </a:xfrm>
          <a:prstGeom prst="straightConnector1">
            <a:avLst/>
          </a:prstGeom>
          <a:ln w="12700" cmpd="sng">
            <a:solidFill>
              <a:schemeClr val="tx1"/>
            </a:solidFill>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321838" y="5455646"/>
            <a:ext cx="1416478" cy="297454"/>
          </a:xfrm>
          <a:prstGeom prst="rect">
            <a:avLst/>
          </a:prstGeom>
          <a:noFill/>
        </p:spPr>
        <p:txBody>
          <a:bodyPr wrap="none" rtlCol="0">
            <a:spAutoFit/>
          </a:bodyPr>
          <a:lstStyle/>
          <a:p>
            <a:pPr defTabSz="573603">
              <a:spcAft>
                <a:spcPts val="533"/>
              </a:spcAft>
              <a:buSzPct val="100000"/>
            </a:pPr>
            <a:r>
              <a:rPr lang="en-US" sz="1333" dirty="0">
                <a:solidFill>
                  <a:srgbClr val="000000"/>
                </a:solidFill>
                <a:latin typeface="HP Simplified" pitchFamily="34" charset="0"/>
                <a:cs typeface="HP Simplified" pitchFamily="34" charset="0"/>
              </a:rPr>
              <a:t>Discovery by Role</a:t>
            </a:r>
          </a:p>
        </p:txBody>
      </p:sp>
      <p:sp>
        <p:nvSpPr>
          <p:cNvPr id="68" name="TextBox 67"/>
          <p:cNvSpPr txBox="1"/>
          <p:nvPr/>
        </p:nvSpPr>
        <p:spPr>
          <a:xfrm>
            <a:off x="6370920" y="1493452"/>
            <a:ext cx="908424" cy="297454"/>
          </a:xfrm>
          <a:prstGeom prst="rect">
            <a:avLst/>
          </a:prstGeom>
          <a:noFill/>
        </p:spPr>
        <p:txBody>
          <a:bodyPr wrap="square" rtlCol="0">
            <a:spAutoFit/>
          </a:bodyPr>
          <a:lstStyle/>
          <a:p>
            <a:pPr defTabSz="573603">
              <a:spcAft>
                <a:spcPts val="533"/>
              </a:spcAft>
              <a:buSzPct val="100000"/>
            </a:pPr>
            <a:r>
              <a:rPr lang="en-US" sz="1333" b="1" dirty="0">
                <a:solidFill>
                  <a:srgbClr val="000000"/>
                </a:solidFill>
                <a:latin typeface="HP Simplified" pitchFamily="34" charset="0"/>
                <a:cs typeface="HP Simplified" pitchFamily="34" charset="0"/>
              </a:rPr>
              <a:t>T360 API</a:t>
            </a:r>
          </a:p>
        </p:txBody>
      </p:sp>
      <p:sp>
        <p:nvSpPr>
          <p:cNvPr id="69" name="TextBox 68"/>
          <p:cNvSpPr txBox="1"/>
          <p:nvPr/>
        </p:nvSpPr>
        <p:spPr>
          <a:xfrm>
            <a:off x="3526120" y="4018510"/>
            <a:ext cx="908424" cy="297454"/>
          </a:xfrm>
          <a:prstGeom prst="rect">
            <a:avLst/>
          </a:prstGeom>
          <a:noFill/>
        </p:spPr>
        <p:txBody>
          <a:bodyPr wrap="square" rtlCol="0">
            <a:spAutoFit/>
          </a:bodyPr>
          <a:lstStyle/>
          <a:p>
            <a:pPr defTabSz="573603">
              <a:spcAft>
                <a:spcPts val="533"/>
              </a:spcAft>
              <a:buSzPct val="100000"/>
            </a:pPr>
            <a:r>
              <a:rPr lang="en-US" sz="1333" b="1" dirty="0">
                <a:solidFill>
                  <a:srgbClr val="000000"/>
                </a:solidFill>
                <a:latin typeface="HP Simplified" pitchFamily="34" charset="0"/>
                <a:cs typeface="HP Simplified" pitchFamily="34" charset="0"/>
              </a:rPr>
              <a:t>T360 API</a:t>
            </a:r>
          </a:p>
        </p:txBody>
      </p:sp>
      <p:sp>
        <p:nvSpPr>
          <p:cNvPr id="70" name="TextBox 69"/>
          <p:cNvSpPr txBox="1"/>
          <p:nvPr/>
        </p:nvSpPr>
        <p:spPr>
          <a:xfrm>
            <a:off x="7066753" y="3689590"/>
            <a:ext cx="908424" cy="297454"/>
          </a:xfrm>
          <a:prstGeom prst="rect">
            <a:avLst/>
          </a:prstGeom>
          <a:noFill/>
        </p:spPr>
        <p:txBody>
          <a:bodyPr wrap="square" rtlCol="0">
            <a:spAutoFit/>
          </a:bodyPr>
          <a:lstStyle/>
          <a:p>
            <a:pPr defTabSz="573603">
              <a:spcAft>
                <a:spcPts val="533"/>
              </a:spcAft>
              <a:buSzPct val="100000"/>
            </a:pPr>
            <a:r>
              <a:rPr lang="en-US" sz="1333" b="1" dirty="0">
                <a:solidFill>
                  <a:srgbClr val="000000"/>
                </a:solidFill>
                <a:latin typeface="HP Simplified" pitchFamily="34" charset="0"/>
                <a:cs typeface="HP Simplified" pitchFamily="34" charset="0"/>
              </a:rPr>
              <a:t>T360 API</a:t>
            </a:r>
          </a:p>
        </p:txBody>
      </p:sp>
      <p:sp>
        <p:nvSpPr>
          <p:cNvPr id="71" name="Oval 70"/>
          <p:cNvSpPr/>
          <p:nvPr/>
        </p:nvSpPr>
        <p:spPr>
          <a:xfrm>
            <a:off x="6203570" y="1756418"/>
            <a:ext cx="2259113" cy="1712284"/>
          </a:xfrm>
          <a:prstGeom prst="ellipse">
            <a:avLst/>
          </a:prstGeom>
          <a:solidFill>
            <a:schemeClr val="accent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2" name="TextBox 71"/>
          <p:cNvSpPr txBox="1"/>
          <p:nvPr/>
        </p:nvSpPr>
        <p:spPr>
          <a:xfrm>
            <a:off x="3938494" y="1750440"/>
            <a:ext cx="1503081" cy="297454"/>
          </a:xfrm>
          <a:prstGeom prst="rect">
            <a:avLst/>
          </a:prstGeom>
          <a:noFill/>
        </p:spPr>
        <p:txBody>
          <a:bodyPr wrap="square" rtlCol="0">
            <a:spAutoFit/>
          </a:bodyPr>
          <a:lstStyle/>
          <a:p>
            <a:pPr defTabSz="573603">
              <a:spcAft>
                <a:spcPts val="533"/>
              </a:spcAft>
              <a:buSzPct val="100000"/>
            </a:pPr>
            <a:r>
              <a:rPr lang="en-US" sz="1333" b="1" dirty="0">
                <a:solidFill>
                  <a:srgbClr val="000000"/>
                </a:solidFill>
                <a:latin typeface="HP Simplified" pitchFamily="34" charset="0"/>
                <a:cs typeface="HP Simplified" pitchFamily="34" charset="0"/>
              </a:rPr>
              <a:t>T360 API</a:t>
            </a:r>
            <a:r>
              <a:rPr lang="en-US" sz="1333" b="1" baseline="30000" dirty="0">
                <a:solidFill>
                  <a:srgbClr val="000000"/>
                </a:solidFill>
                <a:latin typeface="HP Simplified" pitchFamily="34" charset="0"/>
                <a:cs typeface="HP Simplified" pitchFamily="34" charset="0"/>
              </a:rPr>
              <a:t>1</a:t>
            </a:r>
          </a:p>
        </p:txBody>
      </p:sp>
      <p:cxnSp>
        <p:nvCxnSpPr>
          <p:cNvPr id="74" name="Straight Arrow Connector 73"/>
          <p:cNvCxnSpPr/>
          <p:nvPr/>
        </p:nvCxnSpPr>
        <p:spPr>
          <a:xfrm flipH="1">
            <a:off x="6183085" y="4418943"/>
            <a:ext cx="1923" cy="468751"/>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646896" y="2752792"/>
            <a:ext cx="1510285" cy="318100"/>
          </a:xfrm>
          <a:prstGeom prst="rect">
            <a:avLst/>
          </a:prstGeom>
          <a:noFill/>
        </p:spPr>
        <p:txBody>
          <a:bodyPr wrap="none" rtlCol="0">
            <a:spAutoFit/>
          </a:bodyPr>
          <a:lstStyle/>
          <a:p>
            <a:pPr defTabSz="573603">
              <a:spcAft>
                <a:spcPts val="533"/>
              </a:spcAft>
              <a:buSzPct val="100000"/>
            </a:pPr>
            <a:r>
              <a:rPr lang="en-US" sz="1467" dirty="0">
                <a:solidFill>
                  <a:srgbClr val="000000"/>
                </a:solidFill>
                <a:latin typeface="HP Simplified" pitchFamily="34" charset="0"/>
                <a:cs typeface="HP Simplified" pitchFamily="34" charset="0"/>
              </a:rPr>
              <a:t>360</a:t>
            </a:r>
            <a:r>
              <a:rPr lang="en-US" sz="1467" baseline="30000" dirty="0">
                <a:solidFill>
                  <a:srgbClr val="000000"/>
                </a:solidFill>
                <a:latin typeface="HP Simplified" pitchFamily="34" charset="0"/>
                <a:cs typeface="HP Simplified" pitchFamily="34" charset="0"/>
              </a:rPr>
              <a:t>0 by Task (</a:t>
            </a:r>
            <a:r>
              <a:rPr lang="en-US" sz="1467" i="1" baseline="30000" dirty="0">
                <a:solidFill>
                  <a:srgbClr val="000000"/>
                </a:solidFill>
                <a:latin typeface="HP Simplified" pitchFamily="34" charset="0"/>
                <a:cs typeface="HP Simplified" pitchFamily="34" charset="0"/>
              </a:rPr>
              <a:t>one click</a:t>
            </a:r>
            <a:r>
              <a:rPr lang="en-US" sz="1467" baseline="30000" dirty="0">
                <a:solidFill>
                  <a:srgbClr val="000000"/>
                </a:solidFill>
                <a:latin typeface="HP Simplified" pitchFamily="34" charset="0"/>
                <a:cs typeface="HP Simplified" pitchFamily="34" charset="0"/>
              </a:rPr>
              <a:t>)</a:t>
            </a:r>
          </a:p>
        </p:txBody>
      </p:sp>
      <p:sp>
        <p:nvSpPr>
          <p:cNvPr id="84" name="TextBox 83"/>
          <p:cNvSpPr txBox="1"/>
          <p:nvPr/>
        </p:nvSpPr>
        <p:spPr>
          <a:xfrm>
            <a:off x="5321201" y="5620871"/>
            <a:ext cx="1425327" cy="338554"/>
          </a:xfrm>
          <a:prstGeom prst="rect">
            <a:avLst/>
          </a:prstGeom>
          <a:noFill/>
        </p:spPr>
        <p:txBody>
          <a:bodyPr wrap="none" rtlCol="0">
            <a:spAutoFit/>
          </a:bodyPr>
          <a:lstStyle/>
          <a:p>
            <a:pPr defTabSz="573603">
              <a:spcAft>
                <a:spcPts val="533"/>
              </a:spcAft>
              <a:buSzPct val="100000"/>
            </a:pPr>
            <a:r>
              <a:rPr lang="en-US" sz="1600" dirty="0">
                <a:solidFill>
                  <a:srgbClr val="00B050"/>
                </a:solidFill>
                <a:latin typeface="HP Simplified" pitchFamily="34" charset="0"/>
                <a:cs typeface="HP Simplified" pitchFamily="34" charset="0"/>
              </a:rPr>
              <a:t>Good - general</a:t>
            </a:r>
          </a:p>
        </p:txBody>
      </p:sp>
      <p:sp>
        <p:nvSpPr>
          <p:cNvPr id="85" name="TextBox 84"/>
          <p:cNvSpPr txBox="1"/>
          <p:nvPr/>
        </p:nvSpPr>
        <p:spPr>
          <a:xfrm>
            <a:off x="1789956" y="1305219"/>
            <a:ext cx="714619" cy="338554"/>
          </a:xfrm>
          <a:prstGeom prst="rect">
            <a:avLst/>
          </a:prstGeom>
          <a:noFill/>
        </p:spPr>
        <p:txBody>
          <a:bodyPr wrap="none" rtlCol="0">
            <a:spAutoFit/>
          </a:bodyPr>
          <a:lstStyle/>
          <a:p>
            <a:pPr defTabSz="573603">
              <a:spcAft>
                <a:spcPts val="533"/>
              </a:spcAft>
              <a:buSzPct val="100000"/>
            </a:pPr>
            <a:r>
              <a:rPr lang="en-US" sz="1600" dirty="0">
                <a:solidFill>
                  <a:srgbClr val="00B050"/>
                </a:solidFill>
                <a:latin typeface="HP Simplified" pitchFamily="34" charset="0"/>
                <a:cs typeface="HP Simplified" pitchFamily="34" charset="0"/>
              </a:rPr>
              <a:t>Better</a:t>
            </a:r>
          </a:p>
        </p:txBody>
      </p:sp>
      <p:sp>
        <p:nvSpPr>
          <p:cNvPr id="86" name="TextBox 85"/>
          <p:cNvSpPr txBox="1"/>
          <p:nvPr/>
        </p:nvSpPr>
        <p:spPr>
          <a:xfrm>
            <a:off x="8077629" y="2906911"/>
            <a:ext cx="2558714" cy="538609"/>
          </a:xfrm>
          <a:prstGeom prst="rect">
            <a:avLst/>
          </a:prstGeom>
          <a:noFill/>
        </p:spPr>
        <p:txBody>
          <a:bodyPr wrap="none" rtlCol="0">
            <a:spAutoFit/>
          </a:bodyPr>
          <a:lstStyle/>
          <a:p>
            <a:pPr defTabSz="573603">
              <a:buSzPct val="100000"/>
            </a:pPr>
            <a:r>
              <a:rPr lang="en-US" dirty="0">
                <a:solidFill>
                  <a:srgbClr val="00B050"/>
                </a:solidFill>
                <a:latin typeface="HP Simplified" pitchFamily="34" charset="0"/>
                <a:cs typeface="HP Simplified" pitchFamily="34" charset="0"/>
              </a:rPr>
              <a:t>Best</a:t>
            </a:r>
            <a:r>
              <a:rPr lang="en-US" sz="1100" dirty="0">
                <a:solidFill>
                  <a:srgbClr val="00B050"/>
                </a:solidFill>
                <a:latin typeface="HP Simplified" pitchFamily="34" charset="0"/>
                <a:cs typeface="HP Simplified" pitchFamily="34" charset="0"/>
              </a:rPr>
              <a:t> (easy button</a:t>
            </a:r>
            <a:r>
              <a:rPr lang="en-US" sz="1100" baseline="30000" dirty="0">
                <a:solidFill>
                  <a:srgbClr val="00B050"/>
                </a:solidFill>
                <a:latin typeface="HP Simplified" pitchFamily="34" charset="0"/>
                <a:cs typeface="HP Simplified" pitchFamily="34" charset="0"/>
              </a:rPr>
              <a:t>5</a:t>
            </a:r>
            <a:r>
              <a:rPr lang="en-US" sz="1100" dirty="0">
                <a:solidFill>
                  <a:srgbClr val="00B050"/>
                </a:solidFill>
                <a:latin typeface="HP Simplified" pitchFamily="34" charset="0"/>
                <a:cs typeface="HP Simplified" pitchFamily="34" charset="0"/>
              </a:rPr>
              <a:t>)</a:t>
            </a:r>
          </a:p>
          <a:p>
            <a:pPr defTabSz="573603">
              <a:buSzPct val="100000"/>
            </a:pPr>
            <a:r>
              <a:rPr lang="en-US" sz="1100" b="1" dirty="0">
                <a:solidFill>
                  <a:srgbClr val="00B050"/>
                </a:solidFill>
                <a:latin typeface="HP Simplified" pitchFamily="34" charset="0"/>
                <a:cs typeface="HP Simplified" pitchFamily="34" charset="0"/>
              </a:rPr>
              <a:t>Highest potential productivity increase</a:t>
            </a:r>
          </a:p>
        </p:txBody>
      </p:sp>
      <p:pic>
        <p:nvPicPr>
          <p:cNvPr id="87" name="Picture 86"/>
          <p:cNvPicPr>
            <a:picLocks noChangeAspect="1"/>
          </p:cNvPicPr>
          <p:nvPr/>
        </p:nvPicPr>
        <p:blipFill>
          <a:blip r:embed="rId3"/>
          <a:stretch>
            <a:fillRect/>
          </a:stretch>
        </p:blipFill>
        <p:spPr>
          <a:xfrm>
            <a:off x="4805081" y="3531455"/>
            <a:ext cx="464296" cy="299037"/>
          </a:xfrm>
          <a:prstGeom prst="rect">
            <a:avLst/>
          </a:prstGeom>
        </p:spPr>
      </p:pic>
      <p:pic>
        <p:nvPicPr>
          <p:cNvPr id="88" name="Picture 87"/>
          <p:cNvPicPr>
            <a:picLocks noChangeAspect="1"/>
          </p:cNvPicPr>
          <p:nvPr/>
        </p:nvPicPr>
        <p:blipFill>
          <a:blip r:embed="rId4"/>
          <a:stretch>
            <a:fillRect/>
          </a:stretch>
        </p:blipFill>
        <p:spPr>
          <a:xfrm>
            <a:off x="4796118" y="3836254"/>
            <a:ext cx="477369" cy="335927"/>
          </a:xfrm>
          <a:prstGeom prst="rect">
            <a:avLst/>
          </a:prstGeom>
        </p:spPr>
      </p:pic>
      <p:pic>
        <p:nvPicPr>
          <p:cNvPr id="89" name="Picture 88"/>
          <p:cNvPicPr>
            <a:picLocks noChangeAspect="1"/>
          </p:cNvPicPr>
          <p:nvPr/>
        </p:nvPicPr>
        <p:blipFill>
          <a:blip r:embed="rId5"/>
          <a:stretch>
            <a:fillRect/>
          </a:stretch>
        </p:blipFill>
        <p:spPr>
          <a:xfrm>
            <a:off x="4805083" y="4159624"/>
            <a:ext cx="436655" cy="356453"/>
          </a:xfrm>
          <a:prstGeom prst="rect">
            <a:avLst/>
          </a:prstGeom>
        </p:spPr>
      </p:pic>
      <p:pic>
        <p:nvPicPr>
          <p:cNvPr id="90" name="Picture 89"/>
          <p:cNvPicPr>
            <a:picLocks noChangeAspect="1"/>
          </p:cNvPicPr>
          <p:nvPr/>
        </p:nvPicPr>
        <p:blipFill>
          <a:blip r:embed="rId6"/>
          <a:stretch>
            <a:fillRect/>
          </a:stretch>
        </p:blipFill>
        <p:spPr>
          <a:xfrm>
            <a:off x="4805084" y="4524692"/>
            <a:ext cx="431425" cy="312995"/>
          </a:xfrm>
          <a:prstGeom prst="rect">
            <a:avLst/>
          </a:prstGeom>
        </p:spPr>
      </p:pic>
      <p:pic>
        <p:nvPicPr>
          <p:cNvPr id="92" name="Picture 91"/>
          <p:cNvPicPr>
            <a:picLocks noChangeAspect="1"/>
          </p:cNvPicPr>
          <p:nvPr/>
        </p:nvPicPr>
        <p:blipFill>
          <a:blip r:embed="rId7"/>
          <a:stretch>
            <a:fillRect/>
          </a:stretch>
        </p:blipFill>
        <p:spPr>
          <a:xfrm>
            <a:off x="6389592" y="3683855"/>
            <a:ext cx="462213" cy="344395"/>
          </a:xfrm>
          <a:prstGeom prst="rect">
            <a:avLst/>
          </a:prstGeom>
        </p:spPr>
      </p:pic>
      <p:pic>
        <p:nvPicPr>
          <p:cNvPr id="93" name="Picture 92"/>
          <p:cNvPicPr>
            <a:picLocks noChangeAspect="1"/>
          </p:cNvPicPr>
          <p:nvPr/>
        </p:nvPicPr>
        <p:blipFill>
          <a:blip r:embed="rId8"/>
          <a:stretch>
            <a:fillRect/>
          </a:stretch>
        </p:blipFill>
        <p:spPr>
          <a:xfrm>
            <a:off x="6389593" y="4042443"/>
            <a:ext cx="431004" cy="331695"/>
          </a:xfrm>
          <a:prstGeom prst="rect">
            <a:avLst/>
          </a:prstGeom>
        </p:spPr>
      </p:pic>
      <p:pic>
        <p:nvPicPr>
          <p:cNvPr id="94" name="Picture 93"/>
          <p:cNvPicPr>
            <a:picLocks noChangeAspect="1"/>
          </p:cNvPicPr>
          <p:nvPr/>
        </p:nvPicPr>
        <p:blipFill>
          <a:blip r:embed="rId9"/>
          <a:stretch>
            <a:fillRect/>
          </a:stretch>
        </p:blipFill>
        <p:spPr>
          <a:xfrm>
            <a:off x="6389593" y="4383104"/>
            <a:ext cx="433871" cy="372977"/>
          </a:xfrm>
          <a:prstGeom prst="rect">
            <a:avLst/>
          </a:prstGeom>
        </p:spPr>
      </p:pic>
      <p:pic>
        <p:nvPicPr>
          <p:cNvPr id="95" name="Picture 94"/>
          <p:cNvPicPr>
            <a:picLocks noChangeAspect="1"/>
          </p:cNvPicPr>
          <p:nvPr/>
        </p:nvPicPr>
        <p:blipFill>
          <a:blip r:embed="rId10"/>
          <a:stretch>
            <a:fillRect/>
          </a:stretch>
        </p:blipFill>
        <p:spPr>
          <a:xfrm>
            <a:off x="6389593" y="4777548"/>
            <a:ext cx="447113" cy="305920"/>
          </a:xfrm>
          <a:prstGeom prst="rect">
            <a:avLst/>
          </a:prstGeom>
        </p:spPr>
      </p:pic>
      <p:pic>
        <p:nvPicPr>
          <p:cNvPr id="96" name="Picture 95"/>
          <p:cNvPicPr>
            <a:picLocks noChangeAspect="1"/>
          </p:cNvPicPr>
          <p:nvPr/>
        </p:nvPicPr>
        <p:blipFill>
          <a:blip r:embed="rId11"/>
          <a:stretch>
            <a:fillRect/>
          </a:stretch>
        </p:blipFill>
        <p:spPr>
          <a:xfrm>
            <a:off x="4799851" y="2191228"/>
            <a:ext cx="426572" cy="331704"/>
          </a:xfrm>
          <a:prstGeom prst="rect">
            <a:avLst/>
          </a:prstGeom>
        </p:spPr>
      </p:pic>
      <p:pic>
        <p:nvPicPr>
          <p:cNvPr id="97" name="Picture 96"/>
          <p:cNvPicPr>
            <a:picLocks noChangeAspect="1"/>
          </p:cNvPicPr>
          <p:nvPr/>
        </p:nvPicPr>
        <p:blipFill>
          <a:blip r:embed="rId12"/>
          <a:stretch>
            <a:fillRect/>
          </a:stretch>
        </p:blipFill>
        <p:spPr>
          <a:xfrm>
            <a:off x="4787154" y="2934182"/>
            <a:ext cx="421340" cy="376517"/>
          </a:xfrm>
          <a:prstGeom prst="rect">
            <a:avLst/>
          </a:prstGeom>
        </p:spPr>
      </p:pic>
      <p:pic>
        <p:nvPicPr>
          <p:cNvPr id="98" name="Picture 97"/>
          <p:cNvPicPr>
            <a:picLocks noChangeAspect="1"/>
          </p:cNvPicPr>
          <p:nvPr/>
        </p:nvPicPr>
        <p:blipFill>
          <a:blip r:embed="rId13"/>
          <a:stretch>
            <a:fillRect/>
          </a:stretch>
        </p:blipFill>
        <p:spPr>
          <a:xfrm>
            <a:off x="6356937" y="5103646"/>
            <a:ext cx="477372" cy="342900"/>
          </a:xfrm>
          <a:prstGeom prst="rect">
            <a:avLst/>
          </a:prstGeom>
        </p:spPr>
      </p:pic>
      <p:pic>
        <p:nvPicPr>
          <p:cNvPr id="99" name="Picture 98"/>
          <p:cNvPicPr>
            <a:picLocks noChangeAspect="1"/>
          </p:cNvPicPr>
          <p:nvPr/>
        </p:nvPicPr>
        <p:blipFill>
          <a:blip r:embed="rId14"/>
          <a:stretch>
            <a:fillRect/>
          </a:stretch>
        </p:blipFill>
        <p:spPr>
          <a:xfrm>
            <a:off x="4769597" y="2551320"/>
            <a:ext cx="447863" cy="355600"/>
          </a:xfrm>
          <a:prstGeom prst="rect">
            <a:avLst/>
          </a:prstGeom>
        </p:spPr>
      </p:pic>
      <p:pic>
        <p:nvPicPr>
          <p:cNvPr id="62" name="Picture 61"/>
          <p:cNvPicPr>
            <a:picLocks noChangeAspect="1"/>
          </p:cNvPicPr>
          <p:nvPr/>
        </p:nvPicPr>
        <p:blipFill>
          <a:blip r:embed="rId2"/>
          <a:stretch>
            <a:fillRect/>
          </a:stretch>
        </p:blipFill>
        <p:spPr>
          <a:xfrm>
            <a:off x="4212343" y="4827049"/>
            <a:ext cx="905436" cy="711200"/>
          </a:xfrm>
          <a:prstGeom prst="rect">
            <a:avLst/>
          </a:prstGeom>
        </p:spPr>
      </p:pic>
      <p:sp>
        <p:nvSpPr>
          <p:cNvPr id="63" name="TextBox 62"/>
          <p:cNvSpPr txBox="1"/>
          <p:nvPr/>
        </p:nvSpPr>
        <p:spPr>
          <a:xfrm>
            <a:off x="3907970" y="5452018"/>
            <a:ext cx="1371601" cy="297454"/>
          </a:xfrm>
          <a:prstGeom prst="rect">
            <a:avLst/>
          </a:prstGeom>
          <a:noFill/>
        </p:spPr>
        <p:txBody>
          <a:bodyPr wrap="square" rtlCol="0">
            <a:spAutoFit/>
          </a:bodyPr>
          <a:lstStyle/>
          <a:p>
            <a:pPr defTabSz="573603">
              <a:spcAft>
                <a:spcPts val="533"/>
              </a:spcAft>
              <a:buSzPct val="100000"/>
            </a:pPr>
            <a:r>
              <a:rPr lang="en-US" sz="1333" dirty="0">
                <a:solidFill>
                  <a:srgbClr val="000000"/>
                </a:solidFill>
                <a:latin typeface="HP Simplified" pitchFamily="34" charset="0"/>
                <a:cs typeface="HP Simplified" pitchFamily="34" charset="0"/>
              </a:rPr>
              <a:t>Discovery by SIG</a:t>
            </a:r>
          </a:p>
        </p:txBody>
      </p:sp>
      <p:sp>
        <p:nvSpPr>
          <p:cNvPr id="64" name="TextBox 63"/>
          <p:cNvSpPr txBox="1"/>
          <p:nvPr/>
        </p:nvSpPr>
        <p:spPr>
          <a:xfrm>
            <a:off x="3891551" y="5617244"/>
            <a:ext cx="1420132" cy="338554"/>
          </a:xfrm>
          <a:prstGeom prst="rect">
            <a:avLst/>
          </a:prstGeom>
          <a:noFill/>
        </p:spPr>
        <p:txBody>
          <a:bodyPr wrap="none" rtlCol="0">
            <a:spAutoFit/>
          </a:bodyPr>
          <a:lstStyle/>
          <a:p>
            <a:pPr defTabSz="573603">
              <a:spcAft>
                <a:spcPts val="533"/>
              </a:spcAft>
              <a:buSzPct val="100000"/>
            </a:pPr>
            <a:r>
              <a:rPr lang="en-US" sz="1600" dirty="0">
                <a:solidFill>
                  <a:srgbClr val="00B050"/>
                </a:solidFill>
                <a:latin typeface="HP Simplified" pitchFamily="34" charset="0"/>
                <a:cs typeface="HP Simplified" pitchFamily="34" charset="0"/>
              </a:rPr>
              <a:t>Good - specific</a:t>
            </a:r>
          </a:p>
        </p:txBody>
      </p:sp>
      <p:cxnSp>
        <p:nvCxnSpPr>
          <p:cNvPr id="65" name="Straight Arrow Connector 64"/>
          <p:cNvCxnSpPr/>
          <p:nvPr/>
        </p:nvCxnSpPr>
        <p:spPr>
          <a:xfrm flipH="1">
            <a:off x="5090886" y="4713522"/>
            <a:ext cx="286657" cy="333164"/>
          </a:xfrm>
          <a:prstGeom prst="straightConnector1">
            <a:avLst/>
          </a:prstGeom>
          <a:ln w="12700" cmpd="sng">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13656" y="718463"/>
            <a:ext cx="1063946" cy="338554"/>
          </a:xfrm>
          <a:prstGeom prst="rect">
            <a:avLst/>
          </a:prstGeom>
          <a:noFill/>
        </p:spPr>
        <p:txBody>
          <a:bodyPr wrap="none" rtlCol="0">
            <a:spAutoFit/>
          </a:bodyPr>
          <a:lstStyle/>
          <a:p>
            <a:pPr defTabSz="573603">
              <a:spcAft>
                <a:spcPts val="533"/>
              </a:spcAft>
              <a:buSzPct val="100000"/>
            </a:pPr>
            <a:r>
              <a:rPr lang="en-US" sz="1600" dirty="0">
                <a:solidFill>
                  <a:srgbClr val="000000"/>
                </a:solidFill>
                <a:latin typeface="HP Simplified" pitchFamily="34" charset="0"/>
                <a:cs typeface="HP Simplified" pitchFamily="34" charset="0"/>
              </a:rPr>
              <a:t>Example 1</a:t>
            </a:r>
          </a:p>
        </p:txBody>
      </p:sp>
      <p:sp>
        <p:nvSpPr>
          <p:cNvPr id="73" name="TextBox 72"/>
          <p:cNvSpPr txBox="1"/>
          <p:nvPr/>
        </p:nvSpPr>
        <p:spPr>
          <a:xfrm>
            <a:off x="10043879" y="758382"/>
            <a:ext cx="1063946" cy="338554"/>
          </a:xfrm>
          <a:prstGeom prst="rect">
            <a:avLst/>
          </a:prstGeom>
          <a:noFill/>
        </p:spPr>
        <p:txBody>
          <a:bodyPr wrap="none" rtlCol="0">
            <a:spAutoFit/>
          </a:bodyPr>
          <a:lstStyle/>
          <a:p>
            <a:pPr defTabSz="573603">
              <a:spcAft>
                <a:spcPts val="533"/>
              </a:spcAft>
              <a:buSzPct val="100000"/>
            </a:pPr>
            <a:r>
              <a:rPr lang="en-US" sz="1600" dirty="0">
                <a:solidFill>
                  <a:srgbClr val="000000"/>
                </a:solidFill>
                <a:latin typeface="HP Simplified" pitchFamily="34" charset="0"/>
                <a:cs typeface="HP Simplified" pitchFamily="34" charset="0"/>
              </a:rPr>
              <a:t>Example 2</a:t>
            </a:r>
          </a:p>
        </p:txBody>
      </p:sp>
      <p:sp>
        <p:nvSpPr>
          <p:cNvPr id="75" name="TextBox 74"/>
          <p:cNvSpPr txBox="1"/>
          <p:nvPr/>
        </p:nvSpPr>
        <p:spPr>
          <a:xfrm>
            <a:off x="442685" y="3606802"/>
            <a:ext cx="1063946" cy="338554"/>
          </a:xfrm>
          <a:prstGeom prst="rect">
            <a:avLst/>
          </a:prstGeom>
          <a:noFill/>
        </p:spPr>
        <p:txBody>
          <a:bodyPr wrap="none" rtlCol="0">
            <a:spAutoFit/>
          </a:bodyPr>
          <a:lstStyle/>
          <a:p>
            <a:pPr defTabSz="573603">
              <a:spcAft>
                <a:spcPts val="533"/>
              </a:spcAft>
              <a:buSzPct val="100000"/>
            </a:pPr>
            <a:r>
              <a:rPr lang="en-US" sz="1600" dirty="0">
                <a:solidFill>
                  <a:srgbClr val="000000"/>
                </a:solidFill>
                <a:latin typeface="HP Simplified" pitchFamily="34" charset="0"/>
                <a:cs typeface="HP Simplified" pitchFamily="34" charset="0"/>
              </a:rPr>
              <a:t>Example 3</a:t>
            </a:r>
          </a:p>
        </p:txBody>
      </p:sp>
      <p:sp>
        <p:nvSpPr>
          <p:cNvPr id="76" name="TextBox 75"/>
          <p:cNvSpPr txBox="1"/>
          <p:nvPr/>
        </p:nvSpPr>
        <p:spPr>
          <a:xfrm>
            <a:off x="10051136" y="3606802"/>
            <a:ext cx="1063946" cy="338554"/>
          </a:xfrm>
          <a:prstGeom prst="rect">
            <a:avLst/>
          </a:prstGeom>
          <a:noFill/>
        </p:spPr>
        <p:txBody>
          <a:bodyPr wrap="none" rtlCol="0">
            <a:spAutoFit/>
          </a:bodyPr>
          <a:lstStyle/>
          <a:p>
            <a:pPr defTabSz="573603">
              <a:spcAft>
                <a:spcPts val="533"/>
              </a:spcAft>
              <a:buSzPct val="100000"/>
            </a:pPr>
            <a:r>
              <a:rPr lang="en-US" sz="1600" dirty="0">
                <a:solidFill>
                  <a:srgbClr val="000000"/>
                </a:solidFill>
                <a:latin typeface="HP Simplified" pitchFamily="34" charset="0"/>
                <a:cs typeface="HP Simplified" pitchFamily="34" charset="0"/>
              </a:rPr>
              <a:t>Example 4</a:t>
            </a:r>
          </a:p>
        </p:txBody>
      </p:sp>
      <p:sp>
        <p:nvSpPr>
          <p:cNvPr id="3" name="TextBox 2"/>
          <p:cNvSpPr txBox="1"/>
          <p:nvPr/>
        </p:nvSpPr>
        <p:spPr>
          <a:xfrm>
            <a:off x="8882742" y="5627914"/>
            <a:ext cx="2021707" cy="584968"/>
          </a:xfrm>
          <a:prstGeom prst="rect">
            <a:avLst/>
          </a:prstGeom>
          <a:noFill/>
        </p:spPr>
        <p:txBody>
          <a:bodyPr wrap="none" rtlCol="0">
            <a:spAutoFit/>
          </a:bodyPr>
          <a:lstStyle/>
          <a:p>
            <a:pPr defTabSz="573603">
              <a:buSzPct val="100000"/>
            </a:pPr>
            <a:r>
              <a:rPr lang="en-US" sz="1067" dirty="0">
                <a:solidFill>
                  <a:srgbClr val="000000"/>
                </a:solidFill>
                <a:latin typeface="HP Simplified" pitchFamily="34" charset="0"/>
                <a:cs typeface="HP Simplified" pitchFamily="34" charset="0"/>
              </a:rPr>
              <a:t>Issued: 28 Jun 2015</a:t>
            </a:r>
          </a:p>
          <a:p>
            <a:pPr defTabSz="573603">
              <a:buSzPct val="100000"/>
            </a:pPr>
            <a:r>
              <a:rPr lang="en-US" sz="1067" dirty="0">
                <a:solidFill>
                  <a:srgbClr val="000000"/>
                </a:solidFill>
                <a:latin typeface="HP Simplified" pitchFamily="34" charset="0"/>
                <a:cs typeface="HP Simplified" pitchFamily="34" charset="0"/>
              </a:rPr>
              <a:t>Revised: 9 Jul 2015</a:t>
            </a:r>
          </a:p>
          <a:p>
            <a:pPr defTabSz="573603">
              <a:buSzPct val="100000"/>
            </a:pPr>
            <a:r>
              <a:rPr lang="en-US" sz="1067" dirty="0">
                <a:solidFill>
                  <a:srgbClr val="000000"/>
                </a:solidFill>
                <a:latin typeface="HP Simplified" pitchFamily="34" charset="0"/>
                <a:cs typeface="HP Simplified" pitchFamily="34" charset="0"/>
              </a:rPr>
              <a:t>Architect: HPI EA, Stephen Theby</a:t>
            </a:r>
          </a:p>
        </p:txBody>
      </p:sp>
      <p:sp>
        <p:nvSpPr>
          <p:cNvPr id="11" name="TextBox 10"/>
          <p:cNvSpPr txBox="1"/>
          <p:nvPr/>
        </p:nvSpPr>
        <p:spPr>
          <a:xfrm>
            <a:off x="9584333" y="1360714"/>
            <a:ext cx="1606183" cy="1636730"/>
          </a:xfrm>
          <a:prstGeom prst="rect">
            <a:avLst/>
          </a:prstGeom>
          <a:noFill/>
        </p:spPr>
        <p:txBody>
          <a:bodyPr wrap="square" lIns="60960" rIns="60960" rtlCol="0">
            <a:spAutoFit/>
          </a:bodyPr>
          <a:lstStyle/>
          <a:p>
            <a:pPr algn="ctr" defTabSz="573603">
              <a:spcAft>
                <a:spcPts val="533"/>
              </a:spcAft>
              <a:buSzPct val="100000"/>
            </a:pPr>
            <a:r>
              <a:rPr lang="en-US" sz="1600" dirty="0">
                <a:solidFill>
                  <a:srgbClr val="000000"/>
                </a:solidFill>
                <a:latin typeface="HP Simplified" pitchFamily="34" charset="0"/>
                <a:cs typeface="HP Simplified" pitchFamily="34" charset="0"/>
              </a:rPr>
              <a:t>Idea !</a:t>
            </a:r>
          </a:p>
          <a:p>
            <a:pPr defTabSz="573603">
              <a:spcAft>
                <a:spcPts val="533"/>
              </a:spcAft>
              <a:buSzPct val="100000"/>
            </a:pPr>
            <a:r>
              <a:rPr lang="en-US" sz="1200" dirty="0">
                <a:solidFill>
                  <a:srgbClr val="002060"/>
                </a:solidFill>
                <a:latin typeface="HP Simplified" pitchFamily="34" charset="0"/>
                <a:cs typeface="HP Simplified" pitchFamily="34" charset="0"/>
              </a:rPr>
              <a:t>3 EA wiki entry points:</a:t>
            </a:r>
          </a:p>
          <a:p>
            <a:pPr marL="76198" indent="-76198" defTabSz="573603">
              <a:buSzPct val="100000"/>
              <a:buFont typeface="Arial" panose="020B0604020202020204" pitchFamily="34" charset="0"/>
              <a:buChar char="•"/>
            </a:pPr>
            <a:r>
              <a:rPr lang="en-US" sz="1067" dirty="0">
                <a:solidFill>
                  <a:srgbClr val="002060"/>
                </a:solidFill>
                <a:latin typeface="HP Simplified" pitchFamily="34" charset="0"/>
                <a:cs typeface="HP Simplified" pitchFamily="34" charset="0"/>
              </a:rPr>
              <a:t>General discovery</a:t>
            </a:r>
          </a:p>
          <a:p>
            <a:pPr marL="76198" indent="-76198" defTabSz="573603">
              <a:buSzPct val="100000"/>
              <a:buFont typeface="Arial" panose="020B0604020202020204" pitchFamily="34" charset="0"/>
              <a:buChar char="•"/>
            </a:pPr>
            <a:r>
              <a:rPr lang="en-US" sz="1067" dirty="0">
                <a:solidFill>
                  <a:srgbClr val="002060"/>
                </a:solidFill>
                <a:latin typeface="HP Simplified" pitchFamily="34" charset="0"/>
                <a:cs typeface="HP Simplified" pitchFamily="34" charset="0"/>
              </a:rPr>
              <a:t>SIG directed discovery</a:t>
            </a:r>
          </a:p>
          <a:p>
            <a:pPr marL="76198" indent="-76198" defTabSz="573603">
              <a:buSzPct val="100000"/>
              <a:buFont typeface="Arial" panose="020B0604020202020204" pitchFamily="34" charset="0"/>
              <a:buChar char="•"/>
            </a:pPr>
            <a:r>
              <a:rPr lang="en-US" sz="1067" dirty="0">
                <a:solidFill>
                  <a:srgbClr val="002060"/>
                </a:solidFill>
                <a:latin typeface="HP Simplified" pitchFamily="34" charset="0"/>
                <a:cs typeface="HP Simplified" pitchFamily="34" charset="0"/>
              </a:rPr>
              <a:t>Task specific discovery [context menu click &amp; &lt; 3 sec 360</a:t>
            </a:r>
            <a:r>
              <a:rPr lang="en-US" sz="1067" baseline="30000" dirty="0">
                <a:solidFill>
                  <a:srgbClr val="002060"/>
                </a:solidFill>
                <a:latin typeface="HP Simplified" pitchFamily="34" charset="0"/>
                <a:cs typeface="HP Simplified" pitchFamily="34" charset="0"/>
              </a:rPr>
              <a:t>0</a:t>
            </a:r>
            <a:r>
              <a:rPr lang="en-US" sz="1067" dirty="0">
                <a:solidFill>
                  <a:srgbClr val="002060"/>
                </a:solidFill>
                <a:latin typeface="HP Simplified" pitchFamily="34" charset="0"/>
                <a:cs typeface="HP Simplified" pitchFamily="34" charset="0"/>
              </a:rPr>
              <a:t> support view]</a:t>
            </a:r>
            <a:endParaRPr lang="en-US" sz="1067" baseline="30000" dirty="0">
              <a:solidFill>
                <a:srgbClr val="002060"/>
              </a:solidFill>
              <a:latin typeface="HP Simplified" pitchFamily="34" charset="0"/>
              <a:cs typeface="HP Simplified" pitchFamily="34" charset="0"/>
            </a:endParaRPr>
          </a:p>
          <a:p>
            <a:pPr marL="76198" indent="-76198" defTabSz="573603">
              <a:spcAft>
                <a:spcPts val="533"/>
              </a:spcAft>
              <a:buSzPct val="100000"/>
              <a:buFont typeface="Arial" panose="020B0604020202020204" pitchFamily="34" charset="0"/>
              <a:buChar char="•"/>
            </a:pPr>
            <a:endParaRPr lang="en-US" sz="1067" dirty="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75459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HP Fabric – Engineering Portal / Studios</a:t>
            </a:r>
            <a:endParaRPr lang="en-US" dirty="0"/>
          </a:p>
        </p:txBody>
      </p:sp>
      <p:graphicFrame>
        <p:nvGraphicFramePr>
          <p:cNvPr id="8" name="Table 7"/>
          <p:cNvGraphicFramePr>
            <a:graphicFrameLocks noGrp="1"/>
          </p:cNvGraphicFramePr>
          <p:nvPr>
            <p:extLst/>
          </p:nvPr>
        </p:nvGraphicFramePr>
        <p:xfrm>
          <a:off x="300742" y="994051"/>
          <a:ext cx="11566967" cy="4850159"/>
        </p:xfrm>
        <a:graphic>
          <a:graphicData uri="http://schemas.openxmlformats.org/drawingml/2006/table">
            <a:tbl>
              <a:tblPr firstRow="1" bandRow="1">
                <a:tableStyleId>{073A0DAA-6AF3-43AB-8588-CEC1D06C72B9}</a:tableStyleId>
              </a:tblPr>
              <a:tblGrid>
                <a:gridCol w="2430683">
                  <a:extLst>
                    <a:ext uri="{9D8B030D-6E8A-4147-A177-3AD203B41FA5}">
                      <a16:colId xmlns="" xmlns:a16="http://schemas.microsoft.com/office/drawing/2014/main" val="20000"/>
                    </a:ext>
                  </a:extLst>
                </a:gridCol>
                <a:gridCol w="9136284">
                  <a:extLst>
                    <a:ext uri="{9D8B030D-6E8A-4147-A177-3AD203B41FA5}">
                      <a16:colId xmlns="" xmlns:a16="http://schemas.microsoft.com/office/drawing/2014/main" val="20001"/>
                    </a:ext>
                  </a:extLst>
                </a:gridCol>
              </a:tblGrid>
              <a:tr h="415300">
                <a:tc>
                  <a:txBody>
                    <a:bodyPr/>
                    <a:lstStyle/>
                    <a:p>
                      <a:r>
                        <a:rPr lang="en-US" sz="1900" dirty="0" smtClean="0"/>
                        <a:t>Engineering</a:t>
                      </a:r>
                      <a:r>
                        <a:rPr lang="en-US" sz="1900" baseline="0" dirty="0" smtClean="0"/>
                        <a:t> Portal</a:t>
                      </a:r>
                      <a:endParaRPr lang="en-US" sz="1900" dirty="0"/>
                    </a:p>
                  </a:txBody>
                  <a:tcPr marL="121920" marR="121920" marT="60960" marB="60960"/>
                </a:tc>
                <a:tc>
                  <a:txBody>
                    <a:bodyPr/>
                    <a:lstStyle/>
                    <a:p>
                      <a:r>
                        <a:rPr lang="en-US" sz="1900" dirty="0" smtClean="0"/>
                        <a:t>Description</a:t>
                      </a:r>
                      <a:endParaRPr lang="en-US" sz="1900" dirty="0"/>
                    </a:p>
                  </a:txBody>
                  <a:tcPr marL="121920" marR="121920" marT="60960" marB="60960"/>
                </a:tc>
                <a:extLst>
                  <a:ext uri="{0D108BD9-81ED-4DB2-BD59-A6C34878D82A}">
                    <a16:rowId xmlns="" xmlns:a16="http://schemas.microsoft.com/office/drawing/2014/main" val="10000"/>
                  </a:ext>
                </a:extLst>
              </a:tr>
              <a:tr h="434003">
                <a:tc>
                  <a:txBody>
                    <a:bodyPr/>
                    <a:lstStyle/>
                    <a:p>
                      <a:r>
                        <a:rPr lang="en-US" sz="1500" dirty="0" smtClean="0"/>
                        <a:t>Development Studio</a:t>
                      </a:r>
                      <a:endParaRPr lang="en-US" sz="1500" dirty="0"/>
                    </a:p>
                  </a:txBody>
                  <a:tcPr marL="121920" marR="121920" marT="60960" marB="60960" anchor="ctr"/>
                </a:tc>
                <a:tc>
                  <a:txBody>
                    <a:bodyPr/>
                    <a:lstStyle/>
                    <a:p>
                      <a:r>
                        <a:rPr lang="en-US" sz="1500" b="1" dirty="0" smtClean="0"/>
                        <a:t>Intelligent</a:t>
                      </a:r>
                      <a:r>
                        <a:rPr lang="en-US" sz="1500" b="1" baseline="0" dirty="0" smtClean="0"/>
                        <a:t> </a:t>
                      </a:r>
                      <a:r>
                        <a:rPr lang="en-US" sz="1500" b="1" dirty="0" smtClean="0"/>
                        <a:t>CTO</a:t>
                      </a:r>
                      <a:r>
                        <a:rPr lang="en-US" sz="1500" baseline="30000" dirty="0" smtClean="0"/>
                        <a:t>1</a:t>
                      </a:r>
                      <a:r>
                        <a:rPr lang="en-US" sz="1500" baseline="0" dirty="0" smtClean="0"/>
                        <a:t> t</a:t>
                      </a:r>
                      <a:r>
                        <a:rPr lang="en-US" sz="1500" dirty="0" smtClean="0"/>
                        <a:t>ool to build/assemble applications with hot links to all other studios and resources</a:t>
                      </a:r>
                      <a:endParaRPr lang="en-US" sz="1500" dirty="0"/>
                    </a:p>
                  </a:txBody>
                  <a:tcPr marL="121920" marR="121920" marT="60960" marB="60960" anchor="ctr"/>
                </a:tc>
                <a:extLst>
                  <a:ext uri="{0D108BD9-81ED-4DB2-BD59-A6C34878D82A}">
                    <a16:rowId xmlns="" xmlns:a16="http://schemas.microsoft.com/office/drawing/2014/main" val="10001"/>
                  </a:ext>
                </a:extLst>
              </a:tr>
              <a:tr h="345440">
                <a:tc>
                  <a:txBody>
                    <a:bodyPr/>
                    <a:lstStyle/>
                    <a:p>
                      <a:r>
                        <a:rPr lang="en-US" sz="1500" dirty="0" smtClean="0"/>
                        <a:t>Service Studio</a:t>
                      </a:r>
                      <a:endParaRPr lang="en-US" sz="1500" dirty="0"/>
                    </a:p>
                  </a:txBody>
                  <a:tcPr marL="121920" marR="121920" marT="60960" marB="60960" anchor="ctr"/>
                </a:tc>
                <a:tc>
                  <a:txBody>
                    <a:bodyPr/>
                    <a:lstStyle/>
                    <a:p>
                      <a:r>
                        <a:rPr lang="en-US" sz="1500" dirty="0" smtClean="0"/>
                        <a:t>Tool to discover, build and manage</a:t>
                      </a:r>
                      <a:r>
                        <a:rPr lang="en-US" sz="1500" baseline="0" dirty="0" smtClean="0"/>
                        <a:t> </a:t>
                      </a:r>
                      <a:r>
                        <a:rPr lang="en-US" sz="1500" dirty="0" smtClean="0"/>
                        <a:t>services (simple</a:t>
                      </a:r>
                      <a:r>
                        <a:rPr lang="en-US" sz="1500" baseline="0" dirty="0" smtClean="0"/>
                        <a:t> to workflow as a service) by contract (assertions</a:t>
                      </a:r>
                      <a:r>
                        <a:rPr lang="en-US" sz="1500" baseline="30000" dirty="0" smtClean="0"/>
                        <a:t>2</a:t>
                      </a:r>
                      <a:r>
                        <a:rPr lang="en-US" sz="1500" baseline="0" dirty="0" smtClean="0"/>
                        <a:t>)</a:t>
                      </a:r>
                      <a:endParaRPr lang="en-US" sz="1500" dirty="0"/>
                    </a:p>
                  </a:txBody>
                  <a:tcPr marL="121920" marR="121920" marT="60960" marB="60960" anchor="ctr"/>
                </a:tc>
                <a:extLst>
                  <a:ext uri="{0D108BD9-81ED-4DB2-BD59-A6C34878D82A}">
                    <a16:rowId xmlns="" xmlns:a16="http://schemas.microsoft.com/office/drawing/2014/main" val="10002"/>
                  </a:ext>
                </a:extLst>
              </a:tr>
              <a:tr h="345440">
                <a:tc>
                  <a:txBody>
                    <a:bodyPr/>
                    <a:lstStyle/>
                    <a:p>
                      <a:r>
                        <a:rPr lang="en-US" sz="1500" dirty="0" smtClean="0"/>
                        <a:t>Integration Studio</a:t>
                      </a:r>
                      <a:endParaRPr lang="en-US" sz="1500" dirty="0"/>
                    </a:p>
                  </a:txBody>
                  <a:tcPr marL="121920" marR="121920" marT="60960" marB="60960" anchor="ctr"/>
                </a:tc>
                <a:tc>
                  <a:txBody>
                    <a:bodyPr/>
                    <a:lstStyle/>
                    <a:p>
                      <a:r>
                        <a:rPr lang="en-US" sz="1500" dirty="0" smtClean="0"/>
                        <a:t>Tool to define integration usage patterns &amp; connections to data and service resources </a:t>
                      </a:r>
                      <a:endParaRPr lang="en-US" sz="1500" dirty="0"/>
                    </a:p>
                  </a:txBody>
                  <a:tcPr marL="121920" marR="121920" marT="60960" marB="60960" anchor="ctr"/>
                </a:tc>
                <a:extLst>
                  <a:ext uri="{0D108BD9-81ED-4DB2-BD59-A6C34878D82A}">
                    <a16:rowId xmlns="" xmlns:a16="http://schemas.microsoft.com/office/drawing/2014/main" val="10003"/>
                  </a:ext>
                </a:extLst>
              </a:tr>
              <a:tr h="398020">
                <a:tc>
                  <a:txBody>
                    <a:bodyPr/>
                    <a:lstStyle/>
                    <a:p>
                      <a:r>
                        <a:rPr lang="en-US" sz="1500" dirty="0" smtClean="0"/>
                        <a:t>Business Rule Studio</a:t>
                      </a:r>
                      <a:endParaRPr lang="en-US" sz="1500" dirty="0"/>
                    </a:p>
                  </a:txBody>
                  <a:tcPr marL="121920" marR="121920" marT="60960" marB="60960" anchor="ctr"/>
                </a:tc>
                <a:tc>
                  <a:txBody>
                    <a:bodyPr/>
                    <a:lstStyle/>
                    <a:p>
                      <a:r>
                        <a:rPr lang="en-US" sz="1500" dirty="0" smtClean="0"/>
                        <a:t>Tool to define/manage</a:t>
                      </a:r>
                      <a:r>
                        <a:rPr lang="en-US" sz="1500" baseline="0" dirty="0" smtClean="0"/>
                        <a:t> application business rules </a:t>
                      </a:r>
                      <a:endParaRPr lang="en-US" sz="1500" dirty="0"/>
                    </a:p>
                  </a:txBody>
                  <a:tcPr marL="121920" marR="121920" marT="60960" marB="60960" anchor="ctr"/>
                </a:tc>
                <a:extLst>
                  <a:ext uri="{0D108BD9-81ED-4DB2-BD59-A6C34878D82A}">
                    <a16:rowId xmlns="" xmlns:a16="http://schemas.microsoft.com/office/drawing/2014/main" val="10004"/>
                  </a:ext>
                </a:extLst>
              </a:tr>
              <a:tr h="345440">
                <a:tc>
                  <a:txBody>
                    <a:bodyPr/>
                    <a:lstStyle/>
                    <a:p>
                      <a:r>
                        <a:rPr lang="en-US" sz="1500" dirty="0" smtClean="0"/>
                        <a:t>Business Events Studio</a:t>
                      </a:r>
                      <a:endParaRPr lang="en-US" sz="1500" dirty="0"/>
                    </a:p>
                  </a:txBody>
                  <a:tcPr marL="121920" marR="121920" marT="60960" marB="60960" anchor="ctr"/>
                </a:tc>
                <a:tc>
                  <a:txBody>
                    <a:bodyPr/>
                    <a:lstStyle/>
                    <a:p>
                      <a:r>
                        <a:rPr lang="en-US" sz="1500" dirty="0" smtClean="0"/>
                        <a:t>Tool to define/manage application</a:t>
                      </a:r>
                      <a:r>
                        <a:rPr lang="en-US" sz="1500" baseline="0" dirty="0" smtClean="0"/>
                        <a:t> business events</a:t>
                      </a:r>
                      <a:endParaRPr lang="en-US" sz="1500" dirty="0"/>
                    </a:p>
                  </a:txBody>
                  <a:tcPr marL="121920" marR="121920" marT="60960" marB="60960" anchor="ctr"/>
                </a:tc>
                <a:extLst>
                  <a:ext uri="{0D108BD9-81ED-4DB2-BD59-A6C34878D82A}">
                    <a16:rowId xmlns="" xmlns:a16="http://schemas.microsoft.com/office/drawing/2014/main" val="10005"/>
                  </a:ext>
                </a:extLst>
              </a:tr>
              <a:tr h="345440">
                <a:tc>
                  <a:txBody>
                    <a:bodyPr/>
                    <a:lstStyle/>
                    <a:p>
                      <a:r>
                        <a:rPr lang="en-US" sz="1500" dirty="0" smtClean="0"/>
                        <a:t>Security Studio</a:t>
                      </a:r>
                      <a:endParaRPr lang="en-US" sz="1500" dirty="0"/>
                    </a:p>
                  </a:txBody>
                  <a:tcPr marL="121920" marR="121920" marT="60960" marB="60960" anchor="ctr"/>
                </a:tc>
                <a:tc>
                  <a:txBody>
                    <a:bodyPr/>
                    <a:lstStyle/>
                    <a:p>
                      <a:r>
                        <a:rPr lang="en-US" sz="1500" dirty="0" smtClean="0"/>
                        <a:t>Tool to create</a:t>
                      </a:r>
                      <a:r>
                        <a:rPr lang="en-US" sz="1500" baseline="0" dirty="0" smtClean="0"/>
                        <a:t> and maintain application security resources</a:t>
                      </a:r>
                      <a:endParaRPr lang="en-US" sz="1500" dirty="0"/>
                    </a:p>
                  </a:txBody>
                  <a:tcPr marL="121920" marR="121920" marT="60960" marB="60960" anchor="ctr"/>
                </a:tc>
                <a:extLst>
                  <a:ext uri="{0D108BD9-81ED-4DB2-BD59-A6C34878D82A}">
                    <a16:rowId xmlns="" xmlns:a16="http://schemas.microsoft.com/office/drawing/2014/main" val="10006"/>
                  </a:ext>
                </a:extLst>
              </a:tr>
              <a:tr h="345440">
                <a:tc>
                  <a:txBody>
                    <a:bodyPr/>
                    <a:lstStyle/>
                    <a:p>
                      <a:r>
                        <a:rPr lang="en-US" sz="1500" dirty="0" smtClean="0"/>
                        <a:t>Archive Studio</a:t>
                      </a:r>
                      <a:endParaRPr lang="en-US" sz="1500" dirty="0"/>
                    </a:p>
                  </a:txBody>
                  <a:tcPr marL="121920" marR="121920" marT="60960" marB="60960" anchor="ctr"/>
                </a:tc>
                <a:tc>
                  <a:txBody>
                    <a:bodyPr/>
                    <a:lstStyle/>
                    <a:p>
                      <a:r>
                        <a:rPr lang="en-US" sz="1500" dirty="0" smtClean="0"/>
                        <a:t>Tool to create</a:t>
                      </a:r>
                      <a:r>
                        <a:rPr lang="en-US" sz="1500" baseline="0" dirty="0" smtClean="0"/>
                        <a:t> and maintain application archive resources</a:t>
                      </a:r>
                      <a:endParaRPr lang="en-US" sz="1500" dirty="0"/>
                    </a:p>
                  </a:txBody>
                  <a:tcPr marL="121920" marR="121920" marT="60960" marB="60960" anchor="ctr"/>
                </a:tc>
                <a:extLst>
                  <a:ext uri="{0D108BD9-81ED-4DB2-BD59-A6C34878D82A}">
                    <a16:rowId xmlns="" xmlns:a16="http://schemas.microsoft.com/office/drawing/2014/main" val="10007"/>
                  </a:ext>
                </a:extLst>
              </a:tr>
              <a:tr h="345440">
                <a:tc>
                  <a:txBody>
                    <a:bodyPr/>
                    <a:lstStyle/>
                    <a:p>
                      <a:r>
                        <a:rPr lang="en-US" sz="1500" dirty="0" smtClean="0"/>
                        <a:t>Deployment Studio</a:t>
                      </a:r>
                      <a:endParaRPr lang="en-US" sz="1500" dirty="0"/>
                    </a:p>
                  </a:txBody>
                  <a:tcPr marL="121920" marR="121920" marT="60960" marB="60960" anchor="ctr"/>
                </a:tc>
                <a:tc>
                  <a:txBody>
                    <a:bodyPr/>
                    <a:lstStyle/>
                    <a:p>
                      <a:r>
                        <a:rPr lang="en-US" sz="1500" dirty="0" smtClean="0"/>
                        <a:t>Tool to create and maintain application deployment packages</a:t>
                      </a:r>
                      <a:endParaRPr lang="en-US" sz="1500" dirty="0"/>
                    </a:p>
                  </a:txBody>
                  <a:tcPr marL="121920" marR="121920" marT="60960" marB="60960" anchor="ctr"/>
                </a:tc>
                <a:extLst>
                  <a:ext uri="{0D108BD9-81ED-4DB2-BD59-A6C34878D82A}">
                    <a16:rowId xmlns="" xmlns:a16="http://schemas.microsoft.com/office/drawing/2014/main" val="10008"/>
                  </a:ext>
                </a:extLst>
              </a:tr>
              <a:tr h="345440">
                <a:tc>
                  <a:txBody>
                    <a:bodyPr/>
                    <a:lstStyle/>
                    <a:p>
                      <a:r>
                        <a:rPr lang="en-US" sz="1500" dirty="0" smtClean="0"/>
                        <a:t>Traffic</a:t>
                      </a:r>
                      <a:r>
                        <a:rPr lang="en-US" sz="1500" baseline="0" dirty="0" smtClean="0"/>
                        <a:t> Studio</a:t>
                      </a:r>
                      <a:endParaRPr lang="en-US" sz="1500" dirty="0"/>
                    </a:p>
                  </a:txBody>
                  <a:tcPr marL="121920" marR="121920" marT="60960" marB="60960" anchor="ctr"/>
                </a:tc>
                <a:tc>
                  <a:txBody>
                    <a:bodyPr/>
                    <a:lstStyle/>
                    <a:p>
                      <a:r>
                        <a:rPr lang="en-US" sz="1500" dirty="0" smtClean="0"/>
                        <a:t>Tool to instrument</a:t>
                      </a:r>
                      <a:r>
                        <a:rPr lang="en-US" sz="1500" baseline="0" dirty="0" smtClean="0"/>
                        <a:t> and enable end to end message traffic monitoring, alerting and analysis</a:t>
                      </a:r>
                      <a:endParaRPr lang="en-US" sz="1500" dirty="0"/>
                    </a:p>
                  </a:txBody>
                  <a:tcPr marL="121920" marR="121920" marT="60960" marB="60960" anchor="ctr"/>
                </a:tc>
                <a:extLst>
                  <a:ext uri="{0D108BD9-81ED-4DB2-BD59-A6C34878D82A}">
                    <a16:rowId xmlns="" xmlns:a16="http://schemas.microsoft.com/office/drawing/2014/main" val="10009"/>
                  </a:ext>
                </a:extLst>
              </a:tr>
              <a:tr h="345440">
                <a:tc>
                  <a:txBody>
                    <a:bodyPr/>
                    <a:lstStyle/>
                    <a:p>
                      <a:r>
                        <a:rPr lang="en-US" sz="1500" dirty="0" smtClean="0"/>
                        <a:t>Backup/Recover</a:t>
                      </a:r>
                      <a:r>
                        <a:rPr lang="en-US" sz="1500" baseline="0" dirty="0" smtClean="0"/>
                        <a:t> Studio</a:t>
                      </a:r>
                      <a:endParaRPr lang="en-US" sz="1500" dirty="0"/>
                    </a:p>
                  </a:txBody>
                  <a:tcPr marL="121920" marR="121920" marT="60960" marB="60960" anchor="ctr"/>
                </a:tc>
                <a:tc>
                  <a:txBody>
                    <a:bodyPr/>
                    <a:lstStyle/>
                    <a:p>
                      <a:r>
                        <a:rPr lang="en-US" sz="1500" dirty="0" smtClean="0"/>
                        <a:t>Tool to configure application backup and recovery using services</a:t>
                      </a:r>
                      <a:endParaRPr lang="en-US" sz="1500" dirty="0"/>
                    </a:p>
                  </a:txBody>
                  <a:tcPr marL="121920" marR="121920" marT="60960" marB="60960" anchor="ctr"/>
                </a:tc>
                <a:extLst>
                  <a:ext uri="{0D108BD9-81ED-4DB2-BD59-A6C34878D82A}">
                    <a16:rowId xmlns="" xmlns:a16="http://schemas.microsoft.com/office/drawing/2014/main" val="10010"/>
                  </a:ext>
                </a:extLst>
              </a:tr>
              <a:tr h="389893">
                <a:tc>
                  <a:txBody>
                    <a:bodyPr/>
                    <a:lstStyle/>
                    <a:p>
                      <a:r>
                        <a:rPr lang="en-US" sz="1500" dirty="0" smtClean="0"/>
                        <a:t>Migration Studio</a:t>
                      </a:r>
                      <a:endParaRPr lang="en-US" sz="1500" dirty="0"/>
                    </a:p>
                  </a:txBody>
                  <a:tcPr marL="121920" marR="121920" marT="60960" marB="60960" anchor="ctr"/>
                </a:tc>
                <a:tc>
                  <a:txBody>
                    <a:bodyPr/>
                    <a:lstStyle/>
                    <a:p>
                      <a:r>
                        <a:rPr lang="en-US" sz="1500" dirty="0" smtClean="0"/>
                        <a:t>Tool to migrate an application to a new environment using a maintained impact</a:t>
                      </a:r>
                      <a:r>
                        <a:rPr lang="en-US" sz="1500" baseline="0" dirty="0" smtClean="0"/>
                        <a:t> signature by tools above</a:t>
                      </a:r>
                      <a:endParaRPr lang="en-US" sz="1500" dirty="0"/>
                    </a:p>
                  </a:txBody>
                  <a:tcPr marL="121920" marR="121920" marT="60960" marB="60960" anchor="ctr"/>
                </a:tc>
                <a:extLst>
                  <a:ext uri="{0D108BD9-81ED-4DB2-BD59-A6C34878D82A}">
                    <a16:rowId xmlns="" xmlns:a16="http://schemas.microsoft.com/office/drawing/2014/main" val="10011"/>
                  </a:ext>
                </a:extLst>
              </a:tr>
              <a:tr h="408783">
                <a:tc>
                  <a:txBody>
                    <a:bodyPr/>
                    <a:lstStyle/>
                    <a:p>
                      <a:r>
                        <a:rPr lang="en-US" sz="1500" dirty="0" smtClean="0"/>
                        <a:t>Decommission Studio</a:t>
                      </a:r>
                      <a:endParaRPr lang="en-US" sz="1500" dirty="0"/>
                    </a:p>
                  </a:txBody>
                  <a:tcPr marL="121920" marR="121920" marT="60960" marB="60960" anchor="ctr"/>
                </a:tc>
                <a:tc>
                  <a:txBody>
                    <a:bodyPr/>
                    <a:lstStyle/>
                    <a:p>
                      <a:r>
                        <a:rPr lang="en-US" sz="1500" dirty="0" smtClean="0"/>
                        <a:t>Tool to decommission</a:t>
                      </a:r>
                      <a:r>
                        <a:rPr lang="en-US" sz="1500" baseline="0" dirty="0" smtClean="0"/>
                        <a:t> an application, service or interface using a maintained impact signature by tools above </a:t>
                      </a:r>
                      <a:endParaRPr lang="en-US" sz="1500" dirty="0"/>
                    </a:p>
                  </a:txBody>
                  <a:tcPr marL="121920" marR="121920" marT="60960" marB="60960" anchor="ctr"/>
                </a:tc>
                <a:extLst>
                  <a:ext uri="{0D108BD9-81ED-4DB2-BD59-A6C34878D82A}">
                    <a16:rowId xmlns="" xmlns:a16="http://schemas.microsoft.com/office/drawing/2014/main" val="10012"/>
                  </a:ext>
                </a:extLst>
              </a:tr>
            </a:tbl>
          </a:graphicData>
        </a:graphic>
      </p:graphicFrame>
      <p:sp>
        <p:nvSpPr>
          <p:cNvPr id="11" name="TextBox 10"/>
          <p:cNvSpPr txBox="1"/>
          <p:nvPr/>
        </p:nvSpPr>
        <p:spPr>
          <a:xfrm>
            <a:off x="241615" y="5775806"/>
            <a:ext cx="11174531" cy="646331"/>
          </a:xfrm>
          <a:prstGeom prst="rect">
            <a:avLst/>
          </a:prstGeom>
          <a:noFill/>
        </p:spPr>
        <p:txBody>
          <a:bodyPr wrap="square" rtlCol="0">
            <a:spAutoFit/>
          </a:bodyPr>
          <a:lstStyle/>
          <a:p>
            <a:pPr defTabSz="573603">
              <a:buSzPct val="100000"/>
            </a:pPr>
            <a:r>
              <a:rPr lang="en-US" sz="1200" dirty="0">
                <a:solidFill>
                  <a:srgbClr val="000000"/>
                </a:solidFill>
                <a:latin typeface="HP Simplified" pitchFamily="34" charset="0"/>
                <a:cs typeface="HP Simplified" pitchFamily="34" charset="0"/>
              </a:rPr>
              <a:t>1 </a:t>
            </a:r>
            <a:r>
              <a:rPr lang="en-US" sz="1200" i="1" dirty="0">
                <a:solidFill>
                  <a:srgbClr val="000000"/>
                </a:solidFill>
                <a:latin typeface="HP Simplified" pitchFamily="34" charset="0"/>
                <a:cs typeface="HP Simplified" pitchFamily="34" charset="0"/>
              </a:rPr>
              <a:t>Configure To Order using requirement characteristics</a:t>
            </a:r>
            <a:r>
              <a:rPr lang="en-US" sz="1200" dirty="0">
                <a:solidFill>
                  <a:srgbClr val="000000"/>
                </a:solidFill>
                <a:latin typeface="HP Simplified" pitchFamily="34" charset="0"/>
                <a:cs typeface="HP Simplified" pitchFamily="34" charset="0"/>
              </a:rPr>
              <a:t>, e.g. functional and non-functional artifact questionnaire; this tool is the starting point for all application construction with launch pads to IDEs of the developers choice, e.g. Eclipse and Visual Studio.  Alternately its framework is pluggable into those IDEs for one uniform experience.</a:t>
            </a:r>
          </a:p>
          <a:p>
            <a:pPr defTabSz="573603">
              <a:buSzPct val="100000"/>
            </a:pPr>
            <a:r>
              <a:rPr lang="en-US" sz="1200" dirty="0">
                <a:solidFill>
                  <a:srgbClr val="000000"/>
                </a:solidFill>
                <a:latin typeface="HP Simplified" pitchFamily="34" charset="0"/>
                <a:cs typeface="HP Simplified" pitchFamily="34" charset="0"/>
              </a:rPr>
              <a:t>2 Assertions are </a:t>
            </a:r>
            <a:r>
              <a:rPr lang="en-US" sz="1200" i="1" dirty="0">
                <a:solidFill>
                  <a:srgbClr val="000000"/>
                </a:solidFill>
                <a:latin typeface="HP Simplified" pitchFamily="34" charset="0"/>
                <a:cs typeface="HP Simplified" pitchFamily="34" charset="0"/>
              </a:rPr>
              <a:t>business rules that constrain the values or relationship(s) of the object</a:t>
            </a:r>
            <a:r>
              <a:rPr lang="en-US" sz="1200" dirty="0">
                <a:solidFill>
                  <a:srgbClr val="000000"/>
                </a:solidFill>
                <a:latin typeface="HP Simplified" pitchFamily="34" charset="0"/>
                <a:cs typeface="HP Simplified" pitchFamily="34" charset="0"/>
              </a:rPr>
              <a:t> being operated on, e.g. they guard the object from invalid states.</a:t>
            </a:r>
          </a:p>
        </p:txBody>
      </p:sp>
      <p:sp>
        <p:nvSpPr>
          <p:cNvPr id="13" name="Rounded Rectangle 12"/>
          <p:cNvSpPr/>
          <p:nvPr/>
        </p:nvSpPr>
        <p:spPr>
          <a:xfrm>
            <a:off x="2425139" y="1577129"/>
            <a:ext cx="198055" cy="15947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ounded Rectangle 13"/>
          <p:cNvSpPr/>
          <p:nvPr/>
        </p:nvSpPr>
        <p:spPr>
          <a:xfrm>
            <a:off x="2425139" y="1926943"/>
            <a:ext cx="198055" cy="15947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ounded Rectangle 14"/>
          <p:cNvSpPr/>
          <p:nvPr/>
        </p:nvSpPr>
        <p:spPr>
          <a:xfrm>
            <a:off x="2425139" y="2664489"/>
            <a:ext cx="198055" cy="1594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ounded Rectangle 15"/>
          <p:cNvSpPr/>
          <p:nvPr/>
        </p:nvSpPr>
        <p:spPr>
          <a:xfrm>
            <a:off x="2425139" y="3384685"/>
            <a:ext cx="198055" cy="159475"/>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ounded Rectangle 16"/>
          <p:cNvSpPr/>
          <p:nvPr/>
        </p:nvSpPr>
        <p:spPr>
          <a:xfrm>
            <a:off x="2425139" y="3748732"/>
            <a:ext cx="198055" cy="159475"/>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8" name="Rounded Rectangle 17"/>
          <p:cNvSpPr/>
          <p:nvPr/>
        </p:nvSpPr>
        <p:spPr>
          <a:xfrm>
            <a:off x="2425139" y="4454009"/>
            <a:ext cx="198055" cy="159475"/>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9" name="Rounded Rectangle 18"/>
          <p:cNvSpPr/>
          <p:nvPr/>
        </p:nvSpPr>
        <p:spPr>
          <a:xfrm>
            <a:off x="2425139" y="4808331"/>
            <a:ext cx="198055" cy="15947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ounded Rectangle 28"/>
          <p:cNvSpPr/>
          <p:nvPr/>
        </p:nvSpPr>
        <p:spPr>
          <a:xfrm>
            <a:off x="2425139" y="3055453"/>
            <a:ext cx="198055" cy="159475"/>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2" name="Group 31"/>
          <p:cNvGrpSpPr/>
          <p:nvPr/>
        </p:nvGrpSpPr>
        <p:grpSpPr>
          <a:xfrm>
            <a:off x="11227244" y="1501293"/>
            <a:ext cx="571017" cy="335424"/>
            <a:chOff x="8426370" y="1226916"/>
            <a:chExt cx="428263" cy="335666"/>
          </a:xfrm>
        </p:grpSpPr>
        <p:sp>
          <p:nvSpPr>
            <p:cNvPr id="12" name="Rounded Rectangle 11"/>
            <p:cNvSpPr/>
            <p:nvPr/>
          </p:nvSpPr>
          <p:spPr>
            <a:xfrm>
              <a:off x="8426370" y="1226916"/>
              <a:ext cx="428263" cy="33566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31" name="Group 30"/>
            <p:cNvGrpSpPr/>
            <p:nvPr/>
          </p:nvGrpSpPr>
          <p:grpSpPr>
            <a:xfrm>
              <a:off x="8729692" y="1287170"/>
              <a:ext cx="81024" cy="243069"/>
              <a:chOff x="8729692" y="1287170"/>
              <a:chExt cx="81024" cy="243069"/>
            </a:xfrm>
          </p:grpSpPr>
          <p:sp>
            <p:nvSpPr>
              <p:cNvPr id="20" name="Rounded Rectangle 19"/>
              <p:cNvSpPr/>
              <p:nvPr/>
            </p:nvSpPr>
            <p:spPr>
              <a:xfrm>
                <a:off x="8729692" y="1287170"/>
                <a:ext cx="81023" cy="14789"/>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ounded Rectangle 20"/>
              <p:cNvSpPr/>
              <p:nvPr/>
            </p:nvSpPr>
            <p:spPr>
              <a:xfrm>
                <a:off x="8729692" y="1321042"/>
                <a:ext cx="81023" cy="1478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ounded Rectangle 21"/>
              <p:cNvSpPr/>
              <p:nvPr/>
            </p:nvSpPr>
            <p:spPr>
              <a:xfrm>
                <a:off x="8729692" y="1354199"/>
                <a:ext cx="81023" cy="147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ounded Rectangle 22"/>
              <p:cNvSpPr/>
              <p:nvPr/>
            </p:nvSpPr>
            <p:spPr>
              <a:xfrm>
                <a:off x="8729692" y="1387355"/>
                <a:ext cx="81023" cy="14789"/>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ounded Rectangle 23"/>
              <p:cNvSpPr/>
              <p:nvPr/>
            </p:nvSpPr>
            <p:spPr>
              <a:xfrm>
                <a:off x="8729692" y="1430531"/>
                <a:ext cx="81023" cy="14789"/>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ounded Rectangle 24"/>
              <p:cNvSpPr/>
              <p:nvPr/>
            </p:nvSpPr>
            <p:spPr>
              <a:xfrm>
                <a:off x="8729692" y="1470844"/>
                <a:ext cx="81023" cy="14789"/>
              </a:xfrm>
              <a:prstGeom prst="round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ounded Rectangle 25"/>
              <p:cNvSpPr/>
              <p:nvPr/>
            </p:nvSpPr>
            <p:spPr>
              <a:xfrm>
                <a:off x="8729692" y="1515450"/>
                <a:ext cx="81023" cy="1478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ounded Rectangle 29"/>
              <p:cNvSpPr/>
              <p:nvPr/>
            </p:nvSpPr>
            <p:spPr>
              <a:xfrm>
                <a:off x="8729693" y="1506564"/>
                <a:ext cx="81023" cy="14789"/>
              </a:xfrm>
              <a:prstGeom prst="round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sp>
        <p:nvSpPr>
          <p:cNvPr id="33" name="Rounded Rectangle 32"/>
          <p:cNvSpPr/>
          <p:nvPr/>
        </p:nvSpPr>
        <p:spPr>
          <a:xfrm>
            <a:off x="2425139" y="4064175"/>
            <a:ext cx="198055" cy="159475"/>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4" name="Rounded Rectangle 33"/>
          <p:cNvSpPr/>
          <p:nvPr/>
        </p:nvSpPr>
        <p:spPr>
          <a:xfrm>
            <a:off x="2425139" y="2310760"/>
            <a:ext cx="198055" cy="159475"/>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5" name="Rounded Rectangle 34"/>
          <p:cNvSpPr/>
          <p:nvPr/>
        </p:nvSpPr>
        <p:spPr>
          <a:xfrm>
            <a:off x="2425139" y="5154035"/>
            <a:ext cx="198055" cy="159475"/>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extBox 1"/>
          <p:cNvSpPr txBox="1"/>
          <p:nvPr/>
        </p:nvSpPr>
        <p:spPr>
          <a:xfrm>
            <a:off x="7761514" y="2554151"/>
            <a:ext cx="4067813" cy="1733488"/>
          </a:xfrm>
          <a:prstGeom prst="rect">
            <a:avLst/>
          </a:prstGeom>
          <a:noFill/>
        </p:spPr>
        <p:txBody>
          <a:bodyPr wrap="square" rtlCol="0">
            <a:spAutoFit/>
          </a:bodyPr>
          <a:lstStyle/>
          <a:p>
            <a:pPr defTabSz="573603">
              <a:spcAft>
                <a:spcPts val="533"/>
              </a:spcAft>
              <a:buSzPct val="100000"/>
            </a:pPr>
            <a:r>
              <a:rPr lang="en-US" sz="2133" dirty="0">
                <a:solidFill>
                  <a:srgbClr val="000000"/>
                </a:solidFill>
                <a:latin typeface="HP Simplified" pitchFamily="34" charset="0"/>
                <a:cs typeface="HP Simplified" pitchFamily="34" charset="0"/>
              </a:rPr>
              <a:t>Studios best support a model driven development approach with a tiger team per studio that helps implement </a:t>
            </a:r>
            <a:r>
              <a:rPr lang="en-US" sz="2133" dirty="0" smtClean="0">
                <a:solidFill>
                  <a:srgbClr val="000000"/>
                </a:solidFill>
                <a:latin typeface="HP Simplified" pitchFamily="34" charset="0"/>
                <a:cs typeface="HP Simplified" pitchFamily="34" charset="0"/>
              </a:rPr>
              <a:t>solution components to </a:t>
            </a:r>
            <a:r>
              <a:rPr lang="en-US" sz="2133" dirty="0">
                <a:solidFill>
                  <a:srgbClr val="000000"/>
                </a:solidFill>
                <a:latin typeface="HP Simplified" pitchFamily="34" charset="0"/>
                <a:cs typeface="HP Simplified" pitchFamily="34" charset="0"/>
              </a:rPr>
              <a:t>de-risk delivery cadence</a:t>
            </a:r>
          </a:p>
        </p:txBody>
      </p:sp>
      <p:sp>
        <p:nvSpPr>
          <p:cNvPr id="36" name="Rounded Rectangle 35"/>
          <p:cNvSpPr/>
          <p:nvPr/>
        </p:nvSpPr>
        <p:spPr>
          <a:xfrm>
            <a:off x="2425139" y="5539927"/>
            <a:ext cx="198055" cy="159475"/>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3030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4828" y="2814411"/>
            <a:ext cx="5508171" cy="1325563"/>
          </a:xfrm>
        </p:spPr>
        <p:txBody>
          <a:bodyPr/>
          <a:lstStyle/>
          <a:p>
            <a:r>
              <a:rPr lang="en-US" dirty="0" smtClean="0"/>
              <a:t>Demo &amp; Back matter</a:t>
            </a:r>
            <a:endParaRPr lang="en-US" dirty="0"/>
          </a:p>
        </p:txBody>
      </p:sp>
      <p:sp>
        <p:nvSpPr>
          <p:cNvPr id="3" name="TextBox 2"/>
          <p:cNvSpPr txBox="1"/>
          <p:nvPr/>
        </p:nvSpPr>
        <p:spPr>
          <a:xfrm>
            <a:off x="4517571" y="4735286"/>
            <a:ext cx="2400016" cy="584775"/>
          </a:xfrm>
          <a:prstGeom prst="rect">
            <a:avLst/>
          </a:prstGeom>
          <a:noFill/>
        </p:spPr>
        <p:txBody>
          <a:bodyPr wrap="none" rtlCol="0">
            <a:spAutoFit/>
          </a:bodyPr>
          <a:lstStyle/>
          <a:p>
            <a:r>
              <a:rPr lang="en-US" sz="3200" dirty="0" smtClean="0"/>
              <a:t>Thank you !!!</a:t>
            </a:r>
            <a:endParaRPr lang="en-US" sz="3200" dirty="0"/>
          </a:p>
        </p:txBody>
      </p:sp>
    </p:spTree>
    <p:extLst>
      <p:ext uri="{BB962C8B-B14F-4D97-AF65-F5344CB8AC3E}">
        <p14:creationId xmlns:p14="http://schemas.microsoft.com/office/powerpoint/2010/main" val="684354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800" dirty="0" smtClean="0"/>
              <a:t>Rule Manager </a:t>
            </a:r>
            <a:r>
              <a:rPr lang="en-US" sz="4800" dirty="0" smtClean="0"/>
              <a:t>Entry (</a:t>
            </a:r>
            <a:r>
              <a:rPr lang="en-US" sz="2800" dirty="0" smtClean="0"/>
              <a:t>TIBCO rule administrator as example</a:t>
            </a:r>
            <a:r>
              <a:rPr lang="en-US" sz="4800" dirty="0" smtClean="0"/>
              <a:t>)</a:t>
            </a:r>
            <a:endParaRPr lang="en-US" sz="48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044" y="1318576"/>
            <a:ext cx="6838636" cy="524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94702" y="1838326"/>
            <a:ext cx="2908300" cy="4114844"/>
          </a:xfrm>
          <a:prstGeom prst="rect">
            <a:avLst/>
          </a:prstGeom>
          <a:noFill/>
        </p:spPr>
        <p:txBody>
          <a:bodyPr wrap="square" rtlCol="0">
            <a:spAutoFit/>
          </a:bodyPr>
          <a:lstStyle/>
          <a:p>
            <a:r>
              <a:rPr lang="en-US" sz="1867" dirty="0">
                <a:solidFill>
                  <a:schemeClr val="accent1"/>
                </a:solidFill>
              </a:rPr>
              <a:t>Used to enter &amp; test business rules in local environment and then promote to production.</a:t>
            </a:r>
          </a:p>
          <a:p>
            <a:endParaRPr lang="en-US" sz="1867" dirty="0">
              <a:solidFill>
                <a:schemeClr val="accent1"/>
              </a:solidFill>
            </a:endParaRPr>
          </a:p>
          <a:p>
            <a:pPr marL="228600" indent="-228600">
              <a:buFont typeface="Arial" panose="020B0604020202020204" pitchFamily="34" charset="0"/>
              <a:buChar char="•"/>
            </a:pPr>
            <a:r>
              <a:rPr lang="en-US" sz="1867" b="1" dirty="0">
                <a:solidFill>
                  <a:schemeClr val="accent1"/>
                </a:solidFill>
              </a:rPr>
              <a:t>Declaration tables</a:t>
            </a:r>
            <a:r>
              <a:rPr lang="en-US" sz="1867" dirty="0">
                <a:solidFill>
                  <a:schemeClr val="accent1"/>
                </a:solidFill>
              </a:rPr>
              <a:t>: declaring </a:t>
            </a:r>
            <a:r>
              <a:rPr lang="en-US" sz="1867" dirty="0" smtClean="0">
                <a:solidFill>
                  <a:schemeClr val="accent1"/>
                </a:solidFill>
              </a:rPr>
              <a:t>rule inputs </a:t>
            </a:r>
            <a:r>
              <a:rPr lang="en-US" sz="1867" dirty="0">
                <a:solidFill>
                  <a:schemeClr val="accent1"/>
                </a:solidFill>
              </a:rPr>
              <a:t>and outputs</a:t>
            </a:r>
          </a:p>
          <a:p>
            <a:pPr marL="228600" indent="-228600">
              <a:buFont typeface="Arial" panose="020B0604020202020204" pitchFamily="34" charset="0"/>
              <a:buChar char="•"/>
            </a:pPr>
            <a:r>
              <a:rPr lang="en-US" sz="1867" b="1" dirty="0">
                <a:solidFill>
                  <a:schemeClr val="accent1"/>
                </a:solidFill>
              </a:rPr>
              <a:t>Decision tables</a:t>
            </a:r>
            <a:r>
              <a:rPr lang="en-US" sz="1867" dirty="0">
                <a:solidFill>
                  <a:schemeClr val="accent1"/>
                </a:solidFill>
              </a:rPr>
              <a:t>: business </a:t>
            </a:r>
            <a:r>
              <a:rPr lang="en-US" sz="1867" dirty="0" smtClean="0">
                <a:solidFill>
                  <a:schemeClr val="accent1"/>
                </a:solidFill>
              </a:rPr>
              <a:t>rules/policies</a:t>
            </a:r>
            <a:endParaRPr lang="en-US" sz="1867" dirty="0">
              <a:solidFill>
                <a:schemeClr val="accent1"/>
              </a:solidFill>
            </a:endParaRPr>
          </a:p>
          <a:p>
            <a:pPr marL="228600" indent="-228600">
              <a:buFont typeface="Arial" panose="020B0604020202020204" pitchFamily="34" charset="0"/>
              <a:buChar char="•"/>
            </a:pPr>
            <a:r>
              <a:rPr lang="en-US" sz="1867" b="1" dirty="0">
                <a:solidFill>
                  <a:schemeClr val="accent1"/>
                </a:solidFill>
              </a:rPr>
              <a:t>Exception Tables</a:t>
            </a:r>
            <a:r>
              <a:rPr lang="en-US" sz="1867" dirty="0">
                <a:solidFill>
                  <a:schemeClr val="accent1"/>
                </a:solidFill>
              </a:rPr>
              <a:t>: conditions &amp; actions to handle exceptions</a:t>
            </a:r>
          </a:p>
          <a:p>
            <a:endParaRPr lang="en-US" sz="1867" dirty="0">
              <a:solidFill>
                <a:schemeClr val="accent1"/>
              </a:solidFill>
            </a:endParaRPr>
          </a:p>
        </p:txBody>
      </p:sp>
    </p:spTree>
    <p:extLst>
      <p:ext uri="{BB962C8B-B14F-4D97-AF65-F5344CB8AC3E}">
        <p14:creationId xmlns:p14="http://schemas.microsoft.com/office/powerpoint/2010/main" val="135363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4787" y="242580"/>
            <a:ext cx="9957655" cy="6355950"/>
          </a:xfrm>
          <a:prstGeom prst="rect">
            <a:avLst/>
          </a:prstGeom>
        </p:spPr>
      </p:pic>
      <p:cxnSp>
        <p:nvCxnSpPr>
          <p:cNvPr id="6" name="Straight Arrow Connector 5"/>
          <p:cNvCxnSpPr/>
          <p:nvPr/>
        </p:nvCxnSpPr>
        <p:spPr>
          <a:xfrm>
            <a:off x="4296921" y="1754700"/>
            <a:ext cx="1375271" cy="651"/>
          </a:xfrm>
          <a:prstGeom prst="straightConnector1">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51900" y="1550604"/>
            <a:ext cx="1098378" cy="246221"/>
          </a:xfrm>
          <a:prstGeom prst="rect">
            <a:avLst/>
          </a:prstGeom>
          <a:noFill/>
        </p:spPr>
        <p:txBody>
          <a:bodyPr wrap="none" rtlCol="0">
            <a:spAutoFit/>
          </a:bodyPr>
          <a:lstStyle/>
          <a:p>
            <a:r>
              <a:rPr lang="en-US" sz="1000" dirty="0" smtClean="0"/>
              <a:t>Is Responsible for</a:t>
            </a:r>
            <a:endParaRPr lang="en-US" sz="1000" dirty="0"/>
          </a:p>
        </p:txBody>
      </p:sp>
      <p:sp>
        <p:nvSpPr>
          <p:cNvPr id="8" name="Rounded Rectangle 7"/>
          <p:cNvSpPr/>
          <p:nvPr/>
        </p:nvSpPr>
        <p:spPr>
          <a:xfrm>
            <a:off x="5715436" y="576895"/>
            <a:ext cx="6039189" cy="1406013"/>
          </a:xfrm>
          <a:prstGeom prst="round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900052" y="417586"/>
            <a:ext cx="881973" cy="246221"/>
          </a:xfrm>
          <a:prstGeom prst="rect">
            <a:avLst/>
          </a:prstGeom>
          <a:solidFill>
            <a:schemeClr val="accent1">
              <a:lumMod val="60000"/>
              <a:lumOff val="40000"/>
            </a:schemeClr>
          </a:solidFill>
          <a:ln>
            <a:noFill/>
          </a:ln>
        </p:spPr>
        <p:txBody>
          <a:bodyPr wrap="none" rtlCol="0">
            <a:spAutoFit/>
          </a:bodyPr>
          <a:lstStyle/>
          <a:p>
            <a:r>
              <a:rPr lang="en-US" sz="1000" dirty="0" smtClean="0">
                <a:solidFill>
                  <a:schemeClr val="bg1"/>
                </a:solidFill>
              </a:rPr>
              <a:t>Value Stream</a:t>
            </a:r>
            <a:endParaRPr lang="en-US" sz="1000" dirty="0">
              <a:solidFill>
                <a:schemeClr val="bg1"/>
              </a:solidFill>
            </a:endParaRPr>
          </a:p>
        </p:txBody>
      </p:sp>
      <p:sp>
        <p:nvSpPr>
          <p:cNvPr id="10" name="Rounded Rectangle 9"/>
          <p:cNvSpPr/>
          <p:nvPr/>
        </p:nvSpPr>
        <p:spPr>
          <a:xfrm>
            <a:off x="8352823" y="1578876"/>
            <a:ext cx="1200484" cy="330555"/>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Feature</a:t>
            </a:r>
            <a:endParaRPr lang="en-US" sz="1200" dirty="0"/>
          </a:p>
        </p:txBody>
      </p:sp>
      <p:sp>
        <p:nvSpPr>
          <p:cNvPr id="42" name="TextBox 41"/>
          <p:cNvSpPr txBox="1"/>
          <p:nvPr/>
        </p:nvSpPr>
        <p:spPr>
          <a:xfrm>
            <a:off x="4914149" y="5924453"/>
            <a:ext cx="848251" cy="553998"/>
          </a:xfrm>
          <a:prstGeom prst="rect">
            <a:avLst/>
          </a:prstGeom>
          <a:noFill/>
        </p:spPr>
        <p:txBody>
          <a:bodyPr wrap="square" rtlCol="0">
            <a:spAutoFit/>
          </a:bodyPr>
          <a:lstStyle/>
          <a:p>
            <a:r>
              <a:rPr lang="en-US" sz="1000" dirty="0" smtClean="0"/>
              <a:t>Weighted Shortest Job </a:t>
            </a:r>
            <a:r>
              <a:rPr lang="en-US" sz="1000" dirty="0" err="1" smtClean="0"/>
              <a:t>FIrst</a:t>
            </a:r>
            <a:endParaRPr lang="en-US" sz="1000" dirty="0"/>
          </a:p>
        </p:txBody>
      </p:sp>
      <p:sp>
        <p:nvSpPr>
          <p:cNvPr id="46" name="Rounded Rectangle 45"/>
          <p:cNvSpPr/>
          <p:nvPr/>
        </p:nvSpPr>
        <p:spPr>
          <a:xfrm>
            <a:off x="10610687" y="764679"/>
            <a:ext cx="786581" cy="330555"/>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 Case</a:t>
            </a:r>
            <a:endParaRPr lang="en-US" sz="1200" dirty="0"/>
          </a:p>
        </p:txBody>
      </p:sp>
      <p:sp>
        <p:nvSpPr>
          <p:cNvPr id="54" name="TextBox 53"/>
          <p:cNvSpPr txBox="1"/>
          <p:nvPr/>
        </p:nvSpPr>
        <p:spPr>
          <a:xfrm>
            <a:off x="9657135" y="717176"/>
            <a:ext cx="906017" cy="246221"/>
          </a:xfrm>
          <a:prstGeom prst="rect">
            <a:avLst/>
          </a:prstGeom>
          <a:noFill/>
        </p:spPr>
        <p:txBody>
          <a:bodyPr wrap="none" rtlCol="0">
            <a:spAutoFit/>
          </a:bodyPr>
          <a:lstStyle/>
          <a:p>
            <a:r>
              <a:rPr lang="en-US" sz="1000" dirty="0" smtClean="0"/>
              <a:t>Elaborated by</a:t>
            </a:r>
            <a:endParaRPr lang="en-US" sz="1000" dirty="0"/>
          </a:p>
        </p:txBody>
      </p:sp>
      <p:sp>
        <p:nvSpPr>
          <p:cNvPr id="55" name="Rounded Rectangle 54"/>
          <p:cNvSpPr/>
          <p:nvPr/>
        </p:nvSpPr>
        <p:spPr>
          <a:xfrm>
            <a:off x="10464931" y="1552474"/>
            <a:ext cx="1075143" cy="400704"/>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Test Case </a:t>
            </a:r>
            <a:r>
              <a:rPr lang="en-US" sz="800" dirty="0" smtClean="0"/>
              <a:t>(acceptance criteria)</a:t>
            </a:r>
            <a:endParaRPr lang="en-US" sz="800" dirty="0"/>
          </a:p>
        </p:txBody>
      </p:sp>
      <p:cxnSp>
        <p:nvCxnSpPr>
          <p:cNvPr id="57" name="Straight Connector 56"/>
          <p:cNvCxnSpPr>
            <a:stCxn id="46" idx="2"/>
            <a:endCxn id="55" idx="0"/>
          </p:cNvCxnSpPr>
          <p:nvPr/>
        </p:nvCxnSpPr>
        <p:spPr>
          <a:xfrm flipH="1">
            <a:off x="11002503" y="1095234"/>
            <a:ext cx="1475" cy="457240"/>
          </a:xfrm>
          <a:prstGeom prst="line">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966026" y="1240208"/>
            <a:ext cx="796964" cy="246221"/>
          </a:xfrm>
          <a:prstGeom prst="rect">
            <a:avLst/>
          </a:prstGeom>
          <a:noFill/>
        </p:spPr>
        <p:txBody>
          <a:bodyPr wrap="square" rtlCol="0">
            <a:spAutoFit/>
          </a:bodyPr>
          <a:lstStyle/>
          <a:p>
            <a:pPr algn="r"/>
            <a:r>
              <a:rPr lang="en-US" sz="1000" dirty="0" smtClean="0"/>
              <a:t>Realized by</a:t>
            </a:r>
            <a:endParaRPr lang="en-US" sz="1000" dirty="0"/>
          </a:p>
        </p:txBody>
      </p:sp>
      <p:sp>
        <p:nvSpPr>
          <p:cNvPr id="60" name="TextBox 59"/>
          <p:cNvSpPr txBox="1"/>
          <p:nvPr/>
        </p:nvSpPr>
        <p:spPr>
          <a:xfrm>
            <a:off x="10981077" y="1215838"/>
            <a:ext cx="747320" cy="246221"/>
          </a:xfrm>
          <a:prstGeom prst="rect">
            <a:avLst/>
          </a:prstGeom>
          <a:noFill/>
        </p:spPr>
        <p:txBody>
          <a:bodyPr wrap="none" rtlCol="0">
            <a:spAutoFit/>
          </a:bodyPr>
          <a:lstStyle/>
          <a:p>
            <a:r>
              <a:rPr lang="en-US" sz="1000" dirty="0" smtClean="0"/>
              <a:t>Verified by</a:t>
            </a:r>
            <a:endParaRPr lang="en-US" sz="1000" dirty="0"/>
          </a:p>
        </p:txBody>
      </p:sp>
      <p:grpSp>
        <p:nvGrpSpPr>
          <p:cNvPr id="4" name="Group 3"/>
          <p:cNvGrpSpPr/>
          <p:nvPr/>
        </p:nvGrpSpPr>
        <p:grpSpPr>
          <a:xfrm>
            <a:off x="9553301" y="1744159"/>
            <a:ext cx="787320" cy="3361242"/>
            <a:chOff x="9553301" y="1744159"/>
            <a:chExt cx="787320" cy="3361242"/>
          </a:xfrm>
        </p:grpSpPr>
        <p:cxnSp>
          <p:nvCxnSpPr>
            <p:cNvPr id="20" name="Elbow Connector 19"/>
            <p:cNvCxnSpPr>
              <a:stCxn id="10" idx="3"/>
            </p:cNvCxnSpPr>
            <p:nvPr/>
          </p:nvCxnSpPr>
          <p:spPr>
            <a:xfrm>
              <a:off x="9553301" y="1744159"/>
              <a:ext cx="787320" cy="3361242"/>
            </a:xfrm>
            <a:prstGeom prst="bentConnector2">
              <a:avLst/>
            </a:prstGeom>
            <a:ln>
              <a:headEnd type="ova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674213" y="5099762"/>
              <a:ext cx="66172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10316226" y="4523879"/>
            <a:ext cx="894797" cy="246221"/>
          </a:xfrm>
          <a:prstGeom prst="rect">
            <a:avLst/>
          </a:prstGeom>
          <a:noFill/>
        </p:spPr>
        <p:txBody>
          <a:bodyPr wrap="none" rtlCol="0">
            <a:spAutoFit/>
          </a:bodyPr>
          <a:lstStyle/>
          <a:p>
            <a:r>
              <a:rPr lang="en-US" sz="1000" dirty="0" smtClean="0"/>
              <a:t>Packages into</a:t>
            </a:r>
            <a:endParaRPr lang="en-US" sz="1000" dirty="0"/>
          </a:p>
        </p:txBody>
      </p:sp>
      <p:sp>
        <p:nvSpPr>
          <p:cNvPr id="93" name="Rectangle 92"/>
          <p:cNvSpPr/>
          <p:nvPr/>
        </p:nvSpPr>
        <p:spPr>
          <a:xfrm>
            <a:off x="6282724" y="676037"/>
            <a:ext cx="3296222" cy="5578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7444978" y="844406"/>
            <a:ext cx="934786" cy="0"/>
          </a:xfrm>
          <a:prstGeom prst="straightConnector1">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8415836" y="715395"/>
            <a:ext cx="1076380" cy="431116"/>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Story (Response)</a:t>
            </a:r>
            <a:endParaRPr lang="en-US" sz="1200" dirty="0"/>
          </a:p>
        </p:txBody>
      </p:sp>
      <p:sp>
        <p:nvSpPr>
          <p:cNvPr id="80" name="TextBox 79"/>
          <p:cNvSpPr txBox="1"/>
          <p:nvPr/>
        </p:nvSpPr>
        <p:spPr>
          <a:xfrm>
            <a:off x="7572318" y="630987"/>
            <a:ext cx="582211" cy="246221"/>
          </a:xfrm>
          <a:prstGeom prst="rect">
            <a:avLst/>
          </a:prstGeom>
          <a:noFill/>
        </p:spPr>
        <p:txBody>
          <a:bodyPr wrap="none" rtlCol="0">
            <a:spAutoFit/>
          </a:bodyPr>
          <a:lstStyle/>
          <a:p>
            <a:r>
              <a:rPr lang="en-US" sz="1000" dirty="0" smtClean="0"/>
              <a:t>triggers</a:t>
            </a:r>
            <a:endParaRPr lang="en-US" sz="1000" dirty="0"/>
          </a:p>
        </p:txBody>
      </p:sp>
      <p:sp>
        <p:nvSpPr>
          <p:cNvPr id="81" name="Rounded Rectangle 80"/>
          <p:cNvSpPr/>
          <p:nvPr/>
        </p:nvSpPr>
        <p:spPr>
          <a:xfrm>
            <a:off x="6807289" y="741687"/>
            <a:ext cx="624340" cy="404824"/>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Event</a:t>
            </a:r>
            <a:endParaRPr lang="en-US" sz="1200" dirty="0"/>
          </a:p>
        </p:txBody>
      </p:sp>
      <p:cxnSp>
        <p:nvCxnSpPr>
          <p:cNvPr id="45" name="Straight Connector 44"/>
          <p:cNvCxnSpPr/>
          <p:nvPr/>
        </p:nvCxnSpPr>
        <p:spPr>
          <a:xfrm flipH="1">
            <a:off x="8705530" y="1146511"/>
            <a:ext cx="961" cy="432365"/>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3"/>
            <a:endCxn id="46" idx="1"/>
          </p:cNvCxnSpPr>
          <p:nvPr/>
        </p:nvCxnSpPr>
        <p:spPr>
          <a:xfrm flipV="1">
            <a:off x="9492216" y="929957"/>
            <a:ext cx="1118471" cy="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074946" y="1982908"/>
            <a:ext cx="0" cy="26210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559306" y="1997306"/>
            <a:ext cx="591646" cy="246221"/>
          </a:xfrm>
          <a:prstGeom prst="rect">
            <a:avLst/>
          </a:prstGeom>
          <a:noFill/>
        </p:spPr>
        <p:txBody>
          <a:bodyPr wrap="square" rtlCol="0">
            <a:spAutoFit/>
          </a:bodyPr>
          <a:lstStyle/>
          <a:p>
            <a:r>
              <a:rPr lang="en-US" sz="1000" dirty="0" smtClean="0"/>
              <a:t>Crosses </a:t>
            </a:r>
            <a:endParaRPr lang="en-US" sz="1000" dirty="0"/>
          </a:p>
        </p:txBody>
      </p:sp>
      <p:sp>
        <p:nvSpPr>
          <p:cNvPr id="106" name="Rounded Rectangle 105"/>
          <p:cNvSpPr/>
          <p:nvPr/>
        </p:nvSpPr>
        <p:spPr>
          <a:xfrm>
            <a:off x="9701676" y="1278429"/>
            <a:ext cx="520202" cy="294971"/>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UX</a:t>
            </a:r>
            <a:endParaRPr lang="en-US" sz="1200" dirty="0"/>
          </a:p>
        </p:txBody>
      </p:sp>
      <p:cxnSp>
        <p:nvCxnSpPr>
          <p:cNvPr id="108" name="Elbow Connector 107"/>
          <p:cNvCxnSpPr/>
          <p:nvPr/>
        </p:nvCxnSpPr>
        <p:spPr>
          <a:xfrm>
            <a:off x="9239882" y="1142775"/>
            <a:ext cx="450005" cy="279720"/>
          </a:xfrm>
          <a:prstGeom prst="bentConnector3">
            <a:avLst>
              <a:gd name="adj1" fmla="val -62407"/>
            </a:avLst>
          </a:prstGeom>
          <a:ln>
            <a:tailEnd type="ova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967001" y="1263883"/>
            <a:ext cx="778476" cy="153888"/>
          </a:xfrm>
          <a:prstGeom prst="rect">
            <a:avLst/>
          </a:prstGeom>
          <a:noFill/>
        </p:spPr>
        <p:txBody>
          <a:bodyPr wrap="square" lIns="0" tIns="0" rIns="0" bIns="0" rtlCol="0">
            <a:spAutoFit/>
          </a:bodyPr>
          <a:lstStyle/>
          <a:p>
            <a:r>
              <a:rPr lang="en-US" sz="1000" dirty="0" smtClean="0"/>
              <a:t>Interacts with</a:t>
            </a:r>
            <a:endParaRPr lang="en-US" sz="1000" dirty="0"/>
          </a:p>
        </p:txBody>
      </p:sp>
      <p:sp>
        <p:nvSpPr>
          <p:cNvPr id="119" name="Freeform 118"/>
          <p:cNvSpPr/>
          <p:nvPr/>
        </p:nvSpPr>
        <p:spPr>
          <a:xfrm>
            <a:off x="4035584" y="1953178"/>
            <a:ext cx="797668" cy="591655"/>
          </a:xfrm>
          <a:custGeom>
            <a:avLst/>
            <a:gdLst>
              <a:gd name="connsiteX0" fmla="*/ 797668 w 797668"/>
              <a:gd name="connsiteY0" fmla="*/ 389107 h 591655"/>
              <a:gd name="connsiteX1" fmla="*/ 136187 w 797668"/>
              <a:gd name="connsiteY1" fmla="*/ 573932 h 591655"/>
              <a:gd name="connsiteX2" fmla="*/ 0 w 797668"/>
              <a:gd name="connsiteY2" fmla="*/ 0 h 591655"/>
            </a:gdLst>
            <a:ahLst/>
            <a:cxnLst>
              <a:cxn ang="0">
                <a:pos x="connsiteX0" y="connsiteY0"/>
              </a:cxn>
              <a:cxn ang="0">
                <a:pos x="connsiteX1" y="connsiteY1"/>
              </a:cxn>
              <a:cxn ang="0">
                <a:pos x="connsiteX2" y="connsiteY2"/>
              </a:cxn>
            </a:cxnLst>
            <a:rect l="l" t="t" r="r" b="b"/>
            <a:pathLst>
              <a:path w="797668" h="591655">
                <a:moveTo>
                  <a:pt x="797668" y="389107"/>
                </a:moveTo>
                <a:cubicBezTo>
                  <a:pt x="533400" y="513945"/>
                  <a:pt x="269132" y="638783"/>
                  <a:pt x="136187" y="573932"/>
                </a:cubicBezTo>
                <a:cubicBezTo>
                  <a:pt x="3242" y="509081"/>
                  <a:pt x="1621" y="254540"/>
                  <a:pt x="0"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6327844" y="1573399"/>
            <a:ext cx="1172721" cy="336032"/>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Business Rule</a:t>
            </a:r>
            <a:endParaRPr lang="en-US" sz="1200" dirty="0"/>
          </a:p>
        </p:txBody>
      </p:sp>
      <p:cxnSp>
        <p:nvCxnSpPr>
          <p:cNvPr id="128" name="Elbow Connector 127"/>
          <p:cNvCxnSpPr/>
          <p:nvPr/>
        </p:nvCxnSpPr>
        <p:spPr>
          <a:xfrm flipV="1">
            <a:off x="7500565" y="1095234"/>
            <a:ext cx="915271" cy="648919"/>
          </a:xfrm>
          <a:prstGeom prst="bentConnector3">
            <a:avLst>
              <a:gd name="adj1" fmla="val 23018"/>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7001098" y="1150494"/>
            <a:ext cx="777049" cy="400110"/>
          </a:xfrm>
          <a:prstGeom prst="rect">
            <a:avLst/>
          </a:prstGeom>
          <a:noFill/>
        </p:spPr>
        <p:txBody>
          <a:bodyPr wrap="square" rtlCol="0">
            <a:spAutoFit/>
          </a:bodyPr>
          <a:lstStyle/>
          <a:p>
            <a:pPr algn="r"/>
            <a:r>
              <a:rPr lang="en-US" sz="1000" dirty="0" smtClean="0"/>
              <a:t>Governed by</a:t>
            </a:r>
            <a:endParaRPr lang="en-US" sz="1000" dirty="0"/>
          </a:p>
        </p:txBody>
      </p:sp>
      <p:sp>
        <p:nvSpPr>
          <p:cNvPr id="131" name="TextBox 130"/>
          <p:cNvSpPr txBox="1"/>
          <p:nvPr/>
        </p:nvSpPr>
        <p:spPr>
          <a:xfrm>
            <a:off x="3783586" y="2495572"/>
            <a:ext cx="1200970" cy="246221"/>
          </a:xfrm>
          <a:prstGeom prst="rect">
            <a:avLst/>
          </a:prstGeom>
          <a:noFill/>
        </p:spPr>
        <p:txBody>
          <a:bodyPr wrap="none" rtlCol="0">
            <a:spAutoFit/>
          </a:bodyPr>
          <a:lstStyle/>
          <a:p>
            <a:r>
              <a:rPr lang="en-US" sz="1000" dirty="0" smtClean="0"/>
              <a:t>Solution Big Picture</a:t>
            </a:r>
            <a:endParaRPr lang="en-US" sz="1000" dirty="0"/>
          </a:p>
        </p:txBody>
      </p:sp>
      <p:cxnSp>
        <p:nvCxnSpPr>
          <p:cNvPr id="133" name="Straight Arrow Connector 132"/>
          <p:cNvCxnSpPr/>
          <p:nvPr/>
        </p:nvCxnSpPr>
        <p:spPr>
          <a:xfrm flipV="1">
            <a:off x="4287258" y="2399495"/>
            <a:ext cx="803831" cy="212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4940116" y="3808820"/>
            <a:ext cx="848251" cy="380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156821" y="2641075"/>
            <a:ext cx="437940" cy="276999"/>
          </a:xfrm>
          <a:prstGeom prst="rect">
            <a:avLst/>
          </a:prstGeom>
          <a:noFill/>
        </p:spPr>
        <p:txBody>
          <a:bodyPr wrap="none" rtlCol="0">
            <a:spAutoFit/>
          </a:bodyPr>
          <a:lstStyle/>
          <a:p>
            <a:r>
              <a:rPr lang="en-US" sz="1200" dirty="0" smtClean="0">
                <a:solidFill>
                  <a:schemeClr val="tx1">
                    <a:lumMod val="50000"/>
                    <a:lumOff val="50000"/>
                  </a:schemeClr>
                </a:solidFill>
              </a:rPr>
              <a:t>NFR</a:t>
            </a:r>
            <a:endParaRPr lang="en-US" sz="1200" dirty="0">
              <a:solidFill>
                <a:schemeClr val="tx1">
                  <a:lumMod val="50000"/>
                  <a:lumOff val="50000"/>
                </a:schemeClr>
              </a:solidFill>
            </a:endParaRPr>
          </a:p>
        </p:txBody>
      </p:sp>
      <p:cxnSp>
        <p:nvCxnSpPr>
          <p:cNvPr id="137" name="Straight Arrow Connector 136"/>
          <p:cNvCxnSpPr/>
          <p:nvPr/>
        </p:nvCxnSpPr>
        <p:spPr>
          <a:xfrm flipH="1" flipV="1">
            <a:off x="5233134" y="2399495"/>
            <a:ext cx="112850" cy="288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7516036" y="1991143"/>
            <a:ext cx="1232428" cy="400110"/>
          </a:xfrm>
          <a:prstGeom prst="rect">
            <a:avLst/>
          </a:prstGeom>
          <a:noFill/>
        </p:spPr>
        <p:txBody>
          <a:bodyPr wrap="square" rtlCol="0">
            <a:spAutoFit/>
          </a:bodyPr>
          <a:lstStyle/>
          <a:p>
            <a:r>
              <a:rPr lang="en-US" sz="1000" dirty="0" smtClean="0"/>
              <a:t>Funded &amp; Implemented by</a:t>
            </a:r>
            <a:endParaRPr lang="en-US" sz="1000" dirty="0"/>
          </a:p>
        </p:txBody>
      </p:sp>
      <p:cxnSp>
        <p:nvCxnSpPr>
          <p:cNvPr id="141" name="Straight Connector 140"/>
          <p:cNvCxnSpPr/>
          <p:nvPr/>
        </p:nvCxnSpPr>
        <p:spPr>
          <a:xfrm>
            <a:off x="7572318" y="1988738"/>
            <a:ext cx="0" cy="938389"/>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468188" y="3002089"/>
            <a:ext cx="431657" cy="276999"/>
          </a:xfrm>
          <a:prstGeom prst="rect">
            <a:avLst/>
          </a:prstGeom>
          <a:noFill/>
        </p:spPr>
        <p:txBody>
          <a:bodyPr wrap="none" rtlCol="0">
            <a:spAutoFit/>
          </a:bodyPr>
          <a:lstStyle/>
          <a:p>
            <a:r>
              <a:rPr lang="en-US" sz="1200" dirty="0" smtClean="0">
                <a:solidFill>
                  <a:schemeClr val="bg1"/>
                </a:solidFill>
              </a:rPr>
              <a:t>ART</a:t>
            </a:r>
            <a:endParaRPr lang="en-US" sz="1200" dirty="0">
              <a:solidFill>
                <a:schemeClr val="bg1"/>
              </a:solidFill>
            </a:endParaRPr>
          </a:p>
        </p:txBody>
      </p:sp>
      <p:sp>
        <p:nvSpPr>
          <p:cNvPr id="145" name="TextBox 144"/>
          <p:cNvSpPr txBox="1"/>
          <p:nvPr/>
        </p:nvSpPr>
        <p:spPr>
          <a:xfrm>
            <a:off x="6488898" y="3447564"/>
            <a:ext cx="431657" cy="276999"/>
          </a:xfrm>
          <a:prstGeom prst="rect">
            <a:avLst/>
          </a:prstGeom>
          <a:noFill/>
        </p:spPr>
        <p:txBody>
          <a:bodyPr wrap="none" rtlCol="0">
            <a:spAutoFit/>
          </a:bodyPr>
          <a:lstStyle/>
          <a:p>
            <a:r>
              <a:rPr lang="en-US" sz="1200" dirty="0" smtClean="0">
                <a:solidFill>
                  <a:schemeClr val="bg1"/>
                </a:solidFill>
              </a:rPr>
              <a:t>ART</a:t>
            </a:r>
            <a:endParaRPr lang="en-US" sz="1200" dirty="0">
              <a:solidFill>
                <a:schemeClr val="bg1"/>
              </a:solidFill>
            </a:endParaRPr>
          </a:p>
        </p:txBody>
      </p:sp>
      <p:sp>
        <p:nvSpPr>
          <p:cNvPr id="146" name="TextBox 145"/>
          <p:cNvSpPr txBox="1"/>
          <p:nvPr/>
        </p:nvSpPr>
        <p:spPr>
          <a:xfrm>
            <a:off x="6488898" y="3670320"/>
            <a:ext cx="431657" cy="276999"/>
          </a:xfrm>
          <a:prstGeom prst="rect">
            <a:avLst/>
          </a:prstGeom>
          <a:noFill/>
        </p:spPr>
        <p:txBody>
          <a:bodyPr wrap="none" rtlCol="0">
            <a:spAutoFit/>
          </a:bodyPr>
          <a:lstStyle/>
          <a:p>
            <a:r>
              <a:rPr lang="en-US" sz="1200" dirty="0" smtClean="0">
                <a:solidFill>
                  <a:schemeClr val="bg1"/>
                </a:solidFill>
              </a:rPr>
              <a:t>ART</a:t>
            </a:r>
            <a:endParaRPr lang="en-US" sz="1200" dirty="0">
              <a:solidFill>
                <a:schemeClr val="bg1"/>
              </a:solidFill>
            </a:endParaRPr>
          </a:p>
        </p:txBody>
      </p:sp>
      <p:sp>
        <p:nvSpPr>
          <p:cNvPr id="147" name="Rounded Rectangle 146"/>
          <p:cNvSpPr/>
          <p:nvPr/>
        </p:nvSpPr>
        <p:spPr>
          <a:xfrm>
            <a:off x="8415836" y="258136"/>
            <a:ext cx="1076380" cy="275857"/>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Workflow</a:t>
            </a:r>
            <a:endParaRPr lang="en-US" sz="1200" dirty="0"/>
          </a:p>
        </p:txBody>
      </p:sp>
      <p:cxnSp>
        <p:nvCxnSpPr>
          <p:cNvPr id="149" name="Straight Connector 148"/>
          <p:cNvCxnSpPr/>
          <p:nvPr/>
        </p:nvCxnSpPr>
        <p:spPr>
          <a:xfrm flipV="1">
            <a:off x="8953065" y="533993"/>
            <a:ext cx="0" cy="181403"/>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8948776" y="496891"/>
            <a:ext cx="1027845" cy="246221"/>
          </a:xfrm>
          <a:prstGeom prst="rect">
            <a:avLst/>
          </a:prstGeom>
          <a:noFill/>
        </p:spPr>
        <p:txBody>
          <a:bodyPr wrap="none" rtlCol="0">
            <a:spAutoFit/>
          </a:bodyPr>
          <a:lstStyle/>
          <a:p>
            <a:r>
              <a:rPr lang="en-US" sz="1000" dirty="0" smtClean="0"/>
              <a:t>Implemented as</a:t>
            </a:r>
            <a:endParaRPr lang="en-US" sz="1000" dirty="0"/>
          </a:p>
        </p:txBody>
      </p:sp>
      <p:sp>
        <p:nvSpPr>
          <p:cNvPr id="152" name="Rounded Rectangle 151"/>
          <p:cNvSpPr/>
          <p:nvPr/>
        </p:nvSpPr>
        <p:spPr>
          <a:xfrm>
            <a:off x="6972819" y="250182"/>
            <a:ext cx="944317" cy="277986"/>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API/Service</a:t>
            </a:r>
            <a:endParaRPr lang="en-US" sz="1200" dirty="0"/>
          </a:p>
        </p:txBody>
      </p:sp>
      <p:cxnSp>
        <p:nvCxnSpPr>
          <p:cNvPr id="154" name="Straight Connector 153"/>
          <p:cNvCxnSpPr>
            <a:stCxn id="147" idx="1"/>
          </p:cNvCxnSpPr>
          <p:nvPr/>
        </p:nvCxnSpPr>
        <p:spPr>
          <a:xfrm flipH="1" flipV="1">
            <a:off x="7925221" y="396064"/>
            <a:ext cx="490615"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7847595" y="182602"/>
            <a:ext cx="631337" cy="400110"/>
          </a:xfrm>
          <a:prstGeom prst="rect">
            <a:avLst/>
          </a:prstGeom>
          <a:noFill/>
        </p:spPr>
        <p:txBody>
          <a:bodyPr wrap="square" rtlCol="0">
            <a:spAutoFit/>
          </a:bodyPr>
          <a:lstStyle/>
          <a:p>
            <a:pPr algn="ctr"/>
            <a:r>
              <a:rPr lang="en-US" sz="1000" dirty="0" smtClean="0"/>
              <a:t>Exposed as</a:t>
            </a:r>
            <a:endParaRPr lang="en-US" sz="1000" dirty="0"/>
          </a:p>
        </p:txBody>
      </p:sp>
      <p:sp>
        <p:nvSpPr>
          <p:cNvPr id="156" name="Rounded Rectangle 155"/>
          <p:cNvSpPr/>
          <p:nvPr/>
        </p:nvSpPr>
        <p:spPr>
          <a:xfrm>
            <a:off x="5814429" y="1104119"/>
            <a:ext cx="674469" cy="294971"/>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Object</a:t>
            </a:r>
            <a:endParaRPr lang="en-US" sz="1200" dirty="0"/>
          </a:p>
        </p:txBody>
      </p:sp>
      <p:cxnSp>
        <p:nvCxnSpPr>
          <p:cNvPr id="158" name="Elbow Connector 157"/>
          <p:cNvCxnSpPr>
            <a:stCxn id="120" idx="1"/>
            <a:endCxn id="156" idx="2"/>
          </p:cNvCxnSpPr>
          <p:nvPr/>
        </p:nvCxnSpPr>
        <p:spPr>
          <a:xfrm rot="10800000">
            <a:off x="6151664" y="1399091"/>
            <a:ext cx="176180" cy="342325"/>
          </a:xfrm>
          <a:prstGeom prst="bentConnector2">
            <a:avLst/>
          </a:prstGeom>
          <a:ln>
            <a:headEnd type="oval"/>
            <a:tailEnd type="ova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5640000" y="1415458"/>
            <a:ext cx="596638" cy="246221"/>
          </a:xfrm>
          <a:prstGeom prst="rect">
            <a:avLst/>
          </a:prstGeom>
          <a:noFill/>
        </p:spPr>
        <p:txBody>
          <a:bodyPr wrap="none" rtlCol="0">
            <a:spAutoFit/>
          </a:bodyPr>
          <a:lstStyle/>
          <a:p>
            <a:r>
              <a:rPr lang="en-US" sz="1000" dirty="0" smtClean="0"/>
              <a:t>governs</a:t>
            </a:r>
            <a:endParaRPr lang="en-US" sz="1000" dirty="0"/>
          </a:p>
        </p:txBody>
      </p:sp>
      <p:sp>
        <p:nvSpPr>
          <p:cNvPr id="161" name="TextBox 160"/>
          <p:cNvSpPr txBox="1"/>
          <p:nvPr/>
        </p:nvSpPr>
        <p:spPr>
          <a:xfrm>
            <a:off x="5310982" y="2438409"/>
            <a:ext cx="971741" cy="246221"/>
          </a:xfrm>
          <a:prstGeom prst="rect">
            <a:avLst/>
          </a:prstGeom>
          <a:noFill/>
        </p:spPr>
        <p:txBody>
          <a:bodyPr wrap="none" rtlCol="0">
            <a:spAutoFit/>
          </a:bodyPr>
          <a:lstStyle/>
          <a:p>
            <a:r>
              <a:rPr lang="en-US" sz="1000" dirty="0" smtClean="0"/>
              <a:t>Constrained By</a:t>
            </a:r>
            <a:endParaRPr lang="en-US" sz="1000" dirty="0"/>
          </a:p>
        </p:txBody>
      </p:sp>
      <p:sp>
        <p:nvSpPr>
          <p:cNvPr id="162" name="TextBox 161"/>
          <p:cNvSpPr txBox="1"/>
          <p:nvPr/>
        </p:nvSpPr>
        <p:spPr>
          <a:xfrm>
            <a:off x="6214082" y="640231"/>
            <a:ext cx="641683" cy="400110"/>
          </a:xfrm>
          <a:prstGeom prst="rect">
            <a:avLst/>
          </a:prstGeom>
          <a:noFill/>
        </p:spPr>
        <p:txBody>
          <a:bodyPr wrap="square" rtlCol="0">
            <a:spAutoFit/>
          </a:bodyPr>
          <a:lstStyle/>
          <a:p>
            <a:pPr algn="ctr"/>
            <a:r>
              <a:rPr lang="en-US" sz="1000" dirty="0" smtClean="0">
                <a:solidFill>
                  <a:schemeClr val="tx1">
                    <a:lumMod val="65000"/>
                    <a:lumOff val="35000"/>
                  </a:schemeClr>
                </a:solidFill>
              </a:rPr>
              <a:t>HP Behavior</a:t>
            </a:r>
            <a:endParaRPr lang="en-US" sz="1000" dirty="0">
              <a:solidFill>
                <a:schemeClr val="tx1">
                  <a:lumMod val="65000"/>
                  <a:lumOff val="35000"/>
                </a:schemeClr>
              </a:solidFill>
            </a:endParaRPr>
          </a:p>
        </p:txBody>
      </p:sp>
      <p:cxnSp>
        <p:nvCxnSpPr>
          <p:cNvPr id="165" name="Elbow Connector 164"/>
          <p:cNvCxnSpPr/>
          <p:nvPr/>
        </p:nvCxnSpPr>
        <p:spPr>
          <a:xfrm rot="10800000" flipV="1">
            <a:off x="5989865" y="1837585"/>
            <a:ext cx="339620" cy="17555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3" name="Rounded Rectangle 162"/>
          <p:cNvSpPr/>
          <p:nvPr/>
        </p:nvSpPr>
        <p:spPr>
          <a:xfrm>
            <a:off x="5535048" y="2019035"/>
            <a:ext cx="990135" cy="177882"/>
          </a:xfrm>
          <a:prstGeom prst="roundRect">
            <a:avLst/>
          </a:prstGeom>
          <a:solidFill>
            <a:schemeClr val="accent1">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Error Message</a:t>
            </a:r>
            <a:endParaRPr lang="en-US" sz="1000" dirty="0"/>
          </a:p>
        </p:txBody>
      </p:sp>
      <p:sp>
        <p:nvSpPr>
          <p:cNvPr id="2" name="TextBox 1"/>
          <p:cNvSpPr txBox="1"/>
          <p:nvPr/>
        </p:nvSpPr>
        <p:spPr>
          <a:xfrm>
            <a:off x="315679" y="990604"/>
            <a:ext cx="2231577" cy="954107"/>
          </a:xfrm>
          <a:prstGeom prst="rect">
            <a:avLst/>
          </a:prstGeom>
          <a:noFill/>
        </p:spPr>
        <p:txBody>
          <a:bodyPr wrap="square" rtlCol="0">
            <a:spAutoFit/>
          </a:bodyPr>
          <a:lstStyle/>
          <a:p>
            <a:r>
              <a:rPr lang="en-US" sz="2800" dirty="0" smtClean="0"/>
              <a:t>Scaled Agile Methodology</a:t>
            </a:r>
            <a:endParaRPr lang="en-US" sz="2800" dirty="0"/>
          </a:p>
        </p:txBody>
      </p:sp>
    </p:spTree>
    <p:extLst>
      <p:ext uri="{BB962C8B-B14F-4D97-AF65-F5344CB8AC3E}">
        <p14:creationId xmlns:p14="http://schemas.microsoft.com/office/powerpoint/2010/main" val="3148674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1115</Words>
  <Application>Microsoft Office PowerPoint</Application>
  <PresentationFormat>Widescreen</PresentationFormat>
  <Paragraphs>223</Paragraphs>
  <Slides>16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HP Simplified</vt:lpstr>
      <vt:lpstr>Wingdings</vt:lpstr>
      <vt:lpstr>Office Theme</vt:lpstr>
      <vt:lpstr>Worksheet</vt:lpstr>
      <vt:lpstr>HP Hackathon 2015</vt:lpstr>
      <vt:lpstr>EA 360 Summary</vt:lpstr>
      <vt:lpstr>Productivity and Profitability</vt:lpstr>
      <vt:lpstr>Productivity Strategies &amp; Improvement Discovery</vt:lpstr>
      <vt:lpstr>Development Studios &amp; Task Mechanisms</vt:lpstr>
      <vt:lpstr>HP Fabric – Engineering Portal / Studios</vt:lpstr>
      <vt:lpstr>Demo &amp; Back matter</vt:lpstr>
      <vt:lpstr>Rule Manager Entry (TIBCO rule administrator as example)</vt:lpstr>
      <vt:lpstr>PowerPoint Presentation</vt:lpstr>
      <vt:lpstr>Story capture</vt:lpstr>
      <vt:lpstr>User Story – Standards example</vt:lpstr>
      <vt:lpstr>Splitting Stories - Guidelines</vt:lpstr>
      <vt:lpstr>Spikes - Guidelines</vt:lpstr>
      <vt:lpstr>Spike Guidelines con’t</vt:lpstr>
      <vt:lpstr>Glossary</vt:lpstr>
      <vt:lpstr>Agile Statusing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capture</dc:title>
  <dc:creator>awgidawda</dc:creator>
  <cp:lastModifiedBy>Theby, Stephen (GFIT)</cp:lastModifiedBy>
  <cp:revision>72</cp:revision>
  <cp:lastPrinted>2015-08-31T15:55:13Z</cp:lastPrinted>
  <dcterms:created xsi:type="dcterms:W3CDTF">2015-08-30T17:50:53Z</dcterms:created>
  <dcterms:modified xsi:type="dcterms:W3CDTF">2015-09-02T00:48:32Z</dcterms:modified>
</cp:coreProperties>
</file>