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0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B6C792-401A-EE4A-945D-1A6320C1C0B2}" v="27" dt="2022-02-27T17:31:09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4"/>
    <p:restoredTop sz="96208"/>
  </p:normalViewPr>
  <p:slideViewPr>
    <p:cSldViewPr snapToGrid="0" snapToObjects="1">
      <p:cViewPr varScale="1">
        <p:scale>
          <a:sx n="131" d="100"/>
          <a:sy n="131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A6D0-6D47-7848-A429-5EC99DA0D6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Relay Foods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18201-1951-2C44-88B5-A9866788EA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HW 2 Presented by: Donovan Sullivan, Tim </a:t>
            </a:r>
            <a:r>
              <a:rPr lang="en-US" dirty="0" err="1"/>
              <a:t>Hulak</a:t>
            </a:r>
            <a:r>
              <a:rPr lang="en-US" dirty="0"/>
              <a:t>, Eduardo Robles, Cyrus Garrett, and Anthony Ferraiolo</a:t>
            </a:r>
          </a:p>
        </p:txBody>
      </p:sp>
    </p:spTree>
    <p:extLst>
      <p:ext uri="{BB962C8B-B14F-4D97-AF65-F5344CB8AC3E}">
        <p14:creationId xmlns:p14="http://schemas.microsoft.com/office/powerpoint/2010/main" val="3048902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9E1B-C424-1C4F-B784-85B8356A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(Reg2)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3D0AB-42FA-B648-A45A-4B7479FAA3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the sign of the coefficient for </a:t>
            </a:r>
            <a:r>
              <a:rPr lang="en-US" dirty="0" err="1"/>
              <a:t>avgorder</a:t>
            </a:r>
            <a:r>
              <a:rPr lang="en-US" dirty="0"/>
              <a:t>, </a:t>
            </a:r>
            <a:r>
              <a:rPr lang="en-US" dirty="0" err="1"/>
              <a:t>ordfreq</a:t>
            </a:r>
            <a:r>
              <a:rPr lang="en-US" dirty="0"/>
              <a:t>, and weekend make sense? What consumer behavior explanation can you provide for the sign of these coefficients?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9E415-91DB-0447-B01F-1F0BA9976E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74642" y="839178"/>
            <a:ext cx="4033158" cy="51796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Reg2 results: </a:t>
            </a:r>
          </a:p>
          <a:p>
            <a:r>
              <a:rPr lang="en-US" dirty="0" err="1"/>
              <a:t>Avgorder</a:t>
            </a:r>
            <a:r>
              <a:rPr lang="en-US" dirty="0"/>
              <a:t> = 0.002025</a:t>
            </a:r>
          </a:p>
          <a:p>
            <a:r>
              <a:rPr lang="en-US" dirty="0" err="1"/>
              <a:t>Ordfreq</a:t>
            </a:r>
            <a:r>
              <a:rPr lang="en-US" dirty="0"/>
              <a:t>= 0.073195</a:t>
            </a:r>
          </a:p>
          <a:p>
            <a:r>
              <a:rPr lang="en-US" dirty="0"/>
              <a:t>Weekend= N/A 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positive coefficient values suggest that there is be a positive correlation.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also shows that of the two, </a:t>
            </a:r>
            <a:r>
              <a:rPr lang="en-US" dirty="0" err="1"/>
              <a:t>ordfreq</a:t>
            </a:r>
            <a:r>
              <a:rPr lang="en-US" dirty="0"/>
              <a:t> has a more positive correlation than </a:t>
            </a:r>
            <a:r>
              <a:rPr lang="en-US" dirty="0" err="1"/>
              <a:t>avgorder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context of our example, this means the average order size for the customer is greater than 1 as well as the number of orders by customer tenure.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4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16E9-C14E-F441-93EE-C4A018F9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(Reg3)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36E45-3706-634B-B0F4-20324A279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the sign of the coefficient for </a:t>
            </a:r>
            <a:r>
              <a:rPr lang="en-US" dirty="0" err="1"/>
              <a:t>avgorder</a:t>
            </a:r>
            <a:r>
              <a:rPr lang="en-US" dirty="0"/>
              <a:t>, </a:t>
            </a:r>
            <a:r>
              <a:rPr lang="en-US" dirty="0" err="1"/>
              <a:t>ordfreq</a:t>
            </a:r>
            <a:r>
              <a:rPr lang="en-US" dirty="0"/>
              <a:t>, and weekend make sense? What consumer behavior explanation can you provide for the sign of these coefficients?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372F5-E54C-2A4E-9C93-9B26821E3F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74641" y="724835"/>
            <a:ext cx="3810001" cy="4075465"/>
          </a:xfrm>
        </p:spPr>
        <p:txBody>
          <a:bodyPr/>
          <a:lstStyle/>
          <a:p>
            <a:r>
              <a:rPr lang="en-US" dirty="0"/>
              <a:t>Reg3 results: </a:t>
            </a:r>
          </a:p>
          <a:p>
            <a:r>
              <a:rPr lang="en-US" dirty="0" err="1"/>
              <a:t>Avgorder</a:t>
            </a:r>
            <a:r>
              <a:rPr lang="en-US" dirty="0"/>
              <a:t> = -0.0034973</a:t>
            </a:r>
          </a:p>
          <a:p>
            <a:r>
              <a:rPr lang="en-US" dirty="0" err="1"/>
              <a:t>Ordfreq</a:t>
            </a:r>
            <a:r>
              <a:rPr lang="en-US" dirty="0"/>
              <a:t>= -0.5967557</a:t>
            </a:r>
          </a:p>
          <a:p>
            <a:r>
              <a:rPr lang="en-US" dirty="0"/>
              <a:t>Weekend= 0.2640833 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 the context of our example, this mean the weekend has a positive effect on the orders.  </a:t>
            </a:r>
          </a:p>
          <a:p>
            <a:endParaRPr lang="en-US" dirty="0"/>
          </a:p>
        </p:txBody>
      </p:sp>
      <p:pic>
        <p:nvPicPr>
          <p:cNvPr id="5" name="Graphic 4" descr="Comment Like with solid fill">
            <a:extLst>
              <a:ext uri="{FF2B5EF4-FFF2-40B4-BE49-F238E27FC236}">
                <a16:creationId xmlns:a16="http://schemas.microsoft.com/office/drawing/2014/main" id="{2605929C-8E01-704A-AC0C-8C4ED8001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3974689"/>
            <a:ext cx="2843891" cy="284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09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C9FB-E204-A544-AE53-89E3D144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511725"/>
            <a:ext cx="10571998" cy="970450"/>
          </a:xfrm>
        </p:spPr>
        <p:txBody>
          <a:bodyPr/>
          <a:lstStyle/>
          <a:p>
            <a:r>
              <a:rPr lang="en-US" dirty="0"/>
              <a:t>Question 7: Recommendations?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38BFF-64D7-044E-8036-B6106D4634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by doing a more thorough analysis of the customers and look for the strongest correlated variables and try to maximize those in the greater customer population.</a:t>
            </a:r>
          </a:p>
          <a:p>
            <a:r>
              <a:rPr lang="en-US" dirty="0"/>
              <a:t>These variables have the strongest positive correlation, and intuitively, anyone with a subscription is at least marginally satisfied with their service or they would cancel the subscription. Within the 'refill' and 'doorstep' subsets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E83C4-52DF-4248-BD88-AAF6C4F02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8705" y="1975707"/>
            <a:ext cx="5194583" cy="3638764"/>
          </a:xfrm>
        </p:spPr>
        <p:txBody>
          <a:bodyPr>
            <a:normAutofit/>
          </a:bodyPr>
          <a:lstStyle/>
          <a:p>
            <a:r>
              <a:rPr lang="en-US" dirty="0"/>
              <a:t>Additionally, it may be worth examining what products or product categories are most popular on a given day, and plan sales around those days. </a:t>
            </a:r>
          </a:p>
          <a:p>
            <a:endParaRPr lang="en-US" dirty="0"/>
          </a:p>
          <a:p>
            <a:r>
              <a:rPr lang="en-US" dirty="0"/>
              <a:t>For example: Sprouts Grocery, sees a significant bump in business on Wednesdays when fresh produce is delivered, and so plans their new weekly deals starting on that date. </a:t>
            </a:r>
          </a:p>
        </p:txBody>
      </p:sp>
    </p:spTree>
    <p:extLst>
      <p:ext uri="{BB962C8B-B14F-4D97-AF65-F5344CB8AC3E}">
        <p14:creationId xmlns:p14="http://schemas.microsoft.com/office/powerpoint/2010/main" val="131957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EA603-8FA6-3B40-AAF4-3DD7FDD3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080386"/>
            <a:ext cx="10572000" cy="13887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Appendix</a:t>
            </a:r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Paperclip">
            <a:extLst>
              <a:ext uri="{FF2B5EF4-FFF2-40B4-BE49-F238E27FC236}">
                <a16:creationId xmlns:a16="http://schemas.microsoft.com/office/drawing/2014/main" id="{3D95CEBB-3900-4832-B584-40D9120B0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1377" y="884810"/>
            <a:ext cx="2320054" cy="23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94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C7636-707F-EC40-953F-10B1E77B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Logistic Regression</a:t>
            </a:r>
          </a:p>
        </p:txBody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D7F2D02F-2E8E-5D4D-8211-AF0C93BC8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961" y="761195"/>
            <a:ext cx="6612856" cy="49761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38FDD-0EE2-B040-A34C-6F623C8F9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64749" y="2024743"/>
            <a:ext cx="3575737" cy="4016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Use </a:t>
            </a:r>
            <a:r>
              <a:rPr lang="en-US" sz="1800" dirty="0" err="1">
                <a:solidFill>
                  <a:schemeClr val="bg1"/>
                </a:solidFill>
              </a:rPr>
              <a:t>esent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eclickrate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avgorder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ordfreq</a:t>
            </a:r>
            <a:r>
              <a:rPr lang="en-US" sz="1800" dirty="0">
                <a:solidFill>
                  <a:schemeClr val="bg1"/>
                </a:solidFill>
              </a:rPr>
              <a:t>, paperless, refill, doorstep as independent variables to estimate the model using train data. Report the model coefficients. Predict retention, and calculate hit rate in the test data.</a:t>
            </a:r>
          </a:p>
          <a:p>
            <a:pPr>
              <a:buFont typeface="Wingdings 2" charset="2"/>
              <a:buChar char=""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621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20425-2D08-294F-9EF3-D82BEDD6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215900"/>
            <a:ext cx="3575737" cy="15739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Logistic Regression (</a:t>
            </a:r>
            <a:r>
              <a:rPr lang="en-US" sz="3200" dirty="0" err="1">
                <a:solidFill>
                  <a:srgbClr val="FFFFFF"/>
                </a:solidFill>
              </a:rPr>
              <a:t>con’t</a:t>
            </a:r>
            <a:r>
              <a:rPr lang="en-US" sz="32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CA45D4D5-18A5-5842-8029-23EF14FB5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496" y="457201"/>
            <a:ext cx="6309786" cy="558416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B8A70-5714-0345-BE6A-64A75102C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64749" y="2024743"/>
            <a:ext cx="3575737" cy="4016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Use </a:t>
            </a:r>
            <a:r>
              <a:rPr lang="en-US" sz="2000" dirty="0" err="1">
                <a:solidFill>
                  <a:schemeClr val="bg1"/>
                </a:solidFill>
              </a:rPr>
              <a:t>avgorder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ordfreq</a:t>
            </a:r>
            <a:r>
              <a:rPr lang="en-US" sz="2000" dirty="0">
                <a:solidFill>
                  <a:schemeClr val="bg1"/>
                </a:solidFill>
              </a:rPr>
              <a:t>, paperless, refill, doorstep as independent variables to estimate the model using train data. Report the model coefficients. Predict retention, and calculate hit rate in the test data.</a:t>
            </a:r>
          </a:p>
          <a:p>
            <a:pPr>
              <a:buFont typeface="Wingdings 2" charset="2"/>
              <a:buChar char=""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54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BF932-6FF2-2047-8D4F-C03585D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127000"/>
            <a:ext cx="3575737" cy="16628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Logistic Regression (</a:t>
            </a:r>
            <a:r>
              <a:rPr lang="en-US" sz="3200" dirty="0" err="1">
                <a:solidFill>
                  <a:srgbClr val="FFFFFF"/>
                </a:solidFill>
              </a:rPr>
              <a:t>con’t</a:t>
            </a:r>
            <a:r>
              <a:rPr lang="en-US" sz="32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A0E26C87-CDA3-7E4A-BFC1-957B139E6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961" y="653737"/>
            <a:ext cx="6612856" cy="519108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76033-928F-EF4F-9B07-FC0074D20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64749" y="2024743"/>
            <a:ext cx="3575737" cy="4016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Use </a:t>
            </a:r>
            <a:r>
              <a:rPr lang="en-US" sz="1800" dirty="0" err="1">
                <a:solidFill>
                  <a:schemeClr val="bg1"/>
                </a:solidFill>
              </a:rPr>
              <a:t>esent</a:t>
            </a:r>
            <a:r>
              <a:rPr lang="en-US" sz="1800" dirty="0">
                <a:solidFill>
                  <a:schemeClr val="bg1"/>
                </a:solidFill>
              </a:rPr>
              <a:t> alone as independent variables to estimate the model using train data. Report the model coefficients. Predict retention, and calculate hit rate in the test data.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05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EEA08-3332-3842-AC19-742056D6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203200"/>
            <a:ext cx="3575737" cy="15866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Logistic Regression (</a:t>
            </a:r>
            <a:r>
              <a:rPr lang="en-US" sz="3200" dirty="0" err="1">
                <a:solidFill>
                  <a:srgbClr val="FFFFFF"/>
                </a:solidFill>
              </a:rPr>
              <a:t>con’t</a:t>
            </a:r>
            <a:r>
              <a:rPr lang="en-US" sz="32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6" name="Content Placeholder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35E85647-0526-DC4A-B0C6-15F639D9F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210" y="457201"/>
            <a:ext cx="5626358" cy="558416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BEDE3-5E81-D940-9C40-A4E07AE29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64749" y="2024743"/>
            <a:ext cx="3575737" cy="4016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Create a dummy variable called weekend which is 1 if </a:t>
            </a:r>
            <a:r>
              <a:rPr lang="en-US" sz="1600" dirty="0" err="1">
                <a:solidFill>
                  <a:schemeClr val="bg1"/>
                </a:solidFill>
              </a:rPr>
              <a:t>favday</a:t>
            </a:r>
            <a:r>
              <a:rPr lang="en-US" sz="1600" dirty="0">
                <a:solidFill>
                  <a:schemeClr val="bg1"/>
                </a:solidFill>
              </a:rPr>
              <a:t> is Friday, Saturday or Sunday, and 0 otherwise. Use </a:t>
            </a:r>
            <a:r>
              <a:rPr lang="en-US" sz="1600" dirty="0" err="1">
                <a:solidFill>
                  <a:schemeClr val="bg1"/>
                </a:solidFill>
              </a:rPr>
              <a:t>esent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eclickrate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avgorder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ordfreq</a:t>
            </a:r>
            <a:r>
              <a:rPr lang="en-US" sz="1600" dirty="0">
                <a:solidFill>
                  <a:schemeClr val="bg1"/>
                </a:solidFill>
              </a:rPr>
              <a:t>, paperless, refill, doorstep, and weekend as independent variables to estimate the model using train data. Report the model coefficients, and predict retention, and calculate hit rate in the test data.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281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13C5C3-C689-504B-A9AA-BD4F2CAF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The Pre-Regression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2A4CBD5-70F4-2C48-8050-22F4DE0DB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514" y="2629087"/>
            <a:ext cx="11288972" cy="313268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8DD143-2276-4343-A4CA-27283314F757}"/>
              </a:ext>
            </a:extLst>
          </p:cNvPr>
          <p:cNvSpPr txBox="1"/>
          <p:nvPr/>
        </p:nvSpPr>
        <p:spPr>
          <a:xfrm>
            <a:off x="1813996" y="6050985"/>
            <a:ext cx="8564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above data represents a portion of the data prior to running it through our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3173899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941852-6169-A54C-8AB6-5194187D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Finding: The Hit Ratio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425BE6-F8F3-E440-83D5-9F601D56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28" y="2192177"/>
            <a:ext cx="3068903" cy="576262"/>
          </a:xfrm>
        </p:spPr>
        <p:txBody>
          <a:bodyPr/>
          <a:lstStyle/>
          <a:p>
            <a:r>
              <a:rPr lang="en-US" sz="2800" dirty="0"/>
              <a:t>Model 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1A3D18-BC2A-1E44-AE08-D2F08DBE8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79" y="3022439"/>
            <a:ext cx="3103861" cy="327676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Based on the model, each of the variables were statistically significant and yielded a hit rate of 0.94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7E945F-6A39-7E43-9320-519CD7056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83641" y="2174876"/>
            <a:ext cx="3068903" cy="576262"/>
          </a:xfrm>
        </p:spPr>
        <p:txBody>
          <a:bodyPr/>
          <a:lstStyle/>
          <a:p>
            <a:r>
              <a:rPr lang="en-US" sz="2800" dirty="0"/>
              <a:t>Model 2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6BA387D-CF89-4F40-BCFB-EAE113AD9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91492" y="3022439"/>
            <a:ext cx="3444408" cy="327676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All variables were statistically significant, with the exception of </a:t>
            </a:r>
            <a:r>
              <a:rPr lang="en-US" sz="2000" dirty="0" err="1"/>
              <a:t>orderfreq</a:t>
            </a:r>
            <a:r>
              <a:rPr lang="en-US" sz="2000" dirty="0"/>
              <a:t> (which had a p-value of 0.64). This model yielded a hit rate of 0. 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D1FB5B26-3447-DE49-A561-40FB27674D1F}"/>
              </a:ext>
            </a:extLst>
          </p:cNvPr>
          <p:cNvSpPr txBox="1">
            <a:spLocks/>
          </p:cNvSpPr>
          <p:nvPr/>
        </p:nvSpPr>
        <p:spPr>
          <a:xfrm>
            <a:off x="8568660" y="3022439"/>
            <a:ext cx="3103861" cy="327676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000" dirty="0" err="1"/>
              <a:t>esent</a:t>
            </a:r>
            <a:r>
              <a:rPr lang="en-US" sz="2000" dirty="0"/>
              <a:t> was statistically significant and yielded a hit rate of 0.93. However, this is rather deceptive and will be addressed in a later slide. 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65EE513-7E8D-E743-9AA4-E2C5363520FF}"/>
              </a:ext>
            </a:extLst>
          </p:cNvPr>
          <p:cNvSpPr txBox="1">
            <a:spLocks/>
          </p:cNvSpPr>
          <p:nvPr/>
        </p:nvSpPr>
        <p:spPr>
          <a:xfrm>
            <a:off x="8568661" y="2192177"/>
            <a:ext cx="3068903" cy="576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Model 3</a:t>
            </a:r>
          </a:p>
        </p:txBody>
      </p:sp>
    </p:spTree>
    <p:extLst>
      <p:ext uri="{BB962C8B-B14F-4D97-AF65-F5344CB8AC3E}">
        <p14:creationId xmlns:p14="http://schemas.microsoft.com/office/powerpoint/2010/main" val="361638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0113F-ECF2-6749-B54D-20568B43D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 dirty="0"/>
              <a:t>Geographic Impact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81866E7-9884-4FE4-B78D-CD7658941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81" y="1807320"/>
            <a:ext cx="3404372" cy="3632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>
                <a:solidFill>
                  <a:srgbClr val="FFFFFF"/>
                </a:solidFill>
              </a:rPr>
              <a:t>We found that the most overrepresented geography in the Train data was Richmond while the most underrepresented was Baltimore</a:t>
            </a:r>
          </a:p>
        </p:txBody>
      </p:sp>
      <p:sp>
        <p:nvSpPr>
          <p:cNvPr id="77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F548F149-A890-124D-BEB5-33200C541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3706" y="1407742"/>
            <a:ext cx="5638853" cy="403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City with solid fill">
            <a:extLst>
              <a:ext uri="{FF2B5EF4-FFF2-40B4-BE49-F238E27FC236}">
                <a16:creationId xmlns:a16="http://schemas.microsoft.com/office/drawing/2014/main" id="{A3419CF8-7B20-1746-B2BC-FCAC04396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1301" y="4777159"/>
            <a:ext cx="1939151" cy="19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91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982F-9758-CF4A-9D6B-FF92B54C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Bringing Order(s) to it… 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A2DCB1BF-C1BD-4D6D-B9AA-17C4FB334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The chart to the right shows the correlation to the orders and the average number of emails received</a:t>
            </a:r>
          </a:p>
          <a:p>
            <a:r>
              <a:rPr lang="en-US" sz="1600" dirty="0"/>
              <a:t>We found that there are outliers showing that opened emails may not have had an impact on orders</a:t>
            </a:r>
          </a:p>
          <a:p>
            <a:r>
              <a:rPr lang="en-US" sz="1600" dirty="0"/>
              <a:t>As such the number of emails may not be related to the average order as strongly as the slope indicates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FFBCCE-7B69-7747-A8A3-40934DDE5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1687" y="2413000"/>
            <a:ext cx="5197677" cy="371633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86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0C85-E738-004F-B289-EE097F57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5: (part 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632A7-E749-A74A-9E36-9E76CDE32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 err="1"/>
              <a:t>esent</a:t>
            </a:r>
            <a:r>
              <a:rPr lang="en-US" dirty="0"/>
              <a:t> a strong predictor of retention?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510A6-D499-EC43-8A68-FB42C61F29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74642" y="776656"/>
            <a:ext cx="4147458" cy="550984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err="1"/>
              <a:t>esent</a:t>
            </a:r>
            <a:r>
              <a:rPr lang="en-US" dirty="0"/>
              <a:t> is a strong predictor of retention because it is correlated directly to the other measured variables.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Without </a:t>
            </a:r>
            <a:r>
              <a:rPr lang="en-US" dirty="0" err="1"/>
              <a:t>esent</a:t>
            </a:r>
            <a:r>
              <a:rPr lang="en-US" dirty="0"/>
              <a:t>, interactive metrics would lack a baseline by which to be measured.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err="1"/>
              <a:t>Esent</a:t>
            </a:r>
            <a:r>
              <a:rPr lang="en-US" dirty="0"/>
              <a:t> also provides a proxy for a customer’s dormancy duration.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err="1"/>
              <a:t>Esent</a:t>
            </a:r>
            <a:r>
              <a:rPr lang="en-US" dirty="0"/>
              <a:t> is also a controlled variable dictated by Relay that can be adjusted and therefore is a true measure of their intentional engagement.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It can also provide an understanding of when productive engagement is hurt by the volume of emails sent.</a:t>
            </a:r>
          </a:p>
        </p:txBody>
      </p:sp>
    </p:spTree>
    <p:extLst>
      <p:ext uri="{BB962C8B-B14F-4D97-AF65-F5344CB8AC3E}">
        <p14:creationId xmlns:p14="http://schemas.microsoft.com/office/powerpoint/2010/main" val="123578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0E2C-25BA-1948-A8F6-81302532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5: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CD49F-0D71-8147-A832-D1B5F4FD1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see any issues with using </a:t>
            </a:r>
            <a:r>
              <a:rPr lang="en-US" dirty="0" err="1"/>
              <a:t>esent</a:t>
            </a:r>
            <a:r>
              <a:rPr lang="en-US" dirty="0"/>
              <a:t> as a predictor for retention?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DC66C-F995-5843-973E-6783AA62B4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28809" y="1238502"/>
            <a:ext cx="3810001" cy="4075465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issue with using </a:t>
            </a:r>
            <a:r>
              <a:rPr lang="en-US" dirty="0" err="1"/>
              <a:t>esent</a:t>
            </a:r>
            <a:r>
              <a:rPr lang="en-US" dirty="0"/>
              <a:t> alone is that it does not measure the extent of the engagement nor the customer’s interaction with marketing.</a:t>
            </a:r>
          </a:p>
        </p:txBody>
      </p:sp>
      <p:pic>
        <p:nvPicPr>
          <p:cNvPr id="8" name="Graphic 7" descr="Email outline">
            <a:extLst>
              <a:ext uri="{FF2B5EF4-FFF2-40B4-BE49-F238E27FC236}">
                <a16:creationId xmlns:a16="http://schemas.microsoft.com/office/drawing/2014/main" id="{67400A64-50F7-4A44-80EC-08404385D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000" y="3429000"/>
            <a:ext cx="2552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4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55EE-0E88-0849-A7D3-C3C66F06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5: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622EC-5691-5745-BD96-337332C24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Recommended transformations of </a:t>
            </a:r>
            <a:r>
              <a:rPr lang="en-US" dirty="0" err="1"/>
              <a:t>esent</a:t>
            </a:r>
            <a:r>
              <a:rPr lang="en-US" dirty="0"/>
              <a:t> that can overcome the issues of using </a:t>
            </a:r>
            <a:r>
              <a:rPr lang="en-US" dirty="0" err="1"/>
              <a:t>esent</a:t>
            </a:r>
            <a:r>
              <a:rPr lang="en-US" dirty="0"/>
              <a:t> as a predictor?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67E64-9BED-324E-8186-3DE0243568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89800" y="647700"/>
            <a:ext cx="4711700" cy="58166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By using </a:t>
            </a:r>
            <a:r>
              <a:rPr lang="en-US" sz="2000" dirty="0" err="1"/>
              <a:t>esent</a:t>
            </a:r>
            <a:r>
              <a:rPr lang="en-US" sz="2000" dirty="0"/>
              <a:t> as the baseline in comparisons with </a:t>
            </a:r>
            <a:r>
              <a:rPr lang="en-US" sz="2000" dirty="0" err="1"/>
              <a:t>eopenrate</a:t>
            </a:r>
            <a:r>
              <a:rPr lang="en-US" sz="2000" dirty="0"/>
              <a:t>, </a:t>
            </a:r>
            <a:r>
              <a:rPr lang="en-US" sz="2000" dirty="0" err="1"/>
              <a:t>eclickrate</a:t>
            </a:r>
            <a:r>
              <a:rPr lang="en-US" sz="2000" dirty="0"/>
              <a:t>, </a:t>
            </a:r>
            <a:r>
              <a:rPr lang="en-US" sz="2000" dirty="0" err="1"/>
              <a:t>firstorder</a:t>
            </a:r>
            <a:r>
              <a:rPr lang="en-US" sz="2000" dirty="0"/>
              <a:t>, </a:t>
            </a:r>
            <a:r>
              <a:rPr lang="en-US" sz="2000" dirty="0" err="1"/>
              <a:t>lastorder</a:t>
            </a:r>
            <a:r>
              <a:rPr lang="en-US" sz="2000" dirty="0"/>
              <a:t>, and </a:t>
            </a:r>
            <a:r>
              <a:rPr lang="en-US" sz="2000" dirty="0" err="1"/>
              <a:t>avgorder</a:t>
            </a:r>
            <a:r>
              <a:rPr lang="en-US" sz="2000" dirty="0"/>
              <a:t> the probabilities can be discovered for the following questions, improving target marketing: </a:t>
            </a:r>
          </a:p>
          <a:p>
            <a:endParaRPr lang="en-US" sz="2000" dirty="0"/>
          </a:p>
          <a:p>
            <a:pPr lvl="1"/>
            <a:r>
              <a:rPr lang="en-US" sz="1800" dirty="0"/>
              <a:t>How many emails sent on average equals retained? 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How many emails sent, opened, and orders equals retained? 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What is the average length of dormancy of customers between first and second-order?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6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2801-89DB-4B45-8C5B-25384A63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(Reg1)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1EF1B-5F6A-DB48-BABD-50A3310D0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the sign of the coefficient for </a:t>
            </a:r>
            <a:r>
              <a:rPr lang="en-US" dirty="0" err="1"/>
              <a:t>avgorder</a:t>
            </a:r>
            <a:r>
              <a:rPr lang="en-US" dirty="0"/>
              <a:t>, </a:t>
            </a:r>
            <a:r>
              <a:rPr lang="en-US" dirty="0" err="1"/>
              <a:t>ordfreq</a:t>
            </a:r>
            <a:r>
              <a:rPr lang="en-US" dirty="0"/>
              <a:t>, and weekend make sense? What consumer behavior explanation can you provide for the sign of these coefficients?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A16CE-57B4-4342-8D03-356F466426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02500" y="558800"/>
            <a:ext cx="4419599" cy="5994400"/>
          </a:xfrm>
        </p:spPr>
        <p:txBody>
          <a:bodyPr>
            <a:normAutofit/>
          </a:bodyPr>
          <a:lstStyle/>
          <a:p>
            <a:r>
              <a:rPr lang="en-US" dirty="0"/>
              <a:t>Reg1 results: </a:t>
            </a:r>
          </a:p>
          <a:p>
            <a:r>
              <a:rPr lang="en-US" dirty="0" err="1"/>
              <a:t>Avgorder</a:t>
            </a:r>
            <a:r>
              <a:rPr lang="en-US" dirty="0"/>
              <a:t> = -0.0035576</a:t>
            </a:r>
          </a:p>
          <a:p>
            <a:r>
              <a:rPr lang="en-US" dirty="0" err="1"/>
              <a:t>Ordfreq</a:t>
            </a:r>
            <a:r>
              <a:rPr lang="en-US" dirty="0"/>
              <a:t>= -0.6074376</a:t>
            </a:r>
          </a:p>
          <a:p>
            <a:r>
              <a:rPr lang="en-US" dirty="0"/>
              <a:t>Weekend= N/A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negative coefficient values suggest that there might be a negative correlation.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also shows that of the two, </a:t>
            </a:r>
            <a:r>
              <a:rPr lang="en-US" dirty="0" err="1"/>
              <a:t>ordfreq</a:t>
            </a:r>
            <a:r>
              <a:rPr lang="en-US" dirty="0"/>
              <a:t> has a more negative correlation than </a:t>
            </a:r>
            <a:r>
              <a:rPr lang="en-US" dirty="0" err="1"/>
              <a:t>avgorder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context of our example, this means the average order size for the customer is less than 1 as well as the number of orders by customer tenure. </a:t>
            </a:r>
          </a:p>
          <a:p>
            <a:pPr marL="285750"/>
            <a:endParaRPr lang="en-US" dirty="0"/>
          </a:p>
          <a:p>
            <a:pPr marL="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87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198</TotalTime>
  <Words>1072</Words>
  <Application>Microsoft Macintosh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2</vt:lpstr>
      <vt:lpstr>Quotable</vt:lpstr>
      <vt:lpstr>Relay Foods Management</vt:lpstr>
      <vt:lpstr>The Pre-Regression</vt:lpstr>
      <vt:lpstr>Key Finding: The Hit Ratio</vt:lpstr>
      <vt:lpstr>Geographic Impact</vt:lpstr>
      <vt:lpstr>Bringing Order(s) to it… </vt:lpstr>
      <vt:lpstr>Question 5: (part 1)</vt:lpstr>
      <vt:lpstr>Question 5: (part 2)</vt:lpstr>
      <vt:lpstr>Question 5: (part 3)</vt:lpstr>
      <vt:lpstr>Question 6: (Reg1)</vt:lpstr>
      <vt:lpstr>Question 6: (Reg2)</vt:lpstr>
      <vt:lpstr>Question 6: (Reg3)</vt:lpstr>
      <vt:lpstr>Question 7: Recommendations? </vt:lpstr>
      <vt:lpstr>Appendix</vt:lpstr>
      <vt:lpstr>Logistic Regression</vt:lpstr>
      <vt:lpstr>Logistic Regression (con’t)</vt:lpstr>
      <vt:lpstr>Logistic Regression (con’t)</vt:lpstr>
      <vt:lpstr>Logistic Regression (con’t)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Relay Foods Management</dc:title>
  <dc:creator>Anthony Ferraiolo</dc:creator>
  <cp:lastModifiedBy>TIm Hulak</cp:lastModifiedBy>
  <cp:revision>2</cp:revision>
  <dcterms:created xsi:type="dcterms:W3CDTF">2022-02-27T14:14:16Z</dcterms:created>
  <dcterms:modified xsi:type="dcterms:W3CDTF">2022-02-27T18:45:25Z</dcterms:modified>
</cp:coreProperties>
</file>