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7"/>
  </p:notesMasterIdLst>
  <p:handoutMasterIdLst>
    <p:handoutMasterId r:id="rId18"/>
  </p:handoutMasterIdLst>
  <p:sldIdLst>
    <p:sldId id="268" r:id="rId2"/>
    <p:sldId id="269" r:id="rId3"/>
    <p:sldId id="270" r:id="rId4"/>
    <p:sldId id="271" r:id="rId5"/>
    <p:sldId id="272" r:id="rId6"/>
    <p:sldId id="276" r:id="rId7"/>
    <p:sldId id="273" r:id="rId8"/>
    <p:sldId id="274" r:id="rId9"/>
    <p:sldId id="275" r:id="rId10"/>
    <p:sldId id="277" r:id="rId11"/>
    <p:sldId id="278" r:id="rId12"/>
    <p:sldId id="279" r:id="rId13"/>
    <p:sldId id="280" r:id="rId14"/>
    <p:sldId id="281" r:id="rId15"/>
    <p:sldId id="282" r:id="rId16"/>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0" d="100"/>
          <a:sy n="80" d="100"/>
        </p:scale>
        <p:origin x="58" y="221"/>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88" d="100"/>
          <a:sy n="88" d="100"/>
        </p:scale>
        <p:origin x="38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DB1203C-49AD-4710-BA71-D820B68728F7}" type="datetime1">
              <a:rPr lang="zh-CN" altLang="en-US" smtClean="0">
                <a:latin typeface="Microsoft YaHei UI" panose="020B0503020204020204" pitchFamily="34" charset="-122"/>
                <a:ea typeface="Microsoft YaHei UI" panose="020B0503020204020204" pitchFamily="34" charset="-122"/>
              </a:rPr>
              <a:t>2023/9/6</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14886E15-F82A-4596-A46C-375C6D3981E1}"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A89D01AF-0267-46C4-95D4-1EC8159D4A92}" type="datetime1">
              <a:rPr lang="zh-CN" altLang="en-US" noProof="0" smtClean="0"/>
              <a:t>2023/9/6</a:t>
            </a:fld>
            <a:endParaRPr lang="zh-CN" altLang="en-US" noProof="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BF105DB2-FD3E-441D-8B7E-7AE83ECE27B3}" type="slidenum">
              <a:rPr lang="en-US" altLang="zh-CN" noProof="0" smtClean="0"/>
              <a:pPr/>
              <a:t>‹#›</a:t>
            </a:fld>
            <a:endParaRPr lang="zh-CN" altLang="en-US" noProof="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8174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72217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2058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056524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16971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75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3</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05730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6587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74002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0048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6934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BF105DB2-FD3E-441D-8B7E-7AE83ECE27B3}"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5831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标题块"/>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nvGrpSpPr>
          <p:cNvPr id="7" name="顶部图形"/>
          <p:cNvGrpSpPr/>
          <p:nvPr/>
        </p:nvGrpSpPr>
        <p:grpSpPr>
          <a:xfrm>
            <a:off x="1279" y="0"/>
            <a:ext cx="12188952" cy="429768"/>
            <a:chOff x="1279" y="0"/>
            <a:chExt cx="12188952" cy="429768"/>
          </a:xfrm>
        </p:grpSpPr>
        <p:sp>
          <p:nvSpPr>
            <p:cNvPr id="8" name="长方形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0" name="长方形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grpSp>
        <p:nvGrpSpPr>
          <p:cNvPr id="23" name="底部图形"/>
          <p:cNvGrpSpPr/>
          <p:nvPr/>
        </p:nvGrpSpPr>
        <p:grpSpPr>
          <a:xfrm>
            <a:off x="0" y="6080760"/>
            <a:ext cx="12190231" cy="777240"/>
            <a:chOff x="0" y="6080760"/>
            <a:chExt cx="12190231" cy="777240"/>
          </a:xfrm>
        </p:grpSpPr>
        <p:sp>
          <p:nvSpPr>
            <p:cNvPr id="13" name="长方形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4" name="长方形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5" name="长方形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 1"/>
          <p:cNvSpPr>
            <a:spLocks noGrp="1"/>
          </p:cNvSpPr>
          <p:nvPr>
            <p:ph type="ctrTitle"/>
          </p:nvPr>
        </p:nvSpPr>
        <p:spPr bwMode="invGray">
          <a:xfrm>
            <a:off x="1522414" y="1905000"/>
            <a:ext cx="9143998" cy="2667000"/>
          </a:xfrm>
        </p:spPr>
        <p:txBody>
          <a:bodyPr rtlCol="0" anchor="b">
            <a:normAutofit/>
          </a:bodyPr>
          <a:lstStyle>
            <a:lvl1pPr>
              <a:lnSpc>
                <a:spcPct val="80000"/>
              </a:lnSpc>
              <a:defRPr sz="6600">
                <a:solidFill>
                  <a:schemeClr val="bg1"/>
                </a:solidFill>
                <a:effectLst>
                  <a:outerShdw blurRad="88900" algn="ctr" rotWithShape="0">
                    <a:prstClr val="black">
                      <a:alpha val="35000"/>
                    </a:prstClr>
                  </a:outerShdw>
                </a:effectLst>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522413" y="5029200"/>
            <a:ext cx="8229598" cy="838200"/>
          </a:xfrm>
        </p:spPr>
        <p:txBody>
          <a:bodyPr rtlCol="0"/>
          <a:lstStyle>
            <a:lvl1pPr marL="0" indent="0" algn="l">
              <a:lnSpc>
                <a:spcPct val="90000"/>
              </a:lnSpc>
              <a:spcBef>
                <a:spcPts val="0"/>
              </a:spcBef>
              <a:buNone/>
              <a:defRPr>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21" name="页脚占位符 20"/>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0" name="日期占位符 19"/>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67A1C14-58F9-4483-8DFC-56117A2C0559}" type="datetime1">
              <a:rPr lang="zh-CN" altLang="en-US" noProof="0" smtClean="0"/>
              <a:t>2023/9/6</a:t>
            </a:fld>
            <a:endParaRPr lang="zh-CN" altLang="en-US" noProof="0" dirty="0"/>
          </a:p>
        </p:txBody>
      </p:sp>
      <p:sp>
        <p:nvSpPr>
          <p:cNvPr id="22" name="灯片编号占位符 21"/>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1700558-C5B6-4856-A3F8-357A22D7459F}" type="datetime1">
              <a:rPr lang="zh-CN" altLang="en-US" noProof="0" smtClean="0"/>
              <a:t>2023/9/6</a:t>
            </a:fld>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494507" y="609600"/>
            <a:ext cx="1143001" cy="5410200"/>
          </a:xfrm>
        </p:spPr>
        <p:txBody>
          <a:bodyPr vert="ea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垂直文本占位符 2"/>
          <p:cNvSpPr>
            <a:spLocks noGrp="1"/>
          </p:cNvSpPr>
          <p:nvPr>
            <p:ph type="body" orient="vert" idx="1" hasCustomPrompt="1"/>
          </p:nvPr>
        </p:nvSpPr>
        <p:spPr>
          <a:xfrm>
            <a:off x="1522413" y="609600"/>
            <a:ext cx="7696198" cy="5410200"/>
          </a:xfrm>
        </p:spPr>
        <p:txBody>
          <a:bodyPr vert="ea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7BD2B42-13D3-47E7-A08A-16BCE647AA36}" type="datetime1">
              <a:rPr lang="zh-CN" altLang="en-US" noProof="0" smtClean="0"/>
              <a:t>2023/9/6</a:t>
            </a:fld>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lvl1pPr algn="l">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48DC9E2-4972-4663-81A1-133D1C895091}" type="datetime1">
              <a:rPr lang="zh-CN" altLang="en-US" noProof="0" smtClean="0"/>
              <a:t>2023/9/6</a:t>
            </a:fld>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lvl1pPr algn="l">
              <a:defRPr sz="32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8BD0E98-950F-4253-936F-D619AE9042AC}" type="datetime1">
              <a:rPr lang="zh-CN" altLang="en-US" noProof="0" smtClean="0"/>
              <a:t>2023/9/6</a:t>
            </a:fld>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rmAutofit/>
          </a:bodyPr>
          <a:lstStyle>
            <a:lvl1pPr algn="l">
              <a:defRPr sz="5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522413" y="4876800"/>
            <a:ext cx="8229598" cy="1143000"/>
          </a:xfrm>
        </p:spPr>
        <p:txBody>
          <a:bodyPr rtlCol="0" anchor="t">
            <a:normAutofit/>
          </a:bodyPr>
          <a:lstStyle>
            <a:lvl1pPr marL="0" indent="0">
              <a:spcBef>
                <a:spcPts val="0"/>
              </a:spcBef>
              <a:buNone/>
              <a:defRPr sz="240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10"/>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1408CDC4-AC1A-43F3-812E-20882330DA41}" type="datetime1">
              <a:rPr lang="zh-CN" altLang="en-US" noProof="0" smtClean="0"/>
              <a:t>2023/9/6</a:t>
            </a:fld>
            <a:endParaRPr lang="zh-CN" altLang="en-US" noProof="0" dirty="0"/>
          </a:p>
        </p:txBody>
      </p:sp>
      <p:sp>
        <p:nvSpPr>
          <p:cNvPr id="6" name="灯片编号占位符 5"/>
          <p:cNvSpPr>
            <a:spLocks noGrp="1"/>
          </p:cNvSpPr>
          <p:nvPr>
            <p:ph type="sldNum" sz="quarter" idx="12"/>
          </p:nvPr>
        </p:nvSpPr>
        <p:spPr/>
        <p:txBody>
          <a:bodyPr rtlCol="0"/>
          <a:lstStyle>
            <a:lvl1pPr>
              <a:defRPr>
                <a:solidFill>
                  <a:schemeClr val="tx1"/>
                </a:solidFill>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sz="half" idx="1" hasCustomPrompt="1"/>
          </p:nvPr>
        </p:nvSpPr>
        <p:spPr>
          <a:xfrm>
            <a:off x="1522413" y="1904999"/>
            <a:ext cx="4435564" cy="4088921"/>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230849" y="1904999"/>
            <a:ext cx="4435564" cy="4088921"/>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baseline="0"/>
            </a:lvl8pPr>
            <a:lvl9pPr>
              <a:defRPr sz="1600" baseline="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78EB6738-3AF3-45F0-BC50-EDB496417290}" type="datetime1">
              <a:rPr lang="zh-CN" altLang="en-US" noProof="0" smtClean="0"/>
              <a:t>2023/9/6</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文本占位符 2"/>
          <p:cNvSpPr>
            <a:spLocks noGrp="1"/>
          </p:cNvSpPr>
          <p:nvPr>
            <p:ph type="body" idx="1" hasCustomPrompt="1"/>
          </p:nvPr>
        </p:nvSpPr>
        <p:spPr>
          <a:xfrm>
            <a:off x="1522413" y="1828800"/>
            <a:ext cx="4419599" cy="685801"/>
          </a:xfrm>
        </p:spPr>
        <p:txBody>
          <a:bodyPr rtlCol="0" anchor="ctr">
            <a:normAutofit/>
          </a:bodyPr>
          <a:lstStyle>
            <a:lvl1pPr marL="0" indent="0">
              <a:spcBef>
                <a:spcPts val="0"/>
              </a:spcBef>
              <a:buNone/>
              <a:defRPr sz="20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hasCustomPrompt="1"/>
          </p:nvPr>
        </p:nvSpPr>
        <p:spPr>
          <a:xfrm>
            <a:off x="1522413" y="2590801"/>
            <a:ext cx="4419599" cy="342900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246814" y="1828800"/>
            <a:ext cx="4419599" cy="685801"/>
          </a:xfrm>
        </p:spPr>
        <p:txBody>
          <a:bodyPr rtlCol="0" anchor="ctr">
            <a:normAutofit/>
          </a:bodyPr>
          <a:lstStyle>
            <a:lvl1pPr marL="0" indent="0">
              <a:spcBef>
                <a:spcPts val="0"/>
              </a:spcBef>
              <a:buNone/>
              <a:defRPr sz="2000" b="1">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hasCustomPrompt="1"/>
          </p:nvPr>
        </p:nvSpPr>
        <p:spPr>
          <a:xfrm>
            <a:off x="6246814" y="2590801"/>
            <a:ext cx="4419599" cy="342900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496A226-FB64-4BC1-8D3D-F06FD70B556A}" type="datetime1">
              <a:rPr lang="zh-CN" altLang="en-US" noProof="0" smtClean="0"/>
              <a:t>2023/9/6</a:t>
            </a:fld>
            <a:endParaRPr lang="zh-CN" altLang="en-US" noProof="0" dirty="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B43D4B4-971E-4D6A-8680-2C41DC8C0A0B}" type="datetime1">
              <a:rPr lang="zh-CN" altLang="en-US" noProof="0" smtClean="0"/>
              <a:t>2023/9/6</a:t>
            </a:fld>
            <a:endParaRPr lang="zh-CN" altLang="en-US" noProof="0" dirty="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6" name="底部图形"/>
          <p:cNvGrpSpPr/>
          <p:nvPr userDrawn="1"/>
        </p:nvGrpSpPr>
        <p:grpSpPr>
          <a:xfrm>
            <a:off x="0" y="6309360"/>
            <a:ext cx="12190231" cy="548640"/>
            <a:chOff x="0" y="6309360"/>
            <a:chExt cx="12190231" cy="548640"/>
          </a:xfrm>
        </p:grpSpPr>
        <p:sp>
          <p:nvSpPr>
            <p:cNvPr id="7" name="长方形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07B18505-7031-4799-825D-8369E80CA197}" type="datetime1">
              <a:rPr lang="zh-CN" altLang="en-US" noProof="0" smtClean="0"/>
              <a:t>2023/9/6</a:t>
            </a:fld>
            <a:endParaRPr lang="zh-CN" altLang="en-US" noProof="0"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8" name="框架"/>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7923214" y="1371600"/>
            <a:ext cx="3124200" cy="2057400"/>
          </a:xfrm>
        </p:spPr>
        <p:txBody>
          <a:bodyPr rtlCol="0" anchor="b">
            <a:normAutofit/>
          </a:bodyPr>
          <a:lstStyle>
            <a:lvl1pPr algn="l">
              <a:defRPr sz="3200" b="1">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hasCustomPrompt="1"/>
          </p:nvPr>
        </p:nvSpPr>
        <p:spPr>
          <a:xfrm>
            <a:off x="1491930" y="1293495"/>
            <a:ext cx="5577840" cy="4023360"/>
          </a:xfrm>
        </p:spPr>
        <p:txBody>
          <a:bodyPr rtlCol="0">
            <a:normAutofit/>
          </a:bodyPr>
          <a:lstStyle>
            <a:lvl1pPr>
              <a:defRPr sz="2000">
                <a:latin typeface="Microsoft YaHei UI" panose="020B0503020204020204" pitchFamily="34" charset="-122"/>
                <a:ea typeface="Microsoft YaHei UI" panose="020B0503020204020204" pitchFamily="34" charset="-122"/>
              </a:defRPr>
            </a:lvl1pPr>
            <a:lvl2pPr>
              <a:defRPr sz="1800">
                <a:latin typeface="Microsoft YaHei UI" panose="020B0503020204020204" pitchFamily="34" charset="-122"/>
                <a:ea typeface="Microsoft YaHei UI" panose="020B0503020204020204" pitchFamily="34" charset="-122"/>
              </a:defRPr>
            </a:lvl2pPr>
            <a:lvl3pPr>
              <a:defRPr sz="1600">
                <a:latin typeface="Microsoft YaHei UI" panose="020B0503020204020204" pitchFamily="34" charset="-122"/>
                <a:ea typeface="Microsoft YaHei UI" panose="020B0503020204020204" pitchFamily="34" charset="-122"/>
              </a:defRPr>
            </a:lvl3pPr>
            <a:lvl4pPr>
              <a:defRPr sz="1400">
                <a:latin typeface="Microsoft YaHei UI" panose="020B0503020204020204" pitchFamily="34" charset="-122"/>
                <a:ea typeface="Microsoft YaHei UI" panose="020B0503020204020204" pitchFamily="34" charset="-122"/>
              </a:defRPr>
            </a:lvl4pPr>
            <a:lvl5pPr>
              <a:defRPr sz="1400">
                <a:latin typeface="Microsoft YaHei UI" panose="020B0503020204020204" pitchFamily="34" charset="-122"/>
                <a:ea typeface="Microsoft YaHei UI" panose="020B0503020204020204" pitchFamily="34" charset="-122"/>
              </a:defRPr>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7923214" y="3536829"/>
            <a:ext cx="3124200" cy="1797169"/>
          </a:xfrm>
        </p:spPr>
        <p:txBody>
          <a:bodyPr rtlCol="0">
            <a:normAutofit/>
          </a:bodyPr>
          <a:lstStyle>
            <a:lvl1pPr marL="0" indent="0">
              <a:spcBef>
                <a:spcPts val="8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80FD74-E284-4E94-99D7-2346BE69CF21}" type="datetime1">
              <a:rPr lang="zh-CN" altLang="en-US" noProof="0" smtClean="0"/>
              <a:t>2023/9/6</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8" name="框架"/>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7923214" y="1371600"/>
            <a:ext cx="3124200" cy="2057400"/>
          </a:xfrm>
        </p:spPr>
        <p:txBody>
          <a:bodyPr rtlCol="0" anchor="b">
            <a:norm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descr="为添加图像预留的空占位符。单击占位符，选择要添加的图像。"/>
          <p:cNvSpPr>
            <a:spLocks noGrp="1"/>
          </p:cNvSpPr>
          <p:nvPr>
            <p:ph type="pic" idx="1" hasCustomPrompt="1"/>
          </p:nvPr>
        </p:nvSpPr>
        <p:spPr>
          <a:xfrm>
            <a:off x="1400490" y="1202055"/>
            <a:ext cx="5760720" cy="4206240"/>
          </a:xfrm>
          <a:solidFill>
            <a:schemeClr val="bg1">
              <a:lumMod val="95000"/>
            </a:schemeClr>
          </a:solidFill>
        </p:spPr>
        <p:txBody>
          <a:bodyPr tIns="914400" rtlCol="0">
            <a:normAutofit/>
          </a:bodyPr>
          <a:lstStyle>
            <a:lvl1pPr marL="0" indent="0" algn="ctr">
              <a:spcBef>
                <a:spcPts val="0"/>
              </a:spcBef>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7923214" y="3536829"/>
            <a:ext cx="3124200" cy="1797171"/>
          </a:xfrm>
        </p:spPr>
        <p:txBody>
          <a:bodyPr rtlCol="0">
            <a:normAutofit/>
          </a:bodyPr>
          <a:lstStyle>
            <a:lvl1pPr marL="0" indent="0">
              <a:spcBef>
                <a:spcPts val="8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400ED12-A873-4E9E-9C92-171C1A1590CF}" type="datetime1">
              <a:rPr lang="zh-CN" altLang="en-US" noProof="0" smtClean="0"/>
              <a:t>2023/9/6</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pSp>
        <p:nvGrpSpPr>
          <p:cNvPr id="14" name="底部图形"/>
          <p:cNvGrpSpPr/>
          <p:nvPr/>
        </p:nvGrpSpPr>
        <p:grpSpPr>
          <a:xfrm>
            <a:off x="0" y="6309360"/>
            <a:ext cx="12190231" cy="548640"/>
            <a:chOff x="0" y="6309360"/>
            <a:chExt cx="12190231" cy="548640"/>
          </a:xfrm>
        </p:grpSpPr>
        <p:sp>
          <p:nvSpPr>
            <p:cNvPr id="7" name="长方形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8" name="长方形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 name="长方形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grpSp>
        <p:nvGrpSpPr>
          <p:cNvPr id="10" name="顶部图形"/>
          <p:cNvGrpSpPr/>
          <p:nvPr/>
        </p:nvGrpSpPr>
        <p:grpSpPr>
          <a:xfrm>
            <a:off x="1279" y="0"/>
            <a:ext cx="12188952" cy="320040"/>
            <a:chOff x="1279" y="0"/>
            <a:chExt cx="12188952" cy="320040"/>
          </a:xfrm>
        </p:grpSpPr>
        <p:sp>
          <p:nvSpPr>
            <p:cNvPr id="11" name="长方形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2" name="长方形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13" name="长方形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占位符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latin typeface="Microsoft YaHei UI" panose="020B0503020204020204" pitchFamily="34" charset="-122"/>
                <a:ea typeface="Microsoft YaHei UI" panose="020B0503020204020204" pitchFamily="34" charset="-122"/>
              </a:defRPr>
            </a:lvl1pPr>
          </a:lstStyle>
          <a:p>
            <a:fld id="{1A9A6A39-E622-4251-866A-E86E449AD329}" type="datetime1">
              <a:rPr lang="zh-CN" altLang="en-US" noProof="0" smtClean="0"/>
              <a:t>2023/9/6</a:t>
            </a:fld>
            <a:endParaRPr lang="zh-CN" altLang="en-US" noProof="0" dirty="0"/>
          </a:p>
        </p:txBody>
      </p:sp>
      <p:sp>
        <p:nvSpPr>
          <p:cNvPr id="6" name="灯片编号占位符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latin typeface="Microsoft YaHei UI" panose="020B0503020204020204" pitchFamily="34" charset="-122"/>
                <a:ea typeface="Microsoft YaHei UI" panose="020B0503020204020204" pitchFamily="34" charset="-122"/>
              </a:defRPr>
            </a:lvl1pPr>
          </a:lstStyle>
          <a:p>
            <a:fld id="{DF28FB93-0A08-4E7D-8E63-9EFA29F1E093}" type="slidenum">
              <a:rPr lang="en-US" altLang="zh-CN" noProof="0" smtClean="0"/>
              <a:pPr/>
              <a:t>‹#›</a:t>
            </a:fld>
            <a:endParaRPr lang="zh-CN" altLang="en-US" noProof="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subTitle" idx="1"/>
          </p:nvPr>
        </p:nvSpPr>
        <p:spPr>
          <a:xfrm>
            <a:off x="7390556" y="4365104"/>
            <a:ext cx="4608512" cy="504056"/>
          </a:xfrm>
        </p:spPr>
        <p:txBody>
          <a:bodyPr rtlCol="0"/>
          <a:lstStyle/>
          <a:p>
            <a:pPr rtl="0"/>
            <a:r>
              <a:rPr lang="zh-CN" altLang="en-US" dirty="0">
                <a:solidFill>
                  <a:schemeClr val="bg1"/>
                </a:solidFill>
                <a:latin typeface="Microsoft YaHei UI" panose="020B0503020204020204" pitchFamily="34" charset="-122"/>
                <a:ea typeface="Microsoft YaHei UI" panose="020B0503020204020204" pitchFamily="34" charset="-122"/>
              </a:rPr>
              <a:t>小组成员：王心、申悦、刘闻闻</a:t>
            </a:r>
          </a:p>
        </p:txBody>
      </p:sp>
      <p:sp>
        <p:nvSpPr>
          <p:cNvPr id="6" name="文本框 5">
            <a:extLst>
              <a:ext uri="{FF2B5EF4-FFF2-40B4-BE49-F238E27FC236}">
                <a16:creationId xmlns:a16="http://schemas.microsoft.com/office/drawing/2014/main" id="{419A7817-0F31-22CB-C3A0-8EFCFA4012BD}"/>
              </a:ext>
            </a:extLst>
          </p:cNvPr>
          <p:cNvSpPr txBox="1"/>
          <p:nvPr/>
        </p:nvSpPr>
        <p:spPr>
          <a:xfrm>
            <a:off x="1197868" y="1628800"/>
            <a:ext cx="7200800" cy="1508105"/>
          </a:xfrm>
          <a:prstGeom prst="rect">
            <a:avLst/>
          </a:prstGeom>
          <a:solidFill>
            <a:schemeClr val="accent1">
              <a:lumMod val="50000"/>
            </a:schemeClr>
          </a:solidFill>
          <a:ln>
            <a:solidFill>
              <a:schemeClr val="accent1">
                <a:lumMod val="50000"/>
              </a:schemeClr>
            </a:solidFill>
          </a:ln>
        </p:spPr>
        <p:txBody>
          <a:bodyPr wrap="square" rtlCol="0" anchor="ctr" anchorCtr="1">
            <a:spAutoFit/>
          </a:bodyPr>
          <a:lstStyle/>
          <a:p>
            <a:r>
              <a:rPr lang="zh-CN" altLang="en-US" sz="6000" dirty="0">
                <a:solidFill>
                  <a:schemeClr val="bg1"/>
                </a:solidFill>
              </a:rPr>
              <a:t>美食分享平台系统</a:t>
            </a:r>
            <a:endParaRPr lang="en-US" altLang="zh-CN" sz="6000" dirty="0">
              <a:solidFill>
                <a:schemeClr val="bg1"/>
              </a:solidFill>
            </a:endParaRPr>
          </a:p>
          <a:p>
            <a:pPr algn="r"/>
            <a:r>
              <a:rPr lang="en-US" altLang="zh-CN" sz="3200" dirty="0">
                <a:solidFill>
                  <a:schemeClr val="bg1"/>
                </a:solidFill>
              </a:rPr>
              <a:t>--</a:t>
            </a:r>
            <a:r>
              <a:rPr lang="zh-CN" altLang="en-US" sz="3200" dirty="0">
                <a:solidFill>
                  <a:schemeClr val="bg1"/>
                </a:solidFill>
              </a:rPr>
              <a:t>需求分析</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2">
            <a:extLst>
              <a:ext uri="{FF2B5EF4-FFF2-40B4-BE49-F238E27FC236}">
                <a16:creationId xmlns:a16="http://schemas.microsoft.com/office/drawing/2014/main" id="{DD7D25C0-1A4F-B370-7217-979B835B855B}"/>
              </a:ext>
            </a:extLst>
          </p:cNvPr>
          <p:cNvSpPr>
            <a:spLocks noGrp="1"/>
          </p:cNvSpPr>
          <p:nvPr>
            <p:ph type="title"/>
          </p:nvPr>
        </p:nvSpPr>
        <p:spPr>
          <a:xfrm>
            <a:off x="837828" y="260648"/>
            <a:ext cx="9143538" cy="1066800"/>
          </a:xfrm>
        </p:spPr>
        <p:txBody>
          <a:bodyPr rtlCol="0"/>
          <a:lstStyle/>
          <a:p>
            <a:pPr rtl="0"/>
            <a:r>
              <a:rPr lang="en-US" altLang="zh-CN" dirty="0"/>
              <a:t>4</a:t>
            </a:r>
            <a:r>
              <a:rPr lang="en-US" altLang="zh-CN"/>
              <a:t>.</a:t>
            </a:r>
            <a:r>
              <a:rPr lang="zh-CN" altLang="en-US" dirty="0"/>
              <a:t>数据字典</a:t>
            </a:r>
            <a:endParaRPr lang="zh-CN" altLang="en-US" dirty="0">
              <a:latin typeface="Microsoft YaHei UI" panose="020B0503020204020204" pitchFamily="34" charset="-122"/>
              <a:ea typeface="Microsoft YaHei UI" panose="020B0503020204020204" pitchFamily="34" charset="-122"/>
            </a:endParaRPr>
          </a:p>
        </p:txBody>
      </p:sp>
      <p:graphicFrame>
        <p:nvGraphicFramePr>
          <p:cNvPr id="17" name="表格 16">
            <a:extLst>
              <a:ext uri="{FF2B5EF4-FFF2-40B4-BE49-F238E27FC236}">
                <a16:creationId xmlns:a16="http://schemas.microsoft.com/office/drawing/2014/main" id="{9B1F7ADD-2F22-7F95-6587-75CF389E1D5D}"/>
              </a:ext>
            </a:extLst>
          </p:cNvPr>
          <p:cNvGraphicFramePr>
            <a:graphicFrameLocks noGrp="1"/>
          </p:cNvGraphicFramePr>
          <p:nvPr>
            <p:extLst>
              <p:ext uri="{D42A27DB-BD31-4B8C-83A1-F6EECF244321}">
                <p14:modId xmlns:p14="http://schemas.microsoft.com/office/powerpoint/2010/main" val="3194757806"/>
              </p:ext>
            </p:extLst>
          </p:nvPr>
        </p:nvGraphicFramePr>
        <p:xfrm>
          <a:off x="829261" y="2219078"/>
          <a:ext cx="5192395" cy="899288"/>
        </p:xfrm>
        <a:graphic>
          <a:graphicData uri="http://schemas.openxmlformats.org/drawingml/2006/table">
            <a:tbl>
              <a:tblPr bandRow="1">
                <a:tableStyleId>{3B4B98B0-60AC-42C2-AFA5-B58CD77FA1E5}</a:tableStyleId>
              </a:tblPr>
              <a:tblGrid>
                <a:gridCol w="518795">
                  <a:extLst>
                    <a:ext uri="{9D8B030D-6E8A-4147-A177-3AD203B41FA5}">
                      <a16:colId xmlns:a16="http://schemas.microsoft.com/office/drawing/2014/main" val="2404711768"/>
                    </a:ext>
                  </a:extLst>
                </a:gridCol>
                <a:gridCol w="989965">
                  <a:extLst>
                    <a:ext uri="{9D8B030D-6E8A-4147-A177-3AD203B41FA5}">
                      <a16:colId xmlns:a16="http://schemas.microsoft.com/office/drawing/2014/main" val="476892871"/>
                    </a:ext>
                  </a:extLst>
                </a:gridCol>
                <a:gridCol w="861060">
                  <a:extLst>
                    <a:ext uri="{9D8B030D-6E8A-4147-A177-3AD203B41FA5}">
                      <a16:colId xmlns:a16="http://schemas.microsoft.com/office/drawing/2014/main" val="1949347670"/>
                    </a:ext>
                  </a:extLst>
                </a:gridCol>
                <a:gridCol w="900430">
                  <a:extLst>
                    <a:ext uri="{9D8B030D-6E8A-4147-A177-3AD203B41FA5}">
                      <a16:colId xmlns:a16="http://schemas.microsoft.com/office/drawing/2014/main" val="479783777"/>
                    </a:ext>
                  </a:extLst>
                </a:gridCol>
                <a:gridCol w="1019810">
                  <a:extLst>
                    <a:ext uri="{9D8B030D-6E8A-4147-A177-3AD203B41FA5}">
                      <a16:colId xmlns:a16="http://schemas.microsoft.com/office/drawing/2014/main" val="242686160"/>
                    </a:ext>
                  </a:extLst>
                </a:gridCol>
                <a:gridCol w="902335">
                  <a:extLst>
                    <a:ext uri="{9D8B030D-6E8A-4147-A177-3AD203B41FA5}">
                      <a16:colId xmlns:a16="http://schemas.microsoft.com/office/drawing/2014/main" val="3574740343"/>
                    </a:ext>
                  </a:extLst>
                </a:gridCol>
              </a:tblGrid>
              <a:tr h="0">
                <a:tc>
                  <a:txBody>
                    <a:bodyPr/>
                    <a:lstStyle/>
                    <a:p>
                      <a:pPr algn="ctr">
                        <a:lnSpc>
                          <a:spcPct val="150000"/>
                        </a:lnSpc>
                      </a:pPr>
                      <a:r>
                        <a:rPr lang="zh-CN" sz="1050" kern="100">
                          <a:effectLst/>
                        </a:rPr>
                        <a:t>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处理过程名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处理功能描述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处理要求</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输入数据项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输出数据项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68404386"/>
                  </a:ext>
                </a:extLst>
              </a:tr>
              <a:tr h="0">
                <a:tc>
                  <a:txBody>
                    <a:bodyPr/>
                    <a:lstStyle/>
                    <a:p>
                      <a:pPr algn="ctr">
                        <a:lnSpc>
                          <a:spcPct val="150000"/>
                        </a:lnSpc>
                      </a:pP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注册</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注册用户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一次处理若干个用户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账号、密码、性别</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新的用户</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47949925"/>
                  </a:ext>
                </a:extLst>
              </a:tr>
            </a:tbl>
          </a:graphicData>
        </a:graphic>
      </p:graphicFrame>
      <p:sp>
        <p:nvSpPr>
          <p:cNvPr id="18" name="文本框 17">
            <a:extLst>
              <a:ext uri="{FF2B5EF4-FFF2-40B4-BE49-F238E27FC236}">
                <a16:creationId xmlns:a16="http://schemas.microsoft.com/office/drawing/2014/main" id="{532AB74E-65BE-0A9D-1B6A-74023A00252B}"/>
              </a:ext>
            </a:extLst>
          </p:cNvPr>
          <p:cNvSpPr txBox="1"/>
          <p:nvPr/>
        </p:nvSpPr>
        <p:spPr>
          <a:xfrm>
            <a:off x="2061964" y="3121223"/>
            <a:ext cx="2160240" cy="307777"/>
          </a:xfrm>
          <a:prstGeom prst="rect">
            <a:avLst/>
          </a:prstGeom>
          <a:noFill/>
          <a:ln>
            <a:solidFill>
              <a:schemeClr val="bg1"/>
            </a:solidFill>
          </a:ln>
        </p:spPr>
        <p:txBody>
          <a:bodyPr wrap="square" rtlCol="0" anchor="ctr" anchorCtr="1">
            <a:spAutoFit/>
          </a:bodyPr>
          <a:lstStyle/>
          <a:p>
            <a:r>
              <a:rPr lang="en-US" altLang="zh-CN" sz="1400" dirty="0"/>
              <a:t>1.</a:t>
            </a:r>
            <a:r>
              <a:rPr lang="zh-CN" altLang="en-US" sz="1400" dirty="0"/>
              <a:t>注册</a:t>
            </a:r>
          </a:p>
        </p:txBody>
      </p:sp>
      <p:graphicFrame>
        <p:nvGraphicFramePr>
          <p:cNvPr id="19" name="表格 18">
            <a:extLst>
              <a:ext uri="{FF2B5EF4-FFF2-40B4-BE49-F238E27FC236}">
                <a16:creationId xmlns:a16="http://schemas.microsoft.com/office/drawing/2014/main" id="{E82F416B-3768-33A3-0B82-5CD06C2B176A}"/>
              </a:ext>
            </a:extLst>
          </p:cNvPr>
          <p:cNvGraphicFramePr>
            <a:graphicFrameLocks noGrp="1"/>
          </p:cNvGraphicFramePr>
          <p:nvPr>
            <p:extLst>
              <p:ext uri="{D42A27DB-BD31-4B8C-83A1-F6EECF244321}">
                <p14:modId xmlns:p14="http://schemas.microsoft.com/office/powerpoint/2010/main" val="1529553813"/>
              </p:ext>
            </p:extLst>
          </p:nvPr>
        </p:nvGraphicFramePr>
        <p:xfrm>
          <a:off x="829262" y="3518855"/>
          <a:ext cx="5192395" cy="2050542"/>
        </p:xfrm>
        <a:graphic>
          <a:graphicData uri="http://schemas.openxmlformats.org/drawingml/2006/table">
            <a:tbl>
              <a:tblPr bandRow="1">
                <a:tableStyleId>{3B4B98B0-60AC-42C2-AFA5-B58CD77FA1E5}</a:tableStyleId>
              </a:tblPr>
              <a:tblGrid>
                <a:gridCol w="518795">
                  <a:extLst>
                    <a:ext uri="{9D8B030D-6E8A-4147-A177-3AD203B41FA5}">
                      <a16:colId xmlns:a16="http://schemas.microsoft.com/office/drawing/2014/main" val="1072001283"/>
                    </a:ext>
                  </a:extLst>
                </a:gridCol>
                <a:gridCol w="989965">
                  <a:extLst>
                    <a:ext uri="{9D8B030D-6E8A-4147-A177-3AD203B41FA5}">
                      <a16:colId xmlns:a16="http://schemas.microsoft.com/office/drawing/2014/main" val="2750985086"/>
                    </a:ext>
                  </a:extLst>
                </a:gridCol>
                <a:gridCol w="861060">
                  <a:extLst>
                    <a:ext uri="{9D8B030D-6E8A-4147-A177-3AD203B41FA5}">
                      <a16:colId xmlns:a16="http://schemas.microsoft.com/office/drawing/2014/main" val="1632490442"/>
                    </a:ext>
                  </a:extLst>
                </a:gridCol>
                <a:gridCol w="900430">
                  <a:extLst>
                    <a:ext uri="{9D8B030D-6E8A-4147-A177-3AD203B41FA5}">
                      <a16:colId xmlns:a16="http://schemas.microsoft.com/office/drawing/2014/main" val="2544202844"/>
                    </a:ext>
                  </a:extLst>
                </a:gridCol>
                <a:gridCol w="1019810">
                  <a:extLst>
                    <a:ext uri="{9D8B030D-6E8A-4147-A177-3AD203B41FA5}">
                      <a16:colId xmlns:a16="http://schemas.microsoft.com/office/drawing/2014/main" val="3802603026"/>
                    </a:ext>
                  </a:extLst>
                </a:gridCol>
                <a:gridCol w="902335">
                  <a:extLst>
                    <a:ext uri="{9D8B030D-6E8A-4147-A177-3AD203B41FA5}">
                      <a16:colId xmlns:a16="http://schemas.microsoft.com/office/drawing/2014/main" val="3162065187"/>
                    </a:ext>
                  </a:extLst>
                </a:gridCol>
              </a:tblGrid>
              <a:tr h="0">
                <a:tc>
                  <a:txBody>
                    <a:bodyPr/>
                    <a:lstStyle/>
                    <a:p>
                      <a:pPr marL="0" algn="ctr" defTabSz="914400" rtl="0" eaLnBrk="1" latinLnBrk="0" hangingPunct="1">
                        <a:lnSpc>
                          <a:spcPct val="150000"/>
                        </a:lnSpc>
                      </a:pPr>
                      <a:r>
                        <a:rPr lang="zh-CN" altLang="en-US" sz="1050" kern="100">
                          <a:solidFill>
                            <a:schemeClr val="tx1"/>
                          </a:solidFill>
                          <a:effectLst/>
                        </a:rPr>
                        <a:t>编号</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处理过程名</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处理功能描述</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处理要求</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输入数据项</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输出数据项</a:t>
                      </a:r>
                      <a:endParaRPr lang="zh-CN" altLang="en-US" sz="1050" kern="10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2467730636"/>
                  </a:ext>
                </a:extLst>
              </a:tr>
              <a:tr h="0">
                <a:tc>
                  <a:txBody>
                    <a:bodyPr/>
                    <a:lstStyle/>
                    <a:p>
                      <a:pPr marL="0" algn="ctr" defTabSz="914400" rtl="0" eaLnBrk="1" latinLnBrk="0" hangingPunct="1">
                        <a:lnSpc>
                          <a:spcPct val="150000"/>
                        </a:lnSpc>
                      </a:pPr>
                      <a:r>
                        <a:rPr lang="en-US" sz="1050" kern="100">
                          <a:solidFill>
                            <a:schemeClr val="tx1"/>
                          </a:solidFill>
                          <a:effectLst/>
                        </a:rPr>
                        <a:t>2.0</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登录</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验证用户信息</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一次处理若干个用户</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账号，密码</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是否允许登陆</a:t>
                      </a:r>
                      <a:endParaRPr lang="zh-CN" altLang="en-US" sz="1050" kern="10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2084736467"/>
                  </a:ext>
                </a:extLst>
              </a:tr>
              <a:tr h="0">
                <a:tc>
                  <a:txBody>
                    <a:bodyPr/>
                    <a:lstStyle/>
                    <a:p>
                      <a:pPr marL="0" algn="ctr" defTabSz="914400" rtl="0" eaLnBrk="1" latinLnBrk="0" hangingPunct="1">
                        <a:lnSpc>
                          <a:spcPct val="150000"/>
                        </a:lnSpc>
                      </a:pPr>
                      <a:r>
                        <a:rPr lang="en-US" sz="1050" kern="100" dirty="0">
                          <a:solidFill>
                            <a:schemeClr val="tx1"/>
                          </a:solidFill>
                          <a:effectLst/>
                        </a:rPr>
                        <a:t>2.1</a:t>
                      </a:r>
                      <a:endParaRPr lang="zh-CN" altLang="en-US" sz="1050" kern="100" dirty="0">
                        <a:solidFill>
                          <a:schemeClr val="tx1"/>
                        </a:solidFill>
                        <a:effectLst/>
                        <a:latin typeface="+mn-lt"/>
                        <a:ea typeface="+mn-ea"/>
                        <a:cs typeface="+mn-cs"/>
                      </a:endParaRPr>
                    </a:p>
                  </a:txBody>
                  <a:tcPr marL="68580" marR="68580" marT="0" marB="0">
                    <a:solidFill>
                      <a:schemeClr val="bg1">
                        <a:alpha val="20000"/>
                      </a:schemeClr>
                    </a:solidFill>
                  </a:tcPr>
                </a:tc>
                <a:tc>
                  <a:txBody>
                    <a:bodyPr/>
                    <a:lstStyle/>
                    <a:p>
                      <a:pPr marL="0" algn="ctr" defTabSz="914400" rtl="0" eaLnBrk="1" latinLnBrk="0" hangingPunct="1">
                        <a:lnSpc>
                          <a:spcPct val="150000"/>
                        </a:lnSpc>
                      </a:pPr>
                      <a:r>
                        <a:rPr lang="zh-CN" altLang="en-US" sz="1050" kern="100" dirty="0">
                          <a:solidFill>
                            <a:schemeClr val="tx1"/>
                          </a:solidFill>
                          <a:effectLst/>
                        </a:rPr>
                        <a:t>进入后台管理系统</a:t>
                      </a:r>
                      <a:endParaRPr lang="zh-CN" altLang="en-US" sz="1050" kern="100" dirty="0">
                        <a:solidFill>
                          <a:schemeClr val="tx1"/>
                        </a:solidFill>
                        <a:effectLst/>
                        <a:latin typeface="+mn-lt"/>
                        <a:ea typeface="+mn-ea"/>
                        <a:cs typeface="+mn-cs"/>
                      </a:endParaRPr>
                    </a:p>
                  </a:txBody>
                  <a:tcPr marL="68580" marR="68580" marT="0" marB="0">
                    <a:solidFill>
                      <a:schemeClr val="bg1">
                        <a:alpha val="20000"/>
                      </a:schemeClr>
                    </a:solidFill>
                  </a:tcPr>
                </a:tc>
                <a:tc>
                  <a:txBody>
                    <a:bodyPr/>
                    <a:lstStyle/>
                    <a:p>
                      <a:pPr marL="0" algn="ctr" defTabSz="914400" rtl="0" eaLnBrk="1" latinLnBrk="0" hangingPunct="1">
                        <a:lnSpc>
                          <a:spcPct val="150000"/>
                        </a:lnSpc>
                      </a:pPr>
                      <a:r>
                        <a:rPr lang="zh-CN" altLang="en-US" sz="1050" kern="100" dirty="0">
                          <a:solidFill>
                            <a:schemeClr val="tx1"/>
                          </a:solidFill>
                          <a:effectLst/>
                        </a:rPr>
                        <a:t>后台信息管理</a:t>
                      </a:r>
                      <a:endParaRPr lang="zh-CN" altLang="en-US" sz="1050" kern="100" dirty="0">
                        <a:solidFill>
                          <a:schemeClr val="tx1"/>
                        </a:solidFill>
                        <a:effectLst/>
                        <a:latin typeface="+mn-lt"/>
                        <a:ea typeface="+mn-ea"/>
                        <a:cs typeface="+mn-cs"/>
                      </a:endParaRPr>
                    </a:p>
                  </a:txBody>
                  <a:tcPr marL="68580" marR="68580" marT="0" marB="0">
                    <a:solidFill>
                      <a:schemeClr val="bg1">
                        <a:alpha val="20000"/>
                      </a:schemeClr>
                    </a:solidFill>
                  </a:tcPr>
                </a:tc>
                <a:tc>
                  <a:txBody>
                    <a:bodyPr/>
                    <a:lstStyle/>
                    <a:p>
                      <a:pPr marL="0" algn="ctr" defTabSz="914400" rtl="0" eaLnBrk="1" latinLnBrk="0" hangingPunct="1">
                        <a:lnSpc>
                          <a:spcPct val="150000"/>
                        </a:lnSpc>
                      </a:pPr>
                      <a:r>
                        <a:rPr lang="en-US" sz="1050" kern="100" dirty="0">
                          <a:solidFill>
                            <a:schemeClr val="tx1"/>
                          </a:solidFill>
                          <a:effectLst/>
                        </a:rPr>
                        <a:t> </a:t>
                      </a:r>
                      <a:endParaRPr lang="zh-CN" altLang="en-US" sz="1050" kern="100" dirty="0">
                        <a:solidFill>
                          <a:schemeClr val="tx1"/>
                        </a:solidFill>
                        <a:effectLst/>
                        <a:latin typeface="+mn-lt"/>
                        <a:ea typeface="+mn-ea"/>
                        <a:cs typeface="+mn-cs"/>
                      </a:endParaRPr>
                    </a:p>
                  </a:txBody>
                  <a:tcPr marL="68580" marR="68580" marT="0" marB="0">
                    <a:solidFill>
                      <a:schemeClr val="bg1">
                        <a:alpha val="20000"/>
                      </a:schemeClr>
                    </a:solidFill>
                  </a:tcPr>
                </a:tc>
                <a:tc>
                  <a:txBody>
                    <a:bodyPr/>
                    <a:lstStyle/>
                    <a:p>
                      <a:pPr marL="0" algn="ctr" defTabSz="914400" rtl="0" eaLnBrk="1" latinLnBrk="0" hangingPunct="1">
                        <a:lnSpc>
                          <a:spcPct val="150000"/>
                        </a:lnSpc>
                      </a:pPr>
                      <a:r>
                        <a:rPr lang="en-US" sz="1050" kern="100" dirty="0">
                          <a:solidFill>
                            <a:schemeClr val="tx1"/>
                          </a:solidFill>
                          <a:effectLst/>
                        </a:rPr>
                        <a:t> </a:t>
                      </a:r>
                      <a:endParaRPr lang="zh-CN" altLang="en-US" sz="1050" kern="100" dirty="0">
                        <a:solidFill>
                          <a:schemeClr val="tx1"/>
                        </a:solidFill>
                        <a:effectLst/>
                        <a:latin typeface="+mn-lt"/>
                        <a:ea typeface="+mn-ea"/>
                        <a:cs typeface="+mn-cs"/>
                      </a:endParaRPr>
                    </a:p>
                  </a:txBody>
                  <a:tcPr marL="68580" marR="68580" marT="0" marB="0">
                    <a:solidFill>
                      <a:schemeClr val="bg1">
                        <a:alpha val="20000"/>
                      </a:schemeClr>
                    </a:solidFill>
                  </a:tcPr>
                </a:tc>
                <a:tc>
                  <a:txBody>
                    <a:bodyPr/>
                    <a:lstStyle/>
                    <a:p>
                      <a:pPr marL="0" algn="ctr" defTabSz="914400" rtl="0" eaLnBrk="1" latinLnBrk="0" hangingPunct="1">
                        <a:lnSpc>
                          <a:spcPct val="150000"/>
                        </a:lnSpc>
                      </a:pPr>
                      <a:r>
                        <a:rPr lang="en-US" sz="1050" kern="100" dirty="0">
                          <a:solidFill>
                            <a:schemeClr val="tx1"/>
                          </a:solidFill>
                          <a:effectLst/>
                        </a:rPr>
                        <a:t> </a:t>
                      </a:r>
                      <a:endParaRPr lang="zh-CN" altLang="en-US" sz="1050" kern="100" dirty="0">
                        <a:solidFill>
                          <a:schemeClr val="tx1"/>
                        </a:solidFill>
                        <a:effectLst/>
                        <a:latin typeface="+mn-lt"/>
                        <a:ea typeface="+mn-ea"/>
                        <a:cs typeface="+mn-cs"/>
                      </a:endParaRPr>
                    </a:p>
                  </a:txBody>
                  <a:tcPr marL="68580" marR="68580" marT="0" marB="0">
                    <a:solidFill>
                      <a:schemeClr val="bg1">
                        <a:alpha val="20000"/>
                      </a:schemeClr>
                    </a:solidFill>
                  </a:tcPr>
                </a:tc>
                <a:extLst>
                  <a:ext uri="{0D108BD9-81ED-4DB2-BD59-A6C34878D82A}">
                    <a16:rowId xmlns:a16="http://schemas.microsoft.com/office/drawing/2014/main" val="4195548758"/>
                  </a:ext>
                </a:extLst>
              </a:tr>
              <a:tr h="0">
                <a:tc>
                  <a:txBody>
                    <a:bodyPr/>
                    <a:lstStyle/>
                    <a:p>
                      <a:pPr marL="0" algn="ctr" defTabSz="914400" rtl="0" eaLnBrk="1" latinLnBrk="0" hangingPunct="1">
                        <a:lnSpc>
                          <a:spcPct val="150000"/>
                        </a:lnSpc>
                      </a:pPr>
                      <a:r>
                        <a:rPr lang="en-US" sz="1050" kern="100">
                          <a:solidFill>
                            <a:schemeClr val="tx1"/>
                          </a:solidFill>
                          <a:effectLst/>
                        </a:rPr>
                        <a:t>2.2</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修改笔记信息</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dirty="0">
                          <a:solidFill>
                            <a:schemeClr val="tx1"/>
                          </a:solidFill>
                          <a:effectLst/>
                        </a:rPr>
                        <a:t>发表新笔记、修改或删除已发表笔记</a:t>
                      </a:r>
                      <a:endParaRPr lang="zh-CN" altLang="en-US" sz="1050" kern="100" dirty="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a:solidFill>
                            <a:schemeClr val="tx1"/>
                          </a:solidFill>
                          <a:effectLst/>
                        </a:rPr>
                        <a:t>生成新的笔记</a:t>
                      </a:r>
                      <a:endParaRPr lang="zh-CN" altLang="en-US" sz="1050" kern="10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dirty="0">
                          <a:solidFill>
                            <a:schemeClr val="tx1"/>
                          </a:solidFill>
                          <a:effectLst/>
                        </a:rPr>
                        <a:t>笔记名称、上传时间、上传人、详情</a:t>
                      </a:r>
                      <a:endParaRPr lang="zh-CN" altLang="en-US" sz="1050" kern="100" dirty="0">
                        <a:solidFill>
                          <a:schemeClr val="tx1"/>
                        </a:solidFill>
                        <a:effectLst/>
                        <a:latin typeface="+mn-lt"/>
                        <a:ea typeface="+mn-ea"/>
                        <a:cs typeface="+mn-cs"/>
                      </a:endParaRPr>
                    </a:p>
                  </a:txBody>
                  <a:tcPr marL="68580" marR="68580" marT="0" marB="0"/>
                </a:tc>
                <a:tc>
                  <a:txBody>
                    <a:bodyPr/>
                    <a:lstStyle/>
                    <a:p>
                      <a:pPr marL="0" algn="ctr" defTabSz="914400" rtl="0" eaLnBrk="1" latinLnBrk="0" hangingPunct="1">
                        <a:lnSpc>
                          <a:spcPct val="150000"/>
                        </a:lnSpc>
                      </a:pPr>
                      <a:r>
                        <a:rPr lang="zh-CN" altLang="en-US" sz="1050" kern="100" dirty="0">
                          <a:solidFill>
                            <a:schemeClr val="tx1"/>
                          </a:solidFill>
                          <a:effectLst/>
                        </a:rPr>
                        <a:t>待审核的笔记</a:t>
                      </a:r>
                      <a:endParaRPr lang="zh-CN" altLang="en-US" sz="1050" kern="1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1797722447"/>
                  </a:ext>
                </a:extLst>
              </a:tr>
            </a:tbl>
          </a:graphicData>
        </a:graphic>
      </p:graphicFrame>
      <p:sp>
        <p:nvSpPr>
          <p:cNvPr id="21" name="文本框 20">
            <a:extLst>
              <a:ext uri="{FF2B5EF4-FFF2-40B4-BE49-F238E27FC236}">
                <a16:creationId xmlns:a16="http://schemas.microsoft.com/office/drawing/2014/main" id="{3D9276F7-C44D-508C-C673-7F54B9542247}"/>
              </a:ext>
            </a:extLst>
          </p:cNvPr>
          <p:cNvSpPr txBox="1"/>
          <p:nvPr/>
        </p:nvSpPr>
        <p:spPr>
          <a:xfrm>
            <a:off x="1989956" y="5606689"/>
            <a:ext cx="2160240" cy="307777"/>
          </a:xfrm>
          <a:prstGeom prst="rect">
            <a:avLst/>
          </a:prstGeom>
          <a:noFill/>
          <a:ln>
            <a:solidFill>
              <a:schemeClr val="bg1"/>
            </a:solidFill>
          </a:ln>
        </p:spPr>
        <p:txBody>
          <a:bodyPr wrap="square" rtlCol="0" anchor="ctr" anchorCtr="1">
            <a:spAutoFit/>
          </a:bodyPr>
          <a:lstStyle/>
          <a:p>
            <a:r>
              <a:rPr lang="en-US" altLang="zh-CN" sz="1400" dirty="0"/>
              <a:t>2.</a:t>
            </a:r>
            <a:r>
              <a:rPr lang="zh-CN" altLang="en-US" sz="1400" dirty="0"/>
              <a:t>用户笔记处理</a:t>
            </a:r>
          </a:p>
        </p:txBody>
      </p:sp>
      <p:graphicFrame>
        <p:nvGraphicFramePr>
          <p:cNvPr id="22" name="表格 21">
            <a:extLst>
              <a:ext uri="{FF2B5EF4-FFF2-40B4-BE49-F238E27FC236}">
                <a16:creationId xmlns:a16="http://schemas.microsoft.com/office/drawing/2014/main" id="{754AF18F-A1D7-DEF0-8C60-5712D2465648}"/>
              </a:ext>
            </a:extLst>
          </p:cNvPr>
          <p:cNvGraphicFramePr>
            <a:graphicFrameLocks noGrp="1"/>
          </p:cNvGraphicFramePr>
          <p:nvPr>
            <p:extLst>
              <p:ext uri="{D42A27DB-BD31-4B8C-83A1-F6EECF244321}">
                <p14:modId xmlns:p14="http://schemas.microsoft.com/office/powerpoint/2010/main" val="2576029172"/>
              </p:ext>
            </p:extLst>
          </p:nvPr>
        </p:nvGraphicFramePr>
        <p:xfrm>
          <a:off x="6382444" y="1623720"/>
          <a:ext cx="5411470" cy="1558546"/>
        </p:xfrm>
        <a:graphic>
          <a:graphicData uri="http://schemas.openxmlformats.org/drawingml/2006/table">
            <a:tbl>
              <a:tblPr bandRow="1">
                <a:tableStyleId>{3B4B98B0-60AC-42C2-AFA5-B58CD77FA1E5}</a:tableStyleId>
              </a:tblPr>
              <a:tblGrid>
                <a:gridCol w="518795">
                  <a:extLst>
                    <a:ext uri="{9D8B030D-6E8A-4147-A177-3AD203B41FA5}">
                      <a16:colId xmlns:a16="http://schemas.microsoft.com/office/drawing/2014/main" val="46633674"/>
                    </a:ext>
                  </a:extLst>
                </a:gridCol>
                <a:gridCol w="900430">
                  <a:extLst>
                    <a:ext uri="{9D8B030D-6E8A-4147-A177-3AD203B41FA5}">
                      <a16:colId xmlns:a16="http://schemas.microsoft.com/office/drawing/2014/main" val="2853420872"/>
                    </a:ext>
                  </a:extLst>
                </a:gridCol>
                <a:gridCol w="1169670">
                  <a:extLst>
                    <a:ext uri="{9D8B030D-6E8A-4147-A177-3AD203B41FA5}">
                      <a16:colId xmlns:a16="http://schemas.microsoft.com/office/drawing/2014/main" val="3331850764"/>
                    </a:ext>
                  </a:extLst>
                </a:gridCol>
                <a:gridCol w="900430">
                  <a:extLst>
                    <a:ext uri="{9D8B030D-6E8A-4147-A177-3AD203B41FA5}">
                      <a16:colId xmlns:a16="http://schemas.microsoft.com/office/drawing/2014/main" val="975925006"/>
                    </a:ext>
                  </a:extLst>
                </a:gridCol>
                <a:gridCol w="1019810">
                  <a:extLst>
                    <a:ext uri="{9D8B030D-6E8A-4147-A177-3AD203B41FA5}">
                      <a16:colId xmlns:a16="http://schemas.microsoft.com/office/drawing/2014/main" val="1758688801"/>
                    </a:ext>
                  </a:extLst>
                </a:gridCol>
                <a:gridCol w="902335">
                  <a:extLst>
                    <a:ext uri="{9D8B030D-6E8A-4147-A177-3AD203B41FA5}">
                      <a16:colId xmlns:a16="http://schemas.microsoft.com/office/drawing/2014/main" val="3248465560"/>
                    </a:ext>
                  </a:extLst>
                </a:gridCol>
              </a:tblGrid>
              <a:tr h="0">
                <a:tc>
                  <a:txBody>
                    <a:bodyPr/>
                    <a:lstStyle/>
                    <a:p>
                      <a:pPr algn="ctr">
                        <a:lnSpc>
                          <a:spcPct val="150000"/>
                        </a:lnSpc>
                      </a:pPr>
                      <a:r>
                        <a:rPr lang="zh-CN" sz="1050" kern="100">
                          <a:effectLst/>
                        </a:rPr>
                        <a:t>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处理过程名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处理功能描述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处理要求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输入数据项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输出数据项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5464969"/>
                  </a:ext>
                </a:extLst>
              </a:tr>
              <a:tr h="0">
                <a:tc>
                  <a:txBody>
                    <a:bodyPr/>
                    <a:lstStyle/>
                    <a:p>
                      <a:pPr algn="ctr">
                        <a:lnSpc>
                          <a:spcPct val="150000"/>
                        </a:lnSpc>
                      </a:pP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登录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验证管理员信息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一次处理若干个用户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账号，密码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是否允许登陆</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41773983"/>
                  </a:ext>
                </a:extLst>
              </a:tr>
              <a:tr h="0">
                <a:tc>
                  <a:txBody>
                    <a:bodyPr/>
                    <a:lstStyle/>
                    <a:p>
                      <a:pPr algn="ctr">
                        <a:lnSpc>
                          <a:spcPct val="150000"/>
                        </a:lnSpc>
                      </a:pPr>
                      <a:r>
                        <a:rPr lang="en-US" sz="1050" kern="100" dirty="0">
                          <a:effectLst/>
                        </a:rPr>
                        <a:t>3.1</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进入后台管理系统</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后台信息管理</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extLst>
                  <a:ext uri="{0D108BD9-81ED-4DB2-BD59-A6C34878D82A}">
                    <a16:rowId xmlns:a16="http://schemas.microsoft.com/office/drawing/2014/main" val="3926971813"/>
                  </a:ext>
                </a:extLst>
              </a:tr>
              <a:tr h="0">
                <a:tc>
                  <a:txBody>
                    <a:bodyPr/>
                    <a:lstStyle/>
                    <a:p>
                      <a:pPr algn="ctr">
                        <a:lnSpc>
                          <a:spcPct val="150000"/>
                        </a:lnSpc>
                      </a:pPr>
                      <a:r>
                        <a:rPr lang="en-US" sz="1050" kern="100">
                          <a:effectLst/>
                        </a:rPr>
                        <a:t>3.2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修改笔记信息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审核上传笔记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生成新的笔记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是否通过审核</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是否通过审核</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2561766"/>
                  </a:ext>
                </a:extLst>
              </a:tr>
            </a:tbl>
          </a:graphicData>
        </a:graphic>
      </p:graphicFrame>
      <p:sp>
        <p:nvSpPr>
          <p:cNvPr id="24" name="文本框 23">
            <a:extLst>
              <a:ext uri="{FF2B5EF4-FFF2-40B4-BE49-F238E27FC236}">
                <a16:creationId xmlns:a16="http://schemas.microsoft.com/office/drawing/2014/main" id="{0358C24F-B991-AE73-EC7E-0895BF1FC4F5}"/>
              </a:ext>
            </a:extLst>
          </p:cNvPr>
          <p:cNvSpPr txBox="1"/>
          <p:nvPr/>
        </p:nvSpPr>
        <p:spPr>
          <a:xfrm>
            <a:off x="8254652" y="3192174"/>
            <a:ext cx="2160240" cy="307777"/>
          </a:xfrm>
          <a:prstGeom prst="rect">
            <a:avLst/>
          </a:prstGeom>
          <a:noFill/>
          <a:ln>
            <a:solidFill>
              <a:schemeClr val="bg1"/>
            </a:solidFill>
          </a:ln>
        </p:spPr>
        <p:txBody>
          <a:bodyPr wrap="square" rtlCol="0" anchor="ctr" anchorCtr="1">
            <a:spAutoFit/>
          </a:bodyPr>
          <a:lstStyle/>
          <a:p>
            <a:r>
              <a:rPr lang="en-US" altLang="zh-CN" sz="1400" dirty="0"/>
              <a:t>3.</a:t>
            </a:r>
            <a:r>
              <a:rPr lang="zh-CN" altLang="en-US" sz="1400" dirty="0"/>
              <a:t>管理员笔记处理</a:t>
            </a:r>
          </a:p>
        </p:txBody>
      </p:sp>
      <p:graphicFrame>
        <p:nvGraphicFramePr>
          <p:cNvPr id="25" name="表格 24">
            <a:extLst>
              <a:ext uri="{FF2B5EF4-FFF2-40B4-BE49-F238E27FC236}">
                <a16:creationId xmlns:a16="http://schemas.microsoft.com/office/drawing/2014/main" id="{94DAB1EE-5D55-2A37-3CB1-FA8BE8DF6AA9}"/>
              </a:ext>
            </a:extLst>
          </p:cNvPr>
          <p:cNvGraphicFramePr>
            <a:graphicFrameLocks noGrp="1"/>
          </p:cNvGraphicFramePr>
          <p:nvPr>
            <p:extLst>
              <p:ext uri="{D42A27DB-BD31-4B8C-83A1-F6EECF244321}">
                <p14:modId xmlns:p14="http://schemas.microsoft.com/office/powerpoint/2010/main" val="1768574751"/>
              </p:ext>
            </p:extLst>
          </p:nvPr>
        </p:nvGraphicFramePr>
        <p:xfrm>
          <a:off x="6382444" y="3509859"/>
          <a:ext cx="5411470" cy="2038606"/>
        </p:xfrm>
        <a:graphic>
          <a:graphicData uri="http://schemas.openxmlformats.org/drawingml/2006/table">
            <a:tbl>
              <a:tblPr>
                <a:tableStyleId>{3B4B98B0-60AC-42C2-AFA5-B58CD77FA1E5}</a:tableStyleId>
              </a:tblPr>
              <a:tblGrid>
                <a:gridCol w="518795">
                  <a:extLst>
                    <a:ext uri="{9D8B030D-6E8A-4147-A177-3AD203B41FA5}">
                      <a16:colId xmlns:a16="http://schemas.microsoft.com/office/drawing/2014/main" val="1629635390"/>
                    </a:ext>
                  </a:extLst>
                </a:gridCol>
                <a:gridCol w="900430">
                  <a:extLst>
                    <a:ext uri="{9D8B030D-6E8A-4147-A177-3AD203B41FA5}">
                      <a16:colId xmlns:a16="http://schemas.microsoft.com/office/drawing/2014/main" val="3307259096"/>
                    </a:ext>
                  </a:extLst>
                </a:gridCol>
                <a:gridCol w="1169670">
                  <a:extLst>
                    <a:ext uri="{9D8B030D-6E8A-4147-A177-3AD203B41FA5}">
                      <a16:colId xmlns:a16="http://schemas.microsoft.com/office/drawing/2014/main" val="3713941856"/>
                    </a:ext>
                  </a:extLst>
                </a:gridCol>
                <a:gridCol w="900430">
                  <a:extLst>
                    <a:ext uri="{9D8B030D-6E8A-4147-A177-3AD203B41FA5}">
                      <a16:colId xmlns:a16="http://schemas.microsoft.com/office/drawing/2014/main" val="3926479131"/>
                    </a:ext>
                  </a:extLst>
                </a:gridCol>
                <a:gridCol w="1019810">
                  <a:extLst>
                    <a:ext uri="{9D8B030D-6E8A-4147-A177-3AD203B41FA5}">
                      <a16:colId xmlns:a16="http://schemas.microsoft.com/office/drawing/2014/main" val="2527211587"/>
                    </a:ext>
                  </a:extLst>
                </a:gridCol>
                <a:gridCol w="902335">
                  <a:extLst>
                    <a:ext uri="{9D8B030D-6E8A-4147-A177-3AD203B41FA5}">
                      <a16:colId xmlns:a16="http://schemas.microsoft.com/office/drawing/2014/main" val="1555172339"/>
                    </a:ext>
                  </a:extLst>
                </a:gridCol>
              </a:tblGrid>
              <a:tr h="0">
                <a:tc>
                  <a:txBody>
                    <a:bodyPr/>
                    <a:lstStyle/>
                    <a:p>
                      <a:pPr algn="ctr">
                        <a:lnSpc>
                          <a:spcPct val="150000"/>
                        </a:lnSpc>
                      </a:pPr>
                      <a:r>
                        <a:rPr lang="zh-CN" sz="1050" kern="100">
                          <a:effectLst/>
                        </a:rPr>
                        <a:t>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处理过程名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处理功能描述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处理要求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输入数据项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输出数据项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41726353"/>
                  </a:ext>
                </a:extLst>
              </a:tr>
              <a:tr h="0">
                <a:tc>
                  <a:txBody>
                    <a:bodyPr/>
                    <a:lstStyle/>
                    <a:p>
                      <a:pPr algn="ctr">
                        <a:lnSpc>
                          <a:spcPct val="150000"/>
                        </a:lnSpc>
                      </a:pPr>
                      <a:r>
                        <a:rPr lang="en-US" sz="1050" kern="100">
                          <a:effectLst/>
                        </a:rPr>
                        <a:t>4.0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查看菜谱</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查看菜谱详情</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一次处理一个菜谱</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47033153"/>
                  </a:ext>
                </a:extLst>
              </a:tr>
              <a:tr h="0">
                <a:tc>
                  <a:txBody>
                    <a:bodyPr/>
                    <a:lstStyle/>
                    <a:p>
                      <a:pPr algn="ctr">
                        <a:lnSpc>
                          <a:spcPct val="150000"/>
                        </a:lnSpc>
                      </a:pPr>
                      <a:r>
                        <a:rPr lang="en-US" sz="1050" kern="100">
                          <a:effectLst/>
                        </a:rPr>
                        <a:t>4.1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点赞收藏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对菜谱进行点赞收藏操作</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一次处理一个点赞或收藏信息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点赞、收藏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点赞数、收藏数变化</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64995942"/>
                  </a:ext>
                </a:extLst>
              </a:tr>
              <a:tr h="0">
                <a:tc>
                  <a:txBody>
                    <a:bodyPr/>
                    <a:lstStyle/>
                    <a:p>
                      <a:pPr algn="ctr">
                        <a:lnSpc>
                          <a:spcPct val="150000"/>
                        </a:lnSpc>
                      </a:pPr>
                      <a:r>
                        <a:rPr lang="en-US" sz="1050" kern="100">
                          <a:effectLst/>
                        </a:rPr>
                        <a:t>4.2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修改点赞收藏信息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取消点赞或收藏</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一次处理一个点赞或收藏信息</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点赞收藏</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点赞收藏数变化</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94831389"/>
                  </a:ext>
                </a:extLst>
              </a:tr>
            </a:tbl>
          </a:graphicData>
        </a:graphic>
      </p:graphicFrame>
      <p:sp>
        <p:nvSpPr>
          <p:cNvPr id="26" name="文本框 25">
            <a:extLst>
              <a:ext uri="{FF2B5EF4-FFF2-40B4-BE49-F238E27FC236}">
                <a16:creationId xmlns:a16="http://schemas.microsoft.com/office/drawing/2014/main" id="{C1C10B14-095C-9B93-49D1-37A602199A52}"/>
              </a:ext>
            </a:extLst>
          </p:cNvPr>
          <p:cNvSpPr txBox="1"/>
          <p:nvPr/>
        </p:nvSpPr>
        <p:spPr>
          <a:xfrm>
            <a:off x="8254652" y="5569397"/>
            <a:ext cx="2160240" cy="307777"/>
          </a:xfrm>
          <a:prstGeom prst="rect">
            <a:avLst/>
          </a:prstGeom>
          <a:noFill/>
          <a:ln>
            <a:solidFill>
              <a:schemeClr val="bg1"/>
            </a:solidFill>
          </a:ln>
        </p:spPr>
        <p:txBody>
          <a:bodyPr wrap="square" rtlCol="0" anchor="ctr" anchorCtr="1">
            <a:spAutoFit/>
          </a:bodyPr>
          <a:lstStyle/>
          <a:p>
            <a:r>
              <a:rPr lang="en-US" altLang="zh-CN" sz="1400" dirty="0"/>
              <a:t>4.</a:t>
            </a:r>
            <a:r>
              <a:rPr lang="zh-CN" altLang="en-US" sz="1400" dirty="0"/>
              <a:t>点赞收藏处理过程</a:t>
            </a:r>
          </a:p>
        </p:txBody>
      </p:sp>
      <p:sp>
        <p:nvSpPr>
          <p:cNvPr id="27" name="文本框 26">
            <a:extLst>
              <a:ext uri="{FF2B5EF4-FFF2-40B4-BE49-F238E27FC236}">
                <a16:creationId xmlns:a16="http://schemas.microsoft.com/office/drawing/2014/main" id="{23C4A485-EF83-7CE4-7C4E-BC688100C70E}"/>
              </a:ext>
            </a:extLst>
          </p:cNvPr>
          <p:cNvSpPr txBox="1"/>
          <p:nvPr/>
        </p:nvSpPr>
        <p:spPr>
          <a:xfrm>
            <a:off x="909836" y="1340169"/>
            <a:ext cx="2736304" cy="369332"/>
          </a:xfrm>
          <a:prstGeom prst="rect">
            <a:avLst/>
          </a:prstGeom>
          <a:solidFill>
            <a:schemeClr val="accent1">
              <a:lumMod val="60000"/>
              <a:lumOff val="40000"/>
            </a:schemeClr>
          </a:solidFill>
          <a:ln>
            <a:solidFill>
              <a:schemeClr val="accent1"/>
            </a:solidFill>
          </a:ln>
        </p:spPr>
        <p:txBody>
          <a:bodyPr wrap="square" rtlCol="0" anchor="ctr" anchorCtr="1">
            <a:spAutoFit/>
          </a:bodyPr>
          <a:lstStyle/>
          <a:p>
            <a:r>
              <a:rPr lang="zh-CN" altLang="en-US" dirty="0"/>
              <a:t>处理过程定义表</a:t>
            </a:r>
          </a:p>
        </p:txBody>
      </p:sp>
    </p:spTree>
    <p:extLst>
      <p:ext uri="{BB962C8B-B14F-4D97-AF65-F5344CB8AC3E}">
        <p14:creationId xmlns:p14="http://schemas.microsoft.com/office/powerpoint/2010/main" val="120021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46BCFD07-82B7-E331-107B-BB40B4969E90}"/>
              </a:ext>
            </a:extLst>
          </p:cNvPr>
          <p:cNvGraphicFramePr>
            <a:graphicFrameLocks noGrp="1"/>
          </p:cNvGraphicFramePr>
          <p:nvPr>
            <p:extLst>
              <p:ext uri="{D42A27DB-BD31-4B8C-83A1-F6EECF244321}">
                <p14:modId xmlns:p14="http://schemas.microsoft.com/office/powerpoint/2010/main" val="4215738100"/>
              </p:ext>
            </p:extLst>
          </p:nvPr>
        </p:nvGraphicFramePr>
        <p:xfrm>
          <a:off x="189756" y="476672"/>
          <a:ext cx="5411470" cy="2038606"/>
        </p:xfrm>
        <a:graphic>
          <a:graphicData uri="http://schemas.openxmlformats.org/drawingml/2006/table">
            <a:tbl>
              <a:tblPr bandRow="1">
                <a:tableStyleId>{3B4B98B0-60AC-42C2-AFA5-B58CD77FA1E5}</a:tableStyleId>
              </a:tblPr>
              <a:tblGrid>
                <a:gridCol w="518795">
                  <a:extLst>
                    <a:ext uri="{9D8B030D-6E8A-4147-A177-3AD203B41FA5}">
                      <a16:colId xmlns:a16="http://schemas.microsoft.com/office/drawing/2014/main" val="2576130828"/>
                    </a:ext>
                  </a:extLst>
                </a:gridCol>
                <a:gridCol w="900430">
                  <a:extLst>
                    <a:ext uri="{9D8B030D-6E8A-4147-A177-3AD203B41FA5}">
                      <a16:colId xmlns:a16="http://schemas.microsoft.com/office/drawing/2014/main" val="2543152832"/>
                    </a:ext>
                  </a:extLst>
                </a:gridCol>
                <a:gridCol w="1169670">
                  <a:extLst>
                    <a:ext uri="{9D8B030D-6E8A-4147-A177-3AD203B41FA5}">
                      <a16:colId xmlns:a16="http://schemas.microsoft.com/office/drawing/2014/main" val="2312462750"/>
                    </a:ext>
                  </a:extLst>
                </a:gridCol>
                <a:gridCol w="900430">
                  <a:extLst>
                    <a:ext uri="{9D8B030D-6E8A-4147-A177-3AD203B41FA5}">
                      <a16:colId xmlns:a16="http://schemas.microsoft.com/office/drawing/2014/main" val="223504835"/>
                    </a:ext>
                  </a:extLst>
                </a:gridCol>
                <a:gridCol w="1019810">
                  <a:extLst>
                    <a:ext uri="{9D8B030D-6E8A-4147-A177-3AD203B41FA5}">
                      <a16:colId xmlns:a16="http://schemas.microsoft.com/office/drawing/2014/main" val="1504220452"/>
                    </a:ext>
                  </a:extLst>
                </a:gridCol>
                <a:gridCol w="902335">
                  <a:extLst>
                    <a:ext uri="{9D8B030D-6E8A-4147-A177-3AD203B41FA5}">
                      <a16:colId xmlns:a16="http://schemas.microsoft.com/office/drawing/2014/main" val="1007680152"/>
                    </a:ext>
                  </a:extLst>
                </a:gridCol>
              </a:tblGrid>
              <a:tr h="0">
                <a:tc>
                  <a:txBody>
                    <a:bodyPr/>
                    <a:lstStyle/>
                    <a:p>
                      <a:pPr algn="ctr">
                        <a:lnSpc>
                          <a:spcPct val="150000"/>
                        </a:lnSpc>
                      </a:pPr>
                      <a:r>
                        <a:rPr lang="zh-CN" sz="1050" kern="100">
                          <a:effectLst/>
                        </a:rPr>
                        <a:t>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处理过程名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处理功能描述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处理要求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输入数据项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输出数据项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05803386"/>
                  </a:ext>
                </a:extLst>
              </a:tr>
              <a:tr h="0">
                <a:tc>
                  <a:txBody>
                    <a:bodyPr/>
                    <a:lstStyle/>
                    <a:p>
                      <a:pPr algn="ctr">
                        <a:lnSpc>
                          <a:spcPct val="150000"/>
                        </a:lnSpc>
                      </a:pPr>
                      <a:r>
                        <a:rPr lang="en-US" sz="1050" kern="100">
                          <a:effectLst/>
                        </a:rPr>
                        <a:t>5.0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登录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验证管理员信息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一次处理若干个用户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账号，密码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是否允许登陆</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46693895"/>
                  </a:ext>
                </a:extLst>
              </a:tr>
              <a:tr h="0">
                <a:tc>
                  <a:txBody>
                    <a:bodyPr/>
                    <a:lstStyle/>
                    <a:p>
                      <a:pPr algn="ctr">
                        <a:lnSpc>
                          <a:spcPct val="150000"/>
                        </a:lnSpc>
                      </a:pPr>
                      <a:r>
                        <a:rPr lang="en-US" sz="1050" kern="100" dirty="0">
                          <a:effectLst/>
                        </a:rPr>
                        <a:t>5.1</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进入后台管理系统</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后台信息管理</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extLst>
                  <a:ext uri="{0D108BD9-81ED-4DB2-BD59-A6C34878D82A}">
                    <a16:rowId xmlns:a16="http://schemas.microsoft.com/office/drawing/2014/main" val="3185993685"/>
                  </a:ext>
                </a:extLst>
              </a:tr>
              <a:tr h="0">
                <a:tc>
                  <a:txBody>
                    <a:bodyPr/>
                    <a:lstStyle/>
                    <a:p>
                      <a:pPr algn="ctr">
                        <a:lnSpc>
                          <a:spcPct val="150000"/>
                        </a:lnSpc>
                      </a:pPr>
                      <a:r>
                        <a:rPr lang="en-US" sz="1050" kern="100">
                          <a:effectLst/>
                        </a:rPr>
                        <a:t>5.2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上传菜谱</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编辑新的菜谱并上传</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生成新的菜谱信息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菜谱名称、类别、标签、描述、图片信息等</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新的菜谱</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58139820"/>
                  </a:ext>
                </a:extLst>
              </a:tr>
            </a:tbl>
          </a:graphicData>
        </a:graphic>
      </p:graphicFrame>
      <p:graphicFrame>
        <p:nvGraphicFramePr>
          <p:cNvPr id="9" name="表格 8">
            <a:extLst>
              <a:ext uri="{FF2B5EF4-FFF2-40B4-BE49-F238E27FC236}">
                <a16:creationId xmlns:a16="http://schemas.microsoft.com/office/drawing/2014/main" id="{EA5F4709-9C99-4E22-BEA9-3AF02DD74E51}"/>
              </a:ext>
            </a:extLst>
          </p:cNvPr>
          <p:cNvGraphicFramePr>
            <a:graphicFrameLocks noGrp="1"/>
          </p:cNvGraphicFramePr>
          <p:nvPr>
            <p:extLst>
              <p:ext uri="{D42A27DB-BD31-4B8C-83A1-F6EECF244321}">
                <p14:modId xmlns:p14="http://schemas.microsoft.com/office/powerpoint/2010/main" val="366346617"/>
              </p:ext>
            </p:extLst>
          </p:nvPr>
        </p:nvGraphicFramePr>
        <p:xfrm>
          <a:off x="189756" y="3218613"/>
          <a:ext cx="5411470" cy="2248220"/>
        </p:xfrm>
        <a:graphic>
          <a:graphicData uri="http://schemas.openxmlformats.org/drawingml/2006/table">
            <a:tbl>
              <a:tblPr bandRow="1">
                <a:tableStyleId>{3B4B98B0-60AC-42C2-AFA5-B58CD77FA1E5}</a:tableStyleId>
              </a:tblPr>
              <a:tblGrid>
                <a:gridCol w="518795">
                  <a:extLst>
                    <a:ext uri="{9D8B030D-6E8A-4147-A177-3AD203B41FA5}">
                      <a16:colId xmlns:a16="http://schemas.microsoft.com/office/drawing/2014/main" val="4214142459"/>
                    </a:ext>
                  </a:extLst>
                </a:gridCol>
                <a:gridCol w="900430">
                  <a:extLst>
                    <a:ext uri="{9D8B030D-6E8A-4147-A177-3AD203B41FA5}">
                      <a16:colId xmlns:a16="http://schemas.microsoft.com/office/drawing/2014/main" val="3793006793"/>
                    </a:ext>
                  </a:extLst>
                </a:gridCol>
                <a:gridCol w="1169670">
                  <a:extLst>
                    <a:ext uri="{9D8B030D-6E8A-4147-A177-3AD203B41FA5}">
                      <a16:colId xmlns:a16="http://schemas.microsoft.com/office/drawing/2014/main" val="2739896271"/>
                    </a:ext>
                  </a:extLst>
                </a:gridCol>
                <a:gridCol w="900430">
                  <a:extLst>
                    <a:ext uri="{9D8B030D-6E8A-4147-A177-3AD203B41FA5}">
                      <a16:colId xmlns:a16="http://schemas.microsoft.com/office/drawing/2014/main" val="892977931"/>
                    </a:ext>
                  </a:extLst>
                </a:gridCol>
                <a:gridCol w="1019810">
                  <a:extLst>
                    <a:ext uri="{9D8B030D-6E8A-4147-A177-3AD203B41FA5}">
                      <a16:colId xmlns:a16="http://schemas.microsoft.com/office/drawing/2014/main" val="1761636467"/>
                    </a:ext>
                  </a:extLst>
                </a:gridCol>
                <a:gridCol w="902335">
                  <a:extLst>
                    <a:ext uri="{9D8B030D-6E8A-4147-A177-3AD203B41FA5}">
                      <a16:colId xmlns:a16="http://schemas.microsoft.com/office/drawing/2014/main" val="3440265021"/>
                    </a:ext>
                  </a:extLst>
                </a:gridCol>
              </a:tblGrid>
              <a:tr h="0">
                <a:tc>
                  <a:txBody>
                    <a:bodyPr/>
                    <a:lstStyle/>
                    <a:p>
                      <a:pPr algn="ctr">
                        <a:lnSpc>
                          <a:spcPct val="150000"/>
                        </a:lnSpc>
                      </a:pPr>
                      <a:r>
                        <a:rPr lang="zh-CN" sz="1050" kern="100">
                          <a:effectLst/>
                        </a:rPr>
                        <a:t>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处理过程名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处理功能描述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处理要求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输入数据项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输出数据项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91014105"/>
                  </a:ext>
                </a:extLst>
              </a:tr>
              <a:tr h="0">
                <a:tc>
                  <a:txBody>
                    <a:bodyPr/>
                    <a:lstStyle/>
                    <a:p>
                      <a:pPr algn="ctr">
                        <a:lnSpc>
                          <a:spcPct val="150000"/>
                        </a:lnSpc>
                      </a:pPr>
                      <a:r>
                        <a:rPr lang="en-US" sz="1050" kern="100">
                          <a:effectLst/>
                        </a:rPr>
                        <a:t>6.0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登录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验证管理员信息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一次处理若干个用户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账号，密码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是否允许登陆</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45042336"/>
                  </a:ext>
                </a:extLst>
              </a:tr>
              <a:tr h="0">
                <a:tc>
                  <a:txBody>
                    <a:bodyPr/>
                    <a:lstStyle/>
                    <a:p>
                      <a:pPr algn="ctr">
                        <a:lnSpc>
                          <a:spcPct val="150000"/>
                        </a:lnSpc>
                      </a:pPr>
                      <a:r>
                        <a:rPr lang="en-US" sz="1050" kern="100" dirty="0">
                          <a:effectLst/>
                        </a:rPr>
                        <a:t>6.1</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进入后台管理系统</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后台信息管理</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extLst>
                  <a:ext uri="{0D108BD9-81ED-4DB2-BD59-A6C34878D82A}">
                    <a16:rowId xmlns:a16="http://schemas.microsoft.com/office/drawing/2014/main" val="345334591"/>
                  </a:ext>
                </a:extLst>
              </a:tr>
              <a:tr h="0">
                <a:tc>
                  <a:txBody>
                    <a:bodyPr/>
                    <a:lstStyle/>
                    <a:p>
                      <a:pPr algn="ctr">
                        <a:lnSpc>
                          <a:spcPct val="150000"/>
                        </a:lnSpc>
                      </a:pPr>
                      <a:r>
                        <a:rPr lang="en-US" sz="1050" kern="100">
                          <a:effectLst/>
                        </a:rPr>
                        <a:t>6.2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上传资讯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编辑新的资讯并上传</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生成新的资讯信息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资讯名称、内容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新的资讯</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34692154"/>
                  </a:ext>
                </a:extLst>
              </a:tr>
              <a:tr h="0">
                <a:tc>
                  <a:txBody>
                    <a:bodyPr/>
                    <a:lstStyle/>
                    <a:p>
                      <a:pPr algn="ctr">
                        <a:lnSpc>
                          <a:spcPct val="150000"/>
                        </a:lnSpc>
                      </a:pPr>
                      <a:r>
                        <a:rPr lang="en-US" sz="1050" kern="100" dirty="0">
                          <a:effectLst/>
                        </a:rPr>
                        <a:t>6.3</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修改、删除资讯</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对已有的资讯修改、删除</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对原有资讯修改</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修改资讯名称、内容；删除资讯</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修改后的资讯</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extLst>
                  <a:ext uri="{0D108BD9-81ED-4DB2-BD59-A6C34878D82A}">
                    <a16:rowId xmlns:a16="http://schemas.microsoft.com/office/drawing/2014/main" val="998896213"/>
                  </a:ext>
                </a:extLst>
              </a:tr>
            </a:tbl>
          </a:graphicData>
        </a:graphic>
      </p:graphicFrame>
      <p:graphicFrame>
        <p:nvGraphicFramePr>
          <p:cNvPr id="10" name="表格 9">
            <a:extLst>
              <a:ext uri="{FF2B5EF4-FFF2-40B4-BE49-F238E27FC236}">
                <a16:creationId xmlns:a16="http://schemas.microsoft.com/office/drawing/2014/main" id="{81B413AE-9D36-740B-B2CA-0F7534B98689}"/>
              </a:ext>
            </a:extLst>
          </p:cNvPr>
          <p:cNvGraphicFramePr>
            <a:graphicFrameLocks noGrp="1"/>
          </p:cNvGraphicFramePr>
          <p:nvPr>
            <p:extLst>
              <p:ext uri="{D42A27DB-BD31-4B8C-83A1-F6EECF244321}">
                <p14:modId xmlns:p14="http://schemas.microsoft.com/office/powerpoint/2010/main" val="3249544029"/>
              </p:ext>
            </p:extLst>
          </p:nvPr>
        </p:nvGraphicFramePr>
        <p:xfrm>
          <a:off x="6123357" y="484684"/>
          <a:ext cx="5411470" cy="2248220"/>
        </p:xfrm>
        <a:graphic>
          <a:graphicData uri="http://schemas.openxmlformats.org/drawingml/2006/table">
            <a:tbl>
              <a:tblPr bandRow="1">
                <a:tableStyleId>{3B4B98B0-60AC-42C2-AFA5-B58CD77FA1E5}</a:tableStyleId>
              </a:tblPr>
              <a:tblGrid>
                <a:gridCol w="518795">
                  <a:extLst>
                    <a:ext uri="{9D8B030D-6E8A-4147-A177-3AD203B41FA5}">
                      <a16:colId xmlns:a16="http://schemas.microsoft.com/office/drawing/2014/main" val="4224356156"/>
                    </a:ext>
                  </a:extLst>
                </a:gridCol>
                <a:gridCol w="900430">
                  <a:extLst>
                    <a:ext uri="{9D8B030D-6E8A-4147-A177-3AD203B41FA5}">
                      <a16:colId xmlns:a16="http://schemas.microsoft.com/office/drawing/2014/main" val="765944729"/>
                    </a:ext>
                  </a:extLst>
                </a:gridCol>
                <a:gridCol w="1169670">
                  <a:extLst>
                    <a:ext uri="{9D8B030D-6E8A-4147-A177-3AD203B41FA5}">
                      <a16:colId xmlns:a16="http://schemas.microsoft.com/office/drawing/2014/main" val="1745973813"/>
                    </a:ext>
                  </a:extLst>
                </a:gridCol>
                <a:gridCol w="900430">
                  <a:extLst>
                    <a:ext uri="{9D8B030D-6E8A-4147-A177-3AD203B41FA5}">
                      <a16:colId xmlns:a16="http://schemas.microsoft.com/office/drawing/2014/main" val="2146538453"/>
                    </a:ext>
                  </a:extLst>
                </a:gridCol>
                <a:gridCol w="1019810">
                  <a:extLst>
                    <a:ext uri="{9D8B030D-6E8A-4147-A177-3AD203B41FA5}">
                      <a16:colId xmlns:a16="http://schemas.microsoft.com/office/drawing/2014/main" val="3990537934"/>
                    </a:ext>
                  </a:extLst>
                </a:gridCol>
                <a:gridCol w="902335">
                  <a:extLst>
                    <a:ext uri="{9D8B030D-6E8A-4147-A177-3AD203B41FA5}">
                      <a16:colId xmlns:a16="http://schemas.microsoft.com/office/drawing/2014/main" val="3750665985"/>
                    </a:ext>
                  </a:extLst>
                </a:gridCol>
              </a:tblGrid>
              <a:tr h="0">
                <a:tc>
                  <a:txBody>
                    <a:bodyPr/>
                    <a:lstStyle/>
                    <a:p>
                      <a:pPr algn="ctr">
                        <a:lnSpc>
                          <a:spcPct val="150000"/>
                        </a:lnSpc>
                      </a:pPr>
                      <a:r>
                        <a:rPr lang="zh-CN" sz="1050" kern="100">
                          <a:effectLst/>
                        </a:rPr>
                        <a:t>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处理过程名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处理功能描述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处理要求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输入数据项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输出数据项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87899557"/>
                  </a:ext>
                </a:extLst>
              </a:tr>
              <a:tr h="0">
                <a:tc>
                  <a:txBody>
                    <a:bodyPr/>
                    <a:lstStyle/>
                    <a:p>
                      <a:pPr algn="ctr">
                        <a:lnSpc>
                          <a:spcPct val="150000"/>
                        </a:lnSpc>
                      </a:pPr>
                      <a:r>
                        <a:rPr lang="en-US" sz="1050" kern="100">
                          <a:effectLst/>
                        </a:rPr>
                        <a:t>7.0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登录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验证管理员信息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一次处理若干个用户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账号，密码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是否允许登陆</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97881448"/>
                  </a:ext>
                </a:extLst>
              </a:tr>
              <a:tr h="0">
                <a:tc>
                  <a:txBody>
                    <a:bodyPr/>
                    <a:lstStyle/>
                    <a:p>
                      <a:pPr algn="ctr">
                        <a:lnSpc>
                          <a:spcPct val="150000"/>
                        </a:lnSpc>
                      </a:pPr>
                      <a:r>
                        <a:rPr lang="en-US" sz="1050" kern="100" dirty="0">
                          <a:effectLst/>
                        </a:rPr>
                        <a:t>7.1</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进入后台管理系统</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后台信息管理</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extLst>
                  <a:ext uri="{0D108BD9-81ED-4DB2-BD59-A6C34878D82A}">
                    <a16:rowId xmlns:a16="http://schemas.microsoft.com/office/drawing/2014/main" val="1839797247"/>
                  </a:ext>
                </a:extLst>
              </a:tr>
              <a:tr h="0">
                <a:tc>
                  <a:txBody>
                    <a:bodyPr/>
                    <a:lstStyle/>
                    <a:p>
                      <a:pPr algn="ctr">
                        <a:lnSpc>
                          <a:spcPct val="150000"/>
                        </a:lnSpc>
                      </a:pPr>
                      <a:r>
                        <a:rPr lang="en-US" sz="1050" kern="100">
                          <a:effectLst/>
                        </a:rPr>
                        <a:t>7.2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上传公告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编辑新的公告并上传</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生成新的公告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公告标题、内容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新的公告</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13046003"/>
                  </a:ext>
                </a:extLst>
              </a:tr>
              <a:tr h="0">
                <a:tc>
                  <a:txBody>
                    <a:bodyPr/>
                    <a:lstStyle/>
                    <a:p>
                      <a:pPr algn="ctr">
                        <a:lnSpc>
                          <a:spcPct val="150000"/>
                        </a:lnSpc>
                      </a:pPr>
                      <a:r>
                        <a:rPr lang="en-US" sz="1050" kern="100" dirty="0">
                          <a:effectLst/>
                        </a:rPr>
                        <a:t>7.3</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修改、删除公告</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对已有公告进行修改或删除</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对原有公告修改</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修改公告名称、内容；删除公告</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修改后的公告</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extLst>
                  <a:ext uri="{0D108BD9-81ED-4DB2-BD59-A6C34878D82A}">
                    <a16:rowId xmlns:a16="http://schemas.microsoft.com/office/drawing/2014/main" val="758807118"/>
                  </a:ext>
                </a:extLst>
              </a:tr>
            </a:tbl>
          </a:graphicData>
        </a:graphic>
      </p:graphicFrame>
      <p:graphicFrame>
        <p:nvGraphicFramePr>
          <p:cNvPr id="11" name="表格 10">
            <a:extLst>
              <a:ext uri="{FF2B5EF4-FFF2-40B4-BE49-F238E27FC236}">
                <a16:creationId xmlns:a16="http://schemas.microsoft.com/office/drawing/2014/main" id="{42B3645C-D646-C9E5-1897-C93ABBF108AC}"/>
              </a:ext>
            </a:extLst>
          </p:cNvPr>
          <p:cNvGraphicFramePr>
            <a:graphicFrameLocks noGrp="1"/>
          </p:cNvGraphicFramePr>
          <p:nvPr>
            <p:extLst>
              <p:ext uri="{D42A27DB-BD31-4B8C-83A1-F6EECF244321}">
                <p14:modId xmlns:p14="http://schemas.microsoft.com/office/powerpoint/2010/main" val="1731925489"/>
              </p:ext>
            </p:extLst>
          </p:nvPr>
        </p:nvGraphicFramePr>
        <p:xfrm>
          <a:off x="6123357" y="3205257"/>
          <a:ext cx="5411470" cy="1798576"/>
        </p:xfrm>
        <a:graphic>
          <a:graphicData uri="http://schemas.openxmlformats.org/drawingml/2006/table">
            <a:tbl>
              <a:tblPr bandRow="1">
                <a:tableStyleId>{3B4B98B0-60AC-42C2-AFA5-B58CD77FA1E5}</a:tableStyleId>
              </a:tblPr>
              <a:tblGrid>
                <a:gridCol w="518795">
                  <a:extLst>
                    <a:ext uri="{9D8B030D-6E8A-4147-A177-3AD203B41FA5}">
                      <a16:colId xmlns:a16="http://schemas.microsoft.com/office/drawing/2014/main" val="1475854411"/>
                    </a:ext>
                  </a:extLst>
                </a:gridCol>
                <a:gridCol w="900430">
                  <a:extLst>
                    <a:ext uri="{9D8B030D-6E8A-4147-A177-3AD203B41FA5}">
                      <a16:colId xmlns:a16="http://schemas.microsoft.com/office/drawing/2014/main" val="2483904278"/>
                    </a:ext>
                  </a:extLst>
                </a:gridCol>
                <a:gridCol w="1169670">
                  <a:extLst>
                    <a:ext uri="{9D8B030D-6E8A-4147-A177-3AD203B41FA5}">
                      <a16:colId xmlns:a16="http://schemas.microsoft.com/office/drawing/2014/main" val="304592119"/>
                    </a:ext>
                  </a:extLst>
                </a:gridCol>
                <a:gridCol w="900430">
                  <a:extLst>
                    <a:ext uri="{9D8B030D-6E8A-4147-A177-3AD203B41FA5}">
                      <a16:colId xmlns:a16="http://schemas.microsoft.com/office/drawing/2014/main" val="3605535332"/>
                    </a:ext>
                  </a:extLst>
                </a:gridCol>
                <a:gridCol w="1019810">
                  <a:extLst>
                    <a:ext uri="{9D8B030D-6E8A-4147-A177-3AD203B41FA5}">
                      <a16:colId xmlns:a16="http://schemas.microsoft.com/office/drawing/2014/main" val="3832559785"/>
                    </a:ext>
                  </a:extLst>
                </a:gridCol>
                <a:gridCol w="902335">
                  <a:extLst>
                    <a:ext uri="{9D8B030D-6E8A-4147-A177-3AD203B41FA5}">
                      <a16:colId xmlns:a16="http://schemas.microsoft.com/office/drawing/2014/main" val="2065766731"/>
                    </a:ext>
                  </a:extLst>
                </a:gridCol>
              </a:tblGrid>
              <a:tr h="0">
                <a:tc>
                  <a:txBody>
                    <a:bodyPr/>
                    <a:lstStyle/>
                    <a:p>
                      <a:pPr algn="ctr">
                        <a:lnSpc>
                          <a:spcPct val="150000"/>
                        </a:lnSpc>
                      </a:pPr>
                      <a:r>
                        <a:rPr lang="zh-CN" sz="1050" kern="100">
                          <a:effectLst/>
                        </a:rPr>
                        <a:t>编号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处理过程名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处理功能描述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处理要求</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输入数据项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输出数据项</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88132590"/>
                  </a:ext>
                </a:extLst>
              </a:tr>
              <a:tr h="0">
                <a:tc>
                  <a:txBody>
                    <a:bodyPr/>
                    <a:lstStyle/>
                    <a:p>
                      <a:pPr algn="ctr">
                        <a:lnSpc>
                          <a:spcPct val="150000"/>
                        </a:lnSpc>
                      </a:pPr>
                      <a:r>
                        <a:rPr lang="en-US" sz="1050" kern="100">
                          <a:effectLst/>
                        </a:rPr>
                        <a:t>8.0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登录</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验证管理员、用户信息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一次处理若干个用户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账号，密码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是否允许登陆</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67971153"/>
                  </a:ext>
                </a:extLst>
              </a:tr>
              <a:tr h="0">
                <a:tc>
                  <a:txBody>
                    <a:bodyPr/>
                    <a:lstStyle/>
                    <a:p>
                      <a:pPr algn="ctr">
                        <a:lnSpc>
                          <a:spcPct val="150000"/>
                        </a:lnSpc>
                      </a:pPr>
                      <a:r>
                        <a:rPr lang="en-US" sz="1050" kern="100" dirty="0">
                          <a:effectLst/>
                        </a:rPr>
                        <a:t>8.1</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进入后台管理系统</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zh-CN" sz="1050" kern="100" dirty="0">
                          <a:effectLst/>
                        </a:rPr>
                        <a:t>后台信息管理</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tc>
                  <a:txBody>
                    <a:bodyPr/>
                    <a:lstStyle/>
                    <a:p>
                      <a:pPr algn="ctr">
                        <a:lnSpc>
                          <a:spcPct val="150000"/>
                        </a:lnSpc>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alpha val="20000"/>
                      </a:schemeClr>
                    </a:solidFill>
                  </a:tcPr>
                </a:tc>
                <a:extLst>
                  <a:ext uri="{0D108BD9-81ED-4DB2-BD59-A6C34878D82A}">
                    <a16:rowId xmlns:a16="http://schemas.microsoft.com/office/drawing/2014/main" val="4102118707"/>
                  </a:ext>
                </a:extLst>
              </a:tr>
              <a:tr h="0">
                <a:tc>
                  <a:txBody>
                    <a:bodyPr/>
                    <a:lstStyle/>
                    <a:p>
                      <a:pPr algn="ctr">
                        <a:lnSpc>
                          <a:spcPct val="150000"/>
                        </a:lnSpc>
                      </a:pPr>
                      <a:r>
                        <a:rPr lang="en-US" sz="1050" kern="100">
                          <a:effectLst/>
                        </a:rPr>
                        <a:t>8.2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修改个人信息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更新个人信息</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一次处理一个用户的所有信息</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a:effectLst/>
                        </a:rPr>
                        <a:t>姓名、昵称、性别、年龄生日等</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ct val="150000"/>
                        </a:lnSpc>
                      </a:pPr>
                      <a:r>
                        <a:rPr lang="zh-CN" sz="1050" kern="100" dirty="0">
                          <a:effectLst/>
                        </a:rPr>
                        <a:t>新的个人信息</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825307"/>
                  </a:ext>
                </a:extLst>
              </a:tr>
            </a:tbl>
          </a:graphicData>
        </a:graphic>
      </p:graphicFrame>
      <p:sp>
        <p:nvSpPr>
          <p:cNvPr id="12" name="文本框 11">
            <a:extLst>
              <a:ext uri="{FF2B5EF4-FFF2-40B4-BE49-F238E27FC236}">
                <a16:creationId xmlns:a16="http://schemas.microsoft.com/office/drawing/2014/main" id="{54F9C038-6D0C-9AC3-214C-A58C20CEE19C}"/>
              </a:ext>
            </a:extLst>
          </p:cNvPr>
          <p:cNvSpPr txBox="1"/>
          <p:nvPr/>
        </p:nvSpPr>
        <p:spPr>
          <a:xfrm>
            <a:off x="1815371" y="2579015"/>
            <a:ext cx="2160240" cy="307777"/>
          </a:xfrm>
          <a:prstGeom prst="rect">
            <a:avLst/>
          </a:prstGeom>
          <a:noFill/>
          <a:ln>
            <a:solidFill>
              <a:schemeClr val="bg1"/>
            </a:solidFill>
          </a:ln>
        </p:spPr>
        <p:txBody>
          <a:bodyPr wrap="square" rtlCol="0" anchor="ctr" anchorCtr="1">
            <a:spAutoFit/>
          </a:bodyPr>
          <a:lstStyle/>
          <a:p>
            <a:r>
              <a:rPr lang="en-US" altLang="zh-CN" sz="1400" dirty="0"/>
              <a:t>5.</a:t>
            </a:r>
            <a:r>
              <a:rPr lang="zh-CN" altLang="en-US" sz="1400" dirty="0"/>
              <a:t>菜谱上传处理</a:t>
            </a:r>
          </a:p>
        </p:txBody>
      </p:sp>
      <p:sp>
        <p:nvSpPr>
          <p:cNvPr id="13" name="文本框 12">
            <a:extLst>
              <a:ext uri="{FF2B5EF4-FFF2-40B4-BE49-F238E27FC236}">
                <a16:creationId xmlns:a16="http://schemas.microsoft.com/office/drawing/2014/main" id="{9C10BCCA-AE01-CAD4-2307-BF908BD1422D}"/>
              </a:ext>
            </a:extLst>
          </p:cNvPr>
          <p:cNvSpPr txBox="1"/>
          <p:nvPr/>
        </p:nvSpPr>
        <p:spPr>
          <a:xfrm>
            <a:off x="1821496" y="5589240"/>
            <a:ext cx="2160240" cy="307777"/>
          </a:xfrm>
          <a:prstGeom prst="rect">
            <a:avLst/>
          </a:prstGeom>
          <a:noFill/>
          <a:ln>
            <a:solidFill>
              <a:schemeClr val="bg1"/>
            </a:solidFill>
          </a:ln>
        </p:spPr>
        <p:txBody>
          <a:bodyPr wrap="square" rtlCol="0" anchor="ctr" anchorCtr="1">
            <a:spAutoFit/>
          </a:bodyPr>
          <a:lstStyle/>
          <a:p>
            <a:r>
              <a:rPr lang="en-US" altLang="zh-CN" sz="1400" dirty="0"/>
              <a:t>6.</a:t>
            </a:r>
            <a:r>
              <a:rPr lang="zh-CN" altLang="en-US" sz="1400" dirty="0"/>
              <a:t>饮食咨询处理</a:t>
            </a:r>
          </a:p>
        </p:txBody>
      </p:sp>
      <p:sp>
        <p:nvSpPr>
          <p:cNvPr id="14" name="文本框 13">
            <a:extLst>
              <a:ext uri="{FF2B5EF4-FFF2-40B4-BE49-F238E27FC236}">
                <a16:creationId xmlns:a16="http://schemas.microsoft.com/office/drawing/2014/main" id="{302D67AF-3EFA-EC0C-4A10-2C3250E66CF1}"/>
              </a:ext>
            </a:extLst>
          </p:cNvPr>
          <p:cNvSpPr txBox="1"/>
          <p:nvPr/>
        </p:nvSpPr>
        <p:spPr>
          <a:xfrm>
            <a:off x="7748972" y="2815192"/>
            <a:ext cx="2160240" cy="307777"/>
          </a:xfrm>
          <a:prstGeom prst="rect">
            <a:avLst/>
          </a:prstGeom>
          <a:noFill/>
          <a:ln>
            <a:solidFill>
              <a:schemeClr val="bg1"/>
            </a:solidFill>
          </a:ln>
        </p:spPr>
        <p:txBody>
          <a:bodyPr wrap="square" rtlCol="0" anchor="ctr" anchorCtr="1">
            <a:spAutoFit/>
          </a:bodyPr>
          <a:lstStyle/>
          <a:p>
            <a:r>
              <a:rPr lang="en-US" altLang="zh-CN" sz="1400" dirty="0"/>
              <a:t>7.</a:t>
            </a:r>
            <a:r>
              <a:rPr lang="zh-CN" altLang="en-US" sz="1400" dirty="0"/>
              <a:t>公告处理过程</a:t>
            </a:r>
          </a:p>
        </p:txBody>
      </p:sp>
      <p:sp>
        <p:nvSpPr>
          <p:cNvPr id="15" name="文本框 14">
            <a:extLst>
              <a:ext uri="{FF2B5EF4-FFF2-40B4-BE49-F238E27FC236}">
                <a16:creationId xmlns:a16="http://schemas.microsoft.com/office/drawing/2014/main" id="{BF973875-C641-A8B6-541C-85FC0CEE01F9}"/>
              </a:ext>
            </a:extLst>
          </p:cNvPr>
          <p:cNvSpPr txBox="1"/>
          <p:nvPr/>
        </p:nvSpPr>
        <p:spPr>
          <a:xfrm>
            <a:off x="7748972" y="5130011"/>
            <a:ext cx="2160240" cy="307777"/>
          </a:xfrm>
          <a:prstGeom prst="rect">
            <a:avLst/>
          </a:prstGeom>
          <a:noFill/>
          <a:ln>
            <a:solidFill>
              <a:schemeClr val="bg1"/>
            </a:solidFill>
          </a:ln>
        </p:spPr>
        <p:txBody>
          <a:bodyPr wrap="square" rtlCol="0" anchor="ctr" anchorCtr="1">
            <a:spAutoFit/>
          </a:bodyPr>
          <a:lstStyle/>
          <a:p>
            <a:r>
              <a:rPr lang="en-US" altLang="zh-CN" sz="1400" dirty="0"/>
              <a:t>8.</a:t>
            </a:r>
            <a:r>
              <a:rPr lang="zh-CN" altLang="en-US" sz="1400" dirty="0"/>
              <a:t>个人信息处理</a:t>
            </a:r>
          </a:p>
        </p:txBody>
      </p:sp>
    </p:spTree>
    <p:extLst>
      <p:ext uri="{BB962C8B-B14F-4D97-AF65-F5344CB8AC3E}">
        <p14:creationId xmlns:p14="http://schemas.microsoft.com/office/powerpoint/2010/main" val="8978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a:extLst>
              <a:ext uri="{FF2B5EF4-FFF2-40B4-BE49-F238E27FC236}">
                <a16:creationId xmlns:a16="http://schemas.microsoft.com/office/drawing/2014/main" id="{23C4A485-EF83-7CE4-7C4E-BC688100C70E}"/>
              </a:ext>
            </a:extLst>
          </p:cNvPr>
          <p:cNvSpPr txBox="1"/>
          <p:nvPr/>
        </p:nvSpPr>
        <p:spPr>
          <a:xfrm>
            <a:off x="621804" y="548680"/>
            <a:ext cx="2736304" cy="369332"/>
          </a:xfrm>
          <a:prstGeom prst="rect">
            <a:avLst/>
          </a:prstGeom>
          <a:solidFill>
            <a:schemeClr val="accent1">
              <a:lumMod val="60000"/>
              <a:lumOff val="40000"/>
            </a:schemeClr>
          </a:solidFill>
          <a:ln>
            <a:solidFill>
              <a:schemeClr val="accent1"/>
            </a:solidFill>
          </a:ln>
        </p:spPr>
        <p:txBody>
          <a:bodyPr wrap="square" rtlCol="0" anchor="ctr" anchorCtr="1">
            <a:spAutoFit/>
          </a:bodyPr>
          <a:lstStyle/>
          <a:p>
            <a:r>
              <a:rPr lang="zh-CN" altLang="en-US" dirty="0"/>
              <a:t>数据存储定义表</a:t>
            </a:r>
          </a:p>
        </p:txBody>
      </p:sp>
      <p:graphicFrame>
        <p:nvGraphicFramePr>
          <p:cNvPr id="5" name="表格 4">
            <a:extLst>
              <a:ext uri="{FF2B5EF4-FFF2-40B4-BE49-F238E27FC236}">
                <a16:creationId xmlns:a16="http://schemas.microsoft.com/office/drawing/2014/main" id="{30F9712A-C586-C835-62EC-38F1DA7C5C64}"/>
              </a:ext>
            </a:extLst>
          </p:cNvPr>
          <p:cNvGraphicFramePr>
            <a:graphicFrameLocks noGrp="1"/>
          </p:cNvGraphicFramePr>
          <p:nvPr>
            <p:extLst>
              <p:ext uri="{D42A27DB-BD31-4B8C-83A1-F6EECF244321}">
                <p14:modId xmlns:p14="http://schemas.microsoft.com/office/powerpoint/2010/main" val="3289495290"/>
              </p:ext>
            </p:extLst>
          </p:nvPr>
        </p:nvGraphicFramePr>
        <p:xfrm>
          <a:off x="693812" y="980728"/>
          <a:ext cx="10225136" cy="5256584"/>
        </p:xfrm>
        <a:graphic>
          <a:graphicData uri="http://schemas.openxmlformats.org/drawingml/2006/table">
            <a:tbl>
              <a:tblPr bandRow="1">
                <a:tableStyleId>{9D7B26C5-4107-4FEC-AEDC-1716B250A1EF}</a:tableStyleId>
              </a:tblPr>
              <a:tblGrid>
                <a:gridCol w="980279">
                  <a:extLst>
                    <a:ext uri="{9D8B030D-6E8A-4147-A177-3AD203B41FA5}">
                      <a16:colId xmlns:a16="http://schemas.microsoft.com/office/drawing/2014/main" val="3628357313"/>
                    </a:ext>
                  </a:extLst>
                </a:gridCol>
                <a:gridCol w="1701389">
                  <a:extLst>
                    <a:ext uri="{9D8B030D-6E8A-4147-A177-3AD203B41FA5}">
                      <a16:colId xmlns:a16="http://schemas.microsoft.com/office/drawing/2014/main" val="2687069019"/>
                    </a:ext>
                  </a:extLst>
                </a:gridCol>
                <a:gridCol w="1700189">
                  <a:extLst>
                    <a:ext uri="{9D8B030D-6E8A-4147-A177-3AD203B41FA5}">
                      <a16:colId xmlns:a16="http://schemas.microsoft.com/office/drawing/2014/main" val="611322331"/>
                    </a:ext>
                  </a:extLst>
                </a:gridCol>
                <a:gridCol w="2891643">
                  <a:extLst>
                    <a:ext uri="{9D8B030D-6E8A-4147-A177-3AD203B41FA5}">
                      <a16:colId xmlns:a16="http://schemas.microsoft.com/office/drawing/2014/main" val="919448600"/>
                    </a:ext>
                  </a:extLst>
                </a:gridCol>
                <a:gridCol w="2951636">
                  <a:extLst>
                    <a:ext uri="{9D8B030D-6E8A-4147-A177-3AD203B41FA5}">
                      <a16:colId xmlns:a16="http://schemas.microsoft.com/office/drawing/2014/main" val="197499251"/>
                    </a:ext>
                  </a:extLst>
                </a:gridCol>
              </a:tblGrid>
              <a:tr h="500626">
                <a:tc>
                  <a:txBody>
                    <a:bodyPr/>
                    <a:lstStyle/>
                    <a:p>
                      <a:pPr algn="ctr"/>
                      <a:r>
                        <a:rPr lang="zh-CN" sz="1050" kern="100" dirty="0">
                          <a:effectLst/>
                        </a:rPr>
                        <a:t>编号</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数据存储名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数据项说明</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建立该数据存储的处理过程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存取该数据存储的处理过程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60293221"/>
                  </a:ext>
                </a:extLst>
              </a:tr>
              <a:tr h="250314">
                <a:tc>
                  <a:txBody>
                    <a:bodyPr/>
                    <a:lstStyle/>
                    <a:p>
                      <a:pPr algn="ctr"/>
                      <a:r>
                        <a:rPr lang="en-US" sz="1050" kern="100">
                          <a:effectLst/>
                        </a:rPr>
                        <a:t>1.0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dirty="0">
                          <a:effectLst/>
                        </a:rPr>
                        <a:t>name</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姓名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注册</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一人一个</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05815191"/>
                  </a:ext>
                </a:extLst>
              </a:tr>
              <a:tr h="250314">
                <a:tc>
                  <a:txBody>
                    <a:bodyPr/>
                    <a:lstStyle/>
                    <a:p>
                      <a:pPr algn="ctr"/>
                      <a:r>
                        <a:rPr lang="en-US" sz="1050" kern="100" dirty="0">
                          <a:effectLst/>
                        </a:rPr>
                        <a:t>1.0</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password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密码</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注册</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一人一个</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986159029"/>
                  </a:ext>
                </a:extLst>
              </a:tr>
              <a:tr h="250314">
                <a:tc>
                  <a:txBody>
                    <a:bodyPr/>
                    <a:lstStyle/>
                    <a:p>
                      <a:pPr algn="ctr"/>
                      <a:r>
                        <a:rPr lang="en-US" sz="1050" kern="100" dirty="0">
                          <a:effectLst/>
                        </a:rPr>
                        <a:t>1.0</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sex</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性别</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注册</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一人一个</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410250818"/>
                  </a:ext>
                </a:extLst>
              </a:tr>
              <a:tr h="500626">
                <a:tc>
                  <a:txBody>
                    <a:bodyPr/>
                    <a:lstStyle/>
                    <a:p>
                      <a:pPr algn="ct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time</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笔记上传时间</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用户笔记处理</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一个笔记一个</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808975044"/>
                  </a:ext>
                </a:extLst>
              </a:tr>
              <a:tr h="250314">
                <a:tc>
                  <a:txBody>
                    <a:bodyPr/>
                    <a:lstStyle/>
                    <a:p>
                      <a:pPr algn="ctr"/>
                      <a:r>
                        <a:rPr lang="en-US" sz="1050" kern="100">
                          <a:effectLst/>
                        </a:rPr>
                        <a:t>2.0</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笔记内容</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用户笔记处理</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一个笔记一个</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3254889"/>
                  </a:ext>
                </a:extLst>
              </a:tr>
              <a:tr h="500626">
                <a:tc>
                  <a:txBody>
                    <a:bodyPr/>
                    <a:lstStyle/>
                    <a:p>
                      <a:pPr algn="ctr"/>
                      <a:r>
                        <a:rPr lang="en-US" sz="1050" kern="100">
                          <a:effectLst/>
                        </a:rPr>
                        <a:t>3.0</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status</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笔记审核状态</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管理员笔记处理</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一个笔记一个</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2560179228"/>
                  </a:ext>
                </a:extLst>
              </a:tr>
              <a:tr h="500626">
                <a:tc>
                  <a:txBody>
                    <a:bodyPr/>
                    <a:lstStyle/>
                    <a:p>
                      <a:pPr algn="ctr"/>
                      <a:r>
                        <a:rPr lang="en-US" sz="1050" kern="100">
                          <a:effectLst/>
                        </a:rPr>
                        <a:t>4.0</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name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收藏笔记名称</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点赞收藏处理过程</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一个收藏对应一个</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185435165"/>
                  </a:ext>
                </a:extLst>
              </a:tr>
              <a:tr h="500626">
                <a:tc>
                  <a:txBody>
                    <a:bodyPr/>
                    <a:lstStyle/>
                    <a:p>
                      <a:pPr algn="ctr"/>
                      <a:r>
                        <a:rPr lang="en-US" sz="1050" kern="100">
                          <a:effectLst/>
                        </a:rPr>
                        <a:t>4.1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time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笔记收藏时间</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点赞收藏处理过程</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一个收藏对应一个</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879300852"/>
                  </a:ext>
                </a:extLst>
              </a:tr>
              <a:tr h="250314">
                <a:tc>
                  <a:txBody>
                    <a:bodyPr/>
                    <a:lstStyle/>
                    <a:p>
                      <a:pPr algn="ctr"/>
                      <a:r>
                        <a:rPr lang="en-US" sz="1050" kern="100">
                          <a:effectLst/>
                        </a:rPr>
                        <a:t>4.2</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foodsld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点赞收藏处理过程</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一个收藏对应一个</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863301086"/>
                  </a:ext>
                </a:extLst>
              </a:tr>
              <a:tr h="250314">
                <a:tc>
                  <a:txBody>
                    <a:bodyPr/>
                    <a:lstStyle/>
                    <a:p>
                      <a:pPr algn="ctr"/>
                      <a:r>
                        <a:rPr lang="en-US" sz="1050" kern="100">
                          <a:effectLst/>
                        </a:rPr>
                        <a:t>4.3</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notesld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笔记</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点赞收藏处理过程</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一个收藏对应一个</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874661580"/>
                  </a:ext>
                </a:extLst>
              </a:tr>
              <a:tr h="250314">
                <a:tc>
                  <a:txBody>
                    <a:bodyPr/>
                    <a:lstStyle/>
                    <a:p>
                      <a:pPr algn="ctr"/>
                      <a:r>
                        <a:rPr lang="en-US" sz="1050" kern="100">
                          <a:effectLst/>
                        </a:rPr>
                        <a:t>4.4</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userld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用户</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点赞收藏处理过程</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一个收藏对应一个</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660071268"/>
                  </a:ext>
                </a:extLst>
              </a:tr>
              <a:tr h="250314">
                <a:tc>
                  <a:txBody>
                    <a:bodyPr/>
                    <a:lstStyle/>
                    <a:p>
                      <a:pPr algn="ctr"/>
                      <a:r>
                        <a:rPr lang="en-US" sz="1050" kern="100">
                          <a:effectLst/>
                        </a:rPr>
                        <a:t>5.0</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name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菜谱名称</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菜谱上传过程</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一个菜谱对应一个</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27778890"/>
                  </a:ext>
                </a:extLst>
              </a:tr>
              <a:tr h="250314">
                <a:tc>
                  <a:txBody>
                    <a:bodyPr/>
                    <a:lstStyle/>
                    <a:p>
                      <a:pPr algn="ctr"/>
                      <a:r>
                        <a:rPr lang="en-US" sz="1050" kern="100">
                          <a:effectLst/>
                        </a:rPr>
                        <a:t>5.1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description</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菜谱描述</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菜谱上传过程</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一个菜谱对应一个</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412416555"/>
                  </a:ext>
                </a:extLst>
              </a:tr>
              <a:tr h="250314">
                <a:tc>
                  <a:txBody>
                    <a:bodyPr/>
                    <a:lstStyle/>
                    <a:p>
                      <a:pPr algn="ctr"/>
                      <a:r>
                        <a:rPr lang="en-US" sz="1050" kern="100">
                          <a:effectLst/>
                        </a:rPr>
                        <a:t>5.2</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tips</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菜谱标签</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菜谱上传过程</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一个菜谱对应一个</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07703638"/>
                  </a:ext>
                </a:extLst>
              </a:tr>
              <a:tr h="250314">
                <a:tc>
                  <a:txBody>
                    <a:bodyPr/>
                    <a:lstStyle/>
                    <a:p>
                      <a:pPr algn="ctr"/>
                      <a:r>
                        <a:rPr lang="en-US" sz="1050" kern="100">
                          <a:effectLst/>
                        </a:rPr>
                        <a:t>5.3</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subId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菜谱小类</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菜谱上传过程</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一个菜谱对应一个</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466651860"/>
                  </a:ext>
                </a:extLst>
              </a:tr>
            </a:tbl>
          </a:graphicData>
        </a:graphic>
      </p:graphicFrame>
    </p:spTree>
    <p:extLst>
      <p:ext uri="{BB962C8B-B14F-4D97-AF65-F5344CB8AC3E}">
        <p14:creationId xmlns:p14="http://schemas.microsoft.com/office/powerpoint/2010/main" val="261976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a:extLst>
              <a:ext uri="{FF2B5EF4-FFF2-40B4-BE49-F238E27FC236}">
                <a16:creationId xmlns:a16="http://schemas.microsoft.com/office/drawing/2014/main" id="{23C4A485-EF83-7CE4-7C4E-BC688100C70E}"/>
              </a:ext>
            </a:extLst>
          </p:cNvPr>
          <p:cNvSpPr txBox="1"/>
          <p:nvPr/>
        </p:nvSpPr>
        <p:spPr>
          <a:xfrm>
            <a:off x="621804" y="548680"/>
            <a:ext cx="2736304" cy="369332"/>
          </a:xfrm>
          <a:prstGeom prst="rect">
            <a:avLst/>
          </a:prstGeom>
          <a:solidFill>
            <a:schemeClr val="accent1">
              <a:lumMod val="60000"/>
              <a:lumOff val="40000"/>
            </a:schemeClr>
          </a:solidFill>
          <a:ln>
            <a:solidFill>
              <a:schemeClr val="accent1"/>
            </a:solidFill>
          </a:ln>
        </p:spPr>
        <p:txBody>
          <a:bodyPr wrap="square" rtlCol="0" anchor="ctr" anchorCtr="1">
            <a:spAutoFit/>
          </a:bodyPr>
          <a:lstStyle/>
          <a:p>
            <a:r>
              <a:rPr lang="zh-CN" altLang="en-US" dirty="0"/>
              <a:t>数据存储定义表</a:t>
            </a:r>
          </a:p>
        </p:txBody>
      </p:sp>
      <p:graphicFrame>
        <p:nvGraphicFramePr>
          <p:cNvPr id="5" name="表格 4">
            <a:extLst>
              <a:ext uri="{FF2B5EF4-FFF2-40B4-BE49-F238E27FC236}">
                <a16:creationId xmlns:a16="http://schemas.microsoft.com/office/drawing/2014/main" id="{30F9712A-C586-C835-62EC-38F1DA7C5C64}"/>
              </a:ext>
            </a:extLst>
          </p:cNvPr>
          <p:cNvGraphicFramePr>
            <a:graphicFrameLocks noGrp="1"/>
          </p:cNvGraphicFramePr>
          <p:nvPr>
            <p:extLst>
              <p:ext uri="{D42A27DB-BD31-4B8C-83A1-F6EECF244321}">
                <p14:modId xmlns:p14="http://schemas.microsoft.com/office/powerpoint/2010/main" val="172184562"/>
              </p:ext>
            </p:extLst>
          </p:nvPr>
        </p:nvGraphicFramePr>
        <p:xfrm>
          <a:off x="693812" y="980728"/>
          <a:ext cx="10225136" cy="5115998"/>
        </p:xfrm>
        <a:graphic>
          <a:graphicData uri="http://schemas.openxmlformats.org/drawingml/2006/table">
            <a:tbl>
              <a:tblPr>
                <a:tableStyleId>{9D7B26C5-4107-4FEC-AEDC-1716B250A1EF}</a:tableStyleId>
              </a:tblPr>
              <a:tblGrid>
                <a:gridCol w="980279">
                  <a:extLst>
                    <a:ext uri="{9D8B030D-6E8A-4147-A177-3AD203B41FA5}">
                      <a16:colId xmlns:a16="http://schemas.microsoft.com/office/drawing/2014/main" val="3628357313"/>
                    </a:ext>
                  </a:extLst>
                </a:gridCol>
                <a:gridCol w="1701389">
                  <a:extLst>
                    <a:ext uri="{9D8B030D-6E8A-4147-A177-3AD203B41FA5}">
                      <a16:colId xmlns:a16="http://schemas.microsoft.com/office/drawing/2014/main" val="2687069019"/>
                    </a:ext>
                  </a:extLst>
                </a:gridCol>
                <a:gridCol w="1700189">
                  <a:extLst>
                    <a:ext uri="{9D8B030D-6E8A-4147-A177-3AD203B41FA5}">
                      <a16:colId xmlns:a16="http://schemas.microsoft.com/office/drawing/2014/main" val="611322331"/>
                    </a:ext>
                  </a:extLst>
                </a:gridCol>
                <a:gridCol w="2891643">
                  <a:extLst>
                    <a:ext uri="{9D8B030D-6E8A-4147-A177-3AD203B41FA5}">
                      <a16:colId xmlns:a16="http://schemas.microsoft.com/office/drawing/2014/main" val="919448600"/>
                    </a:ext>
                  </a:extLst>
                </a:gridCol>
                <a:gridCol w="2951636">
                  <a:extLst>
                    <a:ext uri="{9D8B030D-6E8A-4147-A177-3AD203B41FA5}">
                      <a16:colId xmlns:a16="http://schemas.microsoft.com/office/drawing/2014/main" val="197499251"/>
                    </a:ext>
                  </a:extLst>
                </a:gridCol>
              </a:tblGrid>
              <a:tr h="360040">
                <a:tc>
                  <a:txBody>
                    <a:bodyPr/>
                    <a:lstStyle/>
                    <a:p>
                      <a:pPr algn="ctr"/>
                      <a:r>
                        <a:rPr lang="en-US" sz="1050" kern="100" dirty="0">
                          <a:effectLst/>
                          <a:latin typeface="Times New Roman" panose="02020603050405020304" pitchFamily="18" charset="0"/>
                          <a:ea typeface="宋体" panose="02010600030101010101" pitchFamily="2" charset="-122"/>
                        </a:rPr>
                        <a:t>5.4</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dirty="0" err="1">
                          <a:effectLst/>
                          <a:latin typeface="等线" panose="02010600030101010101" pitchFamily="2" charset="-122"/>
                          <a:ea typeface="宋体" panose="02010600030101010101" pitchFamily="2" charset="-122"/>
                        </a:rPr>
                        <a:t>fileId</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dirty="0">
                          <a:effectLst/>
                          <a:latin typeface="等线" panose="02010600030101010101" pitchFamily="2" charset="-122"/>
                          <a:ea typeface="宋体" panose="02010600030101010101" pitchFamily="2" charset="-122"/>
                        </a:rPr>
                        <a:t>文件</a:t>
                      </a:r>
                      <a:r>
                        <a:rPr lang="en-US" sz="1050" kern="100" dirty="0">
                          <a:effectLst/>
                          <a:latin typeface="等线" panose="02010600030101010101" pitchFamily="2" charset="-122"/>
                          <a:ea typeface="宋体" panose="02010600030101010101" pitchFamily="2" charset="-122"/>
                        </a:rPr>
                        <a:t>id</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dirty="0">
                          <a:effectLst/>
                          <a:latin typeface="Times New Roman" panose="02020603050405020304" pitchFamily="18" charset="0"/>
                          <a:ea typeface="宋体" panose="02010600030101010101" pitchFamily="2" charset="-122"/>
                        </a:rPr>
                        <a:t>菜谱上传过程</a:t>
                      </a:r>
                    </a:p>
                  </a:txBody>
                  <a:tcPr marL="68580" marR="68580" marT="0" marB="0"/>
                </a:tc>
                <a:tc>
                  <a:txBody>
                    <a:bodyPr/>
                    <a:lstStyle/>
                    <a:p>
                      <a:pPr algn="ctr"/>
                      <a:r>
                        <a:rPr lang="zh-CN" sz="1050" kern="100" dirty="0">
                          <a:effectLst/>
                          <a:latin typeface="Times New Roman" panose="02020603050405020304" pitchFamily="18" charset="0"/>
                          <a:ea typeface="宋体" panose="02010600030101010101" pitchFamily="2" charset="-122"/>
                        </a:rPr>
                        <a:t>一个菜谱对应一个</a:t>
                      </a:r>
                    </a:p>
                  </a:txBody>
                  <a:tcPr marL="68580" marR="68580" marT="0" marB="0"/>
                </a:tc>
                <a:extLst>
                  <a:ext uri="{0D108BD9-81ED-4DB2-BD59-A6C34878D82A}">
                    <a16:rowId xmlns:a16="http://schemas.microsoft.com/office/drawing/2014/main" val="2160293221"/>
                  </a:ext>
                </a:extLst>
              </a:tr>
              <a:tr h="250314">
                <a:tc>
                  <a:txBody>
                    <a:bodyPr/>
                    <a:lstStyle/>
                    <a:p>
                      <a:pPr algn="ctr"/>
                      <a:r>
                        <a:rPr lang="en-US" sz="1050" kern="100">
                          <a:effectLst/>
                          <a:latin typeface="Times New Roman" panose="02020603050405020304" pitchFamily="18" charset="0"/>
                          <a:ea typeface="宋体" panose="02010600030101010101" pitchFamily="2" charset="-122"/>
                        </a:rPr>
                        <a:t>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latin typeface="等线" panose="02010600030101010101" pitchFamily="2" charset="-122"/>
                          <a:ea typeface="宋体" panose="02010600030101010101" pitchFamily="2" charset="-122"/>
                        </a:rPr>
                        <a:t>fileName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latin typeface="等线" panose="02010600030101010101" pitchFamily="2" charset="-122"/>
                          <a:ea typeface="宋体" panose="02010600030101010101" pitchFamily="2" charset="-122"/>
                        </a:rPr>
                        <a:t>文件名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latin typeface="Times New Roman" panose="02020603050405020304" pitchFamily="18" charset="0"/>
                          <a:ea typeface="宋体" panose="02010600030101010101" pitchFamily="2" charset="-122"/>
                        </a:rPr>
                        <a:t>菜谱上传过程</a:t>
                      </a:r>
                    </a:p>
                  </a:txBody>
                  <a:tcPr marL="68580" marR="68580" marT="0" marB="0"/>
                </a:tc>
                <a:tc>
                  <a:txBody>
                    <a:bodyPr/>
                    <a:lstStyle/>
                    <a:p>
                      <a:pPr algn="ctr"/>
                      <a:r>
                        <a:rPr lang="zh-CN" sz="1050" kern="100">
                          <a:effectLst/>
                          <a:latin typeface="Times New Roman" panose="02020603050405020304" pitchFamily="18" charset="0"/>
                          <a:ea typeface="宋体" panose="02010600030101010101" pitchFamily="2" charset="-122"/>
                        </a:rPr>
                        <a:t>一个菜谱对应一个</a:t>
                      </a:r>
                    </a:p>
                  </a:txBody>
                  <a:tcPr marL="68580" marR="68580" marT="0" marB="0"/>
                </a:tc>
                <a:extLst>
                  <a:ext uri="{0D108BD9-81ED-4DB2-BD59-A6C34878D82A}">
                    <a16:rowId xmlns:a16="http://schemas.microsoft.com/office/drawing/2014/main" val="2705815191"/>
                  </a:ext>
                </a:extLst>
              </a:tr>
              <a:tr h="250314">
                <a:tc>
                  <a:txBody>
                    <a:bodyPr/>
                    <a:lstStyle/>
                    <a:p>
                      <a:pPr algn="ctr"/>
                      <a:r>
                        <a:rPr lang="en-US" sz="1050" kern="100">
                          <a:effectLst/>
                          <a:latin typeface="Times New Roman" panose="02020603050405020304" pitchFamily="18" charset="0"/>
                          <a:ea typeface="宋体" panose="02010600030101010101" pitchFamily="2" charset="-122"/>
                        </a:rPr>
                        <a:t>5.6</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userName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上传人</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菜谱上传过程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一个菜谱对应一个</a:t>
                      </a:r>
                    </a:p>
                  </a:txBody>
                  <a:tcPr marL="68580" marR="68580" marT="0" marB="0">
                    <a:solidFill>
                      <a:schemeClr val="bg1"/>
                    </a:solidFill>
                  </a:tcPr>
                </a:tc>
                <a:extLst>
                  <a:ext uri="{0D108BD9-81ED-4DB2-BD59-A6C34878D82A}">
                    <a16:rowId xmlns:a16="http://schemas.microsoft.com/office/drawing/2014/main" val="1986159029"/>
                  </a:ext>
                </a:extLst>
              </a:tr>
              <a:tr h="250314">
                <a:tc>
                  <a:txBody>
                    <a:bodyPr/>
                    <a:lstStyle/>
                    <a:p>
                      <a:pPr algn="ctr"/>
                      <a:r>
                        <a:rPr lang="en-US" sz="1050" kern="100">
                          <a:effectLst/>
                          <a:latin typeface="Times New Roman" panose="02020603050405020304" pitchFamily="18" charset="0"/>
                          <a:ea typeface="宋体" panose="02010600030101010101" pitchFamily="2" charset="-122"/>
                        </a:rPr>
                        <a:t>6.0</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name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资讯名称</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饮食咨询处理过程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一个资讯对应一个</a:t>
                      </a:r>
                    </a:p>
                  </a:txBody>
                  <a:tcPr marL="68580" marR="68580" marT="0" marB="0">
                    <a:solidFill>
                      <a:schemeClr val="bg1"/>
                    </a:solidFill>
                  </a:tcPr>
                </a:tc>
                <a:extLst>
                  <a:ext uri="{0D108BD9-81ED-4DB2-BD59-A6C34878D82A}">
                    <a16:rowId xmlns:a16="http://schemas.microsoft.com/office/drawing/2014/main" val="3410250818"/>
                  </a:ext>
                </a:extLst>
              </a:tr>
              <a:tr h="500626">
                <a:tc>
                  <a:txBody>
                    <a:bodyPr/>
                    <a:lstStyle/>
                    <a:p>
                      <a:pPr algn="ctr"/>
                      <a:r>
                        <a:rPr lang="en-US" sz="1050" kern="100">
                          <a:effectLst/>
                          <a:latin typeface="Times New Roman" panose="02020603050405020304" pitchFamily="18" charset="0"/>
                          <a:ea typeface="宋体" panose="02010600030101010101" pitchFamily="2" charset="-122"/>
                        </a:rPr>
                        <a:t>6.1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latin typeface="等线" panose="02010600030101010101" pitchFamily="2" charset="-122"/>
                          <a:ea typeface="宋体" panose="02010600030101010101" pitchFamily="2" charset="-122"/>
                        </a:rPr>
                        <a:t>content</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latin typeface="等线" panose="02010600030101010101" pitchFamily="2" charset="-122"/>
                          <a:ea typeface="宋体" panose="02010600030101010101" pitchFamily="2" charset="-122"/>
                        </a:rPr>
                        <a:t>资讯内容</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饮食咨询处理过程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一个资讯对应一个</a:t>
                      </a:r>
                    </a:p>
                  </a:txBody>
                  <a:tcPr marL="68580" marR="68580" marT="0" marB="0">
                    <a:solidFill>
                      <a:schemeClr val="bg1"/>
                    </a:solidFill>
                  </a:tcPr>
                </a:tc>
                <a:extLst>
                  <a:ext uri="{0D108BD9-81ED-4DB2-BD59-A6C34878D82A}">
                    <a16:rowId xmlns:a16="http://schemas.microsoft.com/office/drawing/2014/main" val="1808975044"/>
                  </a:ext>
                </a:extLst>
              </a:tr>
              <a:tr h="250314">
                <a:tc>
                  <a:txBody>
                    <a:bodyPr/>
                    <a:lstStyle/>
                    <a:p>
                      <a:pPr algn="ctr"/>
                      <a:r>
                        <a:rPr lang="en-US" sz="1050" kern="100">
                          <a:effectLst/>
                          <a:latin typeface="Times New Roman" panose="02020603050405020304" pitchFamily="18" charset="0"/>
                          <a:ea typeface="宋体" panose="02010600030101010101" pitchFamily="2" charset="-122"/>
                        </a:rPr>
                        <a:t>7.0</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name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公告名称</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公告处理过程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一个公告对应一个</a:t>
                      </a:r>
                    </a:p>
                  </a:txBody>
                  <a:tcPr marL="68580" marR="68580" marT="0" marB="0">
                    <a:solidFill>
                      <a:schemeClr val="bg1"/>
                    </a:solidFill>
                  </a:tcPr>
                </a:tc>
                <a:extLst>
                  <a:ext uri="{0D108BD9-81ED-4DB2-BD59-A6C34878D82A}">
                    <a16:rowId xmlns:a16="http://schemas.microsoft.com/office/drawing/2014/main" val="33254889"/>
                  </a:ext>
                </a:extLst>
              </a:tr>
              <a:tr h="500626">
                <a:tc>
                  <a:txBody>
                    <a:bodyPr/>
                    <a:lstStyle/>
                    <a:p>
                      <a:pPr algn="ctr"/>
                      <a:r>
                        <a:rPr lang="en-US" sz="1050" kern="100">
                          <a:effectLst/>
                          <a:latin typeface="Times New Roman" panose="02020603050405020304" pitchFamily="18" charset="0"/>
                          <a:ea typeface="宋体" panose="02010600030101010101" pitchFamily="2" charset="-122"/>
                        </a:rPr>
                        <a:t>7.1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latin typeface="等线" panose="02010600030101010101" pitchFamily="2" charset="-122"/>
                          <a:ea typeface="宋体" panose="02010600030101010101" pitchFamily="2" charset="-122"/>
                        </a:rPr>
                        <a:t>content</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公告内容</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公告处理过程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一个公告对应一个</a:t>
                      </a:r>
                    </a:p>
                  </a:txBody>
                  <a:tcPr marL="68580" marR="68580" marT="0" marB="0">
                    <a:solidFill>
                      <a:schemeClr val="bg1"/>
                    </a:solidFill>
                  </a:tcPr>
                </a:tc>
                <a:extLst>
                  <a:ext uri="{0D108BD9-81ED-4DB2-BD59-A6C34878D82A}">
                    <a16:rowId xmlns:a16="http://schemas.microsoft.com/office/drawing/2014/main" val="2560179228"/>
                  </a:ext>
                </a:extLst>
              </a:tr>
              <a:tr h="500626">
                <a:tc>
                  <a:txBody>
                    <a:bodyPr/>
                    <a:lstStyle/>
                    <a:p>
                      <a:pPr algn="ctr"/>
                      <a:r>
                        <a:rPr lang="en-US" sz="1050" kern="100">
                          <a:effectLst/>
                          <a:latin typeface="Times New Roman" panose="02020603050405020304" pitchFamily="18" charset="0"/>
                          <a:ea typeface="宋体" panose="02010600030101010101" pitchFamily="2" charset="-122"/>
                        </a:rPr>
                        <a:t>8.0</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latin typeface="等线" panose="02010600030101010101" pitchFamily="2" charset="-122"/>
                          <a:ea typeface="宋体" panose="02010600030101010101" pitchFamily="2" charset="-122"/>
                        </a:rPr>
                        <a:t>age</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latin typeface="等线" panose="02010600030101010101" pitchFamily="2" charset="-122"/>
                          <a:ea typeface="宋体" panose="02010600030101010101" pitchFamily="2" charset="-122"/>
                        </a:rPr>
                        <a:t>年龄</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个人信息处理过程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一个用户对应一个</a:t>
                      </a:r>
                    </a:p>
                  </a:txBody>
                  <a:tcPr marL="68580" marR="68580" marT="0" marB="0">
                    <a:solidFill>
                      <a:schemeClr val="bg1"/>
                    </a:solidFill>
                  </a:tcPr>
                </a:tc>
                <a:extLst>
                  <a:ext uri="{0D108BD9-81ED-4DB2-BD59-A6C34878D82A}">
                    <a16:rowId xmlns:a16="http://schemas.microsoft.com/office/drawing/2014/main" val="1185435165"/>
                  </a:ext>
                </a:extLst>
              </a:tr>
              <a:tr h="500626">
                <a:tc>
                  <a:txBody>
                    <a:bodyPr/>
                    <a:lstStyle/>
                    <a:p>
                      <a:pPr algn="ctr"/>
                      <a:r>
                        <a:rPr lang="en-US" sz="1050" kern="100">
                          <a:effectLst/>
                          <a:latin typeface="Times New Roman" panose="02020603050405020304" pitchFamily="18" charset="0"/>
                          <a:ea typeface="宋体" panose="02010600030101010101" pitchFamily="2" charset="-122"/>
                        </a:rPr>
                        <a:t>8.1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latin typeface="等线" panose="02010600030101010101" pitchFamily="2" charset="-122"/>
                          <a:ea typeface="宋体" panose="02010600030101010101" pitchFamily="2" charset="-122"/>
                        </a:rPr>
                        <a:t>birthday</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生日</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个人信息处理过程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一个用户对应一个</a:t>
                      </a:r>
                    </a:p>
                  </a:txBody>
                  <a:tcPr marL="68580" marR="68580" marT="0" marB="0">
                    <a:solidFill>
                      <a:schemeClr val="bg1"/>
                    </a:solidFill>
                  </a:tcPr>
                </a:tc>
                <a:extLst>
                  <a:ext uri="{0D108BD9-81ED-4DB2-BD59-A6C34878D82A}">
                    <a16:rowId xmlns:a16="http://schemas.microsoft.com/office/drawing/2014/main" val="879300852"/>
                  </a:ext>
                </a:extLst>
              </a:tr>
              <a:tr h="250314">
                <a:tc>
                  <a:txBody>
                    <a:bodyPr/>
                    <a:lstStyle/>
                    <a:p>
                      <a:pPr algn="ctr"/>
                      <a:r>
                        <a:rPr lang="en-US" sz="1050" kern="100">
                          <a:effectLst/>
                          <a:latin typeface="Times New Roman" panose="02020603050405020304" pitchFamily="18" charset="0"/>
                          <a:ea typeface="宋体" panose="02010600030101010101" pitchFamily="2" charset="-122"/>
                        </a:rPr>
                        <a:t>8.2</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phone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手机号</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latin typeface="Times New Roman" panose="02020603050405020304" pitchFamily="18" charset="0"/>
                          <a:ea typeface="宋体" panose="02010600030101010101" pitchFamily="2" charset="-122"/>
                        </a:rPr>
                        <a:t>个人信息处理过程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一个用户对应一个</a:t>
                      </a:r>
                    </a:p>
                  </a:txBody>
                  <a:tcPr marL="68580" marR="68580" marT="0" marB="0">
                    <a:solidFill>
                      <a:schemeClr val="bg1"/>
                    </a:solidFill>
                  </a:tcPr>
                </a:tc>
                <a:extLst>
                  <a:ext uri="{0D108BD9-81ED-4DB2-BD59-A6C34878D82A}">
                    <a16:rowId xmlns:a16="http://schemas.microsoft.com/office/drawing/2014/main" val="863301086"/>
                  </a:ext>
                </a:extLst>
              </a:tr>
              <a:tr h="250314">
                <a:tc>
                  <a:txBody>
                    <a:bodyPr/>
                    <a:lstStyle/>
                    <a:p>
                      <a:pPr algn="ctr"/>
                      <a:r>
                        <a:rPr lang="en-US" sz="1050" kern="100">
                          <a:effectLst/>
                          <a:latin typeface="Times New Roman" panose="02020603050405020304" pitchFamily="18" charset="0"/>
                          <a:ea typeface="宋体" panose="02010600030101010101" pitchFamily="2" charset="-122"/>
                        </a:rPr>
                        <a:t>8.3</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address</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地址</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latin typeface="Times New Roman" panose="02020603050405020304" pitchFamily="18" charset="0"/>
                          <a:ea typeface="宋体" panose="02010600030101010101" pitchFamily="2" charset="-122"/>
                        </a:rPr>
                        <a:t>个人信息处理过程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一个用户对应一个</a:t>
                      </a:r>
                    </a:p>
                  </a:txBody>
                  <a:tcPr marL="68580" marR="68580" marT="0" marB="0">
                    <a:solidFill>
                      <a:schemeClr val="bg1"/>
                    </a:solidFill>
                  </a:tcPr>
                </a:tc>
                <a:extLst>
                  <a:ext uri="{0D108BD9-81ED-4DB2-BD59-A6C34878D82A}">
                    <a16:rowId xmlns:a16="http://schemas.microsoft.com/office/drawing/2014/main" val="1874661580"/>
                  </a:ext>
                </a:extLst>
              </a:tr>
              <a:tr h="250314">
                <a:tc>
                  <a:txBody>
                    <a:bodyPr/>
                    <a:lstStyle/>
                    <a:p>
                      <a:pPr algn="ctr"/>
                      <a:r>
                        <a:rPr lang="en-US" sz="1050" kern="100">
                          <a:effectLst/>
                          <a:latin typeface="Times New Roman" panose="02020603050405020304" pitchFamily="18" charset="0"/>
                          <a:ea typeface="宋体" panose="02010600030101010101" pitchFamily="2" charset="-122"/>
                        </a:rPr>
                        <a:t>8.4</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email</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邮箱</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个人信息处理过程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一个用户对应一个</a:t>
                      </a:r>
                    </a:p>
                  </a:txBody>
                  <a:tcPr marL="68580" marR="68580" marT="0" marB="0">
                    <a:solidFill>
                      <a:schemeClr val="bg1"/>
                    </a:solidFill>
                  </a:tcPr>
                </a:tc>
                <a:extLst>
                  <a:ext uri="{0D108BD9-81ED-4DB2-BD59-A6C34878D82A}">
                    <a16:rowId xmlns:a16="http://schemas.microsoft.com/office/drawing/2014/main" val="1660071268"/>
                  </a:ext>
                </a:extLst>
              </a:tr>
              <a:tr h="250314">
                <a:tc>
                  <a:txBody>
                    <a:bodyPr/>
                    <a:lstStyle/>
                    <a:p>
                      <a:pPr algn="ctr"/>
                      <a:r>
                        <a:rPr lang="en-US" sz="1050" kern="100">
                          <a:effectLst/>
                          <a:latin typeface="Times New Roman" panose="02020603050405020304" pitchFamily="18" charset="0"/>
                          <a:ea typeface="宋体" panose="02010600030101010101" pitchFamily="2" charset="-122"/>
                        </a:rPr>
                        <a:t>8.5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cardId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身份证</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个人信息处理过程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一个用户对应一个</a:t>
                      </a:r>
                    </a:p>
                  </a:txBody>
                  <a:tcPr marL="68580" marR="68580" marT="0" marB="0">
                    <a:solidFill>
                      <a:schemeClr val="bg1"/>
                    </a:solidFill>
                  </a:tcPr>
                </a:tc>
                <a:extLst>
                  <a:ext uri="{0D108BD9-81ED-4DB2-BD59-A6C34878D82A}">
                    <a16:rowId xmlns:a16="http://schemas.microsoft.com/office/drawing/2014/main" val="127778890"/>
                  </a:ext>
                </a:extLst>
              </a:tr>
              <a:tr h="250314">
                <a:tc>
                  <a:txBody>
                    <a:bodyPr/>
                    <a:lstStyle/>
                    <a:p>
                      <a:pPr algn="ctr"/>
                      <a:r>
                        <a:rPr lang="en-US" sz="1050" kern="100">
                          <a:effectLst/>
                          <a:latin typeface="Times New Roman" panose="02020603050405020304" pitchFamily="18" charset="0"/>
                          <a:ea typeface="宋体" panose="02010600030101010101" pitchFamily="2" charset="-122"/>
                        </a:rPr>
                        <a:t>9.0</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name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趣味答题名称</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趣味答题过程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一个问题对应一个</a:t>
                      </a:r>
                    </a:p>
                  </a:txBody>
                  <a:tcPr marL="68580" marR="68580" marT="0" marB="0">
                    <a:solidFill>
                      <a:schemeClr val="bg1"/>
                    </a:solidFill>
                  </a:tcPr>
                </a:tc>
                <a:extLst>
                  <a:ext uri="{0D108BD9-81ED-4DB2-BD59-A6C34878D82A}">
                    <a16:rowId xmlns:a16="http://schemas.microsoft.com/office/drawing/2014/main" val="1412416555"/>
                  </a:ext>
                </a:extLst>
              </a:tr>
              <a:tr h="250314">
                <a:tc>
                  <a:txBody>
                    <a:bodyPr/>
                    <a:lstStyle/>
                    <a:p>
                      <a:pPr algn="ctr"/>
                      <a:r>
                        <a:rPr lang="en-US" sz="1050" kern="100">
                          <a:effectLst/>
                          <a:latin typeface="Times New Roman" panose="02020603050405020304" pitchFamily="18" charset="0"/>
                          <a:ea typeface="宋体" panose="02010600030101010101" pitchFamily="2" charset="-122"/>
                        </a:rPr>
                        <a:t>9.1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回答内容</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趣味答题过程</a:t>
                      </a: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一个问题对应一个</a:t>
                      </a:r>
                    </a:p>
                  </a:txBody>
                  <a:tcPr marL="68580" marR="68580" marT="0" marB="0">
                    <a:solidFill>
                      <a:schemeClr val="bg1"/>
                    </a:solidFill>
                  </a:tcPr>
                </a:tc>
                <a:extLst>
                  <a:ext uri="{0D108BD9-81ED-4DB2-BD59-A6C34878D82A}">
                    <a16:rowId xmlns:a16="http://schemas.microsoft.com/office/drawing/2014/main" val="307703638"/>
                  </a:ext>
                </a:extLst>
              </a:tr>
              <a:tr h="250314">
                <a:tc>
                  <a:txBody>
                    <a:bodyPr/>
                    <a:lstStyle/>
                    <a:p>
                      <a:pPr algn="ctr"/>
                      <a:r>
                        <a:rPr lang="en-US" sz="1050" kern="100">
                          <a:effectLst/>
                          <a:latin typeface="Times New Roman" panose="02020603050405020304" pitchFamily="18" charset="0"/>
                          <a:ea typeface="宋体" panose="02010600030101010101" pitchFamily="2" charset="-122"/>
                        </a:rPr>
                        <a:t>9.2</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latin typeface="等线" panose="02010600030101010101" pitchFamily="2" charset="-122"/>
                          <a:ea typeface="宋体" panose="02010600030101010101" pitchFamily="2" charset="-122"/>
                        </a:rPr>
                        <a:t>time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等线" panose="02010600030101010101" pitchFamily="2" charset="-122"/>
                          <a:ea typeface="宋体" panose="02010600030101010101" pitchFamily="2" charset="-122"/>
                        </a:rPr>
                        <a:t>回答时间</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latin typeface="Times New Roman" panose="02020603050405020304" pitchFamily="18" charset="0"/>
                          <a:ea typeface="宋体" panose="02010600030101010101" pitchFamily="2" charset="-122"/>
                        </a:rPr>
                        <a:t>趣味答题过程</a:t>
                      </a:r>
                    </a:p>
                  </a:txBody>
                  <a:tcPr marL="68580" marR="68580" marT="0" marB="0">
                    <a:solidFill>
                      <a:schemeClr val="bg1"/>
                    </a:solidFill>
                  </a:tcPr>
                </a:tc>
                <a:tc>
                  <a:txBody>
                    <a:bodyPr/>
                    <a:lstStyle/>
                    <a:p>
                      <a:pPr algn="ctr"/>
                      <a:r>
                        <a:rPr lang="zh-CN" sz="1050" kern="100" dirty="0">
                          <a:effectLst/>
                          <a:latin typeface="Times New Roman" panose="02020603050405020304" pitchFamily="18" charset="0"/>
                          <a:ea typeface="宋体" panose="02010600030101010101" pitchFamily="2" charset="-122"/>
                        </a:rPr>
                        <a:t>一个问题对应一个</a:t>
                      </a:r>
                    </a:p>
                  </a:txBody>
                  <a:tcPr marL="68580" marR="68580" marT="0" marB="0">
                    <a:solidFill>
                      <a:schemeClr val="bg1"/>
                    </a:solidFill>
                  </a:tcPr>
                </a:tc>
                <a:extLst>
                  <a:ext uri="{0D108BD9-81ED-4DB2-BD59-A6C34878D82A}">
                    <a16:rowId xmlns:a16="http://schemas.microsoft.com/office/drawing/2014/main" val="1466651860"/>
                  </a:ext>
                </a:extLst>
              </a:tr>
            </a:tbl>
          </a:graphicData>
        </a:graphic>
      </p:graphicFrame>
    </p:spTree>
    <p:extLst>
      <p:ext uri="{BB962C8B-B14F-4D97-AF65-F5344CB8AC3E}">
        <p14:creationId xmlns:p14="http://schemas.microsoft.com/office/powerpoint/2010/main" val="103901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a:extLst>
              <a:ext uri="{FF2B5EF4-FFF2-40B4-BE49-F238E27FC236}">
                <a16:creationId xmlns:a16="http://schemas.microsoft.com/office/drawing/2014/main" id="{23C4A485-EF83-7CE4-7C4E-BC688100C70E}"/>
              </a:ext>
            </a:extLst>
          </p:cNvPr>
          <p:cNvSpPr txBox="1"/>
          <p:nvPr/>
        </p:nvSpPr>
        <p:spPr>
          <a:xfrm>
            <a:off x="621804" y="548680"/>
            <a:ext cx="2736304" cy="369332"/>
          </a:xfrm>
          <a:prstGeom prst="rect">
            <a:avLst/>
          </a:prstGeom>
          <a:solidFill>
            <a:schemeClr val="accent1">
              <a:lumMod val="60000"/>
              <a:lumOff val="40000"/>
            </a:schemeClr>
          </a:solidFill>
          <a:ln>
            <a:solidFill>
              <a:schemeClr val="accent1"/>
            </a:solidFill>
          </a:ln>
        </p:spPr>
        <p:txBody>
          <a:bodyPr wrap="square" rtlCol="0" anchor="ctr" anchorCtr="1">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数据字典数据项描述</a:t>
            </a:r>
            <a:endParaRPr lang="zh-CN" altLang="en-US" dirty="0"/>
          </a:p>
        </p:txBody>
      </p:sp>
      <p:graphicFrame>
        <p:nvGraphicFramePr>
          <p:cNvPr id="2" name="表格 1">
            <a:extLst>
              <a:ext uri="{FF2B5EF4-FFF2-40B4-BE49-F238E27FC236}">
                <a16:creationId xmlns:a16="http://schemas.microsoft.com/office/drawing/2014/main" id="{1217A7B2-BC14-D7A1-0573-AF49A6AF5EF7}"/>
              </a:ext>
            </a:extLst>
          </p:cNvPr>
          <p:cNvGraphicFramePr>
            <a:graphicFrameLocks noGrp="1"/>
          </p:cNvGraphicFramePr>
          <p:nvPr>
            <p:extLst>
              <p:ext uri="{D42A27DB-BD31-4B8C-83A1-F6EECF244321}">
                <p14:modId xmlns:p14="http://schemas.microsoft.com/office/powerpoint/2010/main" val="3528187894"/>
              </p:ext>
            </p:extLst>
          </p:nvPr>
        </p:nvGraphicFramePr>
        <p:xfrm>
          <a:off x="765820" y="1052736"/>
          <a:ext cx="10801201" cy="5175286"/>
        </p:xfrm>
        <a:graphic>
          <a:graphicData uri="http://schemas.openxmlformats.org/drawingml/2006/table">
            <a:tbl>
              <a:tblPr bandRow="1">
                <a:tableStyleId>{3B4B98B0-60AC-42C2-AFA5-B58CD77FA1E5}</a:tableStyleId>
              </a:tblPr>
              <a:tblGrid>
                <a:gridCol w="1570370">
                  <a:extLst>
                    <a:ext uri="{9D8B030D-6E8A-4147-A177-3AD203B41FA5}">
                      <a16:colId xmlns:a16="http://schemas.microsoft.com/office/drawing/2014/main" val="1306417793"/>
                    </a:ext>
                  </a:extLst>
                </a:gridCol>
                <a:gridCol w="2120442">
                  <a:extLst>
                    <a:ext uri="{9D8B030D-6E8A-4147-A177-3AD203B41FA5}">
                      <a16:colId xmlns:a16="http://schemas.microsoft.com/office/drawing/2014/main" val="113282691"/>
                    </a:ext>
                  </a:extLst>
                </a:gridCol>
                <a:gridCol w="1338425">
                  <a:extLst>
                    <a:ext uri="{9D8B030D-6E8A-4147-A177-3AD203B41FA5}">
                      <a16:colId xmlns:a16="http://schemas.microsoft.com/office/drawing/2014/main" val="3821706698"/>
                    </a:ext>
                  </a:extLst>
                </a:gridCol>
                <a:gridCol w="1615998">
                  <a:extLst>
                    <a:ext uri="{9D8B030D-6E8A-4147-A177-3AD203B41FA5}">
                      <a16:colId xmlns:a16="http://schemas.microsoft.com/office/drawing/2014/main" val="1971734518"/>
                    </a:ext>
                  </a:extLst>
                </a:gridCol>
                <a:gridCol w="1797243">
                  <a:extLst>
                    <a:ext uri="{9D8B030D-6E8A-4147-A177-3AD203B41FA5}">
                      <a16:colId xmlns:a16="http://schemas.microsoft.com/office/drawing/2014/main" val="782859455"/>
                    </a:ext>
                  </a:extLst>
                </a:gridCol>
                <a:gridCol w="2358723">
                  <a:extLst>
                    <a:ext uri="{9D8B030D-6E8A-4147-A177-3AD203B41FA5}">
                      <a16:colId xmlns:a16="http://schemas.microsoft.com/office/drawing/2014/main" val="3404185833"/>
                    </a:ext>
                  </a:extLst>
                </a:gridCol>
              </a:tblGrid>
              <a:tr h="575031">
                <a:tc>
                  <a:txBody>
                    <a:bodyPr/>
                    <a:lstStyle/>
                    <a:p>
                      <a:pPr algn="ctr"/>
                      <a:r>
                        <a:rPr lang="zh-CN" sz="1050" kern="100" dirty="0">
                          <a:effectLst/>
                        </a:rPr>
                        <a:t>数据项名</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含义</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类型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长度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取值范围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与其他数据项的逻辑关系</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03455802"/>
                  </a:ext>
                </a:extLst>
              </a:tr>
              <a:tr h="287516">
                <a:tc>
                  <a:txBody>
                    <a:bodyPr/>
                    <a:lstStyle/>
                    <a:p>
                      <a:pPr algn="ctr"/>
                      <a:r>
                        <a:rPr lang="en-US" sz="1050" kern="100" dirty="0">
                          <a:effectLst/>
                        </a:rPr>
                        <a:t>name</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姓名</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427543286"/>
                  </a:ext>
                </a:extLst>
              </a:tr>
              <a:tr h="287516">
                <a:tc>
                  <a:txBody>
                    <a:bodyPr/>
                    <a:lstStyle/>
                    <a:p>
                      <a:pPr algn="ctr"/>
                      <a:r>
                        <a:rPr lang="en-US" sz="1050" kern="100" dirty="0">
                          <a:effectLst/>
                        </a:rPr>
                        <a:t>password</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密码</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varchar</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860041881"/>
                  </a:ext>
                </a:extLst>
              </a:tr>
              <a:tr h="287516">
                <a:tc>
                  <a:txBody>
                    <a:bodyPr/>
                    <a:lstStyle/>
                    <a:p>
                      <a:pPr algn="ctr"/>
                      <a:r>
                        <a:rPr lang="en-US" sz="1050" kern="100" dirty="0">
                          <a:effectLst/>
                        </a:rPr>
                        <a:t>sex</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性别</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46235281"/>
                  </a:ext>
                </a:extLst>
              </a:tr>
              <a:tr h="287516">
                <a:tc>
                  <a:txBody>
                    <a:bodyPr/>
                    <a:lstStyle/>
                    <a:p>
                      <a:pPr algn="ctr"/>
                      <a:r>
                        <a:rPr lang="en-US" sz="1050" kern="100">
                          <a:effectLst/>
                        </a:rPr>
                        <a:t>time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笔记上传时间</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182209270"/>
                  </a:ext>
                </a:extLst>
              </a:tr>
              <a:tr h="575031">
                <a:tc>
                  <a:txBody>
                    <a:bodyPr/>
                    <a:lstStyle/>
                    <a:p>
                      <a:pPr algn="ctr"/>
                      <a:r>
                        <a:rPr lang="en-US" sz="1050" kern="100">
                          <a:effectLst/>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dirty="0">
                          <a:effectLst/>
                        </a:rPr>
                        <a:t>笔记内容</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err="1">
                          <a:effectLst/>
                        </a:rPr>
                        <a:t>longtext</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4294967295</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2684804231"/>
                  </a:ext>
                </a:extLst>
              </a:tr>
              <a:tr h="287516">
                <a:tc>
                  <a:txBody>
                    <a:bodyPr/>
                    <a:lstStyle/>
                    <a:p>
                      <a:pPr algn="ctr"/>
                      <a:r>
                        <a:rPr lang="en-US" sz="1050" kern="100">
                          <a:effectLst/>
                        </a:rPr>
                        <a:t>status</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笔记审核状态</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-2^31~2^31-1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2882423811"/>
                  </a:ext>
                </a:extLst>
              </a:tr>
              <a:tr h="287516">
                <a:tc>
                  <a:txBody>
                    <a:bodyPr/>
                    <a:lstStyle/>
                    <a:p>
                      <a:pPr algn="ctr"/>
                      <a:r>
                        <a:rPr lang="en-US" sz="1050" kern="100">
                          <a:effectLst/>
                        </a:rPr>
                        <a:t>name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收藏笔记名称</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varchar</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2497025879"/>
                  </a:ext>
                </a:extLst>
              </a:tr>
              <a:tr h="287516">
                <a:tc>
                  <a:txBody>
                    <a:bodyPr/>
                    <a:lstStyle/>
                    <a:p>
                      <a:pPr algn="ctr"/>
                      <a:r>
                        <a:rPr lang="en-US" sz="1050" kern="100">
                          <a:effectLst/>
                        </a:rPr>
                        <a:t>time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笔记收藏时间</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255</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215477340"/>
                  </a:ext>
                </a:extLst>
              </a:tr>
              <a:tr h="287516">
                <a:tc>
                  <a:txBody>
                    <a:bodyPr/>
                    <a:lstStyle/>
                    <a:p>
                      <a:pPr algn="ctr"/>
                      <a:r>
                        <a:rPr lang="en-US" sz="1050" kern="100">
                          <a:effectLst/>
                        </a:rPr>
                        <a:t>foodsld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bigint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-2^63~2^63-1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370752924"/>
                  </a:ext>
                </a:extLst>
              </a:tr>
              <a:tr h="287516">
                <a:tc>
                  <a:txBody>
                    <a:bodyPr/>
                    <a:lstStyle/>
                    <a:p>
                      <a:pPr algn="ctr"/>
                      <a:r>
                        <a:rPr lang="en-US" sz="1050" kern="100">
                          <a:effectLst/>
                        </a:rPr>
                        <a:t>notesld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笔记</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bigint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-2^63~2^63-1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2171456916"/>
                  </a:ext>
                </a:extLst>
              </a:tr>
              <a:tr h="287516">
                <a:tc>
                  <a:txBody>
                    <a:bodyPr/>
                    <a:lstStyle/>
                    <a:p>
                      <a:pPr algn="ctr"/>
                      <a:r>
                        <a:rPr lang="en-US" sz="1050" kern="100">
                          <a:effectLst/>
                        </a:rPr>
                        <a:t>userld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用户</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bigint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-2^63~2^63-1</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586452637"/>
                  </a:ext>
                </a:extLst>
              </a:tr>
              <a:tr h="287516">
                <a:tc>
                  <a:txBody>
                    <a:bodyPr/>
                    <a:lstStyle/>
                    <a:p>
                      <a:pPr algn="ctr"/>
                      <a:r>
                        <a:rPr lang="en-US" sz="1050" kern="100">
                          <a:effectLst/>
                        </a:rPr>
                        <a:t>name</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菜谱名称</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0~65535</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817487923"/>
                  </a:ext>
                </a:extLst>
              </a:tr>
              <a:tr h="287516">
                <a:tc>
                  <a:txBody>
                    <a:bodyPr/>
                    <a:lstStyle/>
                    <a:p>
                      <a:pPr algn="ctr"/>
                      <a:r>
                        <a:rPr lang="en-US" sz="1050" kern="100">
                          <a:effectLst/>
                        </a:rPr>
                        <a:t>description</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菜谱描述</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276813275"/>
                  </a:ext>
                </a:extLst>
              </a:tr>
              <a:tr h="287516">
                <a:tc>
                  <a:txBody>
                    <a:bodyPr/>
                    <a:lstStyle/>
                    <a:p>
                      <a:pPr algn="ctr"/>
                      <a:r>
                        <a:rPr lang="en-US" sz="1050" kern="100">
                          <a:effectLst/>
                        </a:rPr>
                        <a:t>tips</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菜谱标签</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3707005942"/>
                  </a:ext>
                </a:extLst>
              </a:tr>
              <a:tr h="287516">
                <a:tc>
                  <a:txBody>
                    <a:bodyPr/>
                    <a:lstStyle/>
                    <a:p>
                      <a:pPr algn="ctr"/>
                      <a:r>
                        <a:rPr lang="en-US" sz="1050" kern="100">
                          <a:effectLst/>
                        </a:rPr>
                        <a:t>subId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zh-CN" sz="1050" kern="100">
                          <a:effectLst/>
                        </a:rPr>
                        <a:t>菜谱小类</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bigint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a:effectLst/>
                        </a:rPr>
                        <a:t>-2^63~2^63-1</a:t>
                      </a:r>
                      <a:endParaRPr lang="zh-CN" sz="1050" kern="100">
                        <a:effectLst/>
                        <a:latin typeface="Times New Roman" panose="02020603050405020304" pitchFamily="18" charset="0"/>
                        <a:ea typeface="宋体" panose="02010600030101010101" pitchFamily="2" charset="-122"/>
                      </a:endParaRPr>
                    </a:p>
                  </a:txBody>
                  <a:tcPr marL="68580" marR="68580" marT="0" marB="0">
                    <a:solidFill>
                      <a:schemeClr val="bg1"/>
                    </a:solidFill>
                  </a:tcPr>
                </a:tc>
                <a:tc>
                  <a:txBody>
                    <a:bodyPr/>
                    <a:lstStyle/>
                    <a:p>
                      <a:pPr algn="ctr"/>
                      <a:r>
                        <a:rPr lang="en-US"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solidFill>
                      <a:schemeClr val="bg1"/>
                    </a:solidFill>
                  </a:tcPr>
                </a:tc>
                <a:extLst>
                  <a:ext uri="{0D108BD9-81ED-4DB2-BD59-A6C34878D82A}">
                    <a16:rowId xmlns:a16="http://schemas.microsoft.com/office/drawing/2014/main" val="1359869074"/>
                  </a:ext>
                </a:extLst>
              </a:tr>
            </a:tbl>
          </a:graphicData>
        </a:graphic>
      </p:graphicFrame>
    </p:spTree>
    <p:extLst>
      <p:ext uri="{BB962C8B-B14F-4D97-AF65-F5344CB8AC3E}">
        <p14:creationId xmlns:p14="http://schemas.microsoft.com/office/powerpoint/2010/main" val="331836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a:extLst>
              <a:ext uri="{FF2B5EF4-FFF2-40B4-BE49-F238E27FC236}">
                <a16:creationId xmlns:a16="http://schemas.microsoft.com/office/drawing/2014/main" id="{23C4A485-EF83-7CE4-7C4E-BC688100C70E}"/>
              </a:ext>
            </a:extLst>
          </p:cNvPr>
          <p:cNvSpPr txBox="1"/>
          <p:nvPr/>
        </p:nvSpPr>
        <p:spPr>
          <a:xfrm>
            <a:off x="621804" y="548680"/>
            <a:ext cx="2736304" cy="369332"/>
          </a:xfrm>
          <a:prstGeom prst="rect">
            <a:avLst/>
          </a:prstGeom>
          <a:solidFill>
            <a:schemeClr val="accent1">
              <a:lumMod val="60000"/>
              <a:lumOff val="40000"/>
            </a:schemeClr>
          </a:solidFill>
          <a:ln>
            <a:solidFill>
              <a:schemeClr val="accent1"/>
            </a:solidFill>
          </a:ln>
        </p:spPr>
        <p:txBody>
          <a:bodyPr wrap="square" rtlCol="0" anchor="ctr" anchorCtr="1">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数据字典数据项描述</a:t>
            </a:r>
            <a:endParaRPr lang="zh-CN" altLang="en-US" dirty="0"/>
          </a:p>
        </p:txBody>
      </p:sp>
      <p:graphicFrame>
        <p:nvGraphicFramePr>
          <p:cNvPr id="3" name="表格 2">
            <a:extLst>
              <a:ext uri="{FF2B5EF4-FFF2-40B4-BE49-F238E27FC236}">
                <a16:creationId xmlns:a16="http://schemas.microsoft.com/office/drawing/2014/main" id="{BADE2103-E9A9-E5E7-DEB1-36AA8DABC6B9}"/>
              </a:ext>
            </a:extLst>
          </p:cNvPr>
          <p:cNvGraphicFramePr>
            <a:graphicFrameLocks noGrp="1"/>
          </p:cNvGraphicFramePr>
          <p:nvPr>
            <p:extLst>
              <p:ext uri="{D42A27DB-BD31-4B8C-83A1-F6EECF244321}">
                <p14:modId xmlns:p14="http://schemas.microsoft.com/office/powerpoint/2010/main" val="4237599024"/>
              </p:ext>
            </p:extLst>
          </p:nvPr>
        </p:nvGraphicFramePr>
        <p:xfrm>
          <a:off x="693812" y="980728"/>
          <a:ext cx="11233248" cy="5184575"/>
        </p:xfrm>
        <a:graphic>
          <a:graphicData uri="http://schemas.openxmlformats.org/drawingml/2006/table">
            <a:tbl>
              <a:tblPr>
                <a:tableStyleId>{3B4B98B0-60AC-42C2-AFA5-B58CD77FA1E5}</a:tableStyleId>
              </a:tblPr>
              <a:tblGrid>
                <a:gridCol w="1633184">
                  <a:extLst>
                    <a:ext uri="{9D8B030D-6E8A-4147-A177-3AD203B41FA5}">
                      <a16:colId xmlns:a16="http://schemas.microsoft.com/office/drawing/2014/main" val="5468555"/>
                    </a:ext>
                  </a:extLst>
                </a:gridCol>
                <a:gridCol w="2205260">
                  <a:extLst>
                    <a:ext uri="{9D8B030D-6E8A-4147-A177-3AD203B41FA5}">
                      <a16:colId xmlns:a16="http://schemas.microsoft.com/office/drawing/2014/main" val="2938465022"/>
                    </a:ext>
                  </a:extLst>
                </a:gridCol>
                <a:gridCol w="1391963">
                  <a:extLst>
                    <a:ext uri="{9D8B030D-6E8A-4147-A177-3AD203B41FA5}">
                      <a16:colId xmlns:a16="http://schemas.microsoft.com/office/drawing/2014/main" val="2695657856"/>
                    </a:ext>
                  </a:extLst>
                </a:gridCol>
                <a:gridCol w="1680637">
                  <a:extLst>
                    <a:ext uri="{9D8B030D-6E8A-4147-A177-3AD203B41FA5}">
                      <a16:colId xmlns:a16="http://schemas.microsoft.com/office/drawing/2014/main" val="4194770730"/>
                    </a:ext>
                  </a:extLst>
                </a:gridCol>
                <a:gridCol w="1869132">
                  <a:extLst>
                    <a:ext uri="{9D8B030D-6E8A-4147-A177-3AD203B41FA5}">
                      <a16:colId xmlns:a16="http://schemas.microsoft.com/office/drawing/2014/main" val="3049003888"/>
                    </a:ext>
                  </a:extLst>
                </a:gridCol>
                <a:gridCol w="2453072">
                  <a:extLst>
                    <a:ext uri="{9D8B030D-6E8A-4147-A177-3AD203B41FA5}">
                      <a16:colId xmlns:a16="http://schemas.microsoft.com/office/drawing/2014/main" val="1007062442"/>
                    </a:ext>
                  </a:extLst>
                </a:gridCol>
              </a:tblGrid>
              <a:tr h="304975">
                <a:tc>
                  <a:txBody>
                    <a:bodyPr/>
                    <a:lstStyle/>
                    <a:p>
                      <a:pPr algn="ctr"/>
                      <a:r>
                        <a:rPr lang="en-US" sz="1050" kern="100">
                          <a:effectLst/>
                        </a:rPr>
                        <a:t>fileId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文件</a:t>
                      </a:r>
                      <a:r>
                        <a:rPr lang="en-US" sz="105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bigint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-2^63~2^63-1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82596813"/>
                  </a:ext>
                </a:extLst>
              </a:tr>
              <a:tr h="304975">
                <a:tc>
                  <a:txBody>
                    <a:bodyPr/>
                    <a:lstStyle/>
                    <a:p>
                      <a:pPr algn="ctr"/>
                      <a:r>
                        <a:rPr lang="en-US" sz="1050" kern="100">
                          <a:effectLst/>
                        </a:rPr>
                        <a:t>fileName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文件名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27517604"/>
                  </a:ext>
                </a:extLst>
              </a:tr>
              <a:tr h="304975">
                <a:tc>
                  <a:txBody>
                    <a:bodyPr/>
                    <a:lstStyle/>
                    <a:p>
                      <a:pPr algn="ctr"/>
                      <a:r>
                        <a:rPr lang="en-US" sz="1050" kern="100">
                          <a:effectLst/>
                        </a:rPr>
                        <a:t>userName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上传人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00549617"/>
                  </a:ext>
                </a:extLst>
              </a:tr>
              <a:tr h="304975">
                <a:tc>
                  <a:txBody>
                    <a:bodyPr/>
                    <a:lstStyle/>
                    <a:p>
                      <a:pPr algn="ctr"/>
                      <a:r>
                        <a:rPr lang="en-US" sz="1050" kern="100">
                          <a:effectLst/>
                        </a:rPr>
                        <a:t>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资讯名称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71598230"/>
                  </a:ext>
                </a:extLst>
              </a:tr>
              <a:tr h="304975">
                <a:tc>
                  <a:txBody>
                    <a:bodyPr/>
                    <a:lstStyle/>
                    <a:p>
                      <a:pPr algn="ctr"/>
                      <a:r>
                        <a:rPr lang="en-US" sz="1050" kern="100">
                          <a:effectLst/>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资讯内容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text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67778272"/>
                  </a:ext>
                </a:extLst>
              </a:tr>
              <a:tr h="304975">
                <a:tc>
                  <a:txBody>
                    <a:bodyPr/>
                    <a:lstStyle/>
                    <a:p>
                      <a:pPr algn="ctr"/>
                      <a:r>
                        <a:rPr lang="en-US" sz="1050" kern="100">
                          <a:effectLst/>
                        </a:rPr>
                        <a:t>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公告名称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53965663"/>
                  </a:ext>
                </a:extLst>
              </a:tr>
              <a:tr h="609950">
                <a:tc>
                  <a:txBody>
                    <a:bodyPr/>
                    <a:lstStyle/>
                    <a:p>
                      <a:pPr algn="ctr"/>
                      <a:r>
                        <a:rPr lang="en-US" sz="1050" kern="100">
                          <a:effectLst/>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公告内容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longtext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4294967295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82463544"/>
                  </a:ext>
                </a:extLst>
              </a:tr>
              <a:tr h="304975">
                <a:tc>
                  <a:txBody>
                    <a:bodyPr/>
                    <a:lstStyle/>
                    <a:p>
                      <a:pPr algn="ctr"/>
                      <a:r>
                        <a:rPr lang="en-US" sz="1050" kern="100">
                          <a:effectLst/>
                        </a:rPr>
                        <a:t>age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年龄</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8</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-2^31~2^31-1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14435219"/>
                  </a:ext>
                </a:extLst>
              </a:tr>
              <a:tr h="304975">
                <a:tc>
                  <a:txBody>
                    <a:bodyPr/>
                    <a:lstStyle/>
                    <a:p>
                      <a:pPr algn="ctr"/>
                      <a:r>
                        <a:rPr lang="en-US" sz="1050" kern="100">
                          <a:effectLst/>
                        </a:rPr>
                        <a:t>birthday</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生日</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02477392"/>
                  </a:ext>
                </a:extLst>
              </a:tr>
              <a:tr h="304975">
                <a:tc>
                  <a:txBody>
                    <a:bodyPr/>
                    <a:lstStyle/>
                    <a:p>
                      <a:pPr algn="ctr"/>
                      <a:r>
                        <a:rPr lang="en-US" sz="1050" kern="100">
                          <a:effectLst/>
                        </a:rPr>
                        <a:t>phone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手机号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4016802"/>
                  </a:ext>
                </a:extLst>
              </a:tr>
              <a:tr h="304975">
                <a:tc>
                  <a:txBody>
                    <a:bodyPr/>
                    <a:lstStyle/>
                    <a:p>
                      <a:pPr algn="ctr"/>
                      <a:r>
                        <a:rPr lang="en-US" sz="1050" kern="100">
                          <a:effectLst/>
                        </a:rPr>
                        <a:t>address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地址</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70514747"/>
                  </a:ext>
                </a:extLst>
              </a:tr>
              <a:tr h="304975">
                <a:tc>
                  <a:txBody>
                    <a:bodyPr/>
                    <a:lstStyle/>
                    <a:p>
                      <a:pPr algn="ctr"/>
                      <a:r>
                        <a:rPr lang="en-US" sz="1050" kern="100">
                          <a:effectLst/>
                        </a:rPr>
                        <a:t>email</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邮箱</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75798465"/>
                  </a:ext>
                </a:extLst>
              </a:tr>
              <a:tr h="304975">
                <a:tc>
                  <a:txBody>
                    <a:bodyPr/>
                    <a:lstStyle/>
                    <a:p>
                      <a:pPr algn="ctr"/>
                      <a:r>
                        <a:rPr lang="en-US" sz="1050" kern="100">
                          <a:effectLst/>
                        </a:rPr>
                        <a:t>cardId</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身份证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10511337"/>
                  </a:ext>
                </a:extLst>
              </a:tr>
              <a:tr h="304975">
                <a:tc>
                  <a:txBody>
                    <a:bodyPr/>
                    <a:lstStyle/>
                    <a:p>
                      <a:pPr algn="ctr"/>
                      <a:r>
                        <a:rPr lang="en-US" sz="1050" kern="100">
                          <a:effectLst/>
                        </a:rPr>
                        <a:t>name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趣味答题名称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15947959"/>
                  </a:ext>
                </a:extLst>
              </a:tr>
              <a:tr h="304975">
                <a:tc>
                  <a:txBody>
                    <a:bodyPr/>
                    <a:lstStyle/>
                    <a:p>
                      <a:pPr algn="ctr"/>
                      <a:r>
                        <a:rPr lang="en-US" sz="1050" kern="100">
                          <a:effectLst/>
                        </a:rPr>
                        <a:t>content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回答内容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text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2825146"/>
                  </a:ext>
                </a:extLst>
              </a:tr>
              <a:tr h="304975">
                <a:tc>
                  <a:txBody>
                    <a:bodyPr/>
                    <a:lstStyle/>
                    <a:p>
                      <a:pPr algn="ctr"/>
                      <a:r>
                        <a:rPr lang="en-US" sz="1050" kern="100">
                          <a:effectLst/>
                        </a:rPr>
                        <a:t>time</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1050" kern="100">
                          <a:effectLst/>
                        </a:rPr>
                        <a:t>回答时间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varchar</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255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a:effectLst/>
                        </a:rPr>
                        <a:t>0~65535</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92301843"/>
                  </a:ext>
                </a:extLst>
              </a:tr>
            </a:tbl>
          </a:graphicData>
        </a:graphic>
      </p:graphicFrame>
    </p:spTree>
    <p:extLst>
      <p:ext uri="{BB962C8B-B14F-4D97-AF65-F5344CB8AC3E}">
        <p14:creationId xmlns:p14="http://schemas.microsoft.com/office/powerpoint/2010/main" val="339897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322CF940-B065-38F6-8747-DAB62E0E70C1}"/>
              </a:ext>
            </a:extLst>
          </p:cNvPr>
          <p:cNvSpPr txBox="1"/>
          <p:nvPr/>
        </p:nvSpPr>
        <p:spPr>
          <a:xfrm>
            <a:off x="909836" y="980728"/>
            <a:ext cx="2438400" cy="1200329"/>
          </a:xfrm>
          <a:prstGeom prst="rect">
            <a:avLst/>
          </a:prstGeom>
          <a:noFill/>
        </p:spPr>
        <p:txBody>
          <a:bodyPr wrap="square" rtlCol="0">
            <a:spAutoFit/>
          </a:bodyPr>
          <a:lstStyle/>
          <a:p>
            <a:r>
              <a:rPr lang="zh-CN" altLang="en-US" sz="7200" dirty="0">
                <a:latin typeface="+mn-ea"/>
              </a:rPr>
              <a:t>目录</a:t>
            </a:r>
          </a:p>
        </p:txBody>
      </p:sp>
      <p:cxnSp>
        <p:nvCxnSpPr>
          <p:cNvPr id="9" name="直接连接符 8">
            <a:extLst>
              <a:ext uri="{FF2B5EF4-FFF2-40B4-BE49-F238E27FC236}">
                <a16:creationId xmlns:a16="http://schemas.microsoft.com/office/drawing/2014/main" id="{739B8645-D99B-6DA1-ACA5-31B1B8A3ACA5}"/>
              </a:ext>
            </a:extLst>
          </p:cNvPr>
          <p:cNvCxnSpPr/>
          <p:nvPr/>
        </p:nvCxnSpPr>
        <p:spPr>
          <a:xfrm>
            <a:off x="1033661" y="2181057"/>
            <a:ext cx="2314575" cy="0"/>
          </a:xfrm>
          <a:prstGeom prst="line">
            <a:avLst/>
          </a:prstGeom>
          <a:ln>
            <a:solidFill>
              <a:schemeClr val="tx1">
                <a:lumMod val="85000"/>
                <a:lumOff val="15000"/>
              </a:schemeClr>
            </a:solid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2"/>
          </a:lnRef>
          <a:fillRef idx="0">
            <a:schemeClr val="accent2"/>
          </a:fillRef>
          <a:effectRef idx="0">
            <a:schemeClr val="accent2"/>
          </a:effectRef>
          <a:fontRef idx="minor">
            <a:schemeClr val="tx1"/>
          </a:fontRef>
        </p:style>
      </p:cxnSp>
      <p:grpSp>
        <p:nvGrpSpPr>
          <p:cNvPr id="22" name="组合 21">
            <a:extLst>
              <a:ext uri="{FF2B5EF4-FFF2-40B4-BE49-F238E27FC236}">
                <a16:creationId xmlns:a16="http://schemas.microsoft.com/office/drawing/2014/main" id="{6C443A50-CA06-343B-7FBF-2DC174A16555}"/>
              </a:ext>
            </a:extLst>
          </p:cNvPr>
          <p:cNvGrpSpPr/>
          <p:nvPr/>
        </p:nvGrpSpPr>
        <p:grpSpPr>
          <a:xfrm>
            <a:off x="1122128" y="3576508"/>
            <a:ext cx="1826141" cy="1363202"/>
            <a:chOff x="972096" y="2743497"/>
            <a:chExt cx="1826141" cy="1363202"/>
          </a:xfrm>
        </p:grpSpPr>
        <p:grpSp>
          <p:nvGrpSpPr>
            <p:cNvPr id="23" name="组合 22">
              <a:extLst>
                <a:ext uri="{FF2B5EF4-FFF2-40B4-BE49-F238E27FC236}">
                  <a16:creationId xmlns:a16="http://schemas.microsoft.com/office/drawing/2014/main" id="{F028151A-A79C-FAA1-C79A-3CF186F2980C}"/>
                </a:ext>
              </a:extLst>
            </p:cNvPr>
            <p:cNvGrpSpPr/>
            <p:nvPr/>
          </p:nvGrpSpPr>
          <p:grpSpPr>
            <a:xfrm>
              <a:off x="972096" y="2919118"/>
              <a:ext cx="1826141" cy="1187581"/>
              <a:chOff x="6353490" y="1199265"/>
              <a:chExt cx="1826141" cy="1187581"/>
            </a:xfrm>
          </p:grpSpPr>
          <p:sp>
            <p:nvSpPr>
              <p:cNvPr id="25" name="文本框 24">
                <a:extLst>
                  <a:ext uri="{FF2B5EF4-FFF2-40B4-BE49-F238E27FC236}">
                    <a16:creationId xmlns:a16="http://schemas.microsoft.com/office/drawing/2014/main" id="{91CA89B5-B96B-ED7F-B425-4D6C1C95C08E}"/>
                  </a:ext>
                </a:extLst>
              </p:cNvPr>
              <p:cNvSpPr txBox="1"/>
              <p:nvPr/>
            </p:nvSpPr>
            <p:spPr>
              <a:xfrm>
                <a:off x="6353490" y="1199265"/>
                <a:ext cx="1826141"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rPr>
                  <a:t>第一部分</a:t>
                </a:r>
              </a:p>
            </p:txBody>
          </p:sp>
          <p:sp>
            <p:nvSpPr>
              <p:cNvPr id="26" name="文本框 25">
                <a:extLst>
                  <a:ext uri="{FF2B5EF4-FFF2-40B4-BE49-F238E27FC236}">
                    <a16:creationId xmlns:a16="http://schemas.microsoft.com/office/drawing/2014/main" id="{FE82BD8C-A1DE-0EF8-FE02-3D4E8F762D85}"/>
                  </a:ext>
                </a:extLst>
              </p:cNvPr>
              <p:cNvSpPr txBox="1"/>
              <p:nvPr/>
            </p:nvSpPr>
            <p:spPr>
              <a:xfrm>
                <a:off x="6353490" y="1925181"/>
                <a:ext cx="1826141"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rPr>
                  <a:t>引言</a:t>
                </a:r>
                <a:endParaRPr lang="en-US" altLang="zh-CN" sz="2400" spc="-3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endParaRPr>
              </a:p>
            </p:txBody>
          </p:sp>
        </p:grpSp>
        <p:cxnSp>
          <p:nvCxnSpPr>
            <p:cNvPr id="24" name="直接连接符 23">
              <a:extLst>
                <a:ext uri="{FF2B5EF4-FFF2-40B4-BE49-F238E27FC236}">
                  <a16:creationId xmlns:a16="http://schemas.microsoft.com/office/drawing/2014/main" id="{C888A64A-F98C-7EDA-BA3A-EA4A758B2286}"/>
                </a:ext>
              </a:extLst>
            </p:cNvPr>
            <p:cNvCxnSpPr>
              <a:cxnSpLocks/>
            </p:cNvCxnSpPr>
            <p:nvPr/>
          </p:nvCxnSpPr>
          <p:spPr>
            <a:xfrm>
              <a:off x="1079714" y="2743497"/>
              <a:ext cx="50051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F5663AD9-E353-E24D-59E2-D1EC30771CFF}"/>
              </a:ext>
            </a:extLst>
          </p:cNvPr>
          <p:cNvGrpSpPr/>
          <p:nvPr/>
        </p:nvGrpSpPr>
        <p:grpSpPr>
          <a:xfrm>
            <a:off x="3610332" y="3639176"/>
            <a:ext cx="2254065" cy="1363202"/>
            <a:chOff x="3617439" y="2743497"/>
            <a:chExt cx="2254065" cy="1363202"/>
          </a:xfrm>
        </p:grpSpPr>
        <p:grpSp>
          <p:nvGrpSpPr>
            <p:cNvPr id="28" name="组合 27">
              <a:extLst>
                <a:ext uri="{FF2B5EF4-FFF2-40B4-BE49-F238E27FC236}">
                  <a16:creationId xmlns:a16="http://schemas.microsoft.com/office/drawing/2014/main" id="{944F6343-9C43-BC2B-6B45-207364BD07FE}"/>
                </a:ext>
              </a:extLst>
            </p:cNvPr>
            <p:cNvGrpSpPr/>
            <p:nvPr/>
          </p:nvGrpSpPr>
          <p:grpSpPr>
            <a:xfrm>
              <a:off x="3617439" y="2919118"/>
              <a:ext cx="2254065" cy="1187581"/>
              <a:chOff x="6353490" y="1199265"/>
              <a:chExt cx="2254065" cy="1187581"/>
            </a:xfrm>
          </p:grpSpPr>
          <p:sp>
            <p:nvSpPr>
              <p:cNvPr id="30" name="文本框 29">
                <a:extLst>
                  <a:ext uri="{FF2B5EF4-FFF2-40B4-BE49-F238E27FC236}">
                    <a16:creationId xmlns:a16="http://schemas.microsoft.com/office/drawing/2014/main" id="{E6A734EB-84C9-3D1F-CFD9-34F93B6DF003}"/>
                  </a:ext>
                </a:extLst>
              </p:cNvPr>
              <p:cNvSpPr txBox="1"/>
              <p:nvPr/>
            </p:nvSpPr>
            <p:spPr>
              <a:xfrm>
                <a:off x="6353490" y="1199265"/>
                <a:ext cx="1834156"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rPr>
                  <a:t>第二部分</a:t>
                </a:r>
              </a:p>
            </p:txBody>
          </p:sp>
          <p:sp>
            <p:nvSpPr>
              <p:cNvPr id="31" name="文本框 30">
                <a:extLst>
                  <a:ext uri="{FF2B5EF4-FFF2-40B4-BE49-F238E27FC236}">
                    <a16:creationId xmlns:a16="http://schemas.microsoft.com/office/drawing/2014/main" id="{94A30214-95F1-AD5F-5528-1512397B4275}"/>
                  </a:ext>
                </a:extLst>
              </p:cNvPr>
              <p:cNvSpPr txBox="1"/>
              <p:nvPr/>
            </p:nvSpPr>
            <p:spPr>
              <a:xfrm>
                <a:off x="6353490" y="1925181"/>
                <a:ext cx="2254065"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rPr>
                  <a:t>需求说明</a:t>
                </a:r>
                <a:endParaRPr lang="en-US" altLang="zh-CN" sz="2400" spc="-3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endParaRPr>
              </a:p>
            </p:txBody>
          </p:sp>
        </p:grpSp>
        <p:cxnSp>
          <p:nvCxnSpPr>
            <p:cNvPr id="29" name="直接连接符 28">
              <a:extLst>
                <a:ext uri="{FF2B5EF4-FFF2-40B4-BE49-F238E27FC236}">
                  <a16:creationId xmlns:a16="http://schemas.microsoft.com/office/drawing/2014/main" id="{0E4518BF-DAF3-FC1B-6E08-6BB65E14C72A}"/>
                </a:ext>
              </a:extLst>
            </p:cNvPr>
            <p:cNvCxnSpPr>
              <a:cxnSpLocks/>
            </p:cNvCxnSpPr>
            <p:nvPr/>
          </p:nvCxnSpPr>
          <p:spPr>
            <a:xfrm>
              <a:off x="3709732" y="2743497"/>
              <a:ext cx="50051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EC4A9AC0-E6C3-B2F7-B442-00F65C07600B}"/>
              </a:ext>
            </a:extLst>
          </p:cNvPr>
          <p:cNvGrpSpPr/>
          <p:nvPr/>
        </p:nvGrpSpPr>
        <p:grpSpPr>
          <a:xfrm>
            <a:off x="6526460" y="3645024"/>
            <a:ext cx="2254065" cy="1383760"/>
            <a:chOff x="6262782" y="2722939"/>
            <a:chExt cx="2254065" cy="1383760"/>
          </a:xfrm>
        </p:grpSpPr>
        <p:grpSp>
          <p:nvGrpSpPr>
            <p:cNvPr id="33" name="组合 32">
              <a:extLst>
                <a:ext uri="{FF2B5EF4-FFF2-40B4-BE49-F238E27FC236}">
                  <a16:creationId xmlns:a16="http://schemas.microsoft.com/office/drawing/2014/main" id="{8D205546-84EB-9BFA-473B-898A56CA51B4}"/>
                </a:ext>
              </a:extLst>
            </p:cNvPr>
            <p:cNvGrpSpPr/>
            <p:nvPr/>
          </p:nvGrpSpPr>
          <p:grpSpPr>
            <a:xfrm>
              <a:off x="6262782" y="2919118"/>
              <a:ext cx="2254065" cy="1187581"/>
              <a:chOff x="6353490" y="1199265"/>
              <a:chExt cx="2254065" cy="1187581"/>
            </a:xfrm>
          </p:grpSpPr>
          <p:sp>
            <p:nvSpPr>
              <p:cNvPr id="35" name="文本框 34">
                <a:extLst>
                  <a:ext uri="{FF2B5EF4-FFF2-40B4-BE49-F238E27FC236}">
                    <a16:creationId xmlns:a16="http://schemas.microsoft.com/office/drawing/2014/main" id="{F9A47B34-C266-CFB0-F9DE-EF7E63AFBC10}"/>
                  </a:ext>
                </a:extLst>
              </p:cNvPr>
              <p:cNvSpPr txBox="1"/>
              <p:nvPr/>
            </p:nvSpPr>
            <p:spPr>
              <a:xfrm>
                <a:off x="6353490" y="1199265"/>
                <a:ext cx="1826141"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rPr>
                  <a:t>第三部分</a:t>
                </a:r>
              </a:p>
            </p:txBody>
          </p:sp>
          <p:sp>
            <p:nvSpPr>
              <p:cNvPr id="36" name="文本框 35">
                <a:extLst>
                  <a:ext uri="{FF2B5EF4-FFF2-40B4-BE49-F238E27FC236}">
                    <a16:creationId xmlns:a16="http://schemas.microsoft.com/office/drawing/2014/main" id="{BB7DF9CE-2BE5-1712-B473-2A274CD521E7}"/>
                  </a:ext>
                </a:extLst>
              </p:cNvPr>
              <p:cNvSpPr txBox="1"/>
              <p:nvPr/>
            </p:nvSpPr>
            <p:spPr>
              <a:xfrm>
                <a:off x="6353490" y="1925181"/>
                <a:ext cx="2254065"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rPr>
                  <a:t>数据流图</a:t>
                </a:r>
              </a:p>
            </p:txBody>
          </p:sp>
        </p:grpSp>
        <p:cxnSp>
          <p:nvCxnSpPr>
            <p:cNvPr id="34" name="直接连接符 33">
              <a:extLst>
                <a:ext uri="{FF2B5EF4-FFF2-40B4-BE49-F238E27FC236}">
                  <a16:creationId xmlns:a16="http://schemas.microsoft.com/office/drawing/2014/main" id="{B618C534-BC3D-0ECE-204F-5B789619AF72}"/>
                </a:ext>
              </a:extLst>
            </p:cNvPr>
            <p:cNvCxnSpPr>
              <a:cxnSpLocks/>
            </p:cNvCxnSpPr>
            <p:nvPr/>
          </p:nvCxnSpPr>
          <p:spPr>
            <a:xfrm>
              <a:off x="6355075" y="2722939"/>
              <a:ext cx="50051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AD771672-A8F5-6E63-702F-FB560BF38670}"/>
              </a:ext>
            </a:extLst>
          </p:cNvPr>
          <p:cNvGrpSpPr/>
          <p:nvPr/>
        </p:nvGrpSpPr>
        <p:grpSpPr>
          <a:xfrm>
            <a:off x="9226956" y="3639176"/>
            <a:ext cx="2254065" cy="1404318"/>
            <a:chOff x="8908125" y="2702381"/>
            <a:chExt cx="2254065" cy="1404318"/>
          </a:xfrm>
        </p:grpSpPr>
        <p:grpSp>
          <p:nvGrpSpPr>
            <p:cNvPr id="38" name="组合 37">
              <a:extLst>
                <a:ext uri="{FF2B5EF4-FFF2-40B4-BE49-F238E27FC236}">
                  <a16:creationId xmlns:a16="http://schemas.microsoft.com/office/drawing/2014/main" id="{36EE639B-EDD5-8EC4-1484-5FF3452BD5F4}"/>
                </a:ext>
              </a:extLst>
            </p:cNvPr>
            <p:cNvGrpSpPr/>
            <p:nvPr/>
          </p:nvGrpSpPr>
          <p:grpSpPr>
            <a:xfrm>
              <a:off x="8908125" y="2919118"/>
              <a:ext cx="2254065" cy="1187581"/>
              <a:chOff x="6353490" y="1199265"/>
              <a:chExt cx="2254065" cy="1187581"/>
            </a:xfrm>
          </p:grpSpPr>
          <p:sp>
            <p:nvSpPr>
              <p:cNvPr id="40" name="文本框 39">
                <a:extLst>
                  <a:ext uri="{FF2B5EF4-FFF2-40B4-BE49-F238E27FC236}">
                    <a16:creationId xmlns:a16="http://schemas.microsoft.com/office/drawing/2014/main" id="{9B6F82FD-C395-002B-CE1E-EEAD9FF9F0AB}"/>
                  </a:ext>
                </a:extLst>
              </p:cNvPr>
              <p:cNvSpPr txBox="1"/>
              <p:nvPr/>
            </p:nvSpPr>
            <p:spPr>
              <a:xfrm>
                <a:off x="6353490" y="1199265"/>
                <a:ext cx="1826141"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rPr>
                  <a:t>第四部分</a:t>
                </a:r>
              </a:p>
            </p:txBody>
          </p:sp>
          <p:sp>
            <p:nvSpPr>
              <p:cNvPr id="41" name="文本框 40">
                <a:extLst>
                  <a:ext uri="{FF2B5EF4-FFF2-40B4-BE49-F238E27FC236}">
                    <a16:creationId xmlns:a16="http://schemas.microsoft.com/office/drawing/2014/main" id="{C3134D5D-5548-BDFF-9821-B928DECFDF02}"/>
                  </a:ext>
                </a:extLst>
              </p:cNvPr>
              <p:cNvSpPr txBox="1"/>
              <p:nvPr/>
            </p:nvSpPr>
            <p:spPr>
              <a:xfrm>
                <a:off x="6353490" y="1925181"/>
                <a:ext cx="2254065" cy="461665"/>
              </a:xfrm>
              <a:prstGeom prst="rect">
                <a:avLst/>
              </a:prstGeom>
              <a:noFill/>
            </p:spPr>
            <p:txBody>
              <a:bodyPr wrap="square" rtlCol="0">
                <a:spAutoFit/>
              </a:bodyPr>
              <a:lstStyle/>
              <a:p>
                <a:pPr algn="dist"/>
                <a:r>
                  <a:rPr lang="zh-CN" altLang="en-US" sz="2400" spc="-3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rPr>
                  <a:t>数据字典</a:t>
                </a:r>
                <a:endParaRPr lang="en-US" altLang="zh-CN" sz="2400" spc="-300" dirty="0">
                  <a:solidFill>
                    <a:schemeClr val="tx1">
                      <a:lumMod val="75000"/>
                      <a:lumOff val="25000"/>
                    </a:schemeClr>
                  </a:solidFill>
                  <a:latin typeface="字魂160号-檀宋" panose="00000500000000000000" pitchFamily="2" charset="-122"/>
                  <a:ea typeface="字魂160号-檀宋" panose="00000500000000000000" pitchFamily="2" charset="-122"/>
                  <a:cs typeface="字魂105号-简雅黑" panose="00000500000000000000" pitchFamily="2" charset="-122"/>
                  <a:sym typeface="字魂160号-檀宋" panose="00000500000000000000" pitchFamily="2" charset="-122"/>
                </a:endParaRPr>
              </a:p>
            </p:txBody>
          </p:sp>
        </p:grpSp>
        <p:cxnSp>
          <p:nvCxnSpPr>
            <p:cNvPr id="39" name="直接连接符 38">
              <a:extLst>
                <a:ext uri="{FF2B5EF4-FFF2-40B4-BE49-F238E27FC236}">
                  <a16:creationId xmlns:a16="http://schemas.microsoft.com/office/drawing/2014/main" id="{EEB03365-3710-E5AF-38D3-0DE447F8C502}"/>
                </a:ext>
              </a:extLst>
            </p:cNvPr>
            <p:cNvCxnSpPr>
              <a:cxnSpLocks/>
            </p:cNvCxnSpPr>
            <p:nvPr/>
          </p:nvCxnSpPr>
          <p:spPr>
            <a:xfrm>
              <a:off x="9000418" y="2702381"/>
              <a:ext cx="50051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1000" fill="hold"/>
                                        <p:tgtEl>
                                          <p:spTgt spid="22"/>
                                        </p:tgtEl>
                                        <p:attrNameLst>
                                          <p:attrName>ppt_x</p:attrName>
                                        </p:attrNameLst>
                                      </p:cBhvr>
                                      <p:tavLst>
                                        <p:tav tm="0">
                                          <p:val>
                                            <p:strVal val="0-#ppt_w/2"/>
                                          </p:val>
                                        </p:tav>
                                        <p:tav tm="100000">
                                          <p:val>
                                            <p:strVal val="#ppt_x"/>
                                          </p:val>
                                        </p:tav>
                                      </p:tavLst>
                                    </p:anim>
                                    <p:anim calcmode="lin" valueType="num">
                                      <p:cBhvr additive="base">
                                        <p:cTn id="17" dur="1000" fill="hold"/>
                                        <p:tgtEl>
                                          <p:spTgt spid="2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1000" fill="hold"/>
                                        <p:tgtEl>
                                          <p:spTgt spid="27"/>
                                        </p:tgtEl>
                                        <p:attrNameLst>
                                          <p:attrName>ppt_x</p:attrName>
                                        </p:attrNameLst>
                                      </p:cBhvr>
                                      <p:tavLst>
                                        <p:tav tm="0">
                                          <p:val>
                                            <p:strVal val="0-#ppt_w/2"/>
                                          </p:val>
                                        </p:tav>
                                        <p:tav tm="100000">
                                          <p:val>
                                            <p:strVal val="#ppt_x"/>
                                          </p:val>
                                        </p:tav>
                                      </p:tavLst>
                                    </p:anim>
                                    <p:anim calcmode="lin" valueType="num">
                                      <p:cBhvr additive="base">
                                        <p:cTn id="21" dur="1000" fill="hold"/>
                                        <p:tgtEl>
                                          <p:spTgt spid="27"/>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1000" fill="hold"/>
                                        <p:tgtEl>
                                          <p:spTgt spid="32"/>
                                        </p:tgtEl>
                                        <p:attrNameLst>
                                          <p:attrName>ppt_x</p:attrName>
                                        </p:attrNameLst>
                                      </p:cBhvr>
                                      <p:tavLst>
                                        <p:tav tm="0">
                                          <p:val>
                                            <p:strVal val="0-#ppt_w/2"/>
                                          </p:val>
                                        </p:tav>
                                        <p:tav tm="100000">
                                          <p:val>
                                            <p:strVal val="#ppt_x"/>
                                          </p:val>
                                        </p:tav>
                                      </p:tavLst>
                                    </p:anim>
                                    <p:anim calcmode="lin" valueType="num">
                                      <p:cBhvr additive="base">
                                        <p:cTn id="25" dur="1000" fill="hold"/>
                                        <p:tgtEl>
                                          <p:spTgt spid="32"/>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1000" fill="hold"/>
                                        <p:tgtEl>
                                          <p:spTgt spid="37"/>
                                        </p:tgtEl>
                                        <p:attrNameLst>
                                          <p:attrName>ppt_x</p:attrName>
                                        </p:attrNameLst>
                                      </p:cBhvr>
                                      <p:tavLst>
                                        <p:tav tm="0">
                                          <p:val>
                                            <p:strVal val="0-#ppt_w/2"/>
                                          </p:val>
                                        </p:tav>
                                        <p:tav tm="100000">
                                          <p:val>
                                            <p:strVal val="#ppt_x"/>
                                          </p:val>
                                        </p:tav>
                                      </p:tavLst>
                                    </p:anim>
                                    <p:anim calcmode="lin" valueType="num">
                                      <p:cBhvr additive="base">
                                        <p:cTn id="29" dur="10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a:t>1.</a:t>
            </a:r>
            <a:r>
              <a:rPr lang="zh-CN" altLang="en-US" dirty="0"/>
              <a:t>引言</a:t>
            </a:r>
            <a:endParaRPr lang="zh-CN" altLang="en-US" dirty="0">
              <a:latin typeface="Microsoft YaHei UI" panose="020B0503020204020204" pitchFamily="34" charset="-122"/>
              <a:ea typeface="Microsoft YaHei UI" panose="020B0503020204020204" pitchFamily="34" charset="-122"/>
            </a:endParaRPr>
          </a:p>
        </p:txBody>
      </p:sp>
      <p:sp>
        <p:nvSpPr>
          <p:cNvPr id="2" name="内容占位符 1"/>
          <p:cNvSpPr>
            <a:spLocks noGrp="1"/>
          </p:cNvSpPr>
          <p:nvPr>
            <p:ph idx="1"/>
          </p:nvPr>
        </p:nvSpPr>
        <p:spPr/>
        <p:txBody>
          <a:bodyPr rtlCol="0">
            <a:normAutofit fontScale="92500" lnSpcReduction="10000"/>
          </a:bodyPr>
          <a:lstStyle/>
          <a:p>
            <a:pPr marL="0" indent="684000">
              <a:buNone/>
            </a:pPr>
            <a:r>
              <a:rPr lang="zh-CN" altLang="zh-CN" sz="2800" kern="100" dirty="0">
                <a:effectLst/>
                <a:latin typeface="Times New Roman" panose="02020603050405020304" pitchFamily="18" charset="0"/>
                <a:ea typeface="宋体" panose="02010600030101010101" pitchFamily="2" charset="-122"/>
              </a:rPr>
              <a:t>美食是一种文化，也是一种生活方式。在这个快节奏的现代社会中，越来越多的人意识到美食的重要性，并且希望能够分享自己的美食经验和感受。然而，现有的美食分享平台存在着信息不够全面、难以获取真实评价、缺乏交互性等问题，使得用户无法真正地享受到美食分享的乐趣和价值。因此，我们决定创建一个全新的美食分享平台，致力于为用户提供更加全面、真实、互动的美食分享体验。在这个平台上，用户可以分享自己的烹饪技巧和心得、发现新的美食灵感、获取真实的美食评价和推荐，并与来自世界各地的美食爱好者交流互动。我们相信，这个平台将成为一个真正意义上的美食分享社区，让更多的人享受到美食带来的快乐和满足。</a:t>
            </a:r>
          </a:p>
          <a:p>
            <a:pPr marL="0" indent="0" rtl="0">
              <a:buNone/>
            </a:pP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C0B809F-A86F-4E23-446D-5DCD06768195}"/>
              </a:ext>
            </a:extLst>
          </p:cNvPr>
          <p:cNvSpPr/>
          <p:nvPr/>
        </p:nvSpPr>
        <p:spPr>
          <a:xfrm>
            <a:off x="605418" y="410946"/>
            <a:ext cx="3258003" cy="866982"/>
          </a:xfrm>
          <a:prstGeom prst="rect">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字魂160号-檀宋" panose="00000500000000000000" pitchFamily="2" charset="-122"/>
              <a:ea typeface="字魂160号-檀宋" panose="00000500000000000000" pitchFamily="2" charset="-122"/>
              <a:sym typeface="字魂160号-檀宋" panose="00000500000000000000" pitchFamily="2" charset="-122"/>
            </a:endParaRPr>
          </a:p>
        </p:txBody>
      </p:sp>
      <p:sp>
        <p:nvSpPr>
          <p:cNvPr id="12" name="矩形 11">
            <a:extLst>
              <a:ext uri="{FF2B5EF4-FFF2-40B4-BE49-F238E27FC236}">
                <a16:creationId xmlns:a16="http://schemas.microsoft.com/office/drawing/2014/main" id="{B23C6DFE-E00D-322E-CA85-0DE618787567}"/>
              </a:ext>
            </a:extLst>
          </p:cNvPr>
          <p:cNvSpPr/>
          <p:nvPr/>
        </p:nvSpPr>
        <p:spPr>
          <a:xfrm>
            <a:off x="636908" y="401635"/>
            <a:ext cx="3131366" cy="689612"/>
          </a:xfrm>
          <a:prstGeom prst="rect">
            <a:avLst/>
          </a:prstGeom>
        </p:spPr>
        <p:txBody>
          <a:bodyPr wrap="square">
            <a:spAutoFit/>
          </a:bodyPr>
          <a:lstStyle/>
          <a:p>
            <a:pPr>
              <a:lnSpc>
                <a:spcPct val="240000"/>
              </a:lnSpc>
              <a:spcBef>
                <a:spcPts val="600"/>
              </a:spcBef>
              <a:spcAft>
                <a:spcPts val="600"/>
              </a:spcAft>
            </a:pPr>
            <a:r>
              <a:rPr lang="en-US" altLang="zh-CN" sz="2000" b="1" kern="2200" dirty="0">
                <a:latin typeface="黑体" panose="02010609060101010101" pitchFamily="49" charset="-122"/>
                <a:ea typeface="黑体" panose="02010609060101010101" pitchFamily="49" charset="-122"/>
              </a:rPr>
              <a:t>1.1 </a:t>
            </a:r>
            <a:r>
              <a:rPr lang="zh-CN" altLang="en-US" sz="2000" b="1" kern="2200" dirty="0">
                <a:latin typeface="黑体" panose="02010609060101010101" pitchFamily="49" charset="-122"/>
                <a:ea typeface="黑体" panose="02010609060101010101" pitchFamily="49" charset="-122"/>
              </a:rPr>
              <a:t>需求分析任务与目的</a:t>
            </a:r>
            <a:endParaRPr lang="zh-CN" altLang="zh-CN" sz="2000" b="1" kern="2200" dirty="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B7CAE6F0-B52F-669C-BA76-67B28DA85BB6}"/>
              </a:ext>
            </a:extLst>
          </p:cNvPr>
          <p:cNvSpPr txBox="1"/>
          <p:nvPr/>
        </p:nvSpPr>
        <p:spPr>
          <a:xfrm>
            <a:off x="4781800" y="1556792"/>
            <a:ext cx="2625223"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需求分析任务</a:t>
            </a:r>
          </a:p>
        </p:txBody>
      </p:sp>
      <p:sp>
        <p:nvSpPr>
          <p:cNvPr id="15" name="矩形 14">
            <a:extLst>
              <a:ext uri="{FF2B5EF4-FFF2-40B4-BE49-F238E27FC236}">
                <a16:creationId xmlns:a16="http://schemas.microsoft.com/office/drawing/2014/main" id="{6B615B96-AE0F-4050-724D-ACF89963DB5A}"/>
              </a:ext>
            </a:extLst>
          </p:cNvPr>
          <p:cNvSpPr/>
          <p:nvPr/>
        </p:nvSpPr>
        <p:spPr>
          <a:xfrm>
            <a:off x="682169" y="3504587"/>
            <a:ext cx="2060749" cy="888256"/>
          </a:xfrm>
          <a:prstGeom prst="rect">
            <a:avLst/>
          </a:prstGeom>
        </p:spPr>
        <p:txBody>
          <a:bodyPr wrap="square">
            <a:spAutoFit/>
          </a:bodyPr>
          <a:lstStyle/>
          <a:p>
            <a:pPr indent="304800" algn="just">
              <a:lnSpc>
                <a:spcPct val="150000"/>
              </a:lnSpc>
              <a:spcAft>
                <a:spcPts val="0"/>
              </a:spcAft>
            </a:pPr>
            <a:r>
              <a:rPr lang="zh-CN" altLang="zh-CN" sz="1200" kern="100" dirty="0">
                <a:latin typeface="Times New Roman" panose="02020603050405020304" pitchFamily="18" charset="0"/>
                <a:ea typeface="宋体" panose="02010600030101010101" pitchFamily="2" charset="-122"/>
              </a:rPr>
              <a:t>①</a:t>
            </a:r>
            <a:r>
              <a:rPr lang="zh-CN" altLang="en-US" sz="1200" kern="100" dirty="0">
                <a:latin typeface="Times New Roman" panose="02020603050405020304" pitchFamily="18" charset="0"/>
                <a:ea typeface="宋体" panose="02010600030101010101" pitchFamily="2" charset="-122"/>
              </a:rPr>
              <a:t>确定系统的用户类型和角色，包括游客、普通用户、管理员等</a:t>
            </a:r>
            <a:r>
              <a:rPr lang="zh-CN" altLang="zh-CN" sz="1200" kern="100" dirty="0">
                <a:latin typeface="Times New Roman" panose="02020603050405020304" pitchFamily="18" charset="0"/>
                <a:ea typeface="宋体" panose="02010600030101010101" pitchFamily="2" charset="-122"/>
              </a:rPr>
              <a:t>。</a:t>
            </a:r>
            <a:endParaRPr lang="zh-CN" altLang="zh-CN" sz="1200" kern="100" dirty="0">
              <a:effectLst/>
              <a:latin typeface="Times New Roman" panose="02020603050405020304" pitchFamily="18" charset="0"/>
              <a:ea typeface="宋体" panose="02010600030101010101" pitchFamily="2" charset="-122"/>
            </a:endParaRPr>
          </a:p>
        </p:txBody>
      </p:sp>
      <p:sp>
        <p:nvSpPr>
          <p:cNvPr id="16" name="矩形 15">
            <a:extLst>
              <a:ext uri="{FF2B5EF4-FFF2-40B4-BE49-F238E27FC236}">
                <a16:creationId xmlns:a16="http://schemas.microsoft.com/office/drawing/2014/main" id="{A1C831BB-0F8C-7811-B7E1-E4D3D8686DBE}"/>
              </a:ext>
            </a:extLst>
          </p:cNvPr>
          <p:cNvSpPr/>
          <p:nvPr/>
        </p:nvSpPr>
        <p:spPr>
          <a:xfrm>
            <a:off x="2999481" y="3504587"/>
            <a:ext cx="1779199" cy="1165255"/>
          </a:xfrm>
          <a:prstGeom prst="rect">
            <a:avLst/>
          </a:prstGeom>
        </p:spPr>
        <p:txBody>
          <a:bodyPr wrap="square">
            <a:spAutoFit/>
          </a:bodyPr>
          <a:lstStyle/>
          <a:p>
            <a:pPr indent="304800" algn="just">
              <a:lnSpc>
                <a:spcPct val="150000"/>
              </a:lnSpc>
              <a:spcAft>
                <a:spcPts val="0"/>
              </a:spcAft>
            </a:pPr>
            <a:r>
              <a:rPr lang="zh-CN" altLang="zh-CN" sz="1200" kern="100" dirty="0">
                <a:latin typeface="Times New Roman" panose="02020603050405020304" pitchFamily="18" charset="0"/>
                <a:ea typeface="宋体" panose="02010600030101010101" pitchFamily="2" charset="-122"/>
              </a:rPr>
              <a:t>②</a:t>
            </a:r>
            <a:r>
              <a:rPr lang="zh-CN" altLang="en-US" sz="1200" kern="100" dirty="0">
                <a:latin typeface="Times New Roman" panose="02020603050405020304" pitchFamily="18" charset="0"/>
                <a:ea typeface="宋体" panose="02010600030101010101" pitchFamily="2" charset="-122"/>
              </a:rPr>
              <a:t>确定系统的功能模块，包括用户登录、个人信息管理、美食分享、浏览和搜索等。</a:t>
            </a:r>
            <a:endParaRPr lang="zh-CN" altLang="zh-CN" sz="1200" kern="100" dirty="0">
              <a:effectLst/>
              <a:latin typeface="Times New Roman" panose="02020603050405020304" pitchFamily="18" charset="0"/>
              <a:ea typeface="宋体" panose="02010600030101010101" pitchFamily="2" charset="-122"/>
            </a:endParaRPr>
          </a:p>
        </p:txBody>
      </p:sp>
      <p:sp>
        <p:nvSpPr>
          <p:cNvPr id="17" name="矩形 16">
            <a:extLst>
              <a:ext uri="{FF2B5EF4-FFF2-40B4-BE49-F238E27FC236}">
                <a16:creationId xmlns:a16="http://schemas.microsoft.com/office/drawing/2014/main" id="{E8326A58-7A44-7256-A375-7BBBE149BB0F}"/>
              </a:ext>
            </a:extLst>
          </p:cNvPr>
          <p:cNvSpPr/>
          <p:nvPr/>
        </p:nvSpPr>
        <p:spPr>
          <a:xfrm>
            <a:off x="5035243" y="3504587"/>
            <a:ext cx="1707837" cy="1165255"/>
          </a:xfrm>
          <a:prstGeom prst="rect">
            <a:avLst/>
          </a:prstGeom>
        </p:spPr>
        <p:txBody>
          <a:bodyPr wrap="square">
            <a:spAutoFit/>
          </a:bodyPr>
          <a:lstStyle/>
          <a:p>
            <a:pPr indent="304800" algn="just">
              <a:lnSpc>
                <a:spcPct val="150000"/>
              </a:lnSpc>
              <a:spcAft>
                <a:spcPts val="0"/>
              </a:spcAft>
            </a:pPr>
            <a:r>
              <a:rPr lang="zh-CN" altLang="zh-CN" sz="1200" kern="100" dirty="0">
                <a:latin typeface="Times New Roman" panose="02020603050405020304" pitchFamily="18" charset="0"/>
                <a:ea typeface="宋体" panose="02010600030101010101" pitchFamily="2" charset="-122"/>
              </a:rPr>
              <a:t>③</a:t>
            </a:r>
            <a:r>
              <a:rPr lang="zh-CN" altLang="en-US" sz="1200" kern="100" dirty="0">
                <a:latin typeface="Times New Roman" panose="02020603050405020304" pitchFamily="18" charset="0"/>
                <a:ea typeface="宋体" panose="02010600030101010101" pitchFamily="2" charset="-122"/>
              </a:rPr>
              <a:t>设计系统的数据结构和数据库，包括用户信息、美食信息、评论信息等。</a:t>
            </a:r>
            <a:endParaRPr lang="zh-CN" altLang="zh-CN" sz="1200" kern="100" dirty="0">
              <a:effectLst/>
              <a:latin typeface="Times New Roman" panose="02020603050405020304" pitchFamily="18" charset="0"/>
              <a:ea typeface="宋体" panose="02010600030101010101" pitchFamily="2" charset="-122"/>
            </a:endParaRPr>
          </a:p>
        </p:txBody>
      </p:sp>
      <p:sp>
        <p:nvSpPr>
          <p:cNvPr id="18" name="矩形 17">
            <a:extLst>
              <a:ext uri="{FF2B5EF4-FFF2-40B4-BE49-F238E27FC236}">
                <a16:creationId xmlns:a16="http://schemas.microsoft.com/office/drawing/2014/main" id="{EF0226BA-EB9C-47A3-8BA7-DA1D5B26C048}"/>
              </a:ext>
            </a:extLst>
          </p:cNvPr>
          <p:cNvSpPr/>
          <p:nvPr/>
        </p:nvSpPr>
        <p:spPr>
          <a:xfrm>
            <a:off x="6999643" y="3504587"/>
            <a:ext cx="1468168" cy="1442254"/>
          </a:xfrm>
          <a:prstGeom prst="rect">
            <a:avLst/>
          </a:prstGeom>
        </p:spPr>
        <p:txBody>
          <a:bodyPr wrap="square">
            <a:spAutoFit/>
          </a:bodyPr>
          <a:lstStyle/>
          <a:p>
            <a:pPr indent="304800" algn="just">
              <a:lnSpc>
                <a:spcPct val="150000"/>
              </a:lnSpc>
              <a:spcAft>
                <a:spcPts val="0"/>
              </a:spcAft>
            </a:pPr>
            <a:r>
              <a:rPr lang="zh-CN" altLang="zh-CN" sz="1200" kern="100" dirty="0">
                <a:latin typeface="Times New Roman" panose="02020603050405020304" pitchFamily="18" charset="0"/>
                <a:ea typeface="宋体" panose="02010600030101010101" pitchFamily="2" charset="-122"/>
              </a:rPr>
              <a:t>④</a:t>
            </a:r>
            <a:r>
              <a:rPr lang="zh-CN" altLang="en-US" sz="1200" kern="100" dirty="0">
                <a:latin typeface="Times New Roman" panose="02020603050405020304" pitchFamily="18" charset="0"/>
                <a:ea typeface="宋体" panose="02010600030101010101" pitchFamily="2" charset="-122"/>
              </a:rPr>
              <a:t>确定系统的技术架构和开发工具，包括前端技术、后端技术、数据库技术等。</a:t>
            </a:r>
            <a:endParaRPr lang="zh-CN" altLang="zh-CN" sz="1200" kern="100" dirty="0">
              <a:effectLst/>
              <a:latin typeface="Times New Roman" panose="02020603050405020304" pitchFamily="18" charset="0"/>
              <a:ea typeface="宋体" panose="02010600030101010101" pitchFamily="2" charset="-122"/>
            </a:endParaRPr>
          </a:p>
        </p:txBody>
      </p:sp>
      <p:sp>
        <p:nvSpPr>
          <p:cNvPr id="19" name="矩形 18">
            <a:extLst>
              <a:ext uri="{FF2B5EF4-FFF2-40B4-BE49-F238E27FC236}">
                <a16:creationId xmlns:a16="http://schemas.microsoft.com/office/drawing/2014/main" id="{2FFA4F25-4F56-1D0E-D57B-E009D1AF740E}"/>
              </a:ext>
            </a:extLst>
          </p:cNvPr>
          <p:cNvSpPr/>
          <p:nvPr/>
        </p:nvSpPr>
        <p:spPr>
          <a:xfrm>
            <a:off x="8724374" y="3504587"/>
            <a:ext cx="1769018" cy="888256"/>
          </a:xfrm>
          <a:prstGeom prst="rect">
            <a:avLst/>
          </a:prstGeom>
        </p:spPr>
        <p:txBody>
          <a:bodyPr wrap="square">
            <a:spAutoFit/>
          </a:bodyPr>
          <a:lstStyle/>
          <a:p>
            <a:pPr indent="304800" algn="just">
              <a:lnSpc>
                <a:spcPct val="150000"/>
              </a:lnSpc>
              <a:spcAft>
                <a:spcPts val="0"/>
              </a:spcAft>
            </a:pPr>
            <a:r>
              <a:rPr lang="zh-CN" altLang="zh-CN" sz="1200" kern="100" dirty="0">
                <a:latin typeface="Times New Roman" panose="02020603050405020304" pitchFamily="18" charset="0"/>
                <a:ea typeface="宋体" panose="02010600030101010101" pitchFamily="2" charset="-122"/>
              </a:rPr>
              <a:t>⑤</a:t>
            </a:r>
            <a:r>
              <a:rPr lang="zh-CN" altLang="en-US" sz="1200" kern="100" dirty="0">
                <a:latin typeface="Times New Roman" panose="02020603050405020304" pitchFamily="18" charset="0"/>
                <a:ea typeface="宋体" panose="02010600030101010101" pitchFamily="2" charset="-122"/>
              </a:rPr>
              <a:t>设计系统的界面和交互流程，包括用户界面、管理员界面等。</a:t>
            </a:r>
            <a:endParaRPr lang="zh-CN" altLang="zh-CN" sz="1200" kern="100" dirty="0">
              <a:effectLst/>
              <a:latin typeface="Times New Roman" panose="02020603050405020304" pitchFamily="18" charset="0"/>
              <a:ea typeface="宋体" panose="02010600030101010101" pitchFamily="2" charset="-122"/>
            </a:endParaRPr>
          </a:p>
        </p:txBody>
      </p:sp>
      <p:sp>
        <p:nvSpPr>
          <p:cNvPr id="20" name="半闭框 19">
            <a:extLst>
              <a:ext uri="{FF2B5EF4-FFF2-40B4-BE49-F238E27FC236}">
                <a16:creationId xmlns:a16="http://schemas.microsoft.com/office/drawing/2014/main" id="{A8D40DEE-35DA-E34F-972B-3882171620DD}"/>
              </a:ext>
            </a:extLst>
          </p:cNvPr>
          <p:cNvSpPr/>
          <p:nvPr/>
        </p:nvSpPr>
        <p:spPr>
          <a:xfrm>
            <a:off x="333772" y="2708920"/>
            <a:ext cx="1361661" cy="1224136"/>
          </a:xfrm>
          <a:prstGeom prst="halfFram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err="1">
              <a:solidFill>
                <a:schemeClr val="tx1"/>
              </a:solidFill>
            </a:endParaRPr>
          </a:p>
        </p:txBody>
      </p:sp>
      <p:sp>
        <p:nvSpPr>
          <p:cNvPr id="22" name="半闭框 21">
            <a:extLst>
              <a:ext uri="{FF2B5EF4-FFF2-40B4-BE49-F238E27FC236}">
                <a16:creationId xmlns:a16="http://schemas.microsoft.com/office/drawing/2014/main" id="{377C41AF-DC86-CC12-852D-E02DD193EC00}"/>
              </a:ext>
            </a:extLst>
          </p:cNvPr>
          <p:cNvSpPr/>
          <p:nvPr/>
        </p:nvSpPr>
        <p:spPr>
          <a:xfrm rot="5400000">
            <a:off x="10007943" y="2816932"/>
            <a:ext cx="1361661" cy="1224136"/>
          </a:xfrm>
          <a:prstGeom prst="halfFram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err="1">
              <a:solidFill>
                <a:schemeClr val="tx1"/>
              </a:solidFill>
            </a:endParaRP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558A78D-CF14-2CC8-90E8-30AAC91C7308}"/>
              </a:ext>
            </a:extLst>
          </p:cNvPr>
          <p:cNvSpPr txBox="1"/>
          <p:nvPr/>
        </p:nvSpPr>
        <p:spPr>
          <a:xfrm>
            <a:off x="1197868" y="1844824"/>
            <a:ext cx="592532" cy="2677656"/>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需求分析目的</a:t>
            </a:r>
          </a:p>
        </p:txBody>
      </p:sp>
      <p:sp>
        <p:nvSpPr>
          <p:cNvPr id="10" name="左大括号 9">
            <a:extLst>
              <a:ext uri="{FF2B5EF4-FFF2-40B4-BE49-F238E27FC236}">
                <a16:creationId xmlns:a16="http://schemas.microsoft.com/office/drawing/2014/main" id="{E4384847-0C5F-2F1B-1E92-B9F90C4194F7}"/>
              </a:ext>
            </a:extLst>
          </p:cNvPr>
          <p:cNvSpPr/>
          <p:nvPr/>
        </p:nvSpPr>
        <p:spPr>
          <a:xfrm>
            <a:off x="1862998" y="903326"/>
            <a:ext cx="1008112" cy="495029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CD6F527-C235-F6AB-C611-C63A0244B134}"/>
              </a:ext>
            </a:extLst>
          </p:cNvPr>
          <p:cNvSpPr txBox="1"/>
          <p:nvPr/>
        </p:nvSpPr>
        <p:spPr>
          <a:xfrm>
            <a:off x="2737982" y="1025746"/>
            <a:ext cx="7748917" cy="4689254"/>
          </a:xfrm>
          <a:prstGeom prst="rect">
            <a:avLst/>
          </a:prstGeom>
          <a:solidFill>
            <a:schemeClr val="bg1"/>
          </a:solidFill>
          <a:ln>
            <a:solidFill>
              <a:schemeClr val="accent1"/>
            </a:solidFill>
          </a:ln>
        </p:spPr>
        <p:txBody>
          <a:bodyPr wrap="square" rtlCol="0" anchor="ctr" anchorCtr="1">
            <a:spAutoFit/>
          </a:bodyPr>
          <a:lstStyle/>
          <a:p>
            <a:pPr algn="just">
              <a:lnSpc>
                <a:spcPct val="150000"/>
              </a:lnSpc>
            </a:pPr>
            <a:r>
              <a:rPr lang="en-US" altLang="zh-CN" sz="2000" kern="100" dirty="0">
                <a:effectLst/>
                <a:latin typeface="Times New Roman" panose="02020603050405020304" pitchFamily="18" charset="0"/>
                <a:ea typeface="宋体" panose="02010600030101010101" pitchFamily="2" charset="-122"/>
              </a:rPr>
              <a:t>1. </a:t>
            </a:r>
            <a:r>
              <a:rPr lang="zh-CN" altLang="zh-CN" sz="2000" kern="100" dirty="0">
                <a:effectLst/>
                <a:latin typeface="Times New Roman" panose="02020603050405020304" pitchFamily="18" charset="0"/>
                <a:ea typeface="宋体" panose="02010600030101010101" pitchFamily="2" charset="-122"/>
              </a:rPr>
              <a:t>提供一个全新的美食分享平台，为用户提供更加全面、真实、互动的美食分享体验。</a:t>
            </a:r>
          </a:p>
          <a:p>
            <a:pPr algn="just">
              <a:lnSpc>
                <a:spcPct val="150000"/>
              </a:lnSpc>
            </a:pPr>
            <a:r>
              <a:rPr lang="en-US" altLang="zh-CN" sz="2000" kern="100" dirty="0">
                <a:effectLst/>
                <a:latin typeface="Times New Roman" panose="02020603050405020304" pitchFamily="18" charset="0"/>
                <a:ea typeface="宋体" panose="02010600030101010101" pitchFamily="2" charset="-122"/>
              </a:rPr>
              <a:t>2. </a:t>
            </a:r>
            <a:r>
              <a:rPr lang="zh-CN" altLang="zh-CN" sz="2000" kern="100" dirty="0">
                <a:effectLst/>
                <a:latin typeface="Times New Roman" panose="02020603050405020304" pitchFamily="18" charset="0"/>
                <a:ea typeface="宋体" panose="02010600030101010101" pitchFamily="2" charset="-122"/>
              </a:rPr>
              <a:t>建立一个真正意义上的美食分享社区，让更多的人享受到美食带来的快乐和满足。</a:t>
            </a:r>
          </a:p>
          <a:p>
            <a:pPr algn="just">
              <a:lnSpc>
                <a:spcPct val="150000"/>
              </a:lnSpc>
            </a:pPr>
            <a:r>
              <a:rPr lang="en-US" altLang="zh-CN" sz="2000" kern="100" dirty="0">
                <a:effectLst/>
                <a:latin typeface="Times New Roman" panose="02020603050405020304" pitchFamily="18" charset="0"/>
                <a:ea typeface="宋体" panose="02010600030101010101" pitchFamily="2" charset="-122"/>
              </a:rPr>
              <a:t>3. </a:t>
            </a:r>
            <a:r>
              <a:rPr lang="zh-CN" altLang="zh-CN" sz="2000" kern="100" dirty="0">
                <a:effectLst/>
                <a:latin typeface="Times New Roman" panose="02020603050405020304" pitchFamily="18" charset="0"/>
                <a:ea typeface="宋体" panose="02010600030101010101" pitchFamily="2" charset="-122"/>
              </a:rPr>
              <a:t>促进用户之间的交流和互动，提高用户的参与度和粘性。</a:t>
            </a:r>
          </a:p>
          <a:p>
            <a:pPr algn="just">
              <a:lnSpc>
                <a:spcPct val="150000"/>
              </a:lnSpc>
            </a:pPr>
            <a:r>
              <a:rPr lang="en-US" altLang="zh-CN" sz="2000" kern="100" dirty="0">
                <a:effectLst/>
                <a:latin typeface="Times New Roman" panose="02020603050405020304" pitchFamily="18" charset="0"/>
                <a:ea typeface="宋体" panose="02010600030101010101" pitchFamily="2" charset="-122"/>
              </a:rPr>
              <a:t>4. </a:t>
            </a:r>
            <a:r>
              <a:rPr lang="zh-CN" altLang="zh-CN" sz="2000" kern="100" dirty="0">
                <a:effectLst/>
                <a:latin typeface="Times New Roman" panose="02020603050405020304" pitchFamily="18" charset="0"/>
                <a:ea typeface="宋体" panose="02010600030101010101" pitchFamily="2" charset="-122"/>
              </a:rPr>
              <a:t>提高用户对美食的认知和理解，帮助用户更好地掌握烹饪技巧和经验。</a:t>
            </a:r>
          </a:p>
          <a:p>
            <a:pPr algn="just">
              <a:lnSpc>
                <a:spcPct val="150000"/>
              </a:lnSpc>
            </a:pPr>
            <a:r>
              <a:rPr lang="en-US" altLang="zh-CN" sz="2000" kern="100" dirty="0">
                <a:effectLst/>
                <a:latin typeface="Times New Roman" panose="02020603050405020304" pitchFamily="18" charset="0"/>
                <a:ea typeface="宋体" panose="02010600030101010101" pitchFamily="2" charset="-122"/>
              </a:rPr>
              <a:t>5. </a:t>
            </a:r>
            <a:r>
              <a:rPr lang="zh-CN" altLang="zh-CN" sz="2000" kern="100" dirty="0">
                <a:effectLst/>
                <a:latin typeface="Times New Roman" panose="02020603050405020304" pitchFamily="18" charset="0"/>
                <a:ea typeface="宋体" panose="02010600030101010101" pitchFamily="2" charset="-122"/>
              </a:rPr>
              <a:t>为美食爱好者提供一个共享和学习的平台，促进美食文化的传承和发展。</a:t>
            </a:r>
          </a:p>
          <a:p>
            <a:endParaRPr lang="zh-CN" altLang="en-US" dirty="0"/>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036CBF8B-CF57-EF40-6D33-C6EA053C6D96}"/>
              </a:ext>
            </a:extLst>
          </p:cNvPr>
          <p:cNvSpPr>
            <a:spLocks noChangeArrowheads="1"/>
          </p:cNvSpPr>
          <p:nvPr/>
        </p:nvSpPr>
        <p:spPr bwMode="auto">
          <a:xfrm>
            <a:off x="333772" y="2179637"/>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080764F5-4FDD-8C46-1745-3B08C0C39E28}"/>
              </a:ext>
            </a:extLst>
          </p:cNvPr>
          <p:cNvGraphicFramePr>
            <a:graphicFrameLocks noChangeAspect="1"/>
          </p:cNvGraphicFramePr>
          <p:nvPr>
            <p:extLst>
              <p:ext uri="{D42A27DB-BD31-4B8C-83A1-F6EECF244321}">
                <p14:modId xmlns:p14="http://schemas.microsoft.com/office/powerpoint/2010/main" val="3741306911"/>
              </p:ext>
            </p:extLst>
          </p:nvPr>
        </p:nvGraphicFramePr>
        <p:xfrm>
          <a:off x="981843" y="1305595"/>
          <a:ext cx="10241195" cy="4859705"/>
        </p:xfrm>
        <a:graphic>
          <a:graphicData uri="http://schemas.openxmlformats.org/presentationml/2006/ole">
            <mc:AlternateContent xmlns:mc="http://schemas.openxmlformats.org/markup-compatibility/2006">
              <mc:Choice xmlns:v="urn:schemas-microsoft-com:vml" Requires="v">
                <p:oleObj name="Visio" r:id="rId3" imgW="9403228" imgH="4457779" progId="Visio.Drawing.15">
                  <p:embed/>
                </p:oleObj>
              </mc:Choice>
              <mc:Fallback>
                <p:oleObj name="Visio" r:id="rId3" imgW="9403228" imgH="4457779"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843" y="1305595"/>
                        <a:ext cx="10241195" cy="4859705"/>
                      </a:xfrm>
                      <a:prstGeom prst="rect">
                        <a:avLst/>
                      </a:prstGeom>
                      <a:noFill/>
                    </p:spPr>
                  </p:pic>
                </p:oleObj>
              </mc:Fallback>
            </mc:AlternateContent>
          </a:graphicData>
        </a:graphic>
      </p:graphicFrame>
      <p:sp>
        <p:nvSpPr>
          <p:cNvPr id="13" name="标题 2">
            <a:extLst>
              <a:ext uri="{FF2B5EF4-FFF2-40B4-BE49-F238E27FC236}">
                <a16:creationId xmlns:a16="http://schemas.microsoft.com/office/drawing/2014/main" id="{280766ED-7E00-2ED3-7749-B6DA61C389AB}"/>
              </a:ext>
            </a:extLst>
          </p:cNvPr>
          <p:cNvSpPr>
            <a:spLocks noGrp="1"/>
          </p:cNvSpPr>
          <p:nvPr>
            <p:ph type="title"/>
          </p:nvPr>
        </p:nvSpPr>
        <p:spPr>
          <a:xfrm>
            <a:off x="1197868" y="238795"/>
            <a:ext cx="9143538" cy="1066800"/>
          </a:xfrm>
        </p:spPr>
        <p:txBody>
          <a:bodyPr rtlCol="0"/>
          <a:lstStyle/>
          <a:p>
            <a:pPr rtl="0"/>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需求说明</a:t>
            </a:r>
          </a:p>
        </p:txBody>
      </p:sp>
    </p:spTree>
    <p:extLst>
      <p:ext uri="{BB962C8B-B14F-4D97-AF65-F5344CB8AC3E}">
        <p14:creationId xmlns:p14="http://schemas.microsoft.com/office/powerpoint/2010/main" val="25855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62BF8ACA-3068-05CC-51FF-52CCDECFE32C}"/>
              </a:ext>
            </a:extLst>
          </p:cNvPr>
          <p:cNvSpPr txBox="1"/>
          <p:nvPr/>
        </p:nvSpPr>
        <p:spPr>
          <a:xfrm>
            <a:off x="783749" y="1551563"/>
            <a:ext cx="11017224" cy="3754874"/>
          </a:xfrm>
          <a:prstGeom prst="rect">
            <a:avLst/>
          </a:prstGeom>
          <a:noFill/>
          <a:ln>
            <a:solidFill>
              <a:schemeClr val="accent1">
                <a:lumMod val="20000"/>
                <a:lumOff val="80000"/>
              </a:schemeClr>
            </a:solidFill>
          </a:ln>
        </p:spPr>
        <p:txBody>
          <a:bodyPr wrap="square" rtlCol="0" anchor="ctr" anchorCtr="1">
            <a:spAutoFit/>
          </a:bodyPr>
          <a:lstStyle/>
          <a:p>
            <a:pPr indent="457200"/>
            <a:r>
              <a:rPr lang="zh-CN" altLang="en-US" sz="2000" dirty="0">
                <a:latin typeface="+mn-ea"/>
              </a:rPr>
              <a:t>本次设计中，根据调查用户美食分享需求以及所需美食信息，得到设计中具备的基本需求。在数据库系统分析中，常用的方法有结构化分析方法、原型化分析方法、面向对象分析方法。</a:t>
            </a:r>
          </a:p>
          <a:p>
            <a:pPr indent="457200"/>
            <a:r>
              <a:rPr lang="zh-CN" altLang="en-US" sz="2000" dirty="0">
                <a:latin typeface="+mn-ea"/>
              </a:rPr>
              <a:t>结构化分析（</a:t>
            </a:r>
            <a:r>
              <a:rPr lang="en-US" altLang="zh-CN" sz="2000" dirty="0">
                <a:latin typeface="+mn-ea"/>
              </a:rPr>
              <a:t>Structured Analysis</a:t>
            </a:r>
            <a:r>
              <a:rPr lang="zh-CN" altLang="en-US" sz="2000" dirty="0">
                <a:latin typeface="+mn-ea"/>
              </a:rPr>
              <a:t>，</a:t>
            </a:r>
            <a:r>
              <a:rPr lang="en-US" altLang="zh-CN" sz="2000" dirty="0">
                <a:latin typeface="+mn-ea"/>
              </a:rPr>
              <a:t>SA</a:t>
            </a:r>
            <a:r>
              <a:rPr lang="zh-CN" altLang="en-US" sz="2000" dirty="0">
                <a:latin typeface="+mn-ea"/>
              </a:rPr>
              <a:t>）方法是最著名需求分析方法之一，它通过与</a:t>
            </a:r>
            <a:r>
              <a:rPr lang="en-US" altLang="zh-CN" sz="2000" dirty="0">
                <a:latin typeface="+mn-ea"/>
              </a:rPr>
              <a:t>DFD</a:t>
            </a:r>
            <a:r>
              <a:rPr lang="zh-CN" altLang="en-US" sz="2000" dirty="0">
                <a:latin typeface="+mn-ea"/>
              </a:rPr>
              <a:t>结合遵循自顶向下、逐层分解和结构化、模块化的原则，从</a:t>
            </a:r>
            <a:r>
              <a:rPr lang="en-US" altLang="zh-CN" sz="2000" dirty="0">
                <a:latin typeface="+mn-ea"/>
              </a:rPr>
              <a:t>DFD</a:t>
            </a:r>
            <a:r>
              <a:rPr lang="zh-CN" altLang="en-US" sz="2000" dirty="0">
                <a:latin typeface="+mn-ea"/>
              </a:rPr>
              <a:t>的顶层开始，逐层、逐幅画出数据库系统的全部</a:t>
            </a:r>
            <a:r>
              <a:rPr lang="en-US" altLang="zh-CN" sz="2000" dirty="0">
                <a:latin typeface="+mn-ea"/>
              </a:rPr>
              <a:t>DFD</a:t>
            </a:r>
            <a:r>
              <a:rPr lang="zh-CN" altLang="en-US" sz="2000" dirty="0">
                <a:latin typeface="+mn-ea"/>
              </a:rPr>
              <a:t>。</a:t>
            </a:r>
          </a:p>
          <a:p>
            <a:pPr indent="457200"/>
            <a:r>
              <a:rPr lang="zh-CN" altLang="en-US" sz="2000" dirty="0">
                <a:latin typeface="+mn-ea"/>
              </a:rPr>
              <a:t>数据流图（</a:t>
            </a:r>
            <a:r>
              <a:rPr lang="en-US" altLang="zh-CN" sz="2000" dirty="0">
                <a:latin typeface="+mn-ea"/>
              </a:rPr>
              <a:t>Data Flow Diagram</a:t>
            </a:r>
            <a:r>
              <a:rPr lang="zh-CN" altLang="en-US" sz="2000" dirty="0">
                <a:latin typeface="+mn-ea"/>
              </a:rPr>
              <a:t>）：简称</a:t>
            </a:r>
            <a:r>
              <a:rPr lang="en-US" altLang="zh-CN" sz="2000" dirty="0">
                <a:latin typeface="+mn-ea"/>
              </a:rPr>
              <a:t>DFD</a:t>
            </a:r>
            <a:r>
              <a:rPr lang="zh-CN" altLang="en-US" sz="2000" dirty="0">
                <a:latin typeface="+mn-ea"/>
              </a:rPr>
              <a:t>，它从数据传递和加工角度，以图形方式来表达系统的逻辑功能、数据在系统内部的逻辑流向和逻辑变换过程，是结构化系统分析方法的主要表达工具及用于表示软件模型的一种图示方法。数据流图表达了数据和处理过程的关系。从逻辑上精确描述系统中数据和处理的关系。</a:t>
            </a:r>
          </a:p>
          <a:p>
            <a:pPr indent="457200"/>
            <a:r>
              <a:rPr lang="zh-CN" altLang="en-US" sz="2000" dirty="0">
                <a:latin typeface="+mn-ea"/>
              </a:rPr>
              <a:t>在本次设计中，考虑到用户的基本使用需求，定为游客可以浏览美食网页以及菜谱，注册登录后即可分享个性化菜谱。平台系统由管理员统一监管，由此，设计出数据流图的第</a:t>
            </a:r>
            <a:r>
              <a:rPr lang="en-US" altLang="zh-CN" sz="2000" dirty="0">
                <a:latin typeface="+mn-ea"/>
              </a:rPr>
              <a:t>0</a:t>
            </a:r>
            <a:r>
              <a:rPr lang="zh-CN" altLang="en-US" sz="2000" dirty="0">
                <a:latin typeface="+mn-ea"/>
              </a:rPr>
              <a:t>层、第</a:t>
            </a:r>
            <a:r>
              <a:rPr lang="en-US" altLang="zh-CN" sz="2000" dirty="0">
                <a:latin typeface="+mn-ea"/>
              </a:rPr>
              <a:t>1</a:t>
            </a:r>
            <a:r>
              <a:rPr lang="zh-CN" altLang="en-US" sz="2000" dirty="0">
                <a:latin typeface="+mn-ea"/>
              </a:rPr>
              <a:t>层。</a:t>
            </a:r>
          </a:p>
          <a:p>
            <a:endParaRPr lang="zh-CN" altLang="en-US" dirty="0"/>
          </a:p>
        </p:txBody>
      </p:sp>
      <p:sp>
        <p:nvSpPr>
          <p:cNvPr id="2" name="标题 2">
            <a:extLst>
              <a:ext uri="{FF2B5EF4-FFF2-40B4-BE49-F238E27FC236}">
                <a16:creationId xmlns:a16="http://schemas.microsoft.com/office/drawing/2014/main" id="{B36CDDCC-68BA-D303-D27D-590A234BB304}"/>
              </a:ext>
            </a:extLst>
          </p:cNvPr>
          <p:cNvSpPr>
            <a:spLocks noGrp="1"/>
          </p:cNvSpPr>
          <p:nvPr>
            <p:ph type="title"/>
          </p:nvPr>
        </p:nvSpPr>
        <p:spPr>
          <a:xfrm>
            <a:off x="1197868" y="238795"/>
            <a:ext cx="9143538" cy="1066800"/>
          </a:xfrm>
        </p:spPr>
        <p:txBody>
          <a:bodyPr rtlCol="0"/>
          <a:lstStyle/>
          <a:p>
            <a:pPr rtl="0"/>
            <a:r>
              <a:rPr lang="en-US" altLang="zh-CN" dirty="0"/>
              <a:t>3</a:t>
            </a:r>
            <a:r>
              <a:rPr lang="en-US" altLang="zh-CN" dirty="0">
                <a:latin typeface="Microsoft YaHei UI" panose="020B0503020204020204" pitchFamily="34" charset="-122"/>
                <a:ea typeface="Microsoft YaHei UI" panose="020B0503020204020204" pitchFamily="34" charset="-122"/>
              </a:rPr>
              <a:t>.</a:t>
            </a:r>
            <a:r>
              <a:rPr lang="zh-CN" altLang="en-US" dirty="0"/>
              <a:t>数据流图</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2">
            <a:extLst>
              <a:ext uri="{FF2B5EF4-FFF2-40B4-BE49-F238E27FC236}">
                <a16:creationId xmlns:a16="http://schemas.microsoft.com/office/drawing/2014/main" id="{FD33A379-E399-7EB2-05A4-46670D8F0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908" y="1091308"/>
            <a:ext cx="9073008" cy="5045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2B68DB95-9834-F441-9AB9-53FFD07BED34}"/>
              </a:ext>
            </a:extLst>
          </p:cNvPr>
          <p:cNvSpPr txBox="1"/>
          <p:nvPr/>
        </p:nvSpPr>
        <p:spPr>
          <a:xfrm>
            <a:off x="765820" y="723473"/>
            <a:ext cx="2736304" cy="400110"/>
          </a:xfrm>
          <a:prstGeom prst="rect">
            <a:avLst/>
          </a:prstGeom>
          <a:solidFill>
            <a:schemeClr val="accent1">
              <a:lumMod val="60000"/>
              <a:lumOff val="40000"/>
            </a:schemeClr>
          </a:solidFill>
          <a:ln>
            <a:solidFill>
              <a:schemeClr val="accent1"/>
            </a:solidFill>
          </a:ln>
        </p:spPr>
        <p:txBody>
          <a:bodyPr wrap="square" rtlCol="0" anchor="ctr" anchorCtr="1">
            <a:spAutoFit/>
          </a:bodyPr>
          <a:lstStyle/>
          <a:p>
            <a:r>
              <a:rPr lang="zh-CN" altLang="en-US" sz="2000" dirty="0"/>
              <a:t>顶层数据流图</a:t>
            </a:r>
          </a:p>
        </p:txBody>
      </p:sp>
    </p:spTree>
    <p:extLst>
      <p:ext uri="{BB962C8B-B14F-4D97-AF65-F5344CB8AC3E}">
        <p14:creationId xmlns:p14="http://schemas.microsoft.com/office/powerpoint/2010/main" val="5153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9B9C4027-ECCC-0BA8-CB96-85CFBE987C67}"/>
              </a:ext>
            </a:extLst>
          </p:cNvPr>
          <p:cNvSpPr txBox="1"/>
          <p:nvPr/>
        </p:nvSpPr>
        <p:spPr>
          <a:xfrm>
            <a:off x="765820" y="723473"/>
            <a:ext cx="2736304" cy="400110"/>
          </a:xfrm>
          <a:prstGeom prst="rect">
            <a:avLst/>
          </a:prstGeom>
          <a:solidFill>
            <a:schemeClr val="accent1">
              <a:lumMod val="60000"/>
              <a:lumOff val="40000"/>
            </a:schemeClr>
          </a:solidFill>
          <a:ln>
            <a:solidFill>
              <a:schemeClr val="accent1"/>
            </a:solidFill>
          </a:ln>
        </p:spPr>
        <p:txBody>
          <a:bodyPr wrap="square" rtlCol="0" anchor="ctr" anchorCtr="1">
            <a:spAutoFit/>
          </a:bodyPr>
          <a:lstStyle/>
          <a:p>
            <a:r>
              <a:rPr lang="zh-CN" altLang="en-US" sz="2000" dirty="0"/>
              <a:t>第</a:t>
            </a:r>
            <a:r>
              <a:rPr lang="en-US" altLang="zh-CN" sz="2000" dirty="0"/>
              <a:t>1</a:t>
            </a:r>
            <a:r>
              <a:rPr lang="zh-CN" altLang="en-US" sz="2000" dirty="0"/>
              <a:t>层数据流图</a:t>
            </a:r>
          </a:p>
        </p:txBody>
      </p:sp>
      <p:pic>
        <p:nvPicPr>
          <p:cNvPr id="2050" name="图片 3">
            <a:extLst>
              <a:ext uri="{FF2B5EF4-FFF2-40B4-BE49-F238E27FC236}">
                <a16:creationId xmlns:a16="http://schemas.microsoft.com/office/drawing/2014/main" id="{3594F1BD-44FC-6A9E-AFAA-2B4F6F5C7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077" y="1123583"/>
            <a:ext cx="8944670" cy="5093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9748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项目规划概述演示文稿">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6713158_TF03460544" id="{B24DCBDB-C8ED-4276-9079-A25B174C7891}" vid="{E84EC321-3E0D-445D-B61A-0F9F92B7DE56}"/>
    </a:ext>
  </a:extLst>
</a:theme>
</file>

<file path=ppt/theme/theme2.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业务项目规划概述演示文稿</Template>
  <TotalTime>165</TotalTime>
  <Words>1979</Words>
  <Application>Microsoft Office PowerPoint</Application>
  <PresentationFormat>自定义</PresentationFormat>
  <Paragraphs>608</Paragraphs>
  <Slides>15</Slides>
  <Notes>15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6" baseType="lpstr">
      <vt:lpstr>Microsoft YaHei UI</vt:lpstr>
      <vt:lpstr>等线</vt:lpstr>
      <vt:lpstr>黑体</vt:lpstr>
      <vt:lpstr>宋体</vt:lpstr>
      <vt:lpstr>字魂160号-檀宋</vt:lpstr>
      <vt:lpstr>Arial</vt:lpstr>
      <vt:lpstr>Calibri</vt:lpstr>
      <vt:lpstr>Times New Roman</vt:lpstr>
      <vt:lpstr>Wingdings</vt:lpstr>
      <vt:lpstr>项目规划概述演示文稿</vt:lpstr>
      <vt:lpstr>Visio</vt:lpstr>
      <vt:lpstr>PowerPoint 演示文稿</vt:lpstr>
      <vt:lpstr>PowerPoint 演示文稿</vt:lpstr>
      <vt:lpstr>1.引言</vt:lpstr>
      <vt:lpstr>PowerPoint 演示文稿</vt:lpstr>
      <vt:lpstr>PowerPoint 演示文稿</vt:lpstr>
      <vt:lpstr>2.需求说明</vt:lpstr>
      <vt:lpstr>3.数据流图</vt:lpstr>
      <vt:lpstr>PowerPoint 演示文稿</vt:lpstr>
      <vt:lpstr>PowerPoint 演示文稿</vt:lpstr>
      <vt:lpstr>4.数据字典</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凯琪 张</dc:creator>
  <cp:lastModifiedBy>凯琪 张</cp:lastModifiedBy>
  <cp:revision>5</cp:revision>
  <dcterms:created xsi:type="dcterms:W3CDTF">2023-09-06T07:40:46Z</dcterms:created>
  <dcterms:modified xsi:type="dcterms:W3CDTF">2023-09-06T11:23:47Z</dcterms:modified>
</cp:coreProperties>
</file>