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92" r:id="rId21"/>
    <p:sldId id="293" r:id="rId22"/>
    <p:sldId id="294" r:id="rId23"/>
    <p:sldId id="295" r:id="rId24"/>
    <p:sldId id="296"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26659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176068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854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853042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2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18796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134106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06147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9354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E0A0A-CF5B-45B9-B829-ACE5E1637DCF}"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8653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E0A0A-CF5B-45B9-B829-ACE5E1637DCF}"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28606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E0A0A-CF5B-45B9-B829-ACE5E1637DCF}" type="datetimeFigureOut">
              <a:rPr lang="en-IN" smtClean="0"/>
              <a:t>16-05-2019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3450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E0A0A-CF5B-45B9-B829-ACE5E1637DCF}" type="datetimeFigureOut">
              <a:rPr lang="en-IN" smtClean="0"/>
              <a:t>16-05-2019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2799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E0A0A-CF5B-45B9-B829-ACE5E1637DCF}" type="datetimeFigureOut">
              <a:rPr lang="en-IN" smtClean="0"/>
              <a:t>16-05-2019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349306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E0A0A-CF5B-45B9-B829-ACE5E1637DCF}"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Tree>
    <p:extLst>
      <p:ext uri="{BB962C8B-B14F-4D97-AF65-F5344CB8AC3E}">
        <p14:creationId xmlns:p14="http://schemas.microsoft.com/office/powerpoint/2010/main" val="41876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17351-9974-4A71-A203-783AB171474E}" type="slidenum">
              <a:rPr lang="en-IN" smtClean="0"/>
              <a:t>‹#›</a:t>
            </a:fld>
            <a:endParaRPr lang="en-IN"/>
          </a:p>
        </p:txBody>
      </p:sp>
      <p:sp>
        <p:nvSpPr>
          <p:cNvPr id="5" name="Date Placeholder 4"/>
          <p:cNvSpPr>
            <a:spLocks noGrp="1"/>
          </p:cNvSpPr>
          <p:nvPr>
            <p:ph type="dt" sz="half" idx="10"/>
          </p:nvPr>
        </p:nvSpPr>
        <p:spPr/>
        <p:txBody>
          <a:bodyPr/>
          <a:lstStyle/>
          <a:p>
            <a:fld id="{5BEE0A0A-CF5B-45B9-B829-ACE5E1637DCF}" type="datetimeFigureOut">
              <a:rPr lang="en-IN" smtClean="0"/>
              <a:t>16-05-2019</a:t>
            </a:fld>
            <a:endParaRPr lang="en-IN"/>
          </a:p>
        </p:txBody>
      </p:sp>
    </p:spTree>
    <p:extLst>
      <p:ext uri="{BB962C8B-B14F-4D97-AF65-F5344CB8AC3E}">
        <p14:creationId xmlns:p14="http://schemas.microsoft.com/office/powerpoint/2010/main" val="29766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EE0A0A-CF5B-45B9-B829-ACE5E1637DCF}" type="datetimeFigureOut">
              <a:rPr lang="en-IN" smtClean="0"/>
              <a:t>16-05-2019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917351-9974-4A71-A203-783AB171474E}" type="slidenum">
              <a:rPr lang="en-IN" smtClean="0"/>
              <a:t>‹#›</a:t>
            </a:fld>
            <a:endParaRPr lang="en-IN"/>
          </a:p>
        </p:txBody>
      </p:sp>
    </p:spTree>
    <p:extLst>
      <p:ext uri="{BB962C8B-B14F-4D97-AF65-F5344CB8AC3E}">
        <p14:creationId xmlns:p14="http://schemas.microsoft.com/office/powerpoint/2010/main" val="19537191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9F0F-FB16-404F-BA12-D81BD96A6CD6}"/>
              </a:ext>
            </a:extLst>
          </p:cNvPr>
          <p:cNvSpPr>
            <a:spLocks noGrp="1"/>
          </p:cNvSpPr>
          <p:nvPr>
            <p:ph type="ctrTitle"/>
          </p:nvPr>
        </p:nvSpPr>
        <p:spPr>
          <a:xfrm>
            <a:off x="446893" y="1225090"/>
            <a:ext cx="7766936" cy="1646302"/>
          </a:xfrm>
        </p:spPr>
        <p:txBody>
          <a:bodyPr/>
          <a:lstStyle/>
          <a:p>
            <a:r>
              <a:rPr lang="en-US" b="1" dirty="0"/>
              <a:t>Real Deal Cars</a:t>
            </a:r>
            <a:endParaRPr lang="en-IN" b="1" dirty="0"/>
          </a:p>
        </p:txBody>
      </p:sp>
      <p:sp>
        <p:nvSpPr>
          <p:cNvPr id="3" name="Subtitle 2">
            <a:extLst>
              <a:ext uri="{FF2B5EF4-FFF2-40B4-BE49-F238E27FC236}">
                <a16:creationId xmlns:a16="http://schemas.microsoft.com/office/drawing/2014/main" id="{1A531203-D574-4B4D-A266-51C9C8B6F9D1}"/>
              </a:ext>
            </a:extLst>
          </p:cNvPr>
          <p:cNvSpPr>
            <a:spLocks noGrp="1"/>
          </p:cNvSpPr>
          <p:nvPr>
            <p:ph type="subTitle" idx="1"/>
          </p:nvPr>
        </p:nvSpPr>
        <p:spPr>
          <a:xfrm>
            <a:off x="954156" y="3977148"/>
            <a:ext cx="9144000" cy="1655762"/>
          </a:xfrm>
        </p:spPr>
        <p:txBody>
          <a:bodyPr>
            <a:noAutofit/>
          </a:bodyPr>
          <a:lstStyle/>
          <a:p>
            <a:pPr algn="just"/>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Under the Guidance of,								Submitted by,</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Sr. </a:t>
            </a:r>
            <a:r>
              <a:rPr lang="en-IN" sz="2000" b="1" dirty="0" err="1">
                <a:solidFill>
                  <a:schemeClr val="tx1">
                    <a:lumMod val="75000"/>
                    <a:lumOff val="25000"/>
                  </a:schemeClr>
                </a:solidFill>
                <a:latin typeface="Times New Roman" panose="02020603050405020304" pitchFamily="18" charset="0"/>
                <a:cs typeface="Times New Roman" panose="02020603050405020304" pitchFamily="18" charset="0"/>
              </a:rPr>
              <a:t>Elsin</a:t>
            </a: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000" b="1" dirty="0" err="1">
                <a:solidFill>
                  <a:schemeClr val="tx1">
                    <a:lumMod val="75000"/>
                    <a:lumOff val="25000"/>
                  </a:schemeClr>
                </a:solidFill>
                <a:latin typeface="Times New Roman" panose="02020603050405020304" pitchFamily="18" charset="0"/>
                <a:cs typeface="Times New Roman" panose="02020603050405020304" pitchFamily="18" charset="0"/>
              </a:rPr>
              <a:t>Chakkalackal</a:t>
            </a:r>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 H								Timin Kurian</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S6 Reg MCA</a:t>
            </a:r>
          </a:p>
          <a:p>
            <a:pPr algn="just"/>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															Roll No: 51</a:t>
            </a:r>
          </a:p>
        </p:txBody>
      </p:sp>
    </p:spTree>
    <p:extLst>
      <p:ext uri="{BB962C8B-B14F-4D97-AF65-F5344CB8AC3E}">
        <p14:creationId xmlns:p14="http://schemas.microsoft.com/office/powerpoint/2010/main" val="204812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FDF72-A907-4546-8484-128793D98709}"/>
              </a:ext>
            </a:extLst>
          </p:cNvPr>
          <p:cNvSpPr>
            <a:spLocks noGrp="1"/>
          </p:cNvSpPr>
          <p:nvPr>
            <p:ph idx="1"/>
          </p:nvPr>
        </p:nvSpPr>
        <p:spPr>
          <a:xfrm>
            <a:off x="677334" y="384313"/>
            <a:ext cx="8596668" cy="6135757"/>
          </a:xfrm>
        </p:spPr>
        <p:txBody>
          <a:bodyPr/>
          <a:lstStyle/>
          <a:p>
            <a:pPr marL="0" indent="0">
              <a:buNone/>
            </a:pPr>
            <a:r>
              <a:rPr lang="en-US" b="1" dirty="0"/>
              <a:t>Table No: 8</a:t>
            </a:r>
            <a:endParaRPr lang="en-IN" dirty="0"/>
          </a:p>
          <a:p>
            <a:pPr marL="0" indent="0">
              <a:buNone/>
            </a:pPr>
            <a:r>
              <a:rPr lang="en-US" b="1" dirty="0"/>
              <a:t>Table Name: </a:t>
            </a:r>
            <a:r>
              <a:rPr lang="en-US" b="1" dirty="0" err="1"/>
              <a:t>tbl_variant</a:t>
            </a:r>
            <a:endParaRPr lang="en-IN" dirty="0"/>
          </a:p>
          <a:p>
            <a:pPr marL="0" indent="0">
              <a:buNone/>
            </a:pPr>
            <a:r>
              <a:rPr lang="en-US" b="1" dirty="0"/>
              <a:t>Primary Key: </a:t>
            </a:r>
            <a:r>
              <a:rPr lang="en-US" b="1" dirty="0" err="1"/>
              <a:t>variant_id</a:t>
            </a:r>
            <a:endParaRPr lang="en-IN" dirty="0"/>
          </a:p>
          <a:p>
            <a:pPr marL="0" indent="0">
              <a:buNone/>
            </a:pPr>
            <a:r>
              <a:rPr lang="en-US" b="1" dirty="0"/>
              <a:t>Foreign Key: </a:t>
            </a:r>
            <a:r>
              <a:rPr lang="en-US" b="1" dirty="0" err="1"/>
              <a:t>model_id</a:t>
            </a:r>
            <a:r>
              <a:rPr lang="en-US" b="1" dirty="0"/>
              <a:t>, </a:t>
            </a:r>
            <a:r>
              <a:rPr lang="en-US" b="1" dirty="0" err="1"/>
              <a:t>fuel_id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 9</a:t>
            </a:r>
            <a:endParaRPr lang="en-IN" dirty="0"/>
          </a:p>
          <a:p>
            <a:pPr marL="0" indent="0">
              <a:buNone/>
            </a:pPr>
            <a:r>
              <a:rPr lang="en-US" b="1" dirty="0"/>
              <a:t>Table Name: </a:t>
            </a:r>
            <a:r>
              <a:rPr lang="en-US" b="1" dirty="0" err="1"/>
              <a:t>tbl_fuel</a:t>
            </a:r>
            <a:endParaRPr lang="en-IN" dirty="0"/>
          </a:p>
          <a:p>
            <a:pPr marL="0" indent="0">
              <a:buNone/>
            </a:pPr>
            <a:r>
              <a:rPr lang="en-US" b="1" dirty="0"/>
              <a:t>Primary Key: </a:t>
            </a:r>
            <a:r>
              <a:rPr lang="en-US" b="1" dirty="0" err="1"/>
              <a:t>fuel_id</a:t>
            </a:r>
            <a:endParaRPr lang="en-US" b="1" dirty="0"/>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5D48A626-612A-48FF-B42E-E430ED1FFCD1}"/>
              </a:ext>
            </a:extLst>
          </p:cNvPr>
          <p:cNvGraphicFramePr>
            <a:graphicFrameLocks noGrp="1"/>
          </p:cNvGraphicFramePr>
          <p:nvPr>
            <p:extLst>
              <p:ext uri="{D42A27DB-BD31-4B8C-83A1-F6EECF244321}">
                <p14:modId xmlns:p14="http://schemas.microsoft.com/office/powerpoint/2010/main" val="841238675"/>
              </p:ext>
            </p:extLst>
          </p:nvPr>
        </p:nvGraphicFramePr>
        <p:xfrm>
          <a:off x="677333" y="2127464"/>
          <a:ext cx="7817309" cy="1662655"/>
        </p:xfrm>
        <a:graphic>
          <a:graphicData uri="http://schemas.openxmlformats.org/drawingml/2006/table">
            <a:tbl>
              <a:tblPr firstRow="1" firstCol="1" bandRow="1">
                <a:tableStyleId>{69012ECD-51FC-41F1-AA8D-1B2483CD663E}</a:tableStyleId>
              </a:tblPr>
              <a:tblGrid>
                <a:gridCol w="782874">
                  <a:extLst>
                    <a:ext uri="{9D8B030D-6E8A-4147-A177-3AD203B41FA5}">
                      <a16:colId xmlns:a16="http://schemas.microsoft.com/office/drawing/2014/main" val="2315517953"/>
                    </a:ext>
                  </a:extLst>
                </a:gridCol>
                <a:gridCol w="1502889">
                  <a:extLst>
                    <a:ext uri="{9D8B030D-6E8A-4147-A177-3AD203B41FA5}">
                      <a16:colId xmlns:a16="http://schemas.microsoft.com/office/drawing/2014/main" val="954933466"/>
                    </a:ext>
                  </a:extLst>
                </a:gridCol>
                <a:gridCol w="1269415">
                  <a:extLst>
                    <a:ext uri="{9D8B030D-6E8A-4147-A177-3AD203B41FA5}">
                      <a16:colId xmlns:a16="http://schemas.microsoft.com/office/drawing/2014/main" val="1666173125"/>
                    </a:ext>
                  </a:extLst>
                </a:gridCol>
                <a:gridCol w="1037573">
                  <a:extLst>
                    <a:ext uri="{9D8B030D-6E8A-4147-A177-3AD203B41FA5}">
                      <a16:colId xmlns:a16="http://schemas.microsoft.com/office/drawing/2014/main" val="675025142"/>
                    </a:ext>
                  </a:extLst>
                </a:gridCol>
                <a:gridCol w="1616361">
                  <a:extLst>
                    <a:ext uri="{9D8B030D-6E8A-4147-A177-3AD203B41FA5}">
                      <a16:colId xmlns:a16="http://schemas.microsoft.com/office/drawing/2014/main" val="1502183972"/>
                    </a:ext>
                  </a:extLst>
                </a:gridCol>
                <a:gridCol w="1608197">
                  <a:extLst>
                    <a:ext uri="{9D8B030D-6E8A-4147-A177-3AD203B41FA5}">
                      <a16:colId xmlns:a16="http://schemas.microsoft.com/office/drawing/2014/main" val="2318352211"/>
                    </a:ext>
                  </a:extLst>
                </a:gridCol>
              </a:tblGrid>
              <a:tr h="332531">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711809"/>
                  </a:ext>
                </a:extLst>
              </a:tr>
              <a:tr h="332531">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671864"/>
                  </a:ext>
                </a:extLst>
              </a:tr>
              <a:tr h="332531">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293824"/>
                  </a:ext>
                </a:extLst>
              </a:tr>
              <a:tr h="332531">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fuel_id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Fuel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648253"/>
                  </a:ext>
                </a:extLst>
              </a:tr>
              <a:tr h="332531">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Variant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438455"/>
                  </a:ext>
                </a:extLst>
              </a:tr>
            </a:tbl>
          </a:graphicData>
        </a:graphic>
      </p:graphicFrame>
      <p:graphicFrame>
        <p:nvGraphicFramePr>
          <p:cNvPr id="5" name="Table 4">
            <a:extLst>
              <a:ext uri="{FF2B5EF4-FFF2-40B4-BE49-F238E27FC236}">
                <a16:creationId xmlns:a16="http://schemas.microsoft.com/office/drawing/2014/main" id="{C7E65794-D66A-4D56-9E79-8480C5E0292F}"/>
              </a:ext>
            </a:extLst>
          </p:cNvPr>
          <p:cNvGraphicFramePr>
            <a:graphicFrameLocks noGrp="1"/>
          </p:cNvGraphicFramePr>
          <p:nvPr>
            <p:extLst>
              <p:ext uri="{D42A27DB-BD31-4B8C-83A1-F6EECF244321}">
                <p14:modId xmlns:p14="http://schemas.microsoft.com/office/powerpoint/2010/main" val="3532104951"/>
              </p:ext>
            </p:extLst>
          </p:nvPr>
        </p:nvGraphicFramePr>
        <p:xfrm>
          <a:off x="677333" y="5273238"/>
          <a:ext cx="7817308" cy="1246833"/>
        </p:xfrm>
        <a:graphic>
          <a:graphicData uri="http://schemas.openxmlformats.org/drawingml/2006/table">
            <a:tbl>
              <a:tblPr firstRow="1" firstCol="1" bandRow="1">
                <a:tableStyleId>{69012ECD-51FC-41F1-AA8D-1B2483CD663E}</a:tableStyleId>
              </a:tblPr>
              <a:tblGrid>
                <a:gridCol w="782873">
                  <a:extLst>
                    <a:ext uri="{9D8B030D-6E8A-4147-A177-3AD203B41FA5}">
                      <a16:colId xmlns:a16="http://schemas.microsoft.com/office/drawing/2014/main" val="2808413268"/>
                    </a:ext>
                  </a:extLst>
                </a:gridCol>
                <a:gridCol w="1504522">
                  <a:extLst>
                    <a:ext uri="{9D8B030D-6E8A-4147-A177-3AD203B41FA5}">
                      <a16:colId xmlns:a16="http://schemas.microsoft.com/office/drawing/2014/main" val="717366200"/>
                    </a:ext>
                  </a:extLst>
                </a:gridCol>
                <a:gridCol w="1272680">
                  <a:extLst>
                    <a:ext uri="{9D8B030D-6E8A-4147-A177-3AD203B41FA5}">
                      <a16:colId xmlns:a16="http://schemas.microsoft.com/office/drawing/2014/main" val="3314125324"/>
                    </a:ext>
                  </a:extLst>
                </a:gridCol>
                <a:gridCol w="1041655">
                  <a:extLst>
                    <a:ext uri="{9D8B030D-6E8A-4147-A177-3AD203B41FA5}">
                      <a16:colId xmlns:a16="http://schemas.microsoft.com/office/drawing/2014/main" val="2869928850"/>
                    </a:ext>
                  </a:extLst>
                </a:gridCol>
                <a:gridCol w="1619626">
                  <a:extLst>
                    <a:ext uri="{9D8B030D-6E8A-4147-A177-3AD203B41FA5}">
                      <a16:colId xmlns:a16="http://schemas.microsoft.com/office/drawing/2014/main" val="1820641957"/>
                    </a:ext>
                  </a:extLst>
                </a:gridCol>
                <a:gridCol w="1595952">
                  <a:extLst>
                    <a:ext uri="{9D8B030D-6E8A-4147-A177-3AD203B41FA5}">
                      <a16:colId xmlns:a16="http://schemas.microsoft.com/office/drawing/2014/main" val="963209205"/>
                    </a:ext>
                  </a:extLst>
                </a:gridCol>
              </a:tblGrid>
              <a:tr h="415611">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209442"/>
                  </a:ext>
                </a:extLst>
              </a:tr>
              <a:tr h="415611">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fuel_id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Fuel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274307"/>
                  </a:ext>
                </a:extLst>
              </a:tr>
              <a:tr h="415611">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73810" algn="r"/>
                        </a:tabLst>
                      </a:pPr>
                      <a:r>
                        <a:rPr lang="en-US" sz="1400">
                          <a:effectLst/>
                        </a:rPr>
                        <a:t>fuel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Fuel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048458"/>
                  </a:ext>
                </a:extLst>
              </a:tr>
            </a:tbl>
          </a:graphicData>
        </a:graphic>
      </p:graphicFrame>
    </p:spTree>
    <p:extLst>
      <p:ext uri="{BB962C8B-B14F-4D97-AF65-F5344CB8AC3E}">
        <p14:creationId xmlns:p14="http://schemas.microsoft.com/office/powerpoint/2010/main" val="205852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E8ED-EE22-4EDC-9619-146AE628DF59}"/>
              </a:ext>
            </a:extLst>
          </p:cNvPr>
          <p:cNvSpPr>
            <a:spLocks noGrp="1"/>
          </p:cNvSpPr>
          <p:nvPr>
            <p:ph idx="1"/>
          </p:nvPr>
        </p:nvSpPr>
        <p:spPr>
          <a:xfrm>
            <a:off x="677334" y="477079"/>
            <a:ext cx="8596668" cy="5564284"/>
          </a:xfrm>
        </p:spPr>
        <p:txBody>
          <a:bodyPr/>
          <a:lstStyle/>
          <a:p>
            <a:pPr marL="0" indent="0">
              <a:buNone/>
            </a:pPr>
            <a:r>
              <a:rPr lang="en-US" b="1" dirty="0"/>
              <a:t>Table No:10</a:t>
            </a:r>
            <a:endParaRPr lang="en-IN" dirty="0"/>
          </a:p>
          <a:p>
            <a:pPr marL="0" indent="0">
              <a:buNone/>
            </a:pPr>
            <a:r>
              <a:rPr lang="en-US" b="1" dirty="0"/>
              <a:t>Table Name: </a:t>
            </a:r>
            <a:r>
              <a:rPr lang="en-US" b="1" dirty="0" err="1"/>
              <a:t>tbl_servicescheme</a:t>
            </a:r>
            <a:endParaRPr lang="en-IN" dirty="0"/>
          </a:p>
          <a:p>
            <a:pPr marL="0" indent="0">
              <a:buNone/>
            </a:pPr>
            <a:r>
              <a:rPr lang="en-US" b="1" dirty="0"/>
              <a:t>Primary Key: </a:t>
            </a:r>
            <a:r>
              <a:rPr lang="en-US" b="1" dirty="0" err="1"/>
              <a:t>scheme_id</a:t>
            </a:r>
            <a:endParaRPr lang="en-IN" dirty="0"/>
          </a:p>
          <a:p>
            <a:pPr marL="0" indent="0">
              <a:buNone/>
            </a:pPr>
            <a:r>
              <a:rPr lang="en-US" b="1" dirty="0"/>
              <a:t>Foreign Key: </a:t>
            </a:r>
            <a:r>
              <a:rPr lang="en-US" b="1" dirty="0" err="1"/>
              <a:t>licenceno</a:t>
            </a:r>
            <a:r>
              <a:rPr lang="en-US" b="1" dirty="0"/>
              <a:t>, </a:t>
            </a:r>
            <a:r>
              <a:rPr lang="en-US" b="1" dirty="0" err="1"/>
              <a:t>variant_id</a:t>
            </a:r>
            <a:r>
              <a:rPr lang="en-US" b="1" dirty="0"/>
              <a:t>, </a:t>
            </a:r>
            <a:r>
              <a:rPr lang="en-US" b="1" dirty="0" err="1"/>
              <a:t>department_id</a:t>
            </a:r>
            <a:r>
              <a:rPr lang="en-US" b="1" dirty="0"/>
              <a:t>, </a:t>
            </a:r>
            <a:r>
              <a:rPr lang="en-US" b="1" dirty="0" err="1"/>
              <a:t>action_id</a:t>
            </a:r>
            <a:endParaRPr lang="en-IN" dirty="0"/>
          </a:p>
          <a:p>
            <a:pPr marL="0" indent="0">
              <a:buNone/>
            </a:pPr>
            <a:endParaRPr lang="en-IN" dirty="0"/>
          </a:p>
        </p:txBody>
      </p:sp>
      <p:graphicFrame>
        <p:nvGraphicFramePr>
          <p:cNvPr id="6" name="Table 5">
            <a:extLst>
              <a:ext uri="{FF2B5EF4-FFF2-40B4-BE49-F238E27FC236}">
                <a16:creationId xmlns:a16="http://schemas.microsoft.com/office/drawing/2014/main" id="{EB508E00-9095-4AC2-B833-806E18BF0651}"/>
              </a:ext>
            </a:extLst>
          </p:cNvPr>
          <p:cNvGraphicFramePr>
            <a:graphicFrameLocks noGrp="1"/>
          </p:cNvGraphicFramePr>
          <p:nvPr>
            <p:extLst>
              <p:ext uri="{D42A27DB-BD31-4B8C-83A1-F6EECF244321}">
                <p14:modId xmlns:p14="http://schemas.microsoft.com/office/powerpoint/2010/main" val="389306018"/>
              </p:ext>
            </p:extLst>
          </p:nvPr>
        </p:nvGraphicFramePr>
        <p:xfrm>
          <a:off x="677333" y="2464903"/>
          <a:ext cx="9116022" cy="3366055"/>
        </p:xfrm>
        <a:graphic>
          <a:graphicData uri="http://schemas.openxmlformats.org/drawingml/2006/table">
            <a:tbl>
              <a:tblPr firstRow="1" firstCol="1" bandRow="1">
                <a:tableStyleId>{69012ECD-51FC-41F1-AA8D-1B2483CD663E}</a:tableStyleId>
              </a:tblPr>
              <a:tblGrid>
                <a:gridCol w="912934">
                  <a:extLst>
                    <a:ext uri="{9D8B030D-6E8A-4147-A177-3AD203B41FA5}">
                      <a16:colId xmlns:a16="http://schemas.microsoft.com/office/drawing/2014/main" val="1110475202"/>
                    </a:ext>
                  </a:extLst>
                </a:gridCol>
                <a:gridCol w="1754473">
                  <a:extLst>
                    <a:ext uri="{9D8B030D-6E8A-4147-A177-3AD203B41FA5}">
                      <a16:colId xmlns:a16="http://schemas.microsoft.com/office/drawing/2014/main" val="4248748911"/>
                    </a:ext>
                  </a:extLst>
                </a:gridCol>
                <a:gridCol w="1484115">
                  <a:extLst>
                    <a:ext uri="{9D8B030D-6E8A-4147-A177-3AD203B41FA5}">
                      <a16:colId xmlns:a16="http://schemas.microsoft.com/office/drawing/2014/main" val="4031972024"/>
                    </a:ext>
                  </a:extLst>
                </a:gridCol>
                <a:gridCol w="1214709">
                  <a:extLst>
                    <a:ext uri="{9D8B030D-6E8A-4147-A177-3AD203B41FA5}">
                      <a16:colId xmlns:a16="http://schemas.microsoft.com/office/drawing/2014/main" val="1337067479"/>
                    </a:ext>
                  </a:extLst>
                </a:gridCol>
                <a:gridCol w="1888699">
                  <a:extLst>
                    <a:ext uri="{9D8B030D-6E8A-4147-A177-3AD203B41FA5}">
                      <a16:colId xmlns:a16="http://schemas.microsoft.com/office/drawing/2014/main" val="1473274497"/>
                    </a:ext>
                  </a:extLst>
                </a:gridCol>
                <a:gridCol w="1861092">
                  <a:extLst>
                    <a:ext uri="{9D8B030D-6E8A-4147-A177-3AD203B41FA5}">
                      <a16:colId xmlns:a16="http://schemas.microsoft.com/office/drawing/2014/main" val="1444852497"/>
                    </a:ext>
                  </a:extLst>
                </a:gridCol>
              </a:tblGrid>
              <a:tr h="34051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133446"/>
                  </a:ext>
                </a:extLst>
              </a:tr>
              <a:tr h="505079">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scheme_id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Service scheme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3300788"/>
                  </a:ext>
                </a:extLst>
              </a:tr>
              <a:tr h="461870">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licenceno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License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431790"/>
                  </a:ext>
                </a:extLst>
              </a:tr>
              <a:tr h="340517">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382728"/>
                  </a:ext>
                </a:extLst>
              </a:tr>
              <a:tr h="457381">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Department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090914"/>
                  </a:ext>
                </a:extLst>
              </a:tr>
              <a:tr h="340517">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Action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798271"/>
                  </a:ext>
                </a:extLst>
              </a:tr>
              <a:tr h="579657">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scheme_name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Service scheme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1022955"/>
                  </a:ext>
                </a:extLst>
              </a:tr>
              <a:tr h="340517">
                <a:tc>
                  <a:txBody>
                    <a:bodyPr/>
                    <a:lstStyle/>
                    <a:p>
                      <a:pPr>
                        <a:lnSpc>
                          <a:spcPct val="107000"/>
                        </a:lnSpc>
                        <a:spcAft>
                          <a:spcPts val="0"/>
                        </a:spcAft>
                      </a:pPr>
                      <a:r>
                        <a:rPr lang="en-US"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amount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763249"/>
                  </a:ext>
                </a:extLst>
              </a:tr>
            </a:tbl>
          </a:graphicData>
        </a:graphic>
      </p:graphicFrame>
    </p:spTree>
    <p:extLst>
      <p:ext uri="{BB962C8B-B14F-4D97-AF65-F5344CB8AC3E}">
        <p14:creationId xmlns:p14="http://schemas.microsoft.com/office/powerpoint/2010/main" val="143952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DE300-2B4D-453F-8CD8-9B4589F1161F}"/>
              </a:ext>
            </a:extLst>
          </p:cNvPr>
          <p:cNvSpPr>
            <a:spLocks noGrp="1"/>
          </p:cNvSpPr>
          <p:nvPr>
            <p:ph idx="1"/>
          </p:nvPr>
        </p:nvSpPr>
        <p:spPr>
          <a:xfrm>
            <a:off x="677334" y="132523"/>
            <a:ext cx="8596668" cy="6480312"/>
          </a:xfrm>
        </p:spPr>
        <p:txBody>
          <a:bodyPr/>
          <a:lstStyle/>
          <a:p>
            <a:pPr marL="0" indent="0">
              <a:buNone/>
            </a:pPr>
            <a:r>
              <a:rPr lang="en-US" b="1" dirty="0"/>
              <a:t>Table No: 11</a:t>
            </a:r>
            <a:endParaRPr lang="en-IN" dirty="0"/>
          </a:p>
          <a:p>
            <a:pPr marL="0" indent="0">
              <a:buNone/>
            </a:pPr>
            <a:r>
              <a:rPr lang="en-US" b="1" dirty="0"/>
              <a:t>Table Name: </a:t>
            </a:r>
            <a:r>
              <a:rPr lang="en-US" b="1" dirty="0" err="1"/>
              <a:t>tbl_department</a:t>
            </a:r>
            <a:endParaRPr lang="en-IN" dirty="0"/>
          </a:p>
          <a:p>
            <a:pPr marL="0" indent="0">
              <a:buNone/>
            </a:pPr>
            <a:r>
              <a:rPr lang="en-US" b="1" dirty="0"/>
              <a:t>Primary Key: </a:t>
            </a:r>
            <a:r>
              <a:rPr lang="en-US" b="1" dirty="0" err="1"/>
              <a:t>department_id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 12</a:t>
            </a:r>
            <a:endParaRPr lang="en-IN" dirty="0"/>
          </a:p>
          <a:p>
            <a:pPr marL="0" indent="0">
              <a:buNone/>
            </a:pPr>
            <a:r>
              <a:rPr lang="en-IN" b="1" dirty="0"/>
              <a:t>Table Name: </a:t>
            </a:r>
            <a:r>
              <a:rPr lang="en-IN" b="1" dirty="0" err="1"/>
              <a:t>tbl_workcount</a:t>
            </a:r>
            <a:endParaRPr lang="en-IN" dirty="0"/>
          </a:p>
          <a:p>
            <a:pPr marL="0" indent="0">
              <a:buNone/>
            </a:pPr>
            <a:r>
              <a:rPr lang="en-IN" b="1" dirty="0"/>
              <a:t>Primary Key: </a:t>
            </a:r>
            <a:r>
              <a:rPr lang="en-IN" b="1" dirty="0" err="1"/>
              <a:t>count_id</a:t>
            </a:r>
            <a:endParaRPr lang="en-IN" b="1" dirty="0"/>
          </a:p>
          <a:p>
            <a:pPr marL="0" indent="0">
              <a:buNone/>
            </a:pPr>
            <a:r>
              <a:rPr lang="en-IN" b="1" dirty="0"/>
              <a:t>Foreign Key: </a:t>
            </a:r>
            <a:r>
              <a:rPr lang="en-IN" b="1" dirty="0" err="1"/>
              <a:t>licenceno</a:t>
            </a:r>
            <a:endParaRPr lang="en-IN" dirty="0"/>
          </a:p>
          <a:p>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FDE0A5F-688B-4FF3-A9F9-6D8D2AD0F303}"/>
              </a:ext>
            </a:extLst>
          </p:cNvPr>
          <p:cNvGraphicFramePr>
            <a:graphicFrameLocks noGrp="1"/>
          </p:cNvGraphicFramePr>
          <p:nvPr>
            <p:extLst>
              <p:ext uri="{D42A27DB-BD31-4B8C-83A1-F6EECF244321}">
                <p14:modId xmlns:p14="http://schemas.microsoft.com/office/powerpoint/2010/main" val="1940987457"/>
              </p:ext>
            </p:extLst>
          </p:nvPr>
        </p:nvGraphicFramePr>
        <p:xfrm>
          <a:off x="677334" y="1398848"/>
          <a:ext cx="8596669" cy="1151765"/>
        </p:xfrm>
        <a:graphic>
          <a:graphicData uri="http://schemas.openxmlformats.org/drawingml/2006/table">
            <a:tbl>
              <a:tblPr firstRow="1" firstCol="1" bandRow="1">
                <a:tableStyleId>{69012ECD-51FC-41F1-AA8D-1B2483CD663E}</a:tableStyleId>
              </a:tblPr>
              <a:tblGrid>
                <a:gridCol w="845820">
                  <a:extLst>
                    <a:ext uri="{9D8B030D-6E8A-4147-A177-3AD203B41FA5}">
                      <a16:colId xmlns:a16="http://schemas.microsoft.com/office/drawing/2014/main" val="644869071"/>
                    </a:ext>
                  </a:extLst>
                </a:gridCol>
                <a:gridCol w="1625491">
                  <a:extLst>
                    <a:ext uri="{9D8B030D-6E8A-4147-A177-3AD203B41FA5}">
                      <a16:colId xmlns:a16="http://schemas.microsoft.com/office/drawing/2014/main" val="4169718761"/>
                    </a:ext>
                  </a:extLst>
                </a:gridCol>
                <a:gridCol w="1375008">
                  <a:extLst>
                    <a:ext uri="{9D8B030D-6E8A-4147-A177-3AD203B41FA5}">
                      <a16:colId xmlns:a16="http://schemas.microsoft.com/office/drawing/2014/main" val="2862896634"/>
                    </a:ext>
                  </a:extLst>
                </a:gridCol>
                <a:gridCol w="1125408">
                  <a:extLst>
                    <a:ext uri="{9D8B030D-6E8A-4147-A177-3AD203B41FA5}">
                      <a16:colId xmlns:a16="http://schemas.microsoft.com/office/drawing/2014/main" val="759661520"/>
                    </a:ext>
                  </a:extLst>
                </a:gridCol>
                <a:gridCol w="1749850">
                  <a:extLst>
                    <a:ext uri="{9D8B030D-6E8A-4147-A177-3AD203B41FA5}">
                      <a16:colId xmlns:a16="http://schemas.microsoft.com/office/drawing/2014/main" val="250763412"/>
                    </a:ext>
                  </a:extLst>
                </a:gridCol>
                <a:gridCol w="1875092">
                  <a:extLst>
                    <a:ext uri="{9D8B030D-6E8A-4147-A177-3AD203B41FA5}">
                      <a16:colId xmlns:a16="http://schemas.microsoft.com/office/drawing/2014/main" val="1911552747"/>
                    </a:ext>
                  </a:extLst>
                </a:gridCol>
              </a:tblGrid>
              <a:tr h="284765">
                <a:tc>
                  <a:txBody>
                    <a:bodyPr/>
                    <a:lstStyle/>
                    <a:p>
                      <a:pPr>
                        <a:lnSpc>
                          <a:spcPct val="107000"/>
                        </a:lnSpc>
                        <a:spcAft>
                          <a:spcPts val="0"/>
                        </a:spcAft>
                      </a:pPr>
                      <a:r>
                        <a:rPr lang="en-US" sz="1400" dirty="0">
                          <a:effectLst/>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72502"/>
                  </a:ext>
                </a:extLst>
              </a:tr>
              <a:tr h="396978">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914660"/>
                  </a:ext>
                </a:extLst>
              </a:tr>
              <a:tr h="470022">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department_name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Department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018592"/>
                  </a:ext>
                </a:extLst>
              </a:tr>
            </a:tbl>
          </a:graphicData>
        </a:graphic>
      </p:graphicFrame>
      <p:graphicFrame>
        <p:nvGraphicFramePr>
          <p:cNvPr id="2" name="Table 1">
            <a:extLst>
              <a:ext uri="{FF2B5EF4-FFF2-40B4-BE49-F238E27FC236}">
                <a16:creationId xmlns:a16="http://schemas.microsoft.com/office/drawing/2014/main" id="{2E1995C3-BC9B-4980-B7A5-8D86681EEDD2}"/>
              </a:ext>
            </a:extLst>
          </p:cNvPr>
          <p:cNvGraphicFramePr>
            <a:graphicFrameLocks noGrp="1"/>
          </p:cNvGraphicFramePr>
          <p:nvPr>
            <p:extLst>
              <p:ext uri="{D42A27DB-BD31-4B8C-83A1-F6EECF244321}">
                <p14:modId xmlns:p14="http://schemas.microsoft.com/office/powerpoint/2010/main" val="3832307746"/>
              </p:ext>
            </p:extLst>
          </p:nvPr>
        </p:nvGraphicFramePr>
        <p:xfrm>
          <a:off x="677333" y="4150545"/>
          <a:ext cx="8691954" cy="2258162"/>
        </p:xfrm>
        <a:graphic>
          <a:graphicData uri="http://schemas.openxmlformats.org/drawingml/2006/table">
            <a:tbl>
              <a:tblPr firstRow="1" firstCol="1" bandRow="1">
                <a:tableStyleId>{69012ECD-51FC-41F1-AA8D-1B2483CD663E}</a:tableStyleId>
              </a:tblPr>
              <a:tblGrid>
                <a:gridCol w="877615">
                  <a:extLst>
                    <a:ext uri="{9D8B030D-6E8A-4147-A177-3AD203B41FA5}">
                      <a16:colId xmlns:a16="http://schemas.microsoft.com/office/drawing/2014/main" val="203737873"/>
                    </a:ext>
                  </a:extLst>
                </a:gridCol>
                <a:gridCol w="1686594">
                  <a:extLst>
                    <a:ext uri="{9D8B030D-6E8A-4147-A177-3AD203B41FA5}">
                      <a16:colId xmlns:a16="http://schemas.microsoft.com/office/drawing/2014/main" val="506313414"/>
                    </a:ext>
                  </a:extLst>
                </a:gridCol>
                <a:gridCol w="1426696">
                  <a:extLst>
                    <a:ext uri="{9D8B030D-6E8A-4147-A177-3AD203B41FA5}">
                      <a16:colId xmlns:a16="http://schemas.microsoft.com/office/drawing/2014/main" val="1864836138"/>
                    </a:ext>
                  </a:extLst>
                </a:gridCol>
                <a:gridCol w="1167713">
                  <a:extLst>
                    <a:ext uri="{9D8B030D-6E8A-4147-A177-3AD203B41FA5}">
                      <a16:colId xmlns:a16="http://schemas.microsoft.com/office/drawing/2014/main" val="797382011"/>
                    </a:ext>
                  </a:extLst>
                </a:gridCol>
                <a:gridCol w="1815628">
                  <a:extLst>
                    <a:ext uri="{9D8B030D-6E8A-4147-A177-3AD203B41FA5}">
                      <a16:colId xmlns:a16="http://schemas.microsoft.com/office/drawing/2014/main" val="2972805140"/>
                    </a:ext>
                  </a:extLst>
                </a:gridCol>
                <a:gridCol w="1717708">
                  <a:extLst>
                    <a:ext uri="{9D8B030D-6E8A-4147-A177-3AD203B41FA5}">
                      <a16:colId xmlns:a16="http://schemas.microsoft.com/office/drawing/2014/main" val="2958022377"/>
                    </a:ext>
                  </a:extLst>
                </a:gridCol>
              </a:tblGrid>
              <a:tr h="205453">
                <a:tc>
                  <a:txBody>
                    <a:bodyPr/>
                    <a:lstStyle/>
                    <a:p>
                      <a:pPr>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Field 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4392317"/>
                  </a:ext>
                </a:extLst>
              </a:tr>
              <a:tr h="337311">
                <a:tc>
                  <a:txBody>
                    <a:bodyPr/>
                    <a:lstStyle/>
                    <a:p>
                      <a:pPr>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Count_id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Count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7320933"/>
                  </a:ext>
                </a:extLst>
              </a:tr>
              <a:tr h="407806">
                <a:tc>
                  <a:txBody>
                    <a:bodyPr/>
                    <a:lstStyle/>
                    <a:p>
                      <a:pPr>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department_id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Foreign key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Department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964347"/>
                  </a:ext>
                </a:extLst>
              </a:tr>
              <a:tr h="352764">
                <a:tc>
                  <a:txBody>
                    <a:bodyPr/>
                    <a:lstStyle/>
                    <a:p>
                      <a:pPr>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Date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2302079"/>
                  </a:ext>
                </a:extLst>
              </a:tr>
              <a:tr h="351032">
                <a:tc>
                  <a:txBody>
                    <a:bodyPr/>
                    <a:lstStyle/>
                    <a:p>
                      <a:pPr>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count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Work count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0745031"/>
                  </a:ext>
                </a:extLst>
              </a:tr>
              <a:tr h="595889">
                <a:tc>
                  <a:txBody>
                    <a:bodyPr/>
                    <a:lstStyle/>
                    <a:p>
                      <a:pPr>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licenceno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varchar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License number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592890"/>
                  </a:ext>
                </a:extLst>
              </a:tr>
            </a:tbl>
          </a:graphicData>
        </a:graphic>
      </p:graphicFrame>
    </p:spTree>
    <p:extLst>
      <p:ext uri="{BB962C8B-B14F-4D97-AF65-F5344CB8AC3E}">
        <p14:creationId xmlns:p14="http://schemas.microsoft.com/office/powerpoint/2010/main" val="7649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9F150-4F89-4C48-97ED-4A2392685201}"/>
              </a:ext>
            </a:extLst>
          </p:cNvPr>
          <p:cNvSpPr>
            <a:spLocks noGrp="1"/>
          </p:cNvSpPr>
          <p:nvPr>
            <p:ph idx="1"/>
          </p:nvPr>
        </p:nvSpPr>
        <p:spPr>
          <a:xfrm>
            <a:off x="677334" y="251791"/>
            <a:ext cx="8596668" cy="5789571"/>
          </a:xfrm>
        </p:spPr>
        <p:txBody>
          <a:bodyPr/>
          <a:lstStyle/>
          <a:p>
            <a:pPr marL="0" indent="0">
              <a:buNone/>
            </a:pPr>
            <a:r>
              <a:rPr lang="en-US" b="1" dirty="0"/>
              <a:t>Table No: 13</a:t>
            </a:r>
            <a:endParaRPr lang="en-IN" dirty="0"/>
          </a:p>
          <a:p>
            <a:pPr marL="0" indent="0">
              <a:buNone/>
            </a:pPr>
            <a:r>
              <a:rPr lang="en-US" b="1" dirty="0"/>
              <a:t>Table Name: </a:t>
            </a:r>
            <a:r>
              <a:rPr lang="en-US" b="1" dirty="0" err="1"/>
              <a:t>tbl_car</a:t>
            </a:r>
            <a:endParaRPr lang="en-IN" dirty="0"/>
          </a:p>
          <a:p>
            <a:pPr marL="0" indent="0">
              <a:buNone/>
            </a:pPr>
            <a:r>
              <a:rPr lang="en-US" b="1" dirty="0"/>
              <a:t>Primary Key: </a:t>
            </a:r>
            <a:r>
              <a:rPr lang="en-US" b="1" dirty="0" err="1"/>
              <a:t>carid</a:t>
            </a:r>
            <a:endParaRPr lang="en-IN" dirty="0"/>
          </a:p>
          <a:p>
            <a:pPr marL="0" indent="0">
              <a:buNone/>
            </a:pPr>
            <a:r>
              <a:rPr lang="en-US" b="1" dirty="0"/>
              <a:t>Foreign Key: </a:t>
            </a:r>
            <a:r>
              <a:rPr lang="en-US" b="1" dirty="0" err="1"/>
              <a:t>user_id</a:t>
            </a:r>
            <a:r>
              <a:rPr lang="en-US" b="1" dirty="0"/>
              <a:t>, </a:t>
            </a:r>
            <a:r>
              <a:rPr lang="en-US" b="1" dirty="0" err="1"/>
              <a:t>variant_id</a:t>
            </a:r>
            <a:endParaRPr lang="en-IN" dirty="0"/>
          </a:p>
          <a:p>
            <a:endParaRPr lang="en-IN" dirty="0"/>
          </a:p>
        </p:txBody>
      </p:sp>
      <p:graphicFrame>
        <p:nvGraphicFramePr>
          <p:cNvPr id="4" name="Table 3">
            <a:extLst>
              <a:ext uri="{FF2B5EF4-FFF2-40B4-BE49-F238E27FC236}">
                <a16:creationId xmlns:a16="http://schemas.microsoft.com/office/drawing/2014/main" id="{48467297-684A-4371-8C10-FC7FC0A75461}"/>
              </a:ext>
            </a:extLst>
          </p:cNvPr>
          <p:cNvGraphicFramePr>
            <a:graphicFrameLocks noGrp="1"/>
          </p:cNvGraphicFramePr>
          <p:nvPr>
            <p:extLst>
              <p:ext uri="{D42A27DB-BD31-4B8C-83A1-F6EECF244321}">
                <p14:modId xmlns:p14="http://schemas.microsoft.com/office/powerpoint/2010/main" val="2511348986"/>
              </p:ext>
            </p:extLst>
          </p:nvPr>
        </p:nvGraphicFramePr>
        <p:xfrm>
          <a:off x="677335" y="1974574"/>
          <a:ext cx="9142525" cy="4066784"/>
        </p:xfrm>
        <a:graphic>
          <a:graphicData uri="http://schemas.openxmlformats.org/drawingml/2006/table">
            <a:tbl>
              <a:tblPr firstRow="1" firstCol="1" bandRow="1">
                <a:tableStyleId>{69012ECD-51FC-41F1-AA8D-1B2483CD663E}</a:tableStyleId>
              </a:tblPr>
              <a:tblGrid>
                <a:gridCol w="899527">
                  <a:extLst>
                    <a:ext uri="{9D8B030D-6E8A-4147-A177-3AD203B41FA5}">
                      <a16:colId xmlns:a16="http://schemas.microsoft.com/office/drawing/2014/main" val="2381723097"/>
                    </a:ext>
                  </a:extLst>
                </a:gridCol>
                <a:gridCol w="1728704">
                  <a:extLst>
                    <a:ext uri="{9D8B030D-6E8A-4147-A177-3AD203B41FA5}">
                      <a16:colId xmlns:a16="http://schemas.microsoft.com/office/drawing/2014/main" val="3341550345"/>
                    </a:ext>
                  </a:extLst>
                </a:gridCol>
                <a:gridCol w="1462316">
                  <a:extLst>
                    <a:ext uri="{9D8B030D-6E8A-4147-A177-3AD203B41FA5}">
                      <a16:colId xmlns:a16="http://schemas.microsoft.com/office/drawing/2014/main" val="1249126595"/>
                    </a:ext>
                  </a:extLst>
                </a:gridCol>
                <a:gridCol w="1196867">
                  <a:extLst>
                    <a:ext uri="{9D8B030D-6E8A-4147-A177-3AD203B41FA5}">
                      <a16:colId xmlns:a16="http://schemas.microsoft.com/office/drawing/2014/main" val="1164067738"/>
                    </a:ext>
                  </a:extLst>
                </a:gridCol>
                <a:gridCol w="1860958">
                  <a:extLst>
                    <a:ext uri="{9D8B030D-6E8A-4147-A177-3AD203B41FA5}">
                      <a16:colId xmlns:a16="http://schemas.microsoft.com/office/drawing/2014/main" val="1482023253"/>
                    </a:ext>
                  </a:extLst>
                </a:gridCol>
                <a:gridCol w="1994153">
                  <a:extLst>
                    <a:ext uri="{9D8B030D-6E8A-4147-A177-3AD203B41FA5}">
                      <a16:colId xmlns:a16="http://schemas.microsoft.com/office/drawing/2014/main" val="1446219452"/>
                    </a:ext>
                  </a:extLst>
                </a:gridCol>
              </a:tblGrid>
              <a:tr h="335484">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627425"/>
                  </a:ext>
                </a:extLst>
              </a:tr>
              <a:tr h="335484">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340693"/>
                  </a:ext>
                </a:extLst>
              </a:tr>
              <a:tr h="335484">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9243593"/>
                  </a:ext>
                </a:extLst>
              </a:tr>
              <a:tr h="335484">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Variant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515655"/>
                  </a:ext>
                </a:extLst>
              </a:tr>
              <a:tr h="350461">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manufacture_year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Manufacturing 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686193"/>
                  </a:ext>
                </a:extLst>
              </a:tr>
              <a:tr h="335484">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color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color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546710"/>
                  </a:ext>
                </a:extLst>
              </a:tr>
              <a:tr h="361483">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regno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Registration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750344"/>
                  </a:ext>
                </a:extLst>
              </a:tr>
              <a:tr h="335484">
                <a:tc>
                  <a:txBody>
                    <a:bodyPr/>
                    <a:lstStyle/>
                    <a:p>
                      <a:pPr>
                        <a:lnSpc>
                          <a:spcPct val="107000"/>
                        </a:lnSpc>
                        <a:spcAft>
                          <a:spcPts val="0"/>
                        </a:spcAft>
                      </a:pPr>
                      <a:r>
                        <a:rPr lang="en-US"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engineno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Engine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2839954"/>
                  </a:ext>
                </a:extLst>
              </a:tr>
              <a:tr h="335484">
                <a:tc>
                  <a:txBody>
                    <a:bodyPr/>
                    <a:lstStyle/>
                    <a:p>
                      <a:pPr>
                        <a:lnSpc>
                          <a:spcPct val="107000"/>
                        </a:lnSpc>
                        <a:spcAft>
                          <a:spcPts val="0"/>
                        </a:spcAft>
                      </a:pPr>
                      <a:r>
                        <a:rPr lang="en-US" sz="14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chasisno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Chasis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230640"/>
                  </a:ext>
                </a:extLst>
              </a:tr>
              <a:tr h="335484">
                <a:tc>
                  <a:txBody>
                    <a:bodyPr/>
                    <a:lstStyle/>
                    <a:p>
                      <a:pPr>
                        <a:lnSpc>
                          <a:spcPct val="107000"/>
                        </a:lnSpc>
                        <a:spcAft>
                          <a:spcPts val="0"/>
                        </a:spcAft>
                      </a:pPr>
                      <a:r>
                        <a:rPr lang="en-US" sz="14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rcbook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Rc book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345418"/>
                  </a:ext>
                </a:extLst>
              </a:tr>
              <a:tr h="335484">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Car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9469922"/>
                  </a:ext>
                </a:extLst>
              </a:tr>
              <a:tr h="335484">
                <a:tc>
                  <a:txBody>
                    <a:bodyPr/>
                    <a:lstStyle/>
                    <a:p>
                      <a:pPr>
                        <a:lnSpc>
                          <a:spcPct val="107000"/>
                        </a:lnSpc>
                        <a:spcAft>
                          <a:spcPts val="0"/>
                        </a:spcAft>
                      </a:pPr>
                      <a:r>
                        <a:rPr lang="en-US" sz="14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041445"/>
                  </a:ext>
                </a:extLst>
              </a:tr>
            </a:tbl>
          </a:graphicData>
        </a:graphic>
      </p:graphicFrame>
    </p:spTree>
    <p:extLst>
      <p:ext uri="{BB962C8B-B14F-4D97-AF65-F5344CB8AC3E}">
        <p14:creationId xmlns:p14="http://schemas.microsoft.com/office/powerpoint/2010/main" val="96537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1BAF5-F377-4C38-97CC-63BD493915C3}"/>
              </a:ext>
            </a:extLst>
          </p:cNvPr>
          <p:cNvSpPr>
            <a:spLocks noGrp="1"/>
          </p:cNvSpPr>
          <p:nvPr>
            <p:ph idx="1"/>
          </p:nvPr>
        </p:nvSpPr>
        <p:spPr>
          <a:xfrm>
            <a:off x="677334" y="450575"/>
            <a:ext cx="8596668" cy="5590788"/>
          </a:xfrm>
        </p:spPr>
        <p:txBody>
          <a:bodyPr/>
          <a:lstStyle/>
          <a:p>
            <a:pPr marL="0" indent="0">
              <a:buNone/>
            </a:pPr>
            <a:r>
              <a:rPr lang="en-US" b="1" dirty="0"/>
              <a:t>Table No: 14</a:t>
            </a:r>
            <a:endParaRPr lang="en-IN" dirty="0"/>
          </a:p>
          <a:p>
            <a:pPr marL="0" indent="0">
              <a:buNone/>
            </a:pPr>
            <a:r>
              <a:rPr lang="en-IN" b="1" dirty="0"/>
              <a:t>Table Name: </a:t>
            </a:r>
            <a:r>
              <a:rPr lang="en-IN" b="1" dirty="0" err="1"/>
              <a:t>tbl_images</a:t>
            </a:r>
            <a:endParaRPr lang="en-IN" dirty="0"/>
          </a:p>
          <a:p>
            <a:pPr marL="0" indent="0">
              <a:buNone/>
            </a:pPr>
            <a:r>
              <a:rPr lang="en-IN" b="1" dirty="0"/>
              <a:t>Primary Key: </a:t>
            </a:r>
            <a:r>
              <a:rPr lang="en-IN" b="1" dirty="0" err="1"/>
              <a:t>image_id</a:t>
            </a:r>
            <a:endParaRPr lang="en-IN" dirty="0"/>
          </a:p>
          <a:p>
            <a:pPr marL="0" indent="0">
              <a:buNone/>
            </a:pPr>
            <a:r>
              <a:rPr lang="en-IN" b="1" dirty="0"/>
              <a:t>Foreign Key: </a:t>
            </a:r>
            <a:r>
              <a:rPr lang="en-IN" b="1" dirty="0" err="1"/>
              <a:t>advertisement_id</a:t>
            </a: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A8EB190D-6B19-40B2-A1F6-6A82D398375D}"/>
              </a:ext>
            </a:extLst>
          </p:cNvPr>
          <p:cNvGraphicFramePr>
            <a:graphicFrameLocks noGrp="1"/>
          </p:cNvGraphicFramePr>
          <p:nvPr>
            <p:extLst>
              <p:ext uri="{D42A27DB-BD31-4B8C-83A1-F6EECF244321}">
                <p14:modId xmlns:p14="http://schemas.microsoft.com/office/powerpoint/2010/main" val="3022281258"/>
              </p:ext>
            </p:extLst>
          </p:nvPr>
        </p:nvGraphicFramePr>
        <p:xfrm>
          <a:off x="677334" y="2332383"/>
          <a:ext cx="9077738" cy="3031428"/>
        </p:xfrm>
        <a:graphic>
          <a:graphicData uri="http://schemas.openxmlformats.org/drawingml/2006/table">
            <a:tbl>
              <a:tblPr firstRow="1" firstCol="1" bandRow="1">
                <a:tableStyleId>{69012ECD-51FC-41F1-AA8D-1B2483CD663E}</a:tableStyleId>
              </a:tblPr>
              <a:tblGrid>
                <a:gridCol w="915410">
                  <a:extLst>
                    <a:ext uri="{9D8B030D-6E8A-4147-A177-3AD203B41FA5}">
                      <a16:colId xmlns:a16="http://schemas.microsoft.com/office/drawing/2014/main" val="2934129660"/>
                    </a:ext>
                  </a:extLst>
                </a:gridCol>
                <a:gridCol w="2300457">
                  <a:extLst>
                    <a:ext uri="{9D8B030D-6E8A-4147-A177-3AD203B41FA5}">
                      <a16:colId xmlns:a16="http://schemas.microsoft.com/office/drawing/2014/main" val="3498510520"/>
                    </a:ext>
                  </a:extLst>
                </a:gridCol>
                <a:gridCol w="1088183">
                  <a:extLst>
                    <a:ext uri="{9D8B030D-6E8A-4147-A177-3AD203B41FA5}">
                      <a16:colId xmlns:a16="http://schemas.microsoft.com/office/drawing/2014/main" val="211230636"/>
                    </a:ext>
                  </a:extLst>
                </a:gridCol>
                <a:gridCol w="1088183">
                  <a:extLst>
                    <a:ext uri="{9D8B030D-6E8A-4147-A177-3AD203B41FA5}">
                      <a16:colId xmlns:a16="http://schemas.microsoft.com/office/drawing/2014/main" val="831744885"/>
                    </a:ext>
                  </a:extLst>
                </a:gridCol>
                <a:gridCol w="1893821">
                  <a:extLst>
                    <a:ext uri="{9D8B030D-6E8A-4147-A177-3AD203B41FA5}">
                      <a16:colId xmlns:a16="http://schemas.microsoft.com/office/drawing/2014/main" val="3536698901"/>
                    </a:ext>
                  </a:extLst>
                </a:gridCol>
                <a:gridCol w="1791684">
                  <a:extLst>
                    <a:ext uri="{9D8B030D-6E8A-4147-A177-3AD203B41FA5}">
                      <a16:colId xmlns:a16="http://schemas.microsoft.com/office/drawing/2014/main" val="567813585"/>
                    </a:ext>
                  </a:extLst>
                </a:gridCol>
              </a:tblGrid>
              <a:tr h="515100">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Field 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1260850"/>
                  </a:ext>
                </a:extLst>
              </a:tr>
              <a:tr h="419388">
                <a:tc>
                  <a:txBody>
                    <a:bodyPr/>
                    <a:lstStyle/>
                    <a:p>
                      <a:pPr>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9384058"/>
                  </a:ext>
                </a:extLst>
              </a:tr>
              <a:tr h="419388">
                <a:tc>
                  <a:txBody>
                    <a:bodyPr/>
                    <a:lstStyle/>
                    <a:p>
                      <a:pPr>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advertisement_id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Advertisement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9022251"/>
                  </a:ext>
                </a:extLst>
              </a:tr>
              <a:tr h="419388">
                <a:tc>
                  <a:txBody>
                    <a:bodyPr/>
                    <a:lstStyle/>
                    <a:p>
                      <a:pPr>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Car image11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9056391"/>
                  </a:ext>
                </a:extLst>
              </a:tr>
              <a:tr h="419388">
                <a:tc>
                  <a:txBody>
                    <a:bodyPr/>
                    <a:lstStyle/>
                    <a:p>
                      <a:pPr>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Car image2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5130478"/>
                  </a:ext>
                </a:extLst>
              </a:tr>
              <a:tr h="419388">
                <a:tc>
                  <a:txBody>
                    <a:bodyPr/>
                    <a:lstStyle/>
                    <a:p>
                      <a:pPr>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Car image2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0962632"/>
                  </a:ext>
                </a:extLst>
              </a:tr>
              <a:tr h="419388">
                <a:tc>
                  <a:txBody>
                    <a:bodyPr/>
                    <a:lstStyle/>
                    <a:p>
                      <a:pPr>
                        <a:spcAft>
                          <a:spcPts val="0"/>
                        </a:spcAft>
                      </a:pPr>
                      <a:r>
                        <a:rPr lang="en-IN" sz="14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Image4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Car image2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5181123"/>
                  </a:ext>
                </a:extLst>
              </a:tr>
            </a:tbl>
          </a:graphicData>
        </a:graphic>
      </p:graphicFrame>
    </p:spTree>
    <p:extLst>
      <p:ext uri="{BB962C8B-B14F-4D97-AF65-F5344CB8AC3E}">
        <p14:creationId xmlns:p14="http://schemas.microsoft.com/office/powerpoint/2010/main" val="308838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863E0-7CA7-4A38-B113-0E0E3FA81DC2}"/>
              </a:ext>
            </a:extLst>
          </p:cNvPr>
          <p:cNvSpPr>
            <a:spLocks noGrp="1"/>
          </p:cNvSpPr>
          <p:nvPr>
            <p:ph idx="1"/>
          </p:nvPr>
        </p:nvSpPr>
        <p:spPr>
          <a:xfrm>
            <a:off x="677333" y="371061"/>
            <a:ext cx="9778631" cy="6268278"/>
          </a:xfrm>
        </p:spPr>
        <p:txBody>
          <a:bodyPr/>
          <a:lstStyle/>
          <a:p>
            <a:pPr marL="0" indent="0">
              <a:buNone/>
            </a:pPr>
            <a:r>
              <a:rPr lang="en-US" b="1" dirty="0"/>
              <a:t>Table No: 15</a:t>
            </a:r>
            <a:endParaRPr lang="en-IN" dirty="0"/>
          </a:p>
          <a:p>
            <a:pPr marL="0" indent="0">
              <a:buNone/>
            </a:pPr>
            <a:r>
              <a:rPr lang="en-IN" b="1" dirty="0"/>
              <a:t>Table Name: </a:t>
            </a:r>
            <a:r>
              <a:rPr lang="en-IN" b="1" dirty="0" err="1"/>
              <a:t>tbl_appointment</a:t>
            </a:r>
            <a:endParaRPr lang="en-IN" dirty="0"/>
          </a:p>
          <a:p>
            <a:pPr marL="0" indent="0">
              <a:buNone/>
            </a:pPr>
            <a:r>
              <a:rPr lang="en-IN" b="1" dirty="0"/>
              <a:t>Primary Key: </a:t>
            </a:r>
            <a:r>
              <a:rPr lang="en-IN" b="1" dirty="0" err="1"/>
              <a:t>apid</a:t>
            </a:r>
            <a:endParaRPr lang="en-IN" dirty="0"/>
          </a:p>
          <a:p>
            <a:pPr marL="0" indent="0">
              <a:buNone/>
            </a:pPr>
            <a:r>
              <a:rPr lang="en-IN" b="1" dirty="0"/>
              <a:t>Foreign Key: </a:t>
            </a:r>
            <a:r>
              <a:rPr lang="en-IN" b="1" dirty="0" err="1"/>
              <a:t>scheme_id</a:t>
            </a:r>
            <a:r>
              <a:rPr lang="en-IN" b="1" dirty="0"/>
              <a:t>, </a:t>
            </a:r>
            <a:r>
              <a:rPr lang="en-IN" b="1" dirty="0" err="1"/>
              <a:t>licenceno</a:t>
            </a:r>
            <a:endParaRPr lang="en-IN" dirty="0"/>
          </a:p>
          <a:p>
            <a:endParaRPr lang="en-IN" dirty="0"/>
          </a:p>
        </p:txBody>
      </p:sp>
      <p:graphicFrame>
        <p:nvGraphicFramePr>
          <p:cNvPr id="2" name="Table 1">
            <a:extLst>
              <a:ext uri="{FF2B5EF4-FFF2-40B4-BE49-F238E27FC236}">
                <a16:creationId xmlns:a16="http://schemas.microsoft.com/office/drawing/2014/main" id="{33F8652A-B1B7-49B8-B8E8-25CCFE73AA56}"/>
              </a:ext>
            </a:extLst>
          </p:cNvPr>
          <p:cNvGraphicFramePr>
            <a:graphicFrameLocks noGrp="1"/>
          </p:cNvGraphicFramePr>
          <p:nvPr>
            <p:extLst>
              <p:ext uri="{D42A27DB-BD31-4B8C-83A1-F6EECF244321}">
                <p14:modId xmlns:p14="http://schemas.microsoft.com/office/powerpoint/2010/main" val="3133215471"/>
              </p:ext>
            </p:extLst>
          </p:nvPr>
        </p:nvGraphicFramePr>
        <p:xfrm>
          <a:off x="874643" y="2021047"/>
          <a:ext cx="8600660" cy="4197663"/>
        </p:xfrm>
        <a:graphic>
          <a:graphicData uri="http://schemas.openxmlformats.org/drawingml/2006/table">
            <a:tbl>
              <a:tblPr firstRow="1" firstCol="1" bandRow="1">
                <a:tableStyleId>{69012ECD-51FC-41F1-AA8D-1B2483CD663E}</a:tableStyleId>
              </a:tblPr>
              <a:tblGrid>
                <a:gridCol w="781465">
                  <a:extLst>
                    <a:ext uri="{9D8B030D-6E8A-4147-A177-3AD203B41FA5}">
                      <a16:colId xmlns:a16="http://schemas.microsoft.com/office/drawing/2014/main" val="3143681175"/>
                    </a:ext>
                  </a:extLst>
                </a:gridCol>
                <a:gridCol w="2167823">
                  <a:extLst>
                    <a:ext uri="{9D8B030D-6E8A-4147-A177-3AD203B41FA5}">
                      <a16:colId xmlns:a16="http://schemas.microsoft.com/office/drawing/2014/main" val="426223085"/>
                    </a:ext>
                  </a:extLst>
                </a:gridCol>
                <a:gridCol w="1211895">
                  <a:extLst>
                    <a:ext uri="{9D8B030D-6E8A-4147-A177-3AD203B41FA5}">
                      <a16:colId xmlns:a16="http://schemas.microsoft.com/office/drawing/2014/main" val="817559606"/>
                    </a:ext>
                  </a:extLst>
                </a:gridCol>
                <a:gridCol w="1118017">
                  <a:extLst>
                    <a:ext uri="{9D8B030D-6E8A-4147-A177-3AD203B41FA5}">
                      <a16:colId xmlns:a16="http://schemas.microsoft.com/office/drawing/2014/main" val="2646987737"/>
                    </a:ext>
                  </a:extLst>
                </a:gridCol>
                <a:gridCol w="1715966">
                  <a:extLst>
                    <a:ext uri="{9D8B030D-6E8A-4147-A177-3AD203B41FA5}">
                      <a16:colId xmlns:a16="http://schemas.microsoft.com/office/drawing/2014/main" val="3515699686"/>
                    </a:ext>
                  </a:extLst>
                </a:gridCol>
                <a:gridCol w="1605494">
                  <a:extLst>
                    <a:ext uri="{9D8B030D-6E8A-4147-A177-3AD203B41FA5}">
                      <a16:colId xmlns:a16="http://schemas.microsoft.com/office/drawing/2014/main" val="3896848082"/>
                    </a:ext>
                  </a:extLst>
                </a:gridCol>
              </a:tblGrid>
              <a:tr h="398712">
                <a:tc>
                  <a:txBody>
                    <a:bodyPr/>
                    <a:lstStyle/>
                    <a:p>
                      <a:pPr algn="just">
                        <a:spcAft>
                          <a:spcPts val="0"/>
                        </a:spcAft>
                      </a:pPr>
                      <a:r>
                        <a:rPr lang="en-IN" sz="1300">
                          <a:effectLst/>
                        </a:rPr>
                        <a:t>Sl. 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Field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dirty="0">
                          <a:effectLst/>
                        </a:rPr>
                        <a:t>Field type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Size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Constraints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Description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1733516063"/>
                  </a:ext>
                </a:extLst>
              </a:tr>
              <a:tr h="398712">
                <a:tc>
                  <a:txBody>
                    <a:bodyPr/>
                    <a:lstStyle/>
                    <a:p>
                      <a:pPr algn="just">
                        <a:spcAft>
                          <a:spcPts val="0"/>
                        </a:spcAft>
                      </a:pPr>
                      <a:r>
                        <a:rPr lang="en-IN" sz="1300">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appointment_id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Primary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Appointment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3770160601"/>
                  </a:ext>
                </a:extLst>
              </a:tr>
              <a:tr h="398712">
                <a:tc>
                  <a:txBody>
                    <a:bodyPr/>
                    <a:lstStyle/>
                    <a:p>
                      <a:pPr algn="just">
                        <a:spcAft>
                          <a:spcPts val="0"/>
                        </a:spcAft>
                      </a:pPr>
                      <a:r>
                        <a:rPr lang="en-IN" sz="1300">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registerno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Car register 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906958701"/>
                  </a:ext>
                </a:extLst>
              </a:tr>
              <a:tr h="413913">
                <a:tc>
                  <a:txBody>
                    <a:bodyPr/>
                    <a:lstStyle/>
                    <a:p>
                      <a:pPr algn="just">
                        <a:spcAft>
                          <a:spcPts val="0"/>
                        </a:spcAft>
                      </a:pPr>
                      <a:r>
                        <a:rPr lang="en-IN" sz="13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scheme_id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Scheme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40725246"/>
                  </a:ext>
                </a:extLst>
              </a:tr>
              <a:tr h="598069">
                <a:tc>
                  <a:txBody>
                    <a:bodyPr/>
                    <a:lstStyle/>
                    <a:p>
                      <a:pPr algn="just">
                        <a:spcAft>
                          <a:spcPts val="0"/>
                        </a:spcAft>
                      </a:pPr>
                      <a:r>
                        <a:rPr lang="en-IN" sz="13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licenseno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Service center license number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202884137"/>
                  </a:ext>
                </a:extLst>
              </a:tr>
              <a:tr h="342835">
                <a:tc>
                  <a:txBody>
                    <a:bodyPr/>
                    <a:lstStyle/>
                    <a:p>
                      <a:pPr algn="just">
                        <a:spcAft>
                          <a:spcPts val="0"/>
                        </a:spcAft>
                      </a:pPr>
                      <a:r>
                        <a:rPr lang="en-IN" sz="1300">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appointment_date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3006485598"/>
                  </a:ext>
                </a:extLst>
              </a:tr>
              <a:tr h="450574">
                <a:tc>
                  <a:txBody>
                    <a:bodyPr/>
                    <a:lstStyle/>
                    <a:p>
                      <a:pPr algn="just">
                        <a:spcAft>
                          <a:spcPts val="0"/>
                        </a:spcAft>
                      </a:pPr>
                      <a:r>
                        <a:rPr lang="en-IN" sz="1300">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remarks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500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Remarks from service center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614469295"/>
                  </a:ext>
                </a:extLst>
              </a:tr>
              <a:tr h="398712">
                <a:tc>
                  <a:txBody>
                    <a:bodyPr/>
                    <a:lstStyle/>
                    <a:p>
                      <a:pPr algn="just">
                        <a:spcAft>
                          <a:spcPts val="0"/>
                        </a:spcAft>
                      </a:pPr>
                      <a:r>
                        <a:rPr lang="en-IN" sz="1300">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odometer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Odometer reading</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3073320508"/>
                  </a:ext>
                </a:extLst>
              </a:tr>
              <a:tr h="398712">
                <a:tc>
                  <a:txBody>
                    <a:bodyPr/>
                    <a:lstStyle/>
                    <a:p>
                      <a:pPr algn="just">
                        <a:spcAft>
                          <a:spcPts val="0"/>
                        </a:spcAft>
                      </a:pPr>
                      <a:r>
                        <a:rPr lang="en-IN" sz="1300">
                          <a:effectLst/>
                        </a:rPr>
                        <a:t>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book_date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Booking made 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670028633"/>
                  </a:ext>
                </a:extLst>
              </a:tr>
              <a:tr h="398712">
                <a:tc>
                  <a:txBody>
                    <a:bodyPr/>
                    <a:lstStyle/>
                    <a:p>
                      <a:pPr algn="just">
                        <a:spcAft>
                          <a:spcPts val="0"/>
                        </a:spcAft>
                      </a:pPr>
                      <a:r>
                        <a:rPr lang="en-IN" sz="1300">
                          <a:effectLst/>
                        </a:rPr>
                        <a:t>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appointment_status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dirty="0">
                          <a:effectLst/>
                        </a:rPr>
                        <a:t>Appointment status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961249628"/>
                  </a:ext>
                </a:extLst>
              </a:tr>
            </a:tbl>
          </a:graphicData>
        </a:graphic>
      </p:graphicFrame>
    </p:spTree>
    <p:extLst>
      <p:ext uri="{BB962C8B-B14F-4D97-AF65-F5344CB8AC3E}">
        <p14:creationId xmlns:p14="http://schemas.microsoft.com/office/powerpoint/2010/main" val="62961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CC432-3515-4CC2-8F0E-FFA65BE86DAB}"/>
              </a:ext>
            </a:extLst>
          </p:cNvPr>
          <p:cNvSpPr>
            <a:spLocks noGrp="1"/>
          </p:cNvSpPr>
          <p:nvPr>
            <p:ph idx="1"/>
          </p:nvPr>
        </p:nvSpPr>
        <p:spPr>
          <a:xfrm>
            <a:off x="677334" y="132522"/>
            <a:ext cx="10837332" cy="6533321"/>
          </a:xfrm>
        </p:spPr>
        <p:txBody>
          <a:bodyPr/>
          <a:lstStyle/>
          <a:p>
            <a:pPr marL="0" indent="0">
              <a:buNone/>
            </a:pPr>
            <a:r>
              <a:rPr lang="en-US" b="1" dirty="0"/>
              <a:t>Table No: 16</a:t>
            </a:r>
            <a:endParaRPr lang="en-IN" dirty="0"/>
          </a:p>
          <a:p>
            <a:pPr marL="0" indent="0">
              <a:buNone/>
            </a:pPr>
            <a:r>
              <a:rPr lang="en-IN" b="1" dirty="0"/>
              <a:t>Table Name: </a:t>
            </a:r>
            <a:r>
              <a:rPr lang="en-IN" b="1" dirty="0" err="1"/>
              <a:t>tbl_incomplete</a:t>
            </a:r>
            <a:endParaRPr lang="en-IN" dirty="0"/>
          </a:p>
          <a:p>
            <a:pPr marL="0" indent="0">
              <a:buNone/>
            </a:pPr>
            <a:r>
              <a:rPr lang="en-IN" b="1" dirty="0"/>
              <a:t>Primary Key: </a:t>
            </a:r>
            <a:r>
              <a:rPr lang="en-IN" b="1" dirty="0" err="1"/>
              <a:t>incomplete_id</a:t>
            </a:r>
            <a:endParaRPr lang="en-IN" dirty="0"/>
          </a:p>
          <a:p>
            <a:pPr marL="0" indent="0">
              <a:buNone/>
            </a:pPr>
            <a:r>
              <a:rPr lang="en-IN" b="1" dirty="0"/>
              <a:t>Foreign key: </a:t>
            </a:r>
            <a:r>
              <a:rPr lang="en-IN" b="1" dirty="0" err="1"/>
              <a:t>appointment_id</a:t>
            </a:r>
            <a:endParaRPr lang="en-IN"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sz="1200" b="1" dirty="0"/>
          </a:p>
          <a:p>
            <a:pPr marL="0" indent="0">
              <a:buNone/>
            </a:pPr>
            <a:r>
              <a:rPr lang="en-US" b="1" dirty="0"/>
              <a:t>Table No: 17</a:t>
            </a:r>
          </a:p>
          <a:p>
            <a:pPr marL="0" indent="0">
              <a:buNone/>
            </a:pPr>
            <a:r>
              <a:rPr lang="en-IN" b="1" dirty="0"/>
              <a:t>Table Name: </a:t>
            </a:r>
            <a:r>
              <a:rPr lang="en-IN" b="1" dirty="0" err="1"/>
              <a:t>tbl_checking</a:t>
            </a:r>
            <a:endParaRPr lang="en-IN" dirty="0"/>
          </a:p>
          <a:p>
            <a:pPr marL="0" indent="0">
              <a:buNone/>
            </a:pPr>
            <a:r>
              <a:rPr lang="en-IN" b="1" dirty="0"/>
              <a:t>Primary Key: </a:t>
            </a:r>
            <a:r>
              <a:rPr lang="en-IN" b="1" dirty="0" err="1"/>
              <a:t>checking_id</a:t>
            </a:r>
            <a:endParaRPr lang="en-IN" dirty="0"/>
          </a:p>
          <a:p>
            <a:pPr marL="0" indent="0">
              <a:buNone/>
            </a:pPr>
            <a:r>
              <a:rPr lang="en-IN" b="1" dirty="0"/>
              <a:t>Foreign Key: </a:t>
            </a:r>
            <a:r>
              <a:rPr lang="en-IN" b="1" dirty="0" err="1"/>
              <a:t>scheme_id</a:t>
            </a:r>
            <a:r>
              <a:rPr lang="en-IN" b="1" dirty="0"/>
              <a:t>, </a:t>
            </a:r>
            <a:r>
              <a:rPr lang="en-IN" b="1" dirty="0" err="1"/>
              <a:t>spare_id</a:t>
            </a:r>
            <a:endParaRPr lang="en-IN" dirty="0"/>
          </a:p>
          <a:p>
            <a:pPr marL="0" indent="0">
              <a:buNone/>
            </a:pPr>
            <a:endParaRPr lang="en-IN" dirty="0"/>
          </a:p>
          <a:p>
            <a:endParaRPr lang="en-IN" dirty="0"/>
          </a:p>
        </p:txBody>
      </p:sp>
      <p:graphicFrame>
        <p:nvGraphicFramePr>
          <p:cNvPr id="2" name="Table 1">
            <a:extLst>
              <a:ext uri="{FF2B5EF4-FFF2-40B4-BE49-F238E27FC236}">
                <a16:creationId xmlns:a16="http://schemas.microsoft.com/office/drawing/2014/main" id="{513E5E5A-F557-44E0-9F20-A0ED234AB9EC}"/>
              </a:ext>
            </a:extLst>
          </p:cNvPr>
          <p:cNvGraphicFramePr>
            <a:graphicFrameLocks noGrp="1"/>
          </p:cNvGraphicFramePr>
          <p:nvPr>
            <p:extLst>
              <p:ext uri="{D42A27DB-BD31-4B8C-83A1-F6EECF244321}">
                <p14:modId xmlns:p14="http://schemas.microsoft.com/office/powerpoint/2010/main" val="1117617963"/>
              </p:ext>
            </p:extLst>
          </p:nvPr>
        </p:nvGraphicFramePr>
        <p:xfrm>
          <a:off x="677335" y="1762299"/>
          <a:ext cx="8995087" cy="1845937"/>
        </p:xfrm>
        <a:graphic>
          <a:graphicData uri="http://schemas.openxmlformats.org/drawingml/2006/table">
            <a:tbl>
              <a:tblPr firstRow="1" firstCol="1" bandRow="1">
                <a:tableStyleId>{69012ECD-51FC-41F1-AA8D-1B2483CD663E}</a:tableStyleId>
              </a:tblPr>
              <a:tblGrid>
                <a:gridCol w="881704">
                  <a:extLst>
                    <a:ext uri="{9D8B030D-6E8A-4147-A177-3AD203B41FA5}">
                      <a16:colId xmlns:a16="http://schemas.microsoft.com/office/drawing/2014/main" val="504933216"/>
                    </a:ext>
                  </a:extLst>
                </a:gridCol>
                <a:gridCol w="1869478">
                  <a:extLst>
                    <a:ext uri="{9D8B030D-6E8A-4147-A177-3AD203B41FA5}">
                      <a16:colId xmlns:a16="http://schemas.microsoft.com/office/drawing/2014/main" val="2027504637"/>
                    </a:ext>
                  </a:extLst>
                </a:gridCol>
                <a:gridCol w="1444252">
                  <a:extLst>
                    <a:ext uri="{9D8B030D-6E8A-4147-A177-3AD203B41FA5}">
                      <a16:colId xmlns:a16="http://schemas.microsoft.com/office/drawing/2014/main" val="3157165437"/>
                    </a:ext>
                  </a:extLst>
                </a:gridCol>
                <a:gridCol w="1171503">
                  <a:extLst>
                    <a:ext uri="{9D8B030D-6E8A-4147-A177-3AD203B41FA5}">
                      <a16:colId xmlns:a16="http://schemas.microsoft.com/office/drawing/2014/main" val="2209520443"/>
                    </a:ext>
                  </a:extLst>
                </a:gridCol>
                <a:gridCol w="1855271">
                  <a:extLst>
                    <a:ext uri="{9D8B030D-6E8A-4147-A177-3AD203B41FA5}">
                      <a16:colId xmlns:a16="http://schemas.microsoft.com/office/drawing/2014/main" val="2032230112"/>
                    </a:ext>
                  </a:extLst>
                </a:gridCol>
                <a:gridCol w="1772879">
                  <a:extLst>
                    <a:ext uri="{9D8B030D-6E8A-4147-A177-3AD203B41FA5}">
                      <a16:colId xmlns:a16="http://schemas.microsoft.com/office/drawing/2014/main" val="3524581175"/>
                    </a:ext>
                  </a:extLst>
                </a:gridCol>
              </a:tblGrid>
              <a:tr h="227109">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Field 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6519866"/>
                  </a:ext>
                </a:extLst>
              </a:tr>
              <a:tr h="304019">
                <a:tc>
                  <a:txBody>
                    <a:bodyPr/>
                    <a:lstStyle/>
                    <a:p>
                      <a:pPr>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incomplete_id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Action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528942"/>
                  </a:ext>
                </a:extLst>
              </a:tr>
              <a:tr h="430842">
                <a:tc>
                  <a:txBody>
                    <a:bodyPr/>
                    <a:lstStyle/>
                    <a:p>
                      <a:pPr>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appointment_id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Appointment_id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0418044"/>
                  </a:ext>
                </a:extLst>
              </a:tr>
              <a:tr h="429748">
                <a:tc>
                  <a:txBody>
                    <a:bodyPr/>
                    <a:lstStyle/>
                    <a:p>
                      <a:pPr>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reason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300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Reason of incomplete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3441821"/>
                  </a:ext>
                </a:extLst>
              </a:tr>
              <a:tr h="454219">
                <a:tc>
                  <a:txBody>
                    <a:bodyPr/>
                    <a:lstStyle/>
                    <a:p>
                      <a:pPr>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delivery_date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Expected work completion 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8530436"/>
                  </a:ext>
                </a:extLst>
              </a:tr>
            </a:tbl>
          </a:graphicData>
        </a:graphic>
      </p:graphicFrame>
      <p:graphicFrame>
        <p:nvGraphicFramePr>
          <p:cNvPr id="6" name="Table 5">
            <a:extLst>
              <a:ext uri="{FF2B5EF4-FFF2-40B4-BE49-F238E27FC236}">
                <a16:creationId xmlns:a16="http://schemas.microsoft.com/office/drawing/2014/main" id="{3EC0D729-7CD9-4996-BB40-B2F5B0F9AC6C}"/>
              </a:ext>
            </a:extLst>
          </p:cNvPr>
          <p:cNvGraphicFramePr>
            <a:graphicFrameLocks noGrp="1"/>
          </p:cNvGraphicFramePr>
          <p:nvPr>
            <p:extLst>
              <p:ext uri="{D42A27DB-BD31-4B8C-83A1-F6EECF244321}">
                <p14:modId xmlns:p14="http://schemas.microsoft.com/office/powerpoint/2010/main" val="449315521"/>
              </p:ext>
            </p:extLst>
          </p:nvPr>
        </p:nvGraphicFramePr>
        <p:xfrm>
          <a:off x="677334" y="5177142"/>
          <a:ext cx="8995086" cy="1369431"/>
        </p:xfrm>
        <a:graphic>
          <a:graphicData uri="http://schemas.openxmlformats.org/drawingml/2006/table">
            <a:tbl>
              <a:tblPr firstRow="1" firstCol="1" bandRow="1">
                <a:tableStyleId>{69012ECD-51FC-41F1-AA8D-1B2483CD663E}</a:tableStyleId>
              </a:tblPr>
              <a:tblGrid>
                <a:gridCol w="922597">
                  <a:extLst>
                    <a:ext uri="{9D8B030D-6E8A-4147-A177-3AD203B41FA5}">
                      <a16:colId xmlns:a16="http://schemas.microsoft.com/office/drawing/2014/main" val="4266618623"/>
                    </a:ext>
                  </a:extLst>
                </a:gridCol>
                <a:gridCol w="2045299">
                  <a:extLst>
                    <a:ext uri="{9D8B030D-6E8A-4147-A177-3AD203B41FA5}">
                      <a16:colId xmlns:a16="http://schemas.microsoft.com/office/drawing/2014/main" val="3481750565"/>
                    </a:ext>
                  </a:extLst>
                </a:gridCol>
                <a:gridCol w="1324731">
                  <a:extLst>
                    <a:ext uri="{9D8B030D-6E8A-4147-A177-3AD203B41FA5}">
                      <a16:colId xmlns:a16="http://schemas.microsoft.com/office/drawing/2014/main" val="1078816487"/>
                    </a:ext>
                  </a:extLst>
                </a:gridCol>
                <a:gridCol w="1182349">
                  <a:extLst>
                    <a:ext uri="{9D8B030D-6E8A-4147-A177-3AD203B41FA5}">
                      <a16:colId xmlns:a16="http://schemas.microsoft.com/office/drawing/2014/main" val="2313509637"/>
                    </a:ext>
                  </a:extLst>
                </a:gridCol>
                <a:gridCol w="1889450">
                  <a:extLst>
                    <a:ext uri="{9D8B030D-6E8A-4147-A177-3AD203B41FA5}">
                      <a16:colId xmlns:a16="http://schemas.microsoft.com/office/drawing/2014/main" val="1859978824"/>
                    </a:ext>
                  </a:extLst>
                </a:gridCol>
                <a:gridCol w="1630660">
                  <a:extLst>
                    <a:ext uri="{9D8B030D-6E8A-4147-A177-3AD203B41FA5}">
                      <a16:colId xmlns:a16="http://schemas.microsoft.com/office/drawing/2014/main" val="2808272458"/>
                    </a:ext>
                  </a:extLst>
                </a:gridCol>
              </a:tblGrid>
              <a:tr h="335962">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6832445"/>
                  </a:ext>
                </a:extLst>
              </a:tr>
              <a:tr h="335962">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err="1">
                          <a:effectLst/>
                        </a:rPr>
                        <a:t>checking_id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Checking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4313461"/>
                  </a:ext>
                </a:extLst>
              </a:tr>
              <a:tr h="361545">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scheme_id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Foreign key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Service scheme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901349"/>
                  </a:ext>
                </a:extLst>
              </a:tr>
              <a:tr h="335962">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spare_id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Spare 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3472691"/>
                  </a:ext>
                </a:extLst>
              </a:tr>
            </a:tbl>
          </a:graphicData>
        </a:graphic>
      </p:graphicFrame>
    </p:spTree>
    <p:extLst>
      <p:ext uri="{BB962C8B-B14F-4D97-AF65-F5344CB8AC3E}">
        <p14:creationId xmlns:p14="http://schemas.microsoft.com/office/powerpoint/2010/main" val="405459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BF1BD-70F6-4FF0-876B-3F25C1DB2649}"/>
              </a:ext>
            </a:extLst>
          </p:cNvPr>
          <p:cNvSpPr>
            <a:spLocks noGrp="1"/>
          </p:cNvSpPr>
          <p:nvPr>
            <p:ph idx="1"/>
          </p:nvPr>
        </p:nvSpPr>
        <p:spPr>
          <a:xfrm>
            <a:off x="677333" y="172278"/>
            <a:ext cx="10096683" cy="6559825"/>
          </a:xfrm>
        </p:spPr>
        <p:txBody>
          <a:bodyPr/>
          <a:lstStyle/>
          <a:p>
            <a:pPr marL="0" indent="0">
              <a:buNone/>
            </a:pPr>
            <a:r>
              <a:rPr lang="en-US" b="1" dirty="0"/>
              <a:t>Table No: 18</a:t>
            </a:r>
          </a:p>
          <a:p>
            <a:pPr marL="0" indent="0">
              <a:buNone/>
            </a:pPr>
            <a:r>
              <a:rPr lang="en-IN" b="1" dirty="0"/>
              <a:t>Table Name: </a:t>
            </a:r>
            <a:r>
              <a:rPr lang="en-IN" b="1" dirty="0" err="1"/>
              <a:t>tbl_replacing</a:t>
            </a:r>
            <a:endParaRPr lang="en-IN" dirty="0"/>
          </a:p>
          <a:p>
            <a:pPr marL="0" indent="0">
              <a:buNone/>
            </a:pPr>
            <a:r>
              <a:rPr lang="en-IN" b="1" dirty="0"/>
              <a:t>Primary Key: </a:t>
            </a:r>
            <a:r>
              <a:rPr lang="en-IN" b="1" dirty="0" err="1"/>
              <a:t>replacing_id</a:t>
            </a:r>
            <a:endParaRPr lang="en-IN" dirty="0"/>
          </a:p>
          <a:p>
            <a:pPr marL="0" indent="0">
              <a:buNone/>
            </a:pPr>
            <a:r>
              <a:rPr lang="en-IN" b="1" dirty="0"/>
              <a:t>Foreign Key: </a:t>
            </a:r>
            <a:r>
              <a:rPr lang="en-IN" b="1" dirty="0" err="1"/>
              <a:t>scheme_id</a:t>
            </a:r>
            <a:r>
              <a:rPr lang="en-IN" b="1" dirty="0"/>
              <a:t>, </a:t>
            </a:r>
            <a:r>
              <a:rPr lang="en-IN" b="1" dirty="0" err="1"/>
              <a:t>spare_id</a:t>
            </a:r>
            <a:endParaRPr lang="en-IN"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Table No:19</a:t>
            </a:r>
          </a:p>
          <a:p>
            <a:pPr marL="0" indent="0">
              <a:buNone/>
            </a:pPr>
            <a:r>
              <a:rPr lang="en-IN" b="1" dirty="0"/>
              <a:t>Table Name: </a:t>
            </a:r>
            <a:r>
              <a:rPr lang="en-IN" b="1" dirty="0" err="1"/>
              <a:t>tbl_spare</a:t>
            </a:r>
            <a:endParaRPr lang="en-IN" dirty="0"/>
          </a:p>
          <a:p>
            <a:pPr marL="0" indent="0">
              <a:buNone/>
            </a:pPr>
            <a:r>
              <a:rPr lang="en-IN" b="1" dirty="0"/>
              <a:t>Primary Key: </a:t>
            </a:r>
            <a:r>
              <a:rPr lang="en-IN" b="1" dirty="0" err="1"/>
              <a:t>spare_id</a:t>
            </a:r>
            <a:endParaRPr lang="en-IN" b="1" dirty="0"/>
          </a:p>
          <a:p>
            <a:pPr marL="0" indent="0">
              <a:buNone/>
            </a:pPr>
            <a:endParaRPr lang="en-IN" dirty="0"/>
          </a:p>
          <a:p>
            <a:pPr marL="0" indent="0">
              <a:buNone/>
            </a:pPr>
            <a:endParaRPr lang="en-IN" b="1" dirty="0"/>
          </a:p>
          <a:p>
            <a:pPr marL="0" indent="0">
              <a:buNone/>
            </a:pPr>
            <a:endParaRPr lang="en-IN" b="1" dirty="0"/>
          </a:p>
        </p:txBody>
      </p:sp>
      <p:graphicFrame>
        <p:nvGraphicFramePr>
          <p:cNvPr id="5" name="Table 4">
            <a:extLst>
              <a:ext uri="{FF2B5EF4-FFF2-40B4-BE49-F238E27FC236}">
                <a16:creationId xmlns:a16="http://schemas.microsoft.com/office/drawing/2014/main" id="{1EBA7BF3-3226-4784-B017-D81B0B97E158}"/>
              </a:ext>
            </a:extLst>
          </p:cNvPr>
          <p:cNvGraphicFramePr>
            <a:graphicFrameLocks noGrp="1"/>
          </p:cNvGraphicFramePr>
          <p:nvPr>
            <p:extLst>
              <p:ext uri="{D42A27DB-BD31-4B8C-83A1-F6EECF244321}">
                <p14:modId xmlns:p14="http://schemas.microsoft.com/office/powerpoint/2010/main" val="2920612965"/>
              </p:ext>
            </p:extLst>
          </p:nvPr>
        </p:nvGraphicFramePr>
        <p:xfrm>
          <a:off x="677333" y="1948070"/>
          <a:ext cx="9101298" cy="1318588"/>
        </p:xfrm>
        <a:graphic>
          <a:graphicData uri="http://schemas.openxmlformats.org/drawingml/2006/table">
            <a:tbl>
              <a:tblPr firstRow="1" firstCol="1" bandRow="1">
                <a:tableStyleId>{69012ECD-51FC-41F1-AA8D-1B2483CD663E}</a:tableStyleId>
              </a:tblPr>
              <a:tblGrid>
                <a:gridCol w="933491">
                  <a:extLst>
                    <a:ext uri="{9D8B030D-6E8A-4147-A177-3AD203B41FA5}">
                      <a16:colId xmlns:a16="http://schemas.microsoft.com/office/drawing/2014/main" val="931504782"/>
                    </a:ext>
                  </a:extLst>
                </a:gridCol>
                <a:gridCol w="2069450">
                  <a:extLst>
                    <a:ext uri="{9D8B030D-6E8A-4147-A177-3AD203B41FA5}">
                      <a16:colId xmlns:a16="http://schemas.microsoft.com/office/drawing/2014/main" val="514139371"/>
                    </a:ext>
                  </a:extLst>
                </a:gridCol>
                <a:gridCol w="1340373">
                  <a:extLst>
                    <a:ext uri="{9D8B030D-6E8A-4147-A177-3AD203B41FA5}">
                      <a16:colId xmlns:a16="http://schemas.microsoft.com/office/drawing/2014/main" val="388379777"/>
                    </a:ext>
                  </a:extLst>
                </a:gridCol>
                <a:gridCol w="1196310">
                  <a:extLst>
                    <a:ext uri="{9D8B030D-6E8A-4147-A177-3AD203B41FA5}">
                      <a16:colId xmlns:a16="http://schemas.microsoft.com/office/drawing/2014/main" val="2528362694"/>
                    </a:ext>
                  </a:extLst>
                </a:gridCol>
                <a:gridCol w="1911760">
                  <a:extLst>
                    <a:ext uri="{9D8B030D-6E8A-4147-A177-3AD203B41FA5}">
                      <a16:colId xmlns:a16="http://schemas.microsoft.com/office/drawing/2014/main" val="4020792691"/>
                    </a:ext>
                  </a:extLst>
                </a:gridCol>
                <a:gridCol w="1649914">
                  <a:extLst>
                    <a:ext uri="{9D8B030D-6E8A-4147-A177-3AD203B41FA5}">
                      <a16:colId xmlns:a16="http://schemas.microsoft.com/office/drawing/2014/main" val="2839133077"/>
                    </a:ext>
                  </a:extLst>
                </a:gridCol>
              </a:tblGrid>
              <a:tr h="329647">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Field 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9774819"/>
                  </a:ext>
                </a:extLst>
              </a:tr>
              <a:tr h="329647">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replacing_id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Replacing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4214093"/>
                  </a:ext>
                </a:extLst>
              </a:tr>
              <a:tr h="329647">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scheme_id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Service scheme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6914419"/>
                  </a:ext>
                </a:extLst>
              </a:tr>
              <a:tr h="329647">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spare_id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Spare 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917549"/>
                  </a:ext>
                </a:extLst>
              </a:tr>
            </a:tbl>
          </a:graphicData>
        </a:graphic>
      </p:graphicFrame>
      <p:graphicFrame>
        <p:nvGraphicFramePr>
          <p:cNvPr id="7" name="Table 6">
            <a:extLst>
              <a:ext uri="{FF2B5EF4-FFF2-40B4-BE49-F238E27FC236}">
                <a16:creationId xmlns:a16="http://schemas.microsoft.com/office/drawing/2014/main" id="{3A64F633-8E9B-4929-B535-1AF244699FDB}"/>
              </a:ext>
            </a:extLst>
          </p:cNvPr>
          <p:cNvGraphicFramePr>
            <a:graphicFrameLocks noGrp="1"/>
          </p:cNvGraphicFramePr>
          <p:nvPr>
            <p:extLst>
              <p:ext uri="{D42A27DB-BD31-4B8C-83A1-F6EECF244321}">
                <p14:modId xmlns:p14="http://schemas.microsoft.com/office/powerpoint/2010/main" val="3747701439"/>
              </p:ext>
            </p:extLst>
          </p:nvPr>
        </p:nvGraphicFramePr>
        <p:xfrm>
          <a:off x="677333" y="4708255"/>
          <a:ext cx="9101298" cy="1124448"/>
        </p:xfrm>
        <a:graphic>
          <a:graphicData uri="http://schemas.openxmlformats.org/drawingml/2006/table">
            <a:tbl>
              <a:tblPr firstRow="1" firstCol="1" bandRow="1">
                <a:tableStyleId>{69012ECD-51FC-41F1-AA8D-1B2483CD663E}</a:tableStyleId>
              </a:tblPr>
              <a:tblGrid>
                <a:gridCol w="906068">
                  <a:extLst>
                    <a:ext uri="{9D8B030D-6E8A-4147-A177-3AD203B41FA5}">
                      <a16:colId xmlns:a16="http://schemas.microsoft.com/office/drawing/2014/main" val="2939890668"/>
                    </a:ext>
                  </a:extLst>
                </a:gridCol>
                <a:gridCol w="2008654">
                  <a:extLst>
                    <a:ext uri="{9D8B030D-6E8A-4147-A177-3AD203B41FA5}">
                      <a16:colId xmlns:a16="http://schemas.microsoft.com/office/drawing/2014/main" val="120010570"/>
                    </a:ext>
                  </a:extLst>
                </a:gridCol>
                <a:gridCol w="1300995">
                  <a:extLst>
                    <a:ext uri="{9D8B030D-6E8A-4147-A177-3AD203B41FA5}">
                      <a16:colId xmlns:a16="http://schemas.microsoft.com/office/drawing/2014/main" val="1224287217"/>
                    </a:ext>
                  </a:extLst>
                </a:gridCol>
                <a:gridCol w="1161164">
                  <a:extLst>
                    <a:ext uri="{9D8B030D-6E8A-4147-A177-3AD203B41FA5}">
                      <a16:colId xmlns:a16="http://schemas.microsoft.com/office/drawing/2014/main" val="2585281268"/>
                    </a:ext>
                  </a:extLst>
                </a:gridCol>
                <a:gridCol w="2122974">
                  <a:extLst>
                    <a:ext uri="{9D8B030D-6E8A-4147-A177-3AD203B41FA5}">
                      <a16:colId xmlns:a16="http://schemas.microsoft.com/office/drawing/2014/main" val="3797412418"/>
                    </a:ext>
                  </a:extLst>
                </a:gridCol>
                <a:gridCol w="1601443">
                  <a:extLst>
                    <a:ext uri="{9D8B030D-6E8A-4147-A177-3AD203B41FA5}">
                      <a16:colId xmlns:a16="http://schemas.microsoft.com/office/drawing/2014/main" val="2640630761"/>
                    </a:ext>
                  </a:extLst>
                </a:gridCol>
              </a:tblGrid>
              <a:tr h="374816">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8504180"/>
                  </a:ext>
                </a:extLst>
              </a:tr>
              <a:tr h="374816">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spare_id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Spare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9004836"/>
                  </a:ext>
                </a:extLst>
              </a:tr>
              <a:tr h="374816">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spare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Spare 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2618047"/>
                  </a:ext>
                </a:extLst>
              </a:tr>
            </a:tbl>
          </a:graphicData>
        </a:graphic>
      </p:graphicFrame>
    </p:spTree>
    <p:extLst>
      <p:ext uri="{BB962C8B-B14F-4D97-AF65-F5344CB8AC3E}">
        <p14:creationId xmlns:p14="http://schemas.microsoft.com/office/powerpoint/2010/main" val="279857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183F-A808-447E-BE35-E7194F1FEB2D}"/>
              </a:ext>
            </a:extLst>
          </p:cNvPr>
          <p:cNvSpPr>
            <a:spLocks noGrp="1"/>
          </p:cNvSpPr>
          <p:nvPr>
            <p:ph idx="1"/>
          </p:nvPr>
        </p:nvSpPr>
        <p:spPr>
          <a:xfrm>
            <a:off x="677333" y="225287"/>
            <a:ext cx="10242457" cy="5816075"/>
          </a:xfrm>
        </p:spPr>
        <p:txBody>
          <a:bodyPr/>
          <a:lstStyle/>
          <a:p>
            <a:pPr marL="0" indent="0">
              <a:buNone/>
            </a:pPr>
            <a:r>
              <a:rPr lang="en-US" b="1" dirty="0"/>
              <a:t>Table No: 21</a:t>
            </a:r>
          </a:p>
          <a:p>
            <a:pPr marL="0" indent="0">
              <a:buNone/>
            </a:pPr>
            <a:r>
              <a:rPr lang="en-IN" b="1" dirty="0"/>
              <a:t>Table Name: </a:t>
            </a:r>
            <a:r>
              <a:rPr lang="en-IN" b="1" dirty="0" err="1"/>
              <a:t>tbl_carcondition</a:t>
            </a:r>
            <a:endParaRPr lang="en-IN" dirty="0"/>
          </a:p>
          <a:p>
            <a:pPr marL="0" indent="0">
              <a:buNone/>
            </a:pPr>
            <a:r>
              <a:rPr lang="en-IN" b="1" dirty="0"/>
              <a:t>Primary Key: </a:t>
            </a:r>
            <a:r>
              <a:rPr lang="en-IN" b="1" dirty="0" err="1"/>
              <a:t>condition_id</a:t>
            </a:r>
            <a:endParaRPr lang="en-IN" dirty="0"/>
          </a:p>
          <a:p>
            <a:pPr marL="0" indent="0">
              <a:buNone/>
            </a:pPr>
            <a:r>
              <a:rPr lang="en-IN" b="1" dirty="0"/>
              <a:t>Foreign Key: </a:t>
            </a:r>
            <a:r>
              <a:rPr lang="en-IN" b="1" dirty="0" err="1"/>
              <a:t>appointment_id</a:t>
            </a:r>
            <a:r>
              <a:rPr lang="en-IN" b="1" dirty="0"/>
              <a:t>, </a:t>
            </a:r>
            <a:r>
              <a:rPr lang="en-IN" b="1" dirty="0" err="1"/>
              <a:t>employee_id</a:t>
            </a:r>
            <a:endParaRPr lang="en-IN" dirty="0"/>
          </a:p>
          <a:p>
            <a:pPr marL="0" indent="0">
              <a:buNone/>
            </a:pPr>
            <a:endParaRPr lang="en-US" b="1" dirty="0"/>
          </a:p>
        </p:txBody>
      </p:sp>
      <p:graphicFrame>
        <p:nvGraphicFramePr>
          <p:cNvPr id="5" name="Table 4">
            <a:extLst>
              <a:ext uri="{FF2B5EF4-FFF2-40B4-BE49-F238E27FC236}">
                <a16:creationId xmlns:a16="http://schemas.microsoft.com/office/drawing/2014/main" id="{E5FEED95-EF66-42BB-A602-139030773015}"/>
              </a:ext>
            </a:extLst>
          </p:cNvPr>
          <p:cNvGraphicFramePr>
            <a:graphicFrameLocks noGrp="1"/>
          </p:cNvGraphicFramePr>
          <p:nvPr>
            <p:extLst>
              <p:ext uri="{D42A27DB-BD31-4B8C-83A1-F6EECF244321}">
                <p14:modId xmlns:p14="http://schemas.microsoft.com/office/powerpoint/2010/main" val="3968469881"/>
              </p:ext>
            </p:extLst>
          </p:nvPr>
        </p:nvGraphicFramePr>
        <p:xfrm>
          <a:off x="677332" y="1895061"/>
          <a:ext cx="9248546" cy="3913126"/>
        </p:xfrm>
        <a:graphic>
          <a:graphicData uri="http://schemas.openxmlformats.org/drawingml/2006/table">
            <a:tbl>
              <a:tblPr firstRow="1" firstCol="1" bandRow="1">
                <a:tableStyleId>{69012ECD-51FC-41F1-AA8D-1B2483CD663E}</a:tableStyleId>
              </a:tblPr>
              <a:tblGrid>
                <a:gridCol w="947985">
                  <a:extLst>
                    <a:ext uri="{9D8B030D-6E8A-4147-A177-3AD203B41FA5}">
                      <a16:colId xmlns:a16="http://schemas.microsoft.com/office/drawing/2014/main" val="752484927"/>
                    </a:ext>
                  </a:extLst>
                </a:gridCol>
                <a:gridCol w="2101582">
                  <a:extLst>
                    <a:ext uri="{9D8B030D-6E8A-4147-A177-3AD203B41FA5}">
                      <a16:colId xmlns:a16="http://schemas.microsoft.com/office/drawing/2014/main" val="551542176"/>
                    </a:ext>
                  </a:extLst>
                </a:gridCol>
                <a:gridCol w="1401715">
                  <a:extLst>
                    <a:ext uri="{9D8B030D-6E8A-4147-A177-3AD203B41FA5}">
                      <a16:colId xmlns:a16="http://schemas.microsoft.com/office/drawing/2014/main" val="3524413531"/>
                    </a:ext>
                  </a:extLst>
                </a:gridCol>
                <a:gridCol w="1174357">
                  <a:extLst>
                    <a:ext uri="{9D8B030D-6E8A-4147-A177-3AD203B41FA5}">
                      <a16:colId xmlns:a16="http://schemas.microsoft.com/office/drawing/2014/main" val="625013813"/>
                    </a:ext>
                  </a:extLst>
                </a:gridCol>
                <a:gridCol w="1801075">
                  <a:extLst>
                    <a:ext uri="{9D8B030D-6E8A-4147-A177-3AD203B41FA5}">
                      <a16:colId xmlns:a16="http://schemas.microsoft.com/office/drawing/2014/main" val="3294620528"/>
                    </a:ext>
                  </a:extLst>
                </a:gridCol>
                <a:gridCol w="1821832">
                  <a:extLst>
                    <a:ext uri="{9D8B030D-6E8A-4147-A177-3AD203B41FA5}">
                      <a16:colId xmlns:a16="http://schemas.microsoft.com/office/drawing/2014/main" val="79485396"/>
                    </a:ext>
                  </a:extLst>
                </a:gridCol>
              </a:tblGrid>
              <a:tr h="559018">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1602084"/>
                  </a:ext>
                </a:extLst>
              </a:tr>
              <a:tr h="279509">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condition_id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Condition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565000"/>
                  </a:ext>
                </a:extLst>
              </a:tr>
              <a:tr h="559018">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appointment_id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Appointment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7203955"/>
                  </a:ext>
                </a:extLst>
              </a:tr>
              <a:tr h="279509">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employee_id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Employee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7525844"/>
                  </a:ext>
                </a:extLst>
              </a:tr>
              <a:tr h="559018">
                <a:tc>
                  <a:txBody>
                    <a:bodyPr/>
                    <a:lstStyle/>
                    <a:p>
                      <a:pPr algn="just">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started_time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Work started 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8836461"/>
                  </a:ext>
                </a:extLst>
              </a:tr>
              <a:tr h="559018">
                <a:tc>
                  <a:txBody>
                    <a:bodyPr/>
                    <a:lstStyle/>
                    <a:p>
                      <a:pPr algn="just">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odometer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Odometer reading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446480"/>
                  </a:ext>
                </a:extLst>
              </a:tr>
              <a:tr h="559018">
                <a:tc>
                  <a:txBody>
                    <a:bodyPr/>
                    <a:lstStyle/>
                    <a:p>
                      <a:pPr algn="just">
                        <a:spcAft>
                          <a:spcPts val="0"/>
                        </a:spcAft>
                      </a:pPr>
                      <a:r>
                        <a:rPr lang="en-IN" sz="14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fuel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 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Fuel condition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4372041"/>
                  </a:ext>
                </a:extLst>
              </a:tr>
              <a:tr h="559018">
                <a:tc>
                  <a:txBody>
                    <a:bodyPr/>
                    <a:lstStyle/>
                    <a:p>
                      <a:pPr algn="just">
                        <a:spcAft>
                          <a:spcPts val="0"/>
                        </a:spcAft>
                      </a:pPr>
                      <a:r>
                        <a:rPr lang="en-IN" sz="14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damage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Damages of car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780402"/>
                  </a:ext>
                </a:extLst>
              </a:tr>
            </a:tbl>
          </a:graphicData>
        </a:graphic>
      </p:graphicFrame>
    </p:spTree>
    <p:extLst>
      <p:ext uri="{BB962C8B-B14F-4D97-AF65-F5344CB8AC3E}">
        <p14:creationId xmlns:p14="http://schemas.microsoft.com/office/powerpoint/2010/main" val="238071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US" b="1" dirty="0"/>
              <a:t>Table No: 22</a:t>
            </a:r>
            <a:endParaRPr lang="en-IN" dirty="0"/>
          </a:p>
          <a:p>
            <a:pPr marL="0" indent="0">
              <a:buNone/>
            </a:pPr>
            <a:r>
              <a:rPr lang="en-IN" b="1" dirty="0"/>
              <a:t>Table Name: </a:t>
            </a:r>
            <a:r>
              <a:rPr lang="en-IN" b="1" dirty="0" err="1"/>
              <a:t>tbl_employee</a:t>
            </a:r>
            <a:endParaRPr lang="en-IN" dirty="0"/>
          </a:p>
          <a:p>
            <a:pPr marL="0" indent="0">
              <a:buNone/>
            </a:pPr>
            <a:r>
              <a:rPr lang="en-IN" b="1" dirty="0"/>
              <a:t>Primary Key: </a:t>
            </a:r>
            <a:r>
              <a:rPr lang="en-IN" b="1" dirty="0" err="1"/>
              <a:t>employee_id</a:t>
            </a:r>
            <a:endParaRPr lang="en-IN" dirty="0"/>
          </a:p>
          <a:p>
            <a:pPr marL="0" indent="0">
              <a:buNone/>
            </a:pPr>
            <a:r>
              <a:rPr lang="en-IN" b="1" dirty="0"/>
              <a:t>Foreign Key: </a:t>
            </a:r>
            <a:r>
              <a:rPr lang="en-IN" b="1" dirty="0" err="1"/>
              <a:t>licenceno</a:t>
            </a:r>
            <a:r>
              <a:rPr lang="en-IN" b="1" dirty="0"/>
              <a:t>, </a:t>
            </a:r>
            <a:r>
              <a:rPr lang="en-IN" b="1" dirty="0" err="1"/>
              <a:t>department_id,user_id,place_id</a:t>
            </a: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EC0E2283-87C4-4708-B71C-225BDEB2BB03}"/>
              </a:ext>
            </a:extLst>
          </p:cNvPr>
          <p:cNvGraphicFramePr>
            <a:graphicFrameLocks noGrp="1"/>
          </p:cNvGraphicFramePr>
          <p:nvPr>
            <p:extLst>
              <p:ext uri="{D42A27DB-BD31-4B8C-83A1-F6EECF244321}">
                <p14:modId xmlns:p14="http://schemas.microsoft.com/office/powerpoint/2010/main" val="418644220"/>
              </p:ext>
            </p:extLst>
          </p:nvPr>
        </p:nvGraphicFramePr>
        <p:xfrm>
          <a:off x="569843" y="1828800"/>
          <a:ext cx="10111408" cy="4691275"/>
        </p:xfrm>
        <a:graphic>
          <a:graphicData uri="http://schemas.openxmlformats.org/drawingml/2006/table">
            <a:tbl>
              <a:tblPr firstRow="1" firstCol="1" bandRow="1">
                <a:tableStyleId>{69012ECD-51FC-41F1-AA8D-1B2483CD663E}</a:tableStyleId>
              </a:tblPr>
              <a:tblGrid>
                <a:gridCol w="1021580">
                  <a:extLst>
                    <a:ext uri="{9D8B030D-6E8A-4147-A177-3AD203B41FA5}">
                      <a16:colId xmlns:a16="http://schemas.microsoft.com/office/drawing/2014/main" val="2605327629"/>
                    </a:ext>
                  </a:extLst>
                </a:gridCol>
                <a:gridCol w="2264736">
                  <a:extLst>
                    <a:ext uri="{9D8B030D-6E8A-4147-A177-3AD203B41FA5}">
                      <a16:colId xmlns:a16="http://schemas.microsoft.com/office/drawing/2014/main" val="2164558373"/>
                    </a:ext>
                  </a:extLst>
                </a:gridCol>
                <a:gridCol w="1466857">
                  <a:extLst>
                    <a:ext uri="{9D8B030D-6E8A-4147-A177-3AD203B41FA5}">
                      <a16:colId xmlns:a16="http://schemas.microsoft.com/office/drawing/2014/main" val="2702077662"/>
                    </a:ext>
                  </a:extLst>
                </a:gridCol>
                <a:gridCol w="1309201">
                  <a:extLst>
                    <a:ext uri="{9D8B030D-6E8A-4147-A177-3AD203B41FA5}">
                      <a16:colId xmlns:a16="http://schemas.microsoft.com/office/drawing/2014/main" val="857046346"/>
                    </a:ext>
                  </a:extLst>
                </a:gridCol>
                <a:gridCol w="2243428">
                  <a:extLst>
                    <a:ext uri="{9D8B030D-6E8A-4147-A177-3AD203B41FA5}">
                      <a16:colId xmlns:a16="http://schemas.microsoft.com/office/drawing/2014/main" val="4151151156"/>
                    </a:ext>
                  </a:extLst>
                </a:gridCol>
                <a:gridCol w="1805606">
                  <a:extLst>
                    <a:ext uri="{9D8B030D-6E8A-4147-A177-3AD203B41FA5}">
                      <a16:colId xmlns:a16="http://schemas.microsoft.com/office/drawing/2014/main" val="864229290"/>
                    </a:ext>
                  </a:extLst>
                </a:gridCol>
              </a:tblGrid>
              <a:tr h="468151">
                <a:tc>
                  <a:txBody>
                    <a:bodyPr/>
                    <a:lstStyle/>
                    <a:p>
                      <a:pPr algn="just">
                        <a:spcAft>
                          <a:spcPts val="0"/>
                        </a:spcAft>
                      </a:pPr>
                      <a:r>
                        <a:rPr lang="en-IN" sz="1300">
                          <a:effectLst/>
                        </a:rPr>
                        <a:t>Sl. 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Field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Field type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Size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Constraints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Description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880817044"/>
                  </a:ext>
                </a:extLst>
              </a:tr>
              <a:tr h="238958">
                <a:tc>
                  <a:txBody>
                    <a:bodyPr/>
                    <a:lstStyle/>
                    <a:p>
                      <a:pPr algn="just">
                        <a:spcAft>
                          <a:spcPts val="0"/>
                        </a:spcAft>
                      </a:pPr>
                      <a:r>
                        <a:rPr lang="en-IN" sz="1300">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employee_id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Primary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Employee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948165294"/>
                  </a:ext>
                </a:extLst>
              </a:tr>
              <a:tr h="468151">
                <a:tc>
                  <a:txBody>
                    <a:bodyPr/>
                    <a:lstStyle/>
                    <a:p>
                      <a:pPr algn="just">
                        <a:spcAft>
                          <a:spcPts val="0"/>
                        </a:spcAft>
                      </a:pPr>
                      <a:r>
                        <a:rPr lang="en-IN" sz="1300">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licenceno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Licence number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37823691"/>
                  </a:ext>
                </a:extLst>
              </a:tr>
              <a:tr h="468151">
                <a:tc>
                  <a:txBody>
                    <a:bodyPr/>
                    <a:lstStyle/>
                    <a:p>
                      <a:pPr algn="just">
                        <a:spcAft>
                          <a:spcPts val="0"/>
                        </a:spcAft>
                      </a:pPr>
                      <a:r>
                        <a:rPr lang="en-IN" sz="13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department_id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Department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591183224"/>
                  </a:ext>
                </a:extLst>
              </a:tr>
              <a:tr h="468151">
                <a:tc>
                  <a:txBody>
                    <a:bodyPr/>
                    <a:lstStyle/>
                    <a:p>
                      <a:pPr algn="just">
                        <a:spcAft>
                          <a:spcPts val="0"/>
                        </a:spcAft>
                      </a:pPr>
                      <a:r>
                        <a:rPr lang="en-IN" sz="1300" dirty="0">
                          <a:effectLst/>
                        </a:rPr>
                        <a:t>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first_name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dirty="0">
                          <a:effectLst/>
                        </a:rPr>
                        <a:t>varchar</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Employee first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1646022132"/>
                  </a:ext>
                </a:extLst>
              </a:tr>
              <a:tr h="468151">
                <a:tc>
                  <a:txBody>
                    <a:bodyPr/>
                    <a:lstStyle/>
                    <a:p>
                      <a:pPr algn="just">
                        <a:spcAft>
                          <a:spcPts val="0"/>
                        </a:spcAft>
                      </a:pPr>
                      <a:r>
                        <a:rPr lang="en-IN" sz="1300">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last_name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Employee last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973601502"/>
                  </a:ext>
                </a:extLst>
              </a:tr>
              <a:tr h="468151">
                <a:tc>
                  <a:txBody>
                    <a:bodyPr/>
                    <a:lstStyle/>
                    <a:p>
                      <a:pPr algn="just">
                        <a:spcAft>
                          <a:spcPts val="0"/>
                        </a:spcAft>
                      </a:pPr>
                      <a:r>
                        <a:rPr lang="en-IN" sz="1300">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user_id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User id of employee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842197197"/>
                  </a:ext>
                </a:extLst>
              </a:tr>
              <a:tr h="468151">
                <a:tc>
                  <a:txBody>
                    <a:bodyPr/>
                    <a:lstStyle/>
                    <a:p>
                      <a:pPr algn="just">
                        <a:spcAft>
                          <a:spcPts val="0"/>
                        </a:spcAft>
                      </a:pPr>
                      <a:r>
                        <a:rPr lang="en-IN" sz="1300">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Mobileno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Mobile number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59005626"/>
                  </a:ext>
                </a:extLst>
              </a:tr>
              <a:tr h="238958">
                <a:tc>
                  <a:txBody>
                    <a:bodyPr/>
                    <a:lstStyle/>
                    <a:p>
                      <a:pPr algn="just">
                        <a:spcAft>
                          <a:spcPts val="0"/>
                        </a:spcAft>
                      </a:pPr>
                      <a:r>
                        <a:rPr lang="en-IN" sz="1300">
                          <a:effectLst/>
                        </a:rPr>
                        <a:t>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place_id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Foreign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a:effectLst/>
                        </a:rPr>
                        <a:t>Place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2912906303"/>
                  </a:ext>
                </a:extLst>
              </a:tr>
              <a:tr h="468151">
                <a:tc>
                  <a:txBody>
                    <a:bodyPr/>
                    <a:lstStyle/>
                    <a:p>
                      <a:pPr algn="just">
                        <a:spcAft>
                          <a:spcPts val="0"/>
                        </a:spcAft>
                      </a:pPr>
                      <a:r>
                        <a:rPr lang="en-IN" sz="1300">
                          <a:effectLst/>
                        </a:rPr>
                        <a:t>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photo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varchar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200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spcAft>
                          <a:spcPts val="0"/>
                        </a:spcAft>
                      </a:pPr>
                      <a:r>
                        <a:rPr lang="en-IN" sz="1300">
                          <a:effectLst/>
                        </a:rPr>
                        <a:t>Image of employee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544947805"/>
                  </a:ext>
                </a:extLst>
              </a:tr>
              <a:tr h="468151">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status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algn="just">
                        <a:spcAft>
                          <a:spcPts val="0"/>
                        </a:spcAft>
                      </a:pPr>
                      <a:r>
                        <a:rPr lang="en-IN" sz="13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tc>
                  <a:txBody>
                    <a:bodyPr/>
                    <a:lstStyle/>
                    <a:p>
                      <a:pPr marR="25400">
                        <a:spcAft>
                          <a:spcPts val="0"/>
                        </a:spcAft>
                      </a:pPr>
                      <a:r>
                        <a:rPr lang="en-IN" sz="1300" dirty="0">
                          <a:effectLst/>
                        </a:rPr>
                        <a:t>Status of employee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2380" marR="62380" marT="0" marB="0"/>
                </a:tc>
                <a:extLst>
                  <a:ext uri="{0D108BD9-81ED-4DB2-BD59-A6C34878D82A}">
                    <a16:rowId xmlns:a16="http://schemas.microsoft.com/office/drawing/2014/main" val="1995260783"/>
                  </a:ext>
                </a:extLst>
              </a:tr>
            </a:tbl>
          </a:graphicData>
        </a:graphic>
      </p:graphicFrame>
    </p:spTree>
    <p:extLst>
      <p:ext uri="{BB962C8B-B14F-4D97-AF65-F5344CB8AC3E}">
        <p14:creationId xmlns:p14="http://schemas.microsoft.com/office/powerpoint/2010/main" val="4752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CFEC-A23B-4DC0-AEE1-8AF3BC4D03BC}"/>
              </a:ext>
            </a:extLst>
          </p:cNvPr>
          <p:cNvSpPr>
            <a:spLocks noGrp="1"/>
          </p:cNvSpPr>
          <p:nvPr>
            <p:ph type="title"/>
          </p:nvPr>
        </p:nvSpPr>
        <p:spPr>
          <a:xfrm>
            <a:off x="677334" y="156238"/>
            <a:ext cx="8596668" cy="758162"/>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6750C8F9-A554-464F-9E40-A3D1A349DFF1}"/>
              </a:ext>
            </a:extLst>
          </p:cNvPr>
          <p:cNvSpPr>
            <a:spLocks noGrp="1"/>
          </p:cNvSpPr>
          <p:nvPr>
            <p:ph idx="1"/>
          </p:nvPr>
        </p:nvSpPr>
        <p:spPr>
          <a:xfrm>
            <a:off x="677334" y="944217"/>
            <a:ext cx="9738875" cy="4969565"/>
          </a:xfrm>
        </p:spPr>
        <p:txBody>
          <a:bodyPr>
            <a:noAutofit/>
          </a:bodyPr>
          <a:lstStyle/>
          <a:p>
            <a:pPr algn="just"/>
            <a:r>
              <a:rPr lang="en-IN" sz="2400" dirty="0">
                <a:latin typeface="Times New Roman" panose="02020603050405020304" pitchFamily="18" charset="0"/>
                <a:cs typeface="Times New Roman" panose="02020603050405020304" pitchFamily="18" charset="0"/>
              </a:rPr>
              <a:t>This project is intended to design and develop a website for car service and sales. The project provides the facility for sales of used cars with cent percent quality assurance.</a:t>
            </a:r>
          </a:p>
          <a:p>
            <a:pPr algn="just"/>
            <a:r>
              <a:rPr lang="en-IN" sz="2400" dirty="0">
                <a:latin typeface="Times New Roman" panose="02020603050405020304" pitchFamily="18" charset="0"/>
                <a:cs typeface="Times New Roman" panose="02020603050405020304" pitchFamily="18" charset="0"/>
              </a:rPr>
              <a:t> The registered customers can find the nearby service centres and book services. The registered customers can sell their used cars through the site. The site includes the facility of selling only the cars that have serviced in the registered service centres. </a:t>
            </a:r>
          </a:p>
          <a:p>
            <a:pPr algn="just"/>
            <a:r>
              <a:rPr lang="en-IN" sz="2400" dirty="0">
                <a:latin typeface="Times New Roman" panose="02020603050405020304" pitchFamily="18" charset="0"/>
                <a:cs typeface="Times New Roman" panose="02020603050405020304" pitchFamily="18" charset="0"/>
              </a:rPr>
              <a:t>The main advantage of the proposed system is that it avails the full service history of the cars for the interested buyers, so that they can chose the best of them. This facility ensures the descent deal for the sellers too. The registered service centres can provide the complete history of their servicing that has done in their centre.</a:t>
            </a:r>
          </a:p>
        </p:txBody>
      </p:sp>
    </p:spTree>
    <p:extLst>
      <p:ext uri="{BB962C8B-B14F-4D97-AF65-F5344CB8AC3E}">
        <p14:creationId xmlns:p14="http://schemas.microsoft.com/office/powerpoint/2010/main" val="379960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IN" b="1" dirty="0"/>
              <a:t>Table No: 23</a:t>
            </a:r>
            <a:endParaRPr lang="en-IN" dirty="0"/>
          </a:p>
          <a:p>
            <a:pPr marL="0" indent="0">
              <a:buNone/>
            </a:pPr>
            <a:r>
              <a:rPr lang="en-IN" b="1" dirty="0"/>
              <a:t>Table Name: </a:t>
            </a:r>
            <a:r>
              <a:rPr lang="en-IN" b="1" dirty="0" err="1"/>
              <a:t>tbl_leave</a:t>
            </a:r>
            <a:endParaRPr lang="en-IN" dirty="0"/>
          </a:p>
          <a:p>
            <a:pPr marL="0" indent="0">
              <a:buNone/>
            </a:pPr>
            <a:r>
              <a:rPr lang="en-IN" b="1" dirty="0"/>
              <a:t>Primary Key: </a:t>
            </a:r>
            <a:r>
              <a:rPr lang="en-IN" b="1" dirty="0" err="1"/>
              <a:t>leave_id</a:t>
            </a:r>
            <a:endParaRPr lang="en-IN" dirty="0"/>
          </a:p>
          <a:p>
            <a:pPr marL="0" indent="0">
              <a:buNone/>
            </a:pPr>
            <a:r>
              <a:rPr lang="en-IN" b="1" dirty="0"/>
              <a:t>Foreign Key: </a:t>
            </a:r>
            <a:r>
              <a:rPr lang="en-IN" b="1" dirty="0" err="1"/>
              <a:t>employee_id</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1254A7D2-EB88-4FAE-A65D-2F620CD554D1}"/>
              </a:ext>
            </a:extLst>
          </p:cNvPr>
          <p:cNvGraphicFramePr>
            <a:graphicFrameLocks noGrp="1"/>
          </p:cNvGraphicFramePr>
          <p:nvPr>
            <p:extLst>
              <p:ext uri="{D42A27DB-BD31-4B8C-83A1-F6EECF244321}">
                <p14:modId xmlns:p14="http://schemas.microsoft.com/office/powerpoint/2010/main" val="322862132"/>
              </p:ext>
            </p:extLst>
          </p:nvPr>
        </p:nvGraphicFramePr>
        <p:xfrm>
          <a:off x="569843" y="1976319"/>
          <a:ext cx="8958470" cy="2688444"/>
        </p:xfrm>
        <a:graphic>
          <a:graphicData uri="http://schemas.openxmlformats.org/drawingml/2006/table">
            <a:tbl>
              <a:tblPr firstRow="1" firstCol="1" bandRow="1">
                <a:tableStyleId>{69012ECD-51FC-41F1-AA8D-1B2483CD663E}</a:tableStyleId>
              </a:tblPr>
              <a:tblGrid>
                <a:gridCol w="904525">
                  <a:extLst>
                    <a:ext uri="{9D8B030D-6E8A-4147-A177-3AD203B41FA5}">
                      <a16:colId xmlns:a16="http://schemas.microsoft.com/office/drawing/2014/main" val="236528458"/>
                    </a:ext>
                  </a:extLst>
                </a:gridCol>
                <a:gridCol w="2005234">
                  <a:extLst>
                    <a:ext uri="{9D8B030D-6E8A-4147-A177-3AD203B41FA5}">
                      <a16:colId xmlns:a16="http://schemas.microsoft.com/office/drawing/2014/main" val="2830088964"/>
                    </a:ext>
                  </a:extLst>
                </a:gridCol>
                <a:gridCol w="1298780">
                  <a:extLst>
                    <a:ext uri="{9D8B030D-6E8A-4147-A177-3AD203B41FA5}">
                      <a16:colId xmlns:a16="http://schemas.microsoft.com/office/drawing/2014/main" val="988137769"/>
                    </a:ext>
                  </a:extLst>
                </a:gridCol>
                <a:gridCol w="1159188">
                  <a:extLst>
                    <a:ext uri="{9D8B030D-6E8A-4147-A177-3AD203B41FA5}">
                      <a16:colId xmlns:a16="http://schemas.microsoft.com/office/drawing/2014/main" val="206817829"/>
                    </a:ext>
                  </a:extLst>
                </a:gridCol>
                <a:gridCol w="1852435">
                  <a:extLst>
                    <a:ext uri="{9D8B030D-6E8A-4147-A177-3AD203B41FA5}">
                      <a16:colId xmlns:a16="http://schemas.microsoft.com/office/drawing/2014/main" val="1812854841"/>
                    </a:ext>
                  </a:extLst>
                </a:gridCol>
                <a:gridCol w="1738308">
                  <a:extLst>
                    <a:ext uri="{9D8B030D-6E8A-4147-A177-3AD203B41FA5}">
                      <a16:colId xmlns:a16="http://schemas.microsoft.com/office/drawing/2014/main" val="1075848770"/>
                    </a:ext>
                  </a:extLst>
                </a:gridCol>
              </a:tblGrid>
              <a:tr h="448074">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4000028"/>
                  </a:ext>
                </a:extLst>
              </a:tr>
              <a:tr h="448074">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leave_id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Leave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9573704"/>
                  </a:ext>
                </a:extLst>
              </a:tr>
              <a:tr h="448074">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employee_id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Employee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535645"/>
                  </a:ext>
                </a:extLst>
              </a:tr>
              <a:tr h="448074">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Date of leave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7696024"/>
                  </a:ext>
                </a:extLst>
              </a:tr>
              <a:tr h="448074">
                <a:tc>
                  <a:txBody>
                    <a:bodyPr/>
                    <a:lstStyle/>
                    <a:p>
                      <a:pPr algn="just">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reason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varchar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50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Leave reason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9821473"/>
                  </a:ext>
                </a:extLst>
              </a:tr>
              <a:tr h="448074">
                <a:tc>
                  <a:txBody>
                    <a:bodyPr/>
                    <a:lstStyle/>
                    <a:p>
                      <a:pPr algn="just">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Leave status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1755774"/>
                  </a:ext>
                </a:extLst>
              </a:tr>
            </a:tbl>
          </a:graphicData>
        </a:graphic>
      </p:graphicFrame>
    </p:spTree>
    <p:extLst>
      <p:ext uri="{BB962C8B-B14F-4D97-AF65-F5344CB8AC3E}">
        <p14:creationId xmlns:p14="http://schemas.microsoft.com/office/powerpoint/2010/main" val="413605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IN" b="1" dirty="0"/>
              <a:t>Table No: 24</a:t>
            </a:r>
            <a:endParaRPr lang="en-IN" dirty="0"/>
          </a:p>
          <a:p>
            <a:pPr marL="0" indent="0">
              <a:buNone/>
            </a:pPr>
            <a:r>
              <a:rPr lang="en-IN" b="1" dirty="0"/>
              <a:t>Table Name: </a:t>
            </a:r>
            <a:r>
              <a:rPr lang="en-IN" b="1" dirty="0" err="1"/>
              <a:t>tbl_employeecount</a:t>
            </a:r>
            <a:endParaRPr lang="en-IN" dirty="0"/>
          </a:p>
          <a:p>
            <a:pPr marL="0" indent="0">
              <a:buNone/>
            </a:pPr>
            <a:r>
              <a:rPr lang="en-IN" b="1" dirty="0"/>
              <a:t>Primary Key: </a:t>
            </a:r>
            <a:r>
              <a:rPr lang="en-IN" b="1" dirty="0" err="1"/>
              <a:t>count_id</a:t>
            </a:r>
            <a:endParaRPr lang="en-IN" dirty="0"/>
          </a:p>
          <a:p>
            <a:pPr marL="0" indent="0">
              <a:buNone/>
            </a:pPr>
            <a:r>
              <a:rPr lang="en-IN" b="1" dirty="0"/>
              <a:t>Foreign Key: </a:t>
            </a:r>
            <a:r>
              <a:rPr lang="en-IN" b="1" dirty="0" err="1"/>
              <a:t>licenceno</a:t>
            </a:r>
            <a:r>
              <a:rPr lang="en-IN" b="1" dirty="0"/>
              <a:t>, </a:t>
            </a:r>
            <a:r>
              <a:rPr lang="en-IN" b="1" dirty="0" err="1"/>
              <a:t>department_id</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B4BABE94-FB85-4E74-8C11-F8D1DC67BCE8}"/>
              </a:ext>
            </a:extLst>
          </p:cNvPr>
          <p:cNvGraphicFramePr>
            <a:graphicFrameLocks noGrp="1"/>
          </p:cNvGraphicFramePr>
          <p:nvPr>
            <p:extLst>
              <p:ext uri="{D42A27DB-BD31-4B8C-83A1-F6EECF244321}">
                <p14:modId xmlns:p14="http://schemas.microsoft.com/office/powerpoint/2010/main" val="3281779573"/>
              </p:ext>
            </p:extLst>
          </p:nvPr>
        </p:nvGraphicFramePr>
        <p:xfrm>
          <a:off x="569843" y="2039931"/>
          <a:ext cx="9157252" cy="3235173"/>
        </p:xfrm>
        <a:graphic>
          <a:graphicData uri="http://schemas.openxmlformats.org/drawingml/2006/table">
            <a:tbl>
              <a:tblPr firstRow="1" firstCol="1" bandRow="1">
                <a:tableStyleId>{69012ECD-51FC-41F1-AA8D-1B2483CD663E}</a:tableStyleId>
              </a:tblPr>
              <a:tblGrid>
                <a:gridCol w="925179">
                  <a:extLst>
                    <a:ext uri="{9D8B030D-6E8A-4147-A177-3AD203B41FA5}">
                      <a16:colId xmlns:a16="http://schemas.microsoft.com/office/drawing/2014/main" val="1084079342"/>
                    </a:ext>
                  </a:extLst>
                </a:gridCol>
                <a:gridCol w="2051024">
                  <a:extLst>
                    <a:ext uri="{9D8B030D-6E8A-4147-A177-3AD203B41FA5}">
                      <a16:colId xmlns:a16="http://schemas.microsoft.com/office/drawing/2014/main" val="3097298929"/>
                    </a:ext>
                  </a:extLst>
                </a:gridCol>
                <a:gridCol w="1328438">
                  <a:extLst>
                    <a:ext uri="{9D8B030D-6E8A-4147-A177-3AD203B41FA5}">
                      <a16:colId xmlns:a16="http://schemas.microsoft.com/office/drawing/2014/main" val="607373853"/>
                    </a:ext>
                  </a:extLst>
                </a:gridCol>
                <a:gridCol w="1185658">
                  <a:extLst>
                    <a:ext uri="{9D8B030D-6E8A-4147-A177-3AD203B41FA5}">
                      <a16:colId xmlns:a16="http://schemas.microsoft.com/office/drawing/2014/main" val="2171773100"/>
                    </a:ext>
                  </a:extLst>
                </a:gridCol>
                <a:gridCol w="2031730">
                  <a:extLst>
                    <a:ext uri="{9D8B030D-6E8A-4147-A177-3AD203B41FA5}">
                      <a16:colId xmlns:a16="http://schemas.microsoft.com/office/drawing/2014/main" val="3941375406"/>
                    </a:ext>
                  </a:extLst>
                </a:gridCol>
                <a:gridCol w="1635223">
                  <a:extLst>
                    <a:ext uri="{9D8B030D-6E8A-4147-A177-3AD203B41FA5}">
                      <a16:colId xmlns:a16="http://schemas.microsoft.com/office/drawing/2014/main" val="375901667"/>
                    </a:ext>
                  </a:extLst>
                </a:gridCol>
              </a:tblGrid>
              <a:tr h="491234">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7669773"/>
                  </a:ext>
                </a:extLst>
              </a:tr>
              <a:tr h="609764">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count_id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Employee count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513743"/>
                  </a:ext>
                </a:extLst>
              </a:tr>
              <a:tr h="609764">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licenceno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License 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4142779"/>
                  </a:ext>
                </a:extLst>
              </a:tr>
              <a:tr h="609764">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department_id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Department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3192473"/>
                  </a:ext>
                </a:extLst>
              </a:tr>
              <a:tr h="914647">
                <a:tc>
                  <a:txBody>
                    <a:bodyPr/>
                    <a:lstStyle/>
                    <a:p>
                      <a:pPr algn="just">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maximum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Maximum no of employees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4709463"/>
                  </a:ext>
                </a:extLst>
              </a:tr>
            </a:tbl>
          </a:graphicData>
        </a:graphic>
      </p:graphicFrame>
    </p:spTree>
    <p:extLst>
      <p:ext uri="{BB962C8B-B14F-4D97-AF65-F5344CB8AC3E}">
        <p14:creationId xmlns:p14="http://schemas.microsoft.com/office/powerpoint/2010/main" val="349243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IN" b="1" dirty="0"/>
              <a:t>Table No: 25</a:t>
            </a:r>
            <a:endParaRPr lang="en-IN" dirty="0"/>
          </a:p>
          <a:p>
            <a:pPr marL="0" indent="0">
              <a:buNone/>
            </a:pPr>
            <a:r>
              <a:rPr lang="en-IN" b="1" dirty="0"/>
              <a:t>Table Name: </a:t>
            </a:r>
            <a:r>
              <a:rPr lang="en-IN" b="1" dirty="0" err="1"/>
              <a:t>tbl_advertisement</a:t>
            </a:r>
            <a:endParaRPr lang="en-IN" dirty="0"/>
          </a:p>
          <a:p>
            <a:pPr marL="0" indent="0">
              <a:buNone/>
            </a:pPr>
            <a:r>
              <a:rPr lang="en-IN" b="1" dirty="0"/>
              <a:t>Primary Key: </a:t>
            </a:r>
            <a:r>
              <a:rPr lang="en-IN" b="1" dirty="0" err="1"/>
              <a:t>advertisement_id</a:t>
            </a:r>
            <a:endParaRPr lang="en-IN" dirty="0"/>
          </a:p>
          <a:p>
            <a:pPr marL="0" indent="0">
              <a:buNone/>
            </a:pPr>
            <a:r>
              <a:rPr lang="en-IN" b="1" dirty="0"/>
              <a:t>Foreign Key: </a:t>
            </a:r>
            <a:r>
              <a:rPr lang="en-IN" b="1" dirty="0" err="1"/>
              <a:t>car_id</a:t>
            </a: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6DBA4B61-0734-404B-9F9D-8F4667F2A091}"/>
              </a:ext>
            </a:extLst>
          </p:cNvPr>
          <p:cNvGraphicFramePr>
            <a:graphicFrameLocks noGrp="1"/>
          </p:cNvGraphicFramePr>
          <p:nvPr>
            <p:extLst>
              <p:ext uri="{D42A27DB-BD31-4B8C-83A1-F6EECF244321}">
                <p14:modId xmlns:p14="http://schemas.microsoft.com/office/powerpoint/2010/main" val="420368689"/>
              </p:ext>
            </p:extLst>
          </p:nvPr>
        </p:nvGraphicFramePr>
        <p:xfrm>
          <a:off x="689114" y="2001078"/>
          <a:ext cx="9515059" cy="4608638"/>
        </p:xfrm>
        <a:graphic>
          <a:graphicData uri="http://schemas.openxmlformats.org/drawingml/2006/table">
            <a:tbl>
              <a:tblPr firstRow="1" firstCol="1" bandRow="1">
                <a:tableStyleId>{69012ECD-51FC-41F1-AA8D-1B2483CD663E}</a:tableStyleId>
              </a:tblPr>
              <a:tblGrid>
                <a:gridCol w="844514">
                  <a:extLst>
                    <a:ext uri="{9D8B030D-6E8A-4147-A177-3AD203B41FA5}">
                      <a16:colId xmlns:a16="http://schemas.microsoft.com/office/drawing/2014/main" val="4031753854"/>
                    </a:ext>
                  </a:extLst>
                </a:gridCol>
                <a:gridCol w="2394294">
                  <a:extLst>
                    <a:ext uri="{9D8B030D-6E8A-4147-A177-3AD203B41FA5}">
                      <a16:colId xmlns:a16="http://schemas.microsoft.com/office/drawing/2014/main" val="1273425940"/>
                    </a:ext>
                  </a:extLst>
                </a:gridCol>
                <a:gridCol w="1416539">
                  <a:extLst>
                    <a:ext uri="{9D8B030D-6E8A-4147-A177-3AD203B41FA5}">
                      <a16:colId xmlns:a16="http://schemas.microsoft.com/office/drawing/2014/main" val="805980334"/>
                    </a:ext>
                  </a:extLst>
                </a:gridCol>
                <a:gridCol w="1110991">
                  <a:extLst>
                    <a:ext uri="{9D8B030D-6E8A-4147-A177-3AD203B41FA5}">
                      <a16:colId xmlns:a16="http://schemas.microsoft.com/office/drawing/2014/main" val="2671603959"/>
                    </a:ext>
                  </a:extLst>
                </a:gridCol>
                <a:gridCol w="1880371">
                  <a:extLst>
                    <a:ext uri="{9D8B030D-6E8A-4147-A177-3AD203B41FA5}">
                      <a16:colId xmlns:a16="http://schemas.microsoft.com/office/drawing/2014/main" val="3907551132"/>
                    </a:ext>
                  </a:extLst>
                </a:gridCol>
                <a:gridCol w="1868350">
                  <a:extLst>
                    <a:ext uri="{9D8B030D-6E8A-4147-A177-3AD203B41FA5}">
                      <a16:colId xmlns:a16="http://schemas.microsoft.com/office/drawing/2014/main" val="2348582011"/>
                    </a:ext>
                  </a:extLst>
                </a:gridCol>
              </a:tblGrid>
              <a:tr h="497346">
                <a:tc>
                  <a:txBody>
                    <a:bodyPr/>
                    <a:lstStyle/>
                    <a:p>
                      <a:pPr indent="52070"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990802"/>
                  </a:ext>
                </a:extLst>
              </a:tr>
              <a:tr h="497346">
                <a:tc>
                  <a:txBody>
                    <a:bodyPr/>
                    <a:lstStyle/>
                    <a:p>
                      <a:pPr indent="52070">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advertisement_id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Advertisement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7491135"/>
                  </a:ext>
                </a:extLst>
              </a:tr>
              <a:tr h="396787">
                <a:tc>
                  <a:txBody>
                    <a:bodyPr/>
                    <a:lstStyle/>
                    <a:p>
                      <a:pPr indent="52070">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car_id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Car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298555"/>
                  </a:ext>
                </a:extLst>
              </a:tr>
              <a:tr h="452913">
                <a:tc>
                  <a:txBody>
                    <a:bodyPr/>
                    <a:lstStyle/>
                    <a:p>
                      <a:pPr indent="52070">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Expecting 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5453893"/>
                  </a:ext>
                </a:extLst>
              </a:tr>
              <a:tr h="397565">
                <a:tc>
                  <a:txBody>
                    <a:bodyPr/>
                    <a:lstStyle/>
                    <a:p>
                      <a:pPr indent="52070">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odometer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dirty="0">
                          <a:effectLst/>
                        </a:rPr>
                        <a:t>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KM driven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9868892"/>
                  </a:ext>
                </a:extLst>
              </a:tr>
              <a:tr h="445117">
                <a:tc>
                  <a:txBody>
                    <a:bodyPr/>
                    <a:lstStyle/>
                    <a:p>
                      <a:pPr indent="52070">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Description about car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5490460"/>
                  </a:ext>
                </a:extLst>
              </a:tr>
              <a:tr h="429526">
                <a:tc>
                  <a:txBody>
                    <a:bodyPr/>
                    <a:lstStyle/>
                    <a:p>
                      <a:pPr indent="52070">
                        <a:spcAft>
                          <a:spcPts val="0"/>
                        </a:spcAft>
                      </a:pPr>
                      <a:r>
                        <a:rPr lang="en-IN" sz="14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latitude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Latitude of location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7268192"/>
                  </a:ext>
                </a:extLst>
              </a:tr>
              <a:tr h="497346">
                <a:tc>
                  <a:txBody>
                    <a:bodyPr/>
                    <a:lstStyle/>
                    <a:p>
                      <a:pPr indent="52070">
                        <a:spcAft>
                          <a:spcPts val="0"/>
                        </a:spcAft>
                      </a:pPr>
                      <a:r>
                        <a:rPr lang="en-IN" sz="14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longitude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double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Longitude of location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4186074"/>
                  </a:ext>
                </a:extLst>
              </a:tr>
              <a:tr h="497346">
                <a:tc>
                  <a:txBody>
                    <a:bodyPr/>
                    <a:lstStyle/>
                    <a:p>
                      <a:pPr indent="52070">
                        <a:spcAft>
                          <a:spcPts val="0"/>
                        </a:spcAft>
                      </a:pPr>
                      <a:r>
                        <a:rPr lang="en-IN" sz="14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advertisement_date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Advertisement posted 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6817735"/>
                  </a:ext>
                </a:extLst>
              </a:tr>
              <a:tr h="497346">
                <a:tc>
                  <a:txBody>
                    <a:bodyPr/>
                    <a:lstStyle/>
                    <a:p>
                      <a:pPr indent="52070">
                        <a:spcAft>
                          <a:spcPts val="0"/>
                        </a:spcAft>
                      </a:pPr>
                      <a:r>
                        <a:rPr lang="en-IN" sz="1400">
                          <a:effectLst/>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605">
                        <a:spcAft>
                          <a:spcPts val="0"/>
                        </a:spcAft>
                      </a:pPr>
                      <a:r>
                        <a:rPr lang="en-IN"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52070">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Status of advertisement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1306941"/>
                  </a:ext>
                </a:extLst>
              </a:tr>
            </a:tbl>
          </a:graphicData>
        </a:graphic>
      </p:graphicFrame>
    </p:spTree>
    <p:extLst>
      <p:ext uri="{BB962C8B-B14F-4D97-AF65-F5344CB8AC3E}">
        <p14:creationId xmlns:p14="http://schemas.microsoft.com/office/powerpoint/2010/main" val="182312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IN" b="1" dirty="0"/>
              <a:t>Table No: 26</a:t>
            </a:r>
            <a:endParaRPr lang="en-IN" dirty="0"/>
          </a:p>
          <a:p>
            <a:pPr marL="0" indent="0">
              <a:buNone/>
            </a:pPr>
            <a:r>
              <a:rPr lang="en-IN" b="1" dirty="0"/>
              <a:t>Table Name: </a:t>
            </a:r>
            <a:r>
              <a:rPr lang="en-IN" b="1" dirty="0" err="1"/>
              <a:t>tbl_offeredprice</a:t>
            </a:r>
            <a:endParaRPr lang="en-IN" dirty="0"/>
          </a:p>
          <a:p>
            <a:pPr marL="0" indent="0">
              <a:buNone/>
            </a:pPr>
            <a:r>
              <a:rPr lang="en-IN" b="1" dirty="0"/>
              <a:t>Primary Key: </a:t>
            </a:r>
            <a:r>
              <a:rPr lang="en-IN" b="1" dirty="0" err="1"/>
              <a:t>offer_id</a:t>
            </a:r>
            <a:endParaRPr lang="en-IN" dirty="0"/>
          </a:p>
          <a:p>
            <a:pPr marL="0" indent="0">
              <a:buNone/>
            </a:pPr>
            <a:r>
              <a:rPr lang="en-IN" b="1" dirty="0"/>
              <a:t>Foreign Key: </a:t>
            </a:r>
            <a:r>
              <a:rPr lang="en-IN" b="1" dirty="0" err="1"/>
              <a:t>advertisement_id</a:t>
            </a:r>
            <a:r>
              <a:rPr lang="en-IN" b="1" dirty="0"/>
              <a:t>, </a:t>
            </a:r>
            <a:r>
              <a:rPr lang="en-IN" b="1" dirty="0" err="1"/>
              <a:t>user_id</a:t>
            </a: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46F25B4D-476A-4B2A-84C5-9EB692537F9F}"/>
              </a:ext>
            </a:extLst>
          </p:cNvPr>
          <p:cNvGraphicFramePr>
            <a:graphicFrameLocks noGrp="1"/>
          </p:cNvGraphicFramePr>
          <p:nvPr>
            <p:extLst>
              <p:ext uri="{D42A27DB-BD31-4B8C-83A1-F6EECF244321}">
                <p14:modId xmlns:p14="http://schemas.microsoft.com/office/powerpoint/2010/main" val="3949352818"/>
              </p:ext>
            </p:extLst>
          </p:nvPr>
        </p:nvGraphicFramePr>
        <p:xfrm>
          <a:off x="689112" y="2160104"/>
          <a:ext cx="9356035" cy="3046527"/>
        </p:xfrm>
        <a:graphic>
          <a:graphicData uri="http://schemas.openxmlformats.org/drawingml/2006/table">
            <a:tbl>
              <a:tblPr firstRow="1" firstCol="1" bandRow="1">
                <a:tableStyleId>{69012ECD-51FC-41F1-AA8D-1B2483CD663E}</a:tableStyleId>
              </a:tblPr>
              <a:tblGrid>
                <a:gridCol w="944667">
                  <a:extLst>
                    <a:ext uri="{9D8B030D-6E8A-4147-A177-3AD203B41FA5}">
                      <a16:colId xmlns:a16="http://schemas.microsoft.com/office/drawing/2014/main" val="3463094095"/>
                    </a:ext>
                  </a:extLst>
                </a:gridCol>
                <a:gridCol w="2094222">
                  <a:extLst>
                    <a:ext uri="{9D8B030D-6E8A-4147-A177-3AD203B41FA5}">
                      <a16:colId xmlns:a16="http://schemas.microsoft.com/office/drawing/2014/main" val="2596926228"/>
                    </a:ext>
                  </a:extLst>
                </a:gridCol>
                <a:gridCol w="1356418">
                  <a:extLst>
                    <a:ext uri="{9D8B030D-6E8A-4147-A177-3AD203B41FA5}">
                      <a16:colId xmlns:a16="http://schemas.microsoft.com/office/drawing/2014/main" val="2478686439"/>
                    </a:ext>
                  </a:extLst>
                </a:gridCol>
                <a:gridCol w="1210631">
                  <a:extLst>
                    <a:ext uri="{9D8B030D-6E8A-4147-A177-3AD203B41FA5}">
                      <a16:colId xmlns:a16="http://schemas.microsoft.com/office/drawing/2014/main" val="1882657432"/>
                    </a:ext>
                  </a:extLst>
                </a:gridCol>
                <a:gridCol w="1794767">
                  <a:extLst>
                    <a:ext uri="{9D8B030D-6E8A-4147-A177-3AD203B41FA5}">
                      <a16:colId xmlns:a16="http://schemas.microsoft.com/office/drawing/2014/main" val="4257946718"/>
                    </a:ext>
                  </a:extLst>
                </a:gridCol>
                <a:gridCol w="1955330">
                  <a:extLst>
                    <a:ext uri="{9D8B030D-6E8A-4147-A177-3AD203B41FA5}">
                      <a16:colId xmlns:a16="http://schemas.microsoft.com/office/drawing/2014/main" val="2100264499"/>
                    </a:ext>
                  </a:extLst>
                </a:gridCol>
              </a:tblGrid>
              <a:tr h="609600">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5195323"/>
                  </a:ext>
                </a:extLst>
              </a:tr>
              <a:tr h="400510">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8144559"/>
                  </a:ext>
                </a:extLst>
              </a:tr>
              <a:tr h="434377">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advertisement_id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10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Advertisement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5474924"/>
                  </a:ext>
                </a:extLst>
              </a:tr>
              <a:tr h="400510">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user_id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User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2365261"/>
                  </a:ext>
                </a:extLst>
              </a:tr>
              <a:tr h="400510">
                <a:tc>
                  <a:txBody>
                    <a:bodyPr/>
                    <a:lstStyle/>
                    <a:p>
                      <a:pPr algn="just">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offer_amount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Offered 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017054"/>
                  </a:ext>
                </a:extLst>
              </a:tr>
              <a:tr h="400510">
                <a:tc>
                  <a:txBody>
                    <a:bodyPr/>
                    <a:lstStyle/>
                    <a:p>
                      <a:pPr algn="just">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offer_date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Offered 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1536243"/>
                  </a:ext>
                </a:extLst>
              </a:tr>
              <a:tr h="400510">
                <a:tc>
                  <a:txBody>
                    <a:bodyPr/>
                    <a:lstStyle/>
                    <a:p>
                      <a:pPr algn="just">
                        <a:spcAft>
                          <a:spcPts val="0"/>
                        </a:spcAft>
                      </a:pPr>
                      <a:r>
                        <a:rPr lang="en-IN" sz="14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offer_status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Offer status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6480271"/>
                  </a:ext>
                </a:extLst>
              </a:tr>
            </a:tbl>
          </a:graphicData>
        </a:graphic>
      </p:graphicFrame>
    </p:spTree>
    <p:extLst>
      <p:ext uri="{BB962C8B-B14F-4D97-AF65-F5344CB8AC3E}">
        <p14:creationId xmlns:p14="http://schemas.microsoft.com/office/powerpoint/2010/main" val="282764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3B2AD-032D-457E-8DE2-8A70C7C1CEF8}"/>
              </a:ext>
            </a:extLst>
          </p:cNvPr>
          <p:cNvSpPr>
            <a:spLocks noGrp="1"/>
          </p:cNvSpPr>
          <p:nvPr>
            <p:ph idx="1"/>
          </p:nvPr>
        </p:nvSpPr>
        <p:spPr>
          <a:xfrm>
            <a:off x="569843" y="212035"/>
            <a:ext cx="10323443" cy="6467061"/>
          </a:xfrm>
        </p:spPr>
        <p:txBody>
          <a:bodyPr/>
          <a:lstStyle/>
          <a:p>
            <a:pPr marL="0" indent="0">
              <a:buNone/>
            </a:pPr>
            <a:r>
              <a:rPr lang="en-IN" b="1" dirty="0"/>
              <a:t>Table No: 27</a:t>
            </a:r>
            <a:endParaRPr lang="en-IN" dirty="0"/>
          </a:p>
          <a:p>
            <a:pPr marL="0" indent="0">
              <a:buNone/>
            </a:pPr>
            <a:r>
              <a:rPr lang="en-IN" b="1" dirty="0"/>
              <a:t>Table Name: </a:t>
            </a:r>
            <a:r>
              <a:rPr lang="en-IN" b="1" dirty="0" err="1"/>
              <a:t>tbl_designation</a:t>
            </a:r>
            <a:endParaRPr lang="en-IN" dirty="0"/>
          </a:p>
          <a:p>
            <a:pPr marL="0" indent="0">
              <a:buNone/>
            </a:pPr>
            <a:r>
              <a:rPr lang="en-IN" b="1" dirty="0"/>
              <a:t>Primary Key: </a:t>
            </a:r>
            <a:r>
              <a:rPr lang="en-IN" b="1" dirty="0" err="1"/>
              <a:t>designation_id</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Table No: 28</a:t>
            </a:r>
            <a:endParaRPr lang="en-IN" dirty="0"/>
          </a:p>
          <a:p>
            <a:pPr marL="0" indent="0">
              <a:buNone/>
            </a:pPr>
            <a:r>
              <a:rPr lang="en-IN" b="1" dirty="0"/>
              <a:t>Table Name: </a:t>
            </a:r>
            <a:r>
              <a:rPr lang="en-IN" b="1" dirty="0" err="1"/>
              <a:t>tbl_servicetype</a:t>
            </a:r>
            <a:endParaRPr lang="en-IN" dirty="0"/>
          </a:p>
          <a:p>
            <a:pPr marL="0" indent="0">
              <a:buNone/>
            </a:pPr>
            <a:r>
              <a:rPr lang="en-IN" b="1" dirty="0"/>
              <a:t>Primary Key: </a:t>
            </a:r>
            <a:r>
              <a:rPr lang="en-IN" b="1" dirty="0" err="1"/>
              <a:t>servicetype_id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F6A5C339-D032-4291-A8E9-FDBA0EE3658B}"/>
              </a:ext>
            </a:extLst>
          </p:cNvPr>
          <p:cNvGraphicFramePr>
            <a:graphicFrameLocks noGrp="1"/>
          </p:cNvGraphicFramePr>
          <p:nvPr>
            <p:extLst>
              <p:ext uri="{D42A27DB-BD31-4B8C-83A1-F6EECF244321}">
                <p14:modId xmlns:p14="http://schemas.microsoft.com/office/powerpoint/2010/main" val="4175985637"/>
              </p:ext>
            </p:extLst>
          </p:nvPr>
        </p:nvGraphicFramePr>
        <p:xfrm>
          <a:off x="689113" y="1537252"/>
          <a:ext cx="8375374" cy="1351722"/>
        </p:xfrm>
        <a:graphic>
          <a:graphicData uri="http://schemas.openxmlformats.org/drawingml/2006/table">
            <a:tbl>
              <a:tblPr firstRow="1" firstCol="1" bandRow="1">
                <a:tableStyleId>{69012ECD-51FC-41F1-AA8D-1B2483CD663E}</a:tableStyleId>
              </a:tblPr>
              <a:tblGrid>
                <a:gridCol w="845651">
                  <a:extLst>
                    <a:ext uri="{9D8B030D-6E8A-4147-A177-3AD203B41FA5}">
                      <a16:colId xmlns:a16="http://schemas.microsoft.com/office/drawing/2014/main" val="2511634057"/>
                    </a:ext>
                  </a:extLst>
                </a:gridCol>
                <a:gridCol w="1874714">
                  <a:extLst>
                    <a:ext uri="{9D8B030D-6E8A-4147-A177-3AD203B41FA5}">
                      <a16:colId xmlns:a16="http://schemas.microsoft.com/office/drawing/2014/main" val="2817239443"/>
                    </a:ext>
                  </a:extLst>
                </a:gridCol>
                <a:gridCol w="1214244">
                  <a:extLst>
                    <a:ext uri="{9D8B030D-6E8A-4147-A177-3AD203B41FA5}">
                      <a16:colId xmlns:a16="http://schemas.microsoft.com/office/drawing/2014/main" val="1959711051"/>
                    </a:ext>
                  </a:extLst>
                </a:gridCol>
                <a:gridCol w="1083737">
                  <a:extLst>
                    <a:ext uri="{9D8B030D-6E8A-4147-A177-3AD203B41FA5}">
                      <a16:colId xmlns:a16="http://schemas.microsoft.com/office/drawing/2014/main" val="195287702"/>
                    </a:ext>
                  </a:extLst>
                </a:gridCol>
                <a:gridCol w="1606647">
                  <a:extLst>
                    <a:ext uri="{9D8B030D-6E8A-4147-A177-3AD203B41FA5}">
                      <a16:colId xmlns:a16="http://schemas.microsoft.com/office/drawing/2014/main" val="531131332"/>
                    </a:ext>
                  </a:extLst>
                </a:gridCol>
                <a:gridCol w="1750381">
                  <a:extLst>
                    <a:ext uri="{9D8B030D-6E8A-4147-A177-3AD203B41FA5}">
                      <a16:colId xmlns:a16="http://schemas.microsoft.com/office/drawing/2014/main" val="1892634466"/>
                    </a:ext>
                  </a:extLst>
                </a:gridCol>
              </a:tblGrid>
              <a:tr h="535802">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7716419"/>
                  </a:ext>
                </a:extLst>
              </a:tr>
              <a:tr h="456051">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designation_id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Designation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360062"/>
                  </a:ext>
                </a:extLst>
              </a:tr>
              <a:tr h="359869">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designation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Designation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7174250"/>
                  </a:ext>
                </a:extLst>
              </a:tr>
            </a:tbl>
          </a:graphicData>
        </a:graphic>
      </p:graphicFrame>
      <p:graphicFrame>
        <p:nvGraphicFramePr>
          <p:cNvPr id="5" name="Table 4">
            <a:extLst>
              <a:ext uri="{FF2B5EF4-FFF2-40B4-BE49-F238E27FC236}">
                <a16:creationId xmlns:a16="http://schemas.microsoft.com/office/drawing/2014/main" id="{86152288-3D78-42B7-91ED-22B33ABF4AD0}"/>
              </a:ext>
            </a:extLst>
          </p:cNvPr>
          <p:cNvGraphicFramePr>
            <a:graphicFrameLocks noGrp="1"/>
          </p:cNvGraphicFramePr>
          <p:nvPr>
            <p:extLst>
              <p:ext uri="{D42A27DB-BD31-4B8C-83A1-F6EECF244321}">
                <p14:modId xmlns:p14="http://schemas.microsoft.com/office/powerpoint/2010/main" val="1829257628"/>
              </p:ext>
            </p:extLst>
          </p:nvPr>
        </p:nvGraphicFramePr>
        <p:xfrm>
          <a:off x="689112" y="4267199"/>
          <a:ext cx="8375373" cy="1585424"/>
        </p:xfrm>
        <a:graphic>
          <a:graphicData uri="http://schemas.openxmlformats.org/drawingml/2006/table">
            <a:tbl>
              <a:tblPr firstRow="1" firstCol="1" bandRow="1">
                <a:tableStyleId>{69012ECD-51FC-41F1-AA8D-1B2483CD663E}</a:tableStyleId>
              </a:tblPr>
              <a:tblGrid>
                <a:gridCol w="833280">
                  <a:extLst>
                    <a:ext uri="{9D8B030D-6E8A-4147-A177-3AD203B41FA5}">
                      <a16:colId xmlns:a16="http://schemas.microsoft.com/office/drawing/2014/main" val="2739429094"/>
                    </a:ext>
                  </a:extLst>
                </a:gridCol>
                <a:gridCol w="1847291">
                  <a:extLst>
                    <a:ext uri="{9D8B030D-6E8A-4147-A177-3AD203B41FA5}">
                      <a16:colId xmlns:a16="http://schemas.microsoft.com/office/drawing/2014/main" val="4174587367"/>
                    </a:ext>
                  </a:extLst>
                </a:gridCol>
                <a:gridCol w="1196482">
                  <a:extLst>
                    <a:ext uri="{9D8B030D-6E8A-4147-A177-3AD203B41FA5}">
                      <a16:colId xmlns:a16="http://schemas.microsoft.com/office/drawing/2014/main" val="1872046045"/>
                    </a:ext>
                  </a:extLst>
                </a:gridCol>
                <a:gridCol w="1067884">
                  <a:extLst>
                    <a:ext uri="{9D8B030D-6E8A-4147-A177-3AD203B41FA5}">
                      <a16:colId xmlns:a16="http://schemas.microsoft.com/office/drawing/2014/main" val="3844520280"/>
                    </a:ext>
                  </a:extLst>
                </a:gridCol>
                <a:gridCol w="2001087">
                  <a:extLst>
                    <a:ext uri="{9D8B030D-6E8A-4147-A177-3AD203B41FA5}">
                      <a16:colId xmlns:a16="http://schemas.microsoft.com/office/drawing/2014/main" val="1683115274"/>
                    </a:ext>
                  </a:extLst>
                </a:gridCol>
                <a:gridCol w="1429349">
                  <a:extLst>
                    <a:ext uri="{9D8B030D-6E8A-4147-A177-3AD203B41FA5}">
                      <a16:colId xmlns:a16="http://schemas.microsoft.com/office/drawing/2014/main" val="953068463"/>
                    </a:ext>
                  </a:extLst>
                </a:gridCol>
              </a:tblGrid>
              <a:tr h="427857">
                <a:tc>
                  <a:txBody>
                    <a:bodyPr/>
                    <a:lstStyle/>
                    <a:p>
                      <a:pPr algn="just">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6086297"/>
                  </a:ext>
                </a:extLst>
              </a:tr>
              <a:tr h="539553">
                <a:tc>
                  <a:txBody>
                    <a:bodyPr/>
                    <a:lstStyle/>
                    <a:p>
                      <a:pPr algn="just">
                        <a:spcAft>
                          <a:spcPts val="0"/>
                        </a:spcAft>
                      </a:pPr>
                      <a:r>
                        <a:rPr lang="en-IN" sz="14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servicetype_id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Service type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4975119"/>
                  </a:ext>
                </a:extLst>
              </a:tr>
              <a:tr h="618014">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servicetype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dirty="0">
                          <a:effectLst/>
                        </a:rPr>
                        <a:t>Service 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4416587"/>
                  </a:ext>
                </a:extLst>
              </a:tr>
            </a:tbl>
          </a:graphicData>
        </a:graphic>
      </p:graphicFrame>
    </p:spTree>
    <p:extLst>
      <p:ext uri="{BB962C8B-B14F-4D97-AF65-F5344CB8AC3E}">
        <p14:creationId xmlns:p14="http://schemas.microsoft.com/office/powerpoint/2010/main" val="123852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9B7D-FD13-48C9-B4D7-AE0D9BB27821}"/>
              </a:ext>
            </a:extLst>
          </p:cNvPr>
          <p:cNvSpPr>
            <a:spLocks noGrp="1"/>
          </p:cNvSpPr>
          <p:nvPr>
            <p:ph type="title"/>
          </p:nvPr>
        </p:nvSpPr>
        <p:spPr>
          <a:xfrm>
            <a:off x="677334" y="404192"/>
            <a:ext cx="8596668" cy="781878"/>
          </a:xfrm>
        </p:spPr>
        <p:txBody>
          <a:bodyPr/>
          <a:lstStyle/>
          <a:p>
            <a:pPr algn="ctr"/>
            <a:r>
              <a:rPr lang="en-GB" b="1" dirty="0"/>
              <a:t>UML - Diagrams</a:t>
            </a:r>
            <a:endParaRPr lang="en-IN" dirty="0"/>
          </a:p>
        </p:txBody>
      </p:sp>
      <p:sp>
        <p:nvSpPr>
          <p:cNvPr id="3" name="Content Placeholder 2">
            <a:extLst>
              <a:ext uri="{FF2B5EF4-FFF2-40B4-BE49-F238E27FC236}">
                <a16:creationId xmlns:a16="http://schemas.microsoft.com/office/drawing/2014/main" id="{E1A5CE13-85F4-4112-B4AF-9FBD03872BCA}"/>
              </a:ext>
            </a:extLst>
          </p:cNvPr>
          <p:cNvSpPr>
            <a:spLocks noGrp="1"/>
          </p:cNvSpPr>
          <p:nvPr>
            <p:ph idx="1"/>
          </p:nvPr>
        </p:nvSpPr>
        <p:spPr>
          <a:xfrm>
            <a:off x="677334" y="1186070"/>
            <a:ext cx="9805136" cy="5546034"/>
          </a:xfrm>
        </p:spPr>
        <p:txBody>
          <a:bodyPr/>
          <a:lstStyle/>
          <a:p>
            <a:pPr marL="0" indent="0" algn="ctr">
              <a:buNone/>
            </a:pPr>
            <a:r>
              <a:rPr lang="en-GB" sz="2800" b="1" dirty="0">
                <a:solidFill>
                  <a:srgbClr val="7030A0"/>
                </a:solidFill>
                <a:latin typeface="Times New Roman" panose="02020603050405020304" pitchFamily="18" charset="0"/>
                <a:cs typeface="Times New Roman" panose="02020603050405020304" pitchFamily="18" charset="0"/>
              </a:rPr>
              <a:t>Structural Diagrams</a:t>
            </a:r>
            <a:endParaRPr lang="en-IN" sz="2800" dirty="0">
              <a:solidFill>
                <a:srgbClr val="7030A0"/>
              </a:solidFill>
              <a:latin typeface="Times New Roman" panose="02020603050405020304" pitchFamily="18" charset="0"/>
              <a:cs typeface="Times New Roman" panose="02020603050405020304" pitchFamily="18" charset="0"/>
            </a:endParaRPr>
          </a:p>
          <a:p>
            <a:pPr marL="0" indent="0">
              <a:buNone/>
            </a:pPr>
            <a:r>
              <a:rPr lang="pt-BR" sz="2400" b="1" dirty="0">
                <a:solidFill>
                  <a:schemeClr val="accent5">
                    <a:lumMod val="50000"/>
                  </a:schemeClr>
                </a:solidFill>
                <a:latin typeface="Times New Roman" panose="02020603050405020304" pitchFamily="18" charset="0"/>
                <a:cs typeface="Times New Roman" panose="02020603050405020304" pitchFamily="18" charset="0"/>
              </a:rPr>
              <a:t>1. Class diagram</a:t>
            </a:r>
            <a:endParaRPr lang="en-IN" sz="2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classdiagram.png">
            <a:extLst>
              <a:ext uri="{FF2B5EF4-FFF2-40B4-BE49-F238E27FC236}">
                <a16:creationId xmlns:a16="http://schemas.microsoft.com/office/drawing/2014/main" id="{DFE020E9-C823-4370-A0BC-2D27479846E7}"/>
              </a:ext>
            </a:extLst>
          </p:cNvPr>
          <p:cNvPicPr/>
          <p:nvPr/>
        </p:nvPicPr>
        <p:blipFill>
          <a:blip r:embed="rId2"/>
          <a:srcRect/>
          <a:stretch>
            <a:fillRect/>
          </a:stretch>
        </p:blipFill>
        <p:spPr bwMode="auto">
          <a:xfrm>
            <a:off x="1151613" y="2515427"/>
            <a:ext cx="8986300" cy="3938381"/>
          </a:xfrm>
          <a:prstGeom prst="rect">
            <a:avLst/>
          </a:prstGeom>
          <a:noFill/>
          <a:ln w="9525">
            <a:noFill/>
            <a:miter lim="800000"/>
            <a:headEnd/>
            <a:tailEnd/>
          </a:ln>
        </p:spPr>
      </p:pic>
    </p:spTree>
    <p:extLst>
      <p:ext uri="{BB962C8B-B14F-4D97-AF65-F5344CB8AC3E}">
        <p14:creationId xmlns:p14="http://schemas.microsoft.com/office/powerpoint/2010/main" val="62690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68A9D-7177-4ECC-A9C2-1B8120F2D863}"/>
              </a:ext>
            </a:extLst>
          </p:cNvPr>
          <p:cNvSpPr>
            <a:spLocks noGrp="1"/>
          </p:cNvSpPr>
          <p:nvPr>
            <p:ph idx="1"/>
          </p:nvPr>
        </p:nvSpPr>
        <p:spPr>
          <a:xfrm>
            <a:off x="677334" y="318053"/>
            <a:ext cx="8596668" cy="5723310"/>
          </a:xfrm>
        </p:spPr>
        <p:txBody>
          <a:bodyPr/>
          <a:lstStyle/>
          <a:p>
            <a:pPr marL="0" indent="0">
              <a:buNone/>
            </a:pPr>
            <a:r>
              <a:rPr lang="en-US" sz="2400" dirty="0">
                <a:solidFill>
                  <a:schemeClr val="accent5">
                    <a:lumMod val="50000"/>
                  </a:schemeClr>
                </a:solidFill>
                <a:latin typeface="Times New Roman" panose="02020603050405020304" pitchFamily="18" charset="0"/>
                <a:cs typeface="Times New Roman" panose="02020603050405020304" pitchFamily="18" charset="0"/>
              </a:rPr>
              <a:t>2. </a:t>
            </a:r>
            <a:r>
              <a:rPr lang="pt-BR" sz="2400" dirty="0">
                <a:solidFill>
                  <a:schemeClr val="accent5">
                    <a:lumMod val="50000"/>
                  </a:schemeClr>
                </a:solidFill>
                <a:latin typeface="Times New Roman" panose="02020603050405020304" pitchFamily="18" charset="0"/>
                <a:cs typeface="Times New Roman" panose="02020603050405020304" pitchFamily="18" charset="0"/>
              </a:rPr>
              <a:t>Object diagram</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dirty="0"/>
          </a:p>
        </p:txBody>
      </p:sp>
      <p:pic>
        <p:nvPicPr>
          <p:cNvPr id="4" name="Picture 3" descr="E:\Main-Project\Project Documentation\Diagrams\object diagram.png">
            <a:extLst>
              <a:ext uri="{FF2B5EF4-FFF2-40B4-BE49-F238E27FC236}">
                <a16:creationId xmlns:a16="http://schemas.microsoft.com/office/drawing/2014/main" id="{B7D13C47-965C-4640-BE86-59E9281C74E4}"/>
              </a:ext>
            </a:extLst>
          </p:cNvPr>
          <p:cNvPicPr/>
          <p:nvPr/>
        </p:nvPicPr>
        <p:blipFill>
          <a:blip r:embed="rId2"/>
          <a:srcRect/>
          <a:stretch>
            <a:fillRect/>
          </a:stretch>
        </p:blipFill>
        <p:spPr bwMode="auto">
          <a:xfrm>
            <a:off x="1136373" y="1129057"/>
            <a:ext cx="7477540" cy="4387850"/>
          </a:xfrm>
          <a:prstGeom prst="rect">
            <a:avLst/>
          </a:prstGeom>
          <a:noFill/>
          <a:ln w="9525">
            <a:noFill/>
            <a:miter lim="800000"/>
            <a:headEnd/>
            <a:tailEnd/>
          </a:ln>
        </p:spPr>
      </p:pic>
    </p:spTree>
    <p:extLst>
      <p:ext uri="{BB962C8B-B14F-4D97-AF65-F5344CB8AC3E}">
        <p14:creationId xmlns:p14="http://schemas.microsoft.com/office/powerpoint/2010/main" val="3504042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0C69D-82B4-4A2A-8367-1D6E71681640}"/>
              </a:ext>
            </a:extLst>
          </p:cNvPr>
          <p:cNvSpPr>
            <a:spLocks noGrp="1"/>
          </p:cNvSpPr>
          <p:nvPr>
            <p:ph idx="1"/>
          </p:nvPr>
        </p:nvSpPr>
        <p:spPr>
          <a:xfrm>
            <a:off x="677334" y="172279"/>
            <a:ext cx="8596668" cy="5869084"/>
          </a:xfrm>
        </p:spPr>
        <p:txBody>
          <a:bodyPr/>
          <a:lstStyle/>
          <a:p>
            <a:pPr marL="0" indent="0">
              <a:buNone/>
            </a:pPr>
            <a:r>
              <a:rPr lang="pt-BR" sz="2400" dirty="0">
                <a:solidFill>
                  <a:schemeClr val="accent5">
                    <a:lumMod val="50000"/>
                  </a:schemeClr>
                </a:solidFill>
                <a:latin typeface="Times New Roman" panose="02020603050405020304" pitchFamily="18" charset="0"/>
                <a:cs typeface="Times New Roman" panose="02020603050405020304" pitchFamily="18" charset="0"/>
              </a:rPr>
              <a:t>3. Deployment diagram</a:t>
            </a:r>
          </a:p>
          <a:p>
            <a:pPr marL="0" indent="0">
              <a:buNone/>
            </a:pPr>
            <a:endParaRPr lang="en-IN" dirty="0">
              <a:solidFill>
                <a:schemeClr val="accent5">
                  <a:lumMod val="50000"/>
                </a:schemeClr>
              </a:solidFill>
            </a:endParaRPr>
          </a:p>
        </p:txBody>
      </p:sp>
      <p:pic>
        <p:nvPicPr>
          <p:cNvPr id="4" name="Content Placeholder 3">
            <a:extLst>
              <a:ext uri="{FF2B5EF4-FFF2-40B4-BE49-F238E27FC236}">
                <a16:creationId xmlns:a16="http://schemas.microsoft.com/office/drawing/2014/main" id="{8DF528FB-3E38-4B0F-8240-EE2F42445952}"/>
              </a:ext>
            </a:extLst>
          </p:cNvPr>
          <p:cNvPicPr/>
          <p:nvPr/>
        </p:nvPicPr>
        <p:blipFill rotWithShape="1">
          <a:blip r:embed="rId2">
            <a:extLst>
              <a:ext uri="{28A0092B-C50C-407E-A947-70E740481C1C}">
                <a14:useLocalDpi xmlns:a14="http://schemas.microsoft.com/office/drawing/2010/main" val="0"/>
              </a:ext>
            </a:extLst>
          </a:blip>
          <a:srcRect t="15420" r="962"/>
          <a:stretch/>
        </p:blipFill>
        <p:spPr bwMode="auto">
          <a:xfrm>
            <a:off x="1456497" y="951782"/>
            <a:ext cx="5886450" cy="3761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8068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A13FE-3339-459E-83D6-7B1CF811388D}"/>
              </a:ext>
            </a:extLst>
          </p:cNvPr>
          <p:cNvSpPr>
            <a:spLocks noGrp="1"/>
          </p:cNvSpPr>
          <p:nvPr>
            <p:ph idx="1"/>
          </p:nvPr>
        </p:nvSpPr>
        <p:spPr>
          <a:xfrm>
            <a:off x="677334" y="198783"/>
            <a:ext cx="8596668" cy="6467060"/>
          </a:xfrm>
        </p:spPr>
        <p:txBody>
          <a:bodyPr/>
          <a:lstStyle/>
          <a:p>
            <a:pPr marL="0" indent="0" algn="ctr">
              <a:buNone/>
            </a:pPr>
            <a:r>
              <a:rPr lang="en-GB" sz="2800" b="1" dirty="0">
                <a:solidFill>
                  <a:srgbClr val="7030A0"/>
                </a:solidFill>
                <a:latin typeface="Times New Roman" panose="02020603050405020304" pitchFamily="18" charset="0"/>
                <a:cs typeface="Times New Roman" panose="02020603050405020304" pitchFamily="18" charset="0"/>
              </a:rPr>
              <a:t>Behavioural Diagrams</a:t>
            </a:r>
            <a:endParaRPr lang="en-IN" sz="2800" dirty="0">
              <a:solidFill>
                <a:srgbClr val="7030A0"/>
              </a:solidFill>
              <a:latin typeface="Times New Roman" panose="02020603050405020304" pitchFamily="18" charset="0"/>
              <a:cs typeface="Times New Roman" panose="02020603050405020304" pitchFamily="18" charset="0"/>
            </a:endParaRPr>
          </a:p>
          <a:p>
            <a:pPr marL="0" indent="0">
              <a:buNone/>
            </a:pPr>
            <a:r>
              <a:rPr lang="en-IN" sz="2400" dirty="0">
                <a:solidFill>
                  <a:schemeClr val="accent6">
                    <a:lumMod val="50000"/>
                  </a:schemeClr>
                </a:solidFill>
                <a:latin typeface="Times New Roman" panose="02020603050405020304" pitchFamily="18" charset="0"/>
                <a:cs typeface="Times New Roman" panose="02020603050405020304" pitchFamily="18" charset="0"/>
              </a:rPr>
              <a:t>1. </a:t>
            </a:r>
            <a:r>
              <a:rPr lang="en-GB" sz="2400" dirty="0">
                <a:solidFill>
                  <a:schemeClr val="accent5">
                    <a:lumMod val="50000"/>
                  </a:schemeClr>
                </a:solidFill>
                <a:latin typeface="Times New Roman" panose="02020603050405020304" pitchFamily="18" charset="0"/>
                <a:cs typeface="Times New Roman" panose="02020603050405020304" pitchFamily="18" charset="0"/>
              </a:rPr>
              <a:t>Use Case diagram</a:t>
            </a:r>
            <a:endParaRPr lang="en-IN" sz="2400" dirty="0">
              <a:solidFill>
                <a:schemeClr val="accent5">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A0B51B78-3D14-4A28-A0B7-1172A59CA5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285461"/>
            <a:ext cx="4982817" cy="5181600"/>
          </a:xfrm>
          <a:prstGeom prst="rect">
            <a:avLst/>
          </a:prstGeom>
          <a:noFill/>
          <a:ln>
            <a:noFill/>
          </a:ln>
        </p:spPr>
      </p:pic>
    </p:spTree>
    <p:extLst>
      <p:ext uri="{BB962C8B-B14F-4D97-AF65-F5344CB8AC3E}">
        <p14:creationId xmlns:p14="http://schemas.microsoft.com/office/powerpoint/2010/main" val="3506726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34435-1D7D-4031-8B3D-2917D7E806F0}"/>
              </a:ext>
            </a:extLst>
          </p:cNvPr>
          <p:cNvSpPr>
            <a:spLocks noGrp="1"/>
          </p:cNvSpPr>
          <p:nvPr>
            <p:ph idx="1"/>
          </p:nvPr>
        </p:nvSpPr>
        <p:spPr>
          <a:xfrm>
            <a:off x="677334" y="172279"/>
            <a:ext cx="8596668" cy="5869084"/>
          </a:xfrm>
        </p:spPr>
        <p:txBody>
          <a:bodyPr/>
          <a:lstStyle/>
          <a:p>
            <a:pPr marL="0" indent="0">
              <a:buNone/>
            </a:pPr>
            <a:endParaRPr lang="en-US"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sz="2400" dirty="0">
                <a:solidFill>
                  <a:schemeClr val="accent6">
                    <a:lumMod val="50000"/>
                  </a:schemeClr>
                </a:solidFill>
                <a:latin typeface="Times New Roman" panose="02020603050405020304" pitchFamily="18" charset="0"/>
                <a:cs typeface="Times New Roman" panose="02020603050405020304" pitchFamily="18" charset="0"/>
              </a:rPr>
              <a:t>2. </a:t>
            </a:r>
            <a:r>
              <a:rPr lang="en-GB" sz="2400" dirty="0">
                <a:solidFill>
                  <a:schemeClr val="accent6">
                    <a:lumMod val="50000"/>
                  </a:schemeClr>
                </a:solidFill>
                <a:latin typeface="Times New Roman" panose="02020603050405020304" pitchFamily="18" charset="0"/>
                <a:cs typeface="Times New Roman" panose="02020603050405020304" pitchFamily="18" charset="0"/>
              </a:rPr>
              <a:t>Sequence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CF1DABC-2482-45A3-ADF0-51A61C5E90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0904" y="1391477"/>
            <a:ext cx="8596668" cy="4134679"/>
          </a:xfrm>
          <a:prstGeom prst="rect">
            <a:avLst/>
          </a:prstGeom>
          <a:noFill/>
          <a:ln>
            <a:noFill/>
          </a:ln>
        </p:spPr>
      </p:pic>
    </p:spTree>
    <p:extLst>
      <p:ext uri="{BB962C8B-B14F-4D97-AF65-F5344CB8AC3E}">
        <p14:creationId xmlns:p14="http://schemas.microsoft.com/office/powerpoint/2010/main" val="226908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D6F69-ED40-4F88-B74F-3F1D3B8F2E3F}"/>
              </a:ext>
            </a:extLst>
          </p:cNvPr>
          <p:cNvSpPr>
            <a:spLocks noGrp="1"/>
          </p:cNvSpPr>
          <p:nvPr>
            <p:ph idx="1"/>
          </p:nvPr>
        </p:nvSpPr>
        <p:spPr>
          <a:xfrm>
            <a:off x="677334" y="781878"/>
            <a:ext cx="8596668" cy="6076122"/>
          </a:xfrm>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There are 4 modules:</a:t>
            </a:r>
          </a:p>
          <a:p>
            <a:r>
              <a:rPr lang="en-US" sz="2600" dirty="0">
                <a:latin typeface="Times New Roman" panose="02020603050405020304" pitchFamily="18" charset="0"/>
                <a:cs typeface="Times New Roman" panose="02020603050405020304" pitchFamily="18" charset="0"/>
              </a:rPr>
              <a:t>Users</a:t>
            </a:r>
          </a:p>
          <a:p>
            <a:r>
              <a:rPr lang="en-US" sz="2600" dirty="0">
                <a:latin typeface="Times New Roman" panose="02020603050405020304" pitchFamily="18" charset="0"/>
                <a:cs typeface="Times New Roman" panose="02020603050405020304" pitchFamily="18" charset="0"/>
              </a:rPr>
              <a:t>Admin</a:t>
            </a:r>
          </a:p>
          <a:p>
            <a:r>
              <a:rPr lang="en-US" sz="2600" dirty="0">
                <a:latin typeface="Times New Roman" panose="02020603050405020304" pitchFamily="18" charset="0"/>
                <a:cs typeface="Times New Roman" panose="02020603050405020304" pitchFamily="18" charset="0"/>
              </a:rPr>
              <a:t>Service centers</a:t>
            </a:r>
          </a:p>
          <a:p>
            <a:r>
              <a:rPr lang="en-US" sz="2600" dirty="0">
                <a:latin typeface="Times New Roman" panose="02020603050405020304" pitchFamily="18" charset="0"/>
                <a:cs typeface="Times New Roman" panose="02020603050405020304" pitchFamily="18" charset="0"/>
              </a:rPr>
              <a:t>Employees</a:t>
            </a:r>
          </a:p>
          <a:p>
            <a:pPr marL="0" indent="0">
              <a:buNone/>
            </a:pPr>
            <a:r>
              <a:rPr lang="en-IN" sz="3400" b="1" dirty="0">
                <a:latin typeface="Times New Roman" panose="02020603050405020304" pitchFamily="18" charset="0"/>
                <a:cs typeface="Times New Roman" panose="02020603050405020304" pitchFamily="18" charset="0"/>
              </a:rPr>
              <a:t>1. Users</a:t>
            </a:r>
          </a:p>
          <a:p>
            <a:pPr lvl="0"/>
            <a:r>
              <a:rPr lang="en-IN" sz="1900" dirty="0"/>
              <a:t>Register cars</a:t>
            </a:r>
          </a:p>
          <a:p>
            <a:pPr lvl="0"/>
            <a:r>
              <a:rPr lang="en-IN" sz="1900" dirty="0"/>
              <a:t>Buy used cars</a:t>
            </a:r>
          </a:p>
          <a:p>
            <a:pPr lvl="0"/>
            <a:r>
              <a:rPr lang="en-IN" sz="1900" dirty="0"/>
              <a:t>View service schemes</a:t>
            </a:r>
          </a:p>
          <a:p>
            <a:pPr lvl="0"/>
            <a:r>
              <a:rPr lang="en-IN" sz="1900" dirty="0"/>
              <a:t>Book an appointment</a:t>
            </a:r>
          </a:p>
          <a:p>
            <a:pPr lvl="0"/>
            <a:r>
              <a:rPr lang="en-IN" sz="1900" dirty="0"/>
              <a:t>View service history</a:t>
            </a:r>
          </a:p>
          <a:p>
            <a:pPr lvl="0"/>
            <a:r>
              <a:rPr lang="en-IN" sz="1900" dirty="0"/>
              <a:t>Sell vehicle</a:t>
            </a:r>
          </a:p>
          <a:p>
            <a:pPr lvl="0"/>
            <a:r>
              <a:rPr lang="en-IN" sz="1900" dirty="0"/>
              <a:t>View the cars for sales</a:t>
            </a:r>
          </a:p>
          <a:p>
            <a:pPr lvl="0"/>
            <a:r>
              <a:rPr lang="en-IN" sz="1900" dirty="0"/>
              <a:t>View the service history of the interested cars</a:t>
            </a:r>
          </a:p>
          <a:p>
            <a:pPr marL="0" indent="0">
              <a:buNone/>
            </a:pPr>
            <a:endParaRPr lang="en-IN" sz="2400" dirty="0"/>
          </a:p>
          <a:p>
            <a:endParaRPr lang="en-IN" dirty="0"/>
          </a:p>
        </p:txBody>
      </p:sp>
      <p:sp>
        <p:nvSpPr>
          <p:cNvPr id="4" name="TextBox 3">
            <a:extLst>
              <a:ext uri="{FF2B5EF4-FFF2-40B4-BE49-F238E27FC236}">
                <a16:creationId xmlns:a16="http://schemas.microsoft.com/office/drawing/2014/main" id="{A71BC721-7CF9-4655-92FD-C3D2CF7140AE}"/>
              </a:ext>
            </a:extLst>
          </p:cNvPr>
          <p:cNvSpPr txBox="1"/>
          <p:nvPr/>
        </p:nvSpPr>
        <p:spPr>
          <a:xfrm>
            <a:off x="898628" y="218661"/>
            <a:ext cx="8375374" cy="707886"/>
          </a:xfrm>
          <a:prstGeom prst="rect">
            <a:avLst/>
          </a:prstGeom>
          <a:noFill/>
        </p:spPr>
        <p:txBody>
          <a:bodyPr wrap="square" rtlCol="0">
            <a:spAutoFit/>
          </a:bodyPr>
          <a:lstStyle/>
          <a:p>
            <a:pPr algn="ctr"/>
            <a:r>
              <a:rPr lang="en-US" sz="4000" b="1" dirty="0">
                <a:solidFill>
                  <a:srgbClr val="00B0F0"/>
                </a:solidFill>
                <a:latin typeface="Times New Roman" panose="02020603050405020304" pitchFamily="18" charset="0"/>
                <a:cs typeface="Times New Roman" panose="02020603050405020304" pitchFamily="18" charset="0"/>
              </a:rPr>
              <a:t>MODULES</a:t>
            </a:r>
            <a:endParaRPr lang="en-IN" sz="4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86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9B59E-CEAE-4846-BEF0-4F43B0D2F980}"/>
              </a:ext>
            </a:extLst>
          </p:cNvPr>
          <p:cNvSpPr>
            <a:spLocks noGrp="1"/>
          </p:cNvSpPr>
          <p:nvPr>
            <p:ph idx="1"/>
          </p:nvPr>
        </p:nvSpPr>
        <p:spPr>
          <a:xfrm>
            <a:off x="677334" y="238539"/>
            <a:ext cx="8596668" cy="5789571"/>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3. Collaboration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Collaboration diagram.png">
            <a:extLst>
              <a:ext uri="{FF2B5EF4-FFF2-40B4-BE49-F238E27FC236}">
                <a16:creationId xmlns:a16="http://schemas.microsoft.com/office/drawing/2014/main" id="{0BA6CC57-D512-4C63-80BC-4D5D8F4F13A8}"/>
              </a:ext>
            </a:extLst>
          </p:cNvPr>
          <p:cNvPicPr/>
          <p:nvPr/>
        </p:nvPicPr>
        <p:blipFill>
          <a:blip r:embed="rId2"/>
          <a:srcRect/>
          <a:stretch>
            <a:fillRect/>
          </a:stretch>
        </p:blipFill>
        <p:spPr bwMode="auto">
          <a:xfrm>
            <a:off x="1715328" y="952099"/>
            <a:ext cx="3280742" cy="4362450"/>
          </a:xfrm>
          <a:prstGeom prst="rect">
            <a:avLst/>
          </a:prstGeom>
          <a:noFill/>
          <a:ln w="9525">
            <a:noFill/>
            <a:miter lim="800000"/>
            <a:headEnd/>
            <a:tailEnd/>
          </a:ln>
        </p:spPr>
      </p:pic>
    </p:spTree>
    <p:extLst>
      <p:ext uri="{BB962C8B-B14F-4D97-AF65-F5344CB8AC3E}">
        <p14:creationId xmlns:p14="http://schemas.microsoft.com/office/powerpoint/2010/main" val="767186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3A1F-66A4-40A0-A36E-DFE9545021C9}"/>
              </a:ext>
            </a:extLst>
          </p:cNvPr>
          <p:cNvSpPr>
            <a:spLocks noGrp="1"/>
          </p:cNvSpPr>
          <p:nvPr>
            <p:ph idx="1"/>
          </p:nvPr>
        </p:nvSpPr>
        <p:spPr>
          <a:xfrm>
            <a:off x="677334" y="265043"/>
            <a:ext cx="8596668" cy="5776319"/>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4. State chart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E:\Main-Project\Project Documentation\Diagrams\statechart.png">
            <a:extLst>
              <a:ext uri="{FF2B5EF4-FFF2-40B4-BE49-F238E27FC236}">
                <a16:creationId xmlns:a16="http://schemas.microsoft.com/office/drawing/2014/main" id="{52444B87-4945-459D-8FCA-1BA02333DD3D}"/>
              </a:ext>
            </a:extLst>
          </p:cNvPr>
          <p:cNvPicPr/>
          <p:nvPr/>
        </p:nvPicPr>
        <p:blipFill>
          <a:blip r:embed="rId2"/>
          <a:srcRect/>
          <a:stretch>
            <a:fillRect/>
          </a:stretch>
        </p:blipFill>
        <p:spPr bwMode="auto">
          <a:xfrm>
            <a:off x="1152483" y="995776"/>
            <a:ext cx="6666300" cy="3867772"/>
          </a:xfrm>
          <a:prstGeom prst="rect">
            <a:avLst/>
          </a:prstGeom>
          <a:noFill/>
          <a:ln w="9525">
            <a:noFill/>
            <a:miter lim="800000"/>
            <a:headEnd/>
            <a:tailEnd/>
          </a:ln>
        </p:spPr>
      </p:pic>
    </p:spTree>
    <p:extLst>
      <p:ext uri="{BB962C8B-B14F-4D97-AF65-F5344CB8AC3E}">
        <p14:creationId xmlns:p14="http://schemas.microsoft.com/office/powerpoint/2010/main" val="338747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6ED7C-6B75-45DF-9FA3-E893626AFECC}"/>
              </a:ext>
            </a:extLst>
          </p:cNvPr>
          <p:cNvSpPr>
            <a:spLocks noGrp="1"/>
          </p:cNvSpPr>
          <p:nvPr>
            <p:ph idx="1"/>
          </p:nvPr>
        </p:nvSpPr>
        <p:spPr>
          <a:xfrm>
            <a:off x="677334" y="357809"/>
            <a:ext cx="8596668" cy="5683553"/>
          </a:xfrm>
        </p:spPr>
        <p:txBody>
          <a:bodyPr/>
          <a:lstStyle/>
          <a:p>
            <a:pPr marL="0" indent="0">
              <a:buNone/>
            </a:pPr>
            <a:r>
              <a:rPr lang="en-GB" sz="2400" dirty="0">
                <a:solidFill>
                  <a:schemeClr val="accent6">
                    <a:lumMod val="50000"/>
                  </a:schemeClr>
                </a:solidFill>
                <a:latin typeface="Times New Roman" panose="02020603050405020304" pitchFamily="18" charset="0"/>
                <a:cs typeface="Times New Roman" panose="02020603050405020304" pitchFamily="18" charset="0"/>
              </a:rPr>
              <a:t>5. Activity diagram</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E0714512-1361-4A75-9784-B4FB551EA0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99930" y="1205948"/>
            <a:ext cx="8335618" cy="4108173"/>
          </a:xfrm>
          <a:prstGeom prst="rect">
            <a:avLst/>
          </a:prstGeom>
          <a:noFill/>
          <a:ln>
            <a:noFill/>
          </a:ln>
        </p:spPr>
      </p:pic>
    </p:spTree>
    <p:extLst>
      <p:ext uri="{BB962C8B-B14F-4D97-AF65-F5344CB8AC3E}">
        <p14:creationId xmlns:p14="http://schemas.microsoft.com/office/powerpoint/2010/main" val="480103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5385-96EB-4C32-B4CE-B38D9DD510C3}"/>
              </a:ext>
            </a:extLst>
          </p:cNvPr>
          <p:cNvSpPr>
            <a:spLocks noGrp="1"/>
          </p:cNvSpPr>
          <p:nvPr>
            <p:ph type="title"/>
          </p:nvPr>
        </p:nvSpPr>
        <p:spPr>
          <a:xfrm>
            <a:off x="677334" y="609600"/>
            <a:ext cx="8596668" cy="927652"/>
          </a:xfrm>
        </p:spPr>
        <p:txBody>
          <a:bodyPr/>
          <a:lstStyle/>
          <a:p>
            <a:pPr algn="ctr"/>
            <a:r>
              <a:rPr lang="en-US" b="1" dirty="0"/>
              <a:t>FORM DESIGN</a:t>
            </a:r>
            <a:endParaRPr lang="en-IN" b="1" dirty="0"/>
          </a:p>
        </p:txBody>
      </p:sp>
      <p:pic>
        <p:nvPicPr>
          <p:cNvPr id="4" name="Content Placeholder 3" descr="E:\Main-Project\Project Documentation\Diagrams\Forms\signup.png">
            <a:extLst>
              <a:ext uri="{FF2B5EF4-FFF2-40B4-BE49-F238E27FC236}">
                <a16:creationId xmlns:a16="http://schemas.microsoft.com/office/drawing/2014/main" id="{C925D836-71E5-4EB9-AEFA-4456C44A9BAC}"/>
              </a:ext>
            </a:extLst>
          </p:cNvPr>
          <p:cNvPicPr>
            <a:picLocks noGrp="1"/>
          </p:cNvPicPr>
          <p:nvPr>
            <p:ph idx="1"/>
          </p:nvPr>
        </p:nvPicPr>
        <p:blipFill>
          <a:blip r:embed="rId2"/>
          <a:srcRect/>
          <a:stretch>
            <a:fillRect/>
          </a:stretch>
        </p:blipFill>
        <p:spPr bwMode="auto">
          <a:xfrm>
            <a:off x="1779258" y="1643063"/>
            <a:ext cx="6393522" cy="4398962"/>
          </a:xfrm>
          <a:prstGeom prst="rect">
            <a:avLst/>
          </a:prstGeom>
          <a:noFill/>
          <a:ln w="9525">
            <a:noFill/>
            <a:miter lim="800000"/>
            <a:headEnd/>
            <a:tailEnd/>
          </a:ln>
        </p:spPr>
      </p:pic>
    </p:spTree>
    <p:extLst>
      <p:ext uri="{BB962C8B-B14F-4D97-AF65-F5344CB8AC3E}">
        <p14:creationId xmlns:p14="http://schemas.microsoft.com/office/powerpoint/2010/main" val="4134149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login.png">
            <a:extLst>
              <a:ext uri="{FF2B5EF4-FFF2-40B4-BE49-F238E27FC236}">
                <a16:creationId xmlns:a16="http://schemas.microsoft.com/office/drawing/2014/main" id="{9722FD51-3243-4AD4-9B5B-8063699CE7BB}"/>
              </a:ext>
            </a:extLst>
          </p:cNvPr>
          <p:cNvPicPr>
            <a:picLocks noGrp="1"/>
          </p:cNvPicPr>
          <p:nvPr>
            <p:ph idx="1"/>
          </p:nvPr>
        </p:nvPicPr>
        <p:blipFill>
          <a:blip r:embed="rId2"/>
          <a:srcRect/>
          <a:stretch>
            <a:fillRect/>
          </a:stretch>
        </p:blipFill>
        <p:spPr bwMode="auto">
          <a:xfrm>
            <a:off x="3170779" y="1399099"/>
            <a:ext cx="3610479" cy="4039164"/>
          </a:xfrm>
          <a:prstGeom prst="rect">
            <a:avLst/>
          </a:prstGeom>
          <a:noFill/>
          <a:ln w="9525">
            <a:noFill/>
            <a:miter lim="800000"/>
            <a:headEnd/>
            <a:tailEnd/>
          </a:ln>
        </p:spPr>
      </p:pic>
    </p:spTree>
    <p:extLst>
      <p:ext uri="{BB962C8B-B14F-4D97-AF65-F5344CB8AC3E}">
        <p14:creationId xmlns:p14="http://schemas.microsoft.com/office/powerpoint/2010/main" val="3009050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Change password.png">
            <a:extLst>
              <a:ext uri="{FF2B5EF4-FFF2-40B4-BE49-F238E27FC236}">
                <a16:creationId xmlns:a16="http://schemas.microsoft.com/office/drawing/2014/main" id="{BF0F8163-DEB6-4871-962F-BE491F65C3BF}"/>
              </a:ext>
            </a:extLst>
          </p:cNvPr>
          <p:cNvPicPr>
            <a:picLocks noGrp="1"/>
          </p:cNvPicPr>
          <p:nvPr>
            <p:ph idx="1"/>
          </p:nvPr>
        </p:nvPicPr>
        <p:blipFill>
          <a:blip r:embed="rId2"/>
          <a:srcRect/>
          <a:stretch>
            <a:fillRect/>
          </a:stretch>
        </p:blipFill>
        <p:spPr bwMode="auto">
          <a:xfrm>
            <a:off x="2808778" y="1762539"/>
            <a:ext cx="4983499" cy="2999355"/>
          </a:xfrm>
          <a:prstGeom prst="rect">
            <a:avLst/>
          </a:prstGeom>
          <a:noFill/>
          <a:ln w="9525">
            <a:noFill/>
            <a:miter lim="800000"/>
            <a:headEnd/>
            <a:tailEnd/>
          </a:ln>
        </p:spPr>
      </p:pic>
    </p:spTree>
    <p:extLst>
      <p:ext uri="{BB962C8B-B14F-4D97-AF65-F5344CB8AC3E}">
        <p14:creationId xmlns:p14="http://schemas.microsoft.com/office/powerpoint/2010/main" val="113810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register service centre.png">
            <a:extLst>
              <a:ext uri="{FF2B5EF4-FFF2-40B4-BE49-F238E27FC236}">
                <a16:creationId xmlns:a16="http://schemas.microsoft.com/office/drawing/2014/main" id="{EEE844B5-2A60-4013-B475-6373D4A73696}"/>
              </a:ext>
            </a:extLst>
          </p:cNvPr>
          <p:cNvPicPr>
            <a:picLocks noGrp="1"/>
          </p:cNvPicPr>
          <p:nvPr>
            <p:ph idx="1"/>
          </p:nvPr>
        </p:nvPicPr>
        <p:blipFill>
          <a:blip r:embed="rId2"/>
          <a:srcRect/>
          <a:stretch>
            <a:fillRect/>
          </a:stretch>
        </p:blipFill>
        <p:spPr bwMode="auto">
          <a:xfrm>
            <a:off x="2270541" y="1232453"/>
            <a:ext cx="5694016" cy="3996248"/>
          </a:xfrm>
          <a:prstGeom prst="rect">
            <a:avLst/>
          </a:prstGeom>
          <a:noFill/>
          <a:ln w="9525">
            <a:noFill/>
            <a:miter lim="800000"/>
            <a:headEnd/>
            <a:tailEnd/>
          </a:ln>
        </p:spPr>
      </p:pic>
    </p:spTree>
    <p:extLst>
      <p:ext uri="{BB962C8B-B14F-4D97-AF65-F5344CB8AC3E}">
        <p14:creationId xmlns:p14="http://schemas.microsoft.com/office/powerpoint/2010/main" val="3230608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car.png">
            <a:extLst>
              <a:ext uri="{FF2B5EF4-FFF2-40B4-BE49-F238E27FC236}">
                <a16:creationId xmlns:a16="http://schemas.microsoft.com/office/drawing/2014/main" id="{A6185151-D989-4799-88E0-468427D328FA}"/>
              </a:ext>
            </a:extLst>
          </p:cNvPr>
          <p:cNvPicPr>
            <a:picLocks noGrp="1"/>
          </p:cNvPicPr>
          <p:nvPr>
            <p:ph idx="1"/>
          </p:nvPr>
        </p:nvPicPr>
        <p:blipFill>
          <a:blip r:embed="rId2"/>
          <a:srcRect/>
          <a:stretch>
            <a:fillRect/>
          </a:stretch>
        </p:blipFill>
        <p:spPr bwMode="auto">
          <a:xfrm>
            <a:off x="1589408" y="715617"/>
            <a:ext cx="7090765" cy="4863975"/>
          </a:xfrm>
          <a:prstGeom prst="rect">
            <a:avLst/>
          </a:prstGeom>
          <a:noFill/>
          <a:ln w="9525">
            <a:noFill/>
            <a:miter lim="800000"/>
            <a:headEnd/>
            <a:tailEnd/>
          </a:ln>
        </p:spPr>
      </p:pic>
    </p:spTree>
    <p:extLst>
      <p:ext uri="{BB962C8B-B14F-4D97-AF65-F5344CB8AC3E}">
        <p14:creationId xmlns:p14="http://schemas.microsoft.com/office/powerpoint/2010/main" val="3117384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employee.png">
            <a:extLst>
              <a:ext uri="{FF2B5EF4-FFF2-40B4-BE49-F238E27FC236}">
                <a16:creationId xmlns:a16="http://schemas.microsoft.com/office/drawing/2014/main" id="{EA9D971F-676E-4085-B213-1D3C7E91D518}"/>
              </a:ext>
            </a:extLst>
          </p:cNvPr>
          <p:cNvPicPr>
            <a:picLocks noGrp="1"/>
          </p:cNvPicPr>
          <p:nvPr>
            <p:ph idx="1"/>
          </p:nvPr>
        </p:nvPicPr>
        <p:blipFill>
          <a:blip r:embed="rId2"/>
          <a:srcRect/>
          <a:stretch>
            <a:fillRect/>
          </a:stretch>
        </p:blipFill>
        <p:spPr bwMode="auto">
          <a:xfrm>
            <a:off x="2299120" y="1404730"/>
            <a:ext cx="5864219" cy="3573900"/>
          </a:xfrm>
          <a:prstGeom prst="rect">
            <a:avLst/>
          </a:prstGeom>
          <a:noFill/>
          <a:ln w="9525">
            <a:noFill/>
            <a:miter lim="800000"/>
            <a:headEnd/>
            <a:tailEnd/>
          </a:ln>
        </p:spPr>
      </p:pic>
    </p:spTree>
    <p:extLst>
      <p:ext uri="{BB962C8B-B14F-4D97-AF65-F5344CB8AC3E}">
        <p14:creationId xmlns:p14="http://schemas.microsoft.com/office/powerpoint/2010/main" val="618090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ppointment.png">
            <a:extLst>
              <a:ext uri="{FF2B5EF4-FFF2-40B4-BE49-F238E27FC236}">
                <a16:creationId xmlns:a16="http://schemas.microsoft.com/office/drawing/2014/main" id="{40905A10-2577-45CE-ACBE-19D6EFA944E7}"/>
              </a:ext>
            </a:extLst>
          </p:cNvPr>
          <p:cNvPicPr>
            <a:picLocks noGrp="1"/>
          </p:cNvPicPr>
          <p:nvPr>
            <p:ph idx="1"/>
          </p:nvPr>
        </p:nvPicPr>
        <p:blipFill>
          <a:blip r:embed="rId2"/>
          <a:srcRect/>
          <a:stretch>
            <a:fillRect/>
          </a:stretch>
        </p:blipFill>
        <p:spPr bwMode="auto">
          <a:xfrm>
            <a:off x="2422962" y="1258957"/>
            <a:ext cx="5356064" cy="4168186"/>
          </a:xfrm>
          <a:prstGeom prst="rect">
            <a:avLst/>
          </a:prstGeom>
          <a:noFill/>
          <a:ln w="9525">
            <a:noFill/>
            <a:miter lim="800000"/>
            <a:headEnd/>
            <a:tailEnd/>
          </a:ln>
        </p:spPr>
      </p:pic>
    </p:spTree>
    <p:extLst>
      <p:ext uri="{BB962C8B-B14F-4D97-AF65-F5344CB8AC3E}">
        <p14:creationId xmlns:p14="http://schemas.microsoft.com/office/powerpoint/2010/main" val="23272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CBBAD-52CF-4F9E-BE55-3F1C4F3E30E7}"/>
              </a:ext>
            </a:extLst>
          </p:cNvPr>
          <p:cNvSpPr>
            <a:spLocks noGrp="1"/>
          </p:cNvSpPr>
          <p:nvPr>
            <p:ph idx="1"/>
          </p:nvPr>
        </p:nvSpPr>
        <p:spPr>
          <a:xfrm>
            <a:off x="677334" y="834887"/>
            <a:ext cx="8596668" cy="5565913"/>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2. Service centres</a:t>
            </a:r>
            <a:endParaRPr lang="en-IN" sz="2400" dirty="0">
              <a:latin typeface="Times New Roman" panose="02020603050405020304" pitchFamily="18" charset="0"/>
              <a:cs typeface="Times New Roman" panose="02020603050405020304" pitchFamily="18" charset="0"/>
            </a:endParaRPr>
          </a:p>
          <a:p>
            <a:pPr lvl="0"/>
            <a:r>
              <a:rPr lang="en-IN" dirty="0"/>
              <a:t>Register Service centre</a:t>
            </a:r>
            <a:endParaRPr lang="en-IN" sz="2000" dirty="0"/>
          </a:p>
          <a:p>
            <a:pPr lvl="0"/>
            <a:r>
              <a:rPr lang="en-IN" dirty="0"/>
              <a:t>Add service scheme</a:t>
            </a:r>
            <a:endParaRPr lang="en-IN" sz="2000" dirty="0"/>
          </a:p>
          <a:p>
            <a:pPr lvl="0"/>
            <a:r>
              <a:rPr lang="en-IN" dirty="0"/>
              <a:t>Add service history</a:t>
            </a:r>
            <a:endParaRPr lang="en-IN" sz="2000" dirty="0"/>
          </a:p>
          <a:p>
            <a:pPr lvl="0"/>
            <a:r>
              <a:rPr lang="en-IN" dirty="0"/>
              <a:t>Manage leave of employees	</a:t>
            </a:r>
            <a:endParaRPr lang="en-IN" sz="2000" dirty="0"/>
          </a:p>
          <a:p>
            <a:pPr lvl="0"/>
            <a:r>
              <a:rPr lang="en-IN" dirty="0"/>
              <a:t>Manage employees</a:t>
            </a:r>
            <a:endParaRPr lang="en-IN" sz="2000" dirty="0"/>
          </a:p>
          <a:p>
            <a:pPr marL="0" indent="0">
              <a:buNone/>
            </a:pPr>
            <a:r>
              <a:rPr lang="en-IN" sz="2400" b="1" dirty="0">
                <a:latin typeface="Times New Roman" panose="02020603050405020304" pitchFamily="18" charset="0"/>
                <a:cs typeface="Times New Roman" panose="02020603050405020304" pitchFamily="18" charset="0"/>
              </a:rPr>
              <a:t>3. Admin</a:t>
            </a:r>
            <a:endParaRPr lang="en-IN" sz="2400" dirty="0">
              <a:latin typeface="Times New Roman" panose="02020603050405020304" pitchFamily="18" charset="0"/>
              <a:cs typeface="Times New Roman" panose="02020603050405020304" pitchFamily="18" charset="0"/>
            </a:endParaRPr>
          </a:p>
          <a:p>
            <a:pPr lvl="0"/>
            <a:r>
              <a:rPr lang="en-IN" dirty="0"/>
              <a:t>Approve service centres</a:t>
            </a:r>
            <a:endParaRPr lang="en-IN" sz="2000" dirty="0"/>
          </a:p>
          <a:p>
            <a:pPr lvl="0"/>
            <a:r>
              <a:rPr lang="en-IN" dirty="0"/>
              <a:t>Approve the registration of cars</a:t>
            </a:r>
            <a:endParaRPr lang="en-IN" sz="2000" dirty="0"/>
          </a:p>
          <a:p>
            <a:pPr lvl="0"/>
            <a:r>
              <a:rPr lang="en-IN" dirty="0"/>
              <a:t>Overall management of the website</a:t>
            </a:r>
          </a:p>
          <a:p>
            <a:pPr marL="0" lvl="0" indent="0">
              <a:buNone/>
            </a:pPr>
            <a:r>
              <a:rPr lang="en-IN" sz="2400" b="1" dirty="0">
                <a:latin typeface="Times New Roman" panose="02020603050405020304" pitchFamily="18" charset="0"/>
                <a:cs typeface="Times New Roman" panose="02020603050405020304" pitchFamily="18" charset="0"/>
              </a:rPr>
              <a:t>4. Employee</a:t>
            </a:r>
          </a:p>
          <a:p>
            <a:pPr lvl="0"/>
            <a:r>
              <a:rPr lang="en-IN" dirty="0"/>
              <a:t>Update profile</a:t>
            </a:r>
            <a:endParaRPr lang="en-IN" sz="2000" dirty="0"/>
          </a:p>
          <a:p>
            <a:pPr lvl="0"/>
            <a:r>
              <a:rPr lang="en-IN" dirty="0"/>
              <a:t>Apply leave</a:t>
            </a:r>
            <a:endParaRPr lang="en-IN" sz="2000" dirty="0"/>
          </a:p>
          <a:p>
            <a:pPr lvl="0"/>
            <a:r>
              <a:rPr lang="en-IN" dirty="0"/>
              <a:t>Manage the appointments</a:t>
            </a:r>
            <a:endParaRPr lang="en-IN" sz="2000" dirty="0"/>
          </a:p>
          <a:p>
            <a:pPr marL="0" lvl="0" indent="0">
              <a:buNone/>
            </a:pPr>
            <a:endParaRPr lang="en-IN" sz="2000" dirty="0">
              <a:effectLst/>
            </a:endParaRPr>
          </a:p>
        </p:txBody>
      </p:sp>
    </p:spTree>
    <p:extLst>
      <p:ext uri="{BB962C8B-B14F-4D97-AF65-F5344CB8AC3E}">
        <p14:creationId xmlns:p14="http://schemas.microsoft.com/office/powerpoint/2010/main" val="248216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ain-Project\Project Documentation\Diagrams\Forms\Add service scheme.png">
            <a:extLst>
              <a:ext uri="{FF2B5EF4-FFF2-40B4-BE49-F238E27FC236}">
                <a16:creationId xmlns:a16="http://schemas.microsoft.com/office/drawing/2014/main" id="{37384B2E-1576-4D29-A820-4931756CA8EA}"/>
              </a:ext>
            </a:extLst>
          </p:cNvPr>
          <p:cNvPicPr>
            <a:picLocks noGrp="1"/>
          </p:cNvPicPr>
          <p:nvPr>
            <p:ph idx="1"/>
          </p:nvPr>
        </p:nvPicPr>
        <p:blipFill>
          <a:blip r:embed="rId2"/>
          <a:srcRect/>
          <a:stretch>
            <a:fillRect/>
          </a:stretch>
        </p:blipFill>
        <p:spPr bwMode="auto">
          <a:xfrm>
            <a:off x="2708752" y="1470991"/>
            <a:ext cx="5030518" cy="4311712"/>
          </a:xfrm>
          <a:prstGeom prst="rect">
            <a:avLst/>
          </a:prstGeom>
          <a:noFill/>
          <a:ln w="9525">
            <a:noFill/>
            <a:miter lim="800000"/>
            <a:headEnd/>
            <a:tailEnd/>
          </a:ln>
        </p:spPr>
      </p:pic>
    </p:spTree>
    <p:extLst>
      <p:ext uri="{BB962C8B-B14F-4D97-AF65-F5344CB8AC3E}">
        <p14:creationId xmlns:p14="http://schemas.microsoft.com/office/powerpoint/2010/main" val="4377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D338-62C8-4E5E-A763-1481A19ADDFA}"/>
              </a:ext>
            </a:extLst>
          </p:cNvPr>
          <p:cNvSpPr>
            <a:spLocks noGrp="1"/>
          </p:cNvSpPr>
          <p:nvPr>
            <p:ph type="title"/>
          </p:nvPr>
        </p:nvSpPr>
        <p:spPr>
          <a:xfrm>
            <a:off x="677334" y="352812"/>
            <a:ext cx="8596668" cy="927652"/>
          </a:xfrm>
        </p:spPr>
        <p:txBody>
          <a:bodyPr>
            <a:normAutofit/>
          </a:bodyPr>
          <a:lstStyle/>
          <a:p>
            <a:r>
              <a:rPr lang="en-US" dirty="0">
                <a:latin typeface="Times New Roman" panose="02020603050405020304" pitchFamily="18" charset="0"/>
                <a:cs typeface="Times New Roman" panose="02020603050405020304" pitchFamily="18" charset="0"/>
              </a:rPr>
              <a:t>Table Design</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DEDECF0-6B52-4BE6-8362-F8ACE65E3A0C}"/>
              </a:ext>
            </a:extLst>
          </p:cNvPr>
          <p:cNvSpPr>
            <a:spLocks noGrp="1"/>
          </p:cNvSpPr>
          <p:nvPr>
            <p:ph idx="1"/>
          </p:nvPr>
        </p:nvSpPr>
        <p:spPr>
          <a:xfrm>
            <a:off x="677334" y="1280465"/>
            <a:ext cx="8596668" cy="4760898"/>
          </a:xfrm>
        </p:spPr>
        <p:txBody>
          <a:bodyPr/>
          <a:lstStyle/>
          <a:p>
            <a:pPr marL="0" indent="0">
              <a:buNone/>
            </a:pPr>
            <a:r>
              <a:rPr lang="en-US" b="1" dirty="0"/>
              <a:t>Table no: 1</a:t>
            </a:r>
            <a:endParaRPr lang="en-IN" dirty="0"/>
          </a:p>
          <a:p>
            <a:pPr marL="0" indent="0">
              <a:buNone/>
            </a:pPr>
            <a:r>
              <a:rPr lang="en-US" b="1" dirty="0"/>
              <a:t>Table name: </a:t>
            </a:r>
            <a:r>
              <a:rPr lang="en-US" b="1" dirty="0" err="1"/>
              <a:t>tbl</a:t>
            </a:r>
            <a:r>
              <a:rPr lang="en-US" b="1" dirty="0"/>
              <a:t>_ login</a:t>
            </a:r>
            <a:endParaRPr lang="en-IN" dirty="0"/>
          </a:p>
          <a:p>
            <a:pPr marL="0" indent="0">
              <a:buNone/>
            </a:pPr>
            <a:r>
              <a:rPr lang="en-US" b="1" dirty="0"/>
              <a:t>Primary key: </a:t>
            </a:r>
            <a:r>
              <a:rPr lang="en-US" b="1" dirty="0" err="1"/>
              <a:t>user_id</a:t>
            </a:r>
            <a:endParaRPr lang="en-IN" dirty="0"/>
          </a:p>
          <a:p>
            <a:pPr marL="0" indent="0">
              <a:buNone/>
            </a:pPr>
            <a:endParaRPr lang="en-IN" dirty="0"/>
          </a:p>
        </p:txBody>
      </p:sp>
      <p:graphicFrame>
        <p:nvGraphicFramePr>
          <p:cNvPr id="3" name="Table 2">
            <a:extLst>
              <a:ext uri="{FF2B5EF4-FFF2-40B4-BE49-F238E27FC236}">
                <a16:creationId xmlns:a16="http://schemas.microsoft.com/office/drawing/2014/main" id="{1B5E5E47-3D04-4D3F-8A9E-148C1126A83A}"/>
              </a:ext>
            </a:extLst>
          </p:cNvPr>
          <p:cNvGraphicFramePr>
            <a:graphicFrameLocks noGrp="1"/>
          </p:cNvGraphicFramePr>
          <p:nvPr>
            <p:extLst>
              <p:ext uri="{D42A27DB-BD31-4B8C-83A1-F6EECF244321}">
                <p14:modId xmlns:p14="http://schemas.microsoft.com/office/powerpoint/2010/main" val="1310218612"/>
              </p:ext>
            </p:extLst>
          </p:nvPr>
        </p:nvGraphicFramePr>
        <p:xfrm>
          <a:off x="781878" y="2584174"/>
          <a:ext cx="8309113" cy="2993361"/>
        </p:xfrm>
        <a:graphic>
          <a:graphicData uri="http://schemas.openxmlformats.org/drawingml/2006/table">
            <a:tbl>
              <a:tblPr firstRow="1" firstCol="1" bandRow="1">
                <a:tableStyleId>{69012ECD-51FC-41F1-AA8D-1B2483CD663E}</a:tableStyleId>
              </a:tblPr>
              <a:tblGrid>
                <a:gridCol w="929140">
                  <a:extLst>
                    <a:ext uri="{9D8B030D-6E8A-4147-A177-3AD203B41FA5}">
                      <a16:colId xmlns:a16="http://schemas.microsoft.com/office/drawing/2014/main" val="454616906"/>
                    </a:ext>
                  </a:extLst>
                </a:gridCol>
                <a:gridCol w="1706818">
                  <a:extLst>
                    <a:ext uri="{9D8B030D-6E8A-4147-A177-3AD203B41FA5}">
                      <a16:colId xmlns:a16="http://schemas.microsoft.com/office/drawing/2014/main" val="3444263473"/>
                    </a:ext>
                  </a:extLst>
                </a:gridCol>
                <a:gridCol w="1224976">
                  <a:extLst>
                    <a:ext uri="{9D8B030D-6E8A-4147-A177-3AD203B41FA5}">
                      <a16:colId xmlns:a16="http://schemas.microsoft.com/office/drawing/2014/main" val="259662942"/>
                    </a:ext>
                  </a:extLst>
                </a:gridCol>
                <a:gridCol w="1308236">
                  <a:extLst>
                    <a:ext uri="{9D8B030D-6E8A-4147-A177-3AD203B41FA5}">
                      <a16:colId xmlns:a16="http://schemas.microsoft.com/office/drawing/2014/main" val="1146575417"/>
                    </a:ext>
                  </a:extLst>
                </a:gridCol>
                <a:gridCol w="1727189">
                  <a:extLst>
                    <a:ext uri="{9D8B030D-6E8A-4147-A177-3AD203B41FA5}">
                      <a16:colId xmlns:a16="http://schemas.microsoft.com/office/drawing/2014/main" val="1427931159"/>
                    </a:ext>
                  </a:extLst>
                </a:gridCol>
                <a:gridCol w="1412754">
                  <a:extLst>
                    <a:ext uri="{9D8B030D-6E8A-4147-A177-3AD203B41FA5}">
                      <a16:colId xmlns:a16="http://schemas.microsoft.com/office/drawing/2014/main" val="2820198723"/>
                    </a:ext>
                  </a:extLst>
                </a:gridCol>
              </a:tblGrid>
              <a:tr h="471789">
                <a:tc>
                  <a:txBody>
                    <a:bodyPr/>
                    <a:lstStyle/>
                    <a:p>
                      <a:pPr algn="ctr">
                        <a:spcAft>
                          <a:spcPts val="0"/>
                        </a:spcAft>
                      </a:pPr>
                      <a:r>
                        <a:rPr lang="en-IN" sz="1400">
                          <a:effectLst/>
                        </a:rPr>
                        <a:t>Sl.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4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400">
                          <a:effectLst/>
                        </a:rPr>
                        <a:t>Field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400" dirty="0">
                          <a:effectLst/>
                        </a:rPr>
                        <a:t>Size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4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4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2440404"/>
                  </a:ext>
                </a:extLst>
              </a:tr>
              <a:tr h="380359">
                <a:tc>
                  <a:txBody>
                    <a:bodyPr/>
                    <a:lstStyle/>
                    <a:p>
                      <a:pPr algn="just">
                        <a:spcAft>
                          <a:spcPts val="0"/>
                        </a:spcAft>
                      </a:pPr>
                      <a:r>
                        <a:rPr lang="en-IN" sz="14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user_id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User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5829170"/>
                  </a:ext>
                </a:extLst>
              </a:tr>
              <a:tr h="529430">
                <a:tc>
                  <a:txBody>
                    <a:bodyPr/>
                    <a:lstStyle/>
                    <a:p>
                      <a:pPr algn="just">
                        <a:spcAft>
                          <a:spcPts val="0"/>
                        </a:spcAft>
                      </a:pPr>
                      <a:r>
                        <a:rPr lang="en-IN" sz="14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5658458"/>
                  </a:ext>
                </a:extLst>
              </a:tr>
              <a:tr h="397525">
                <a:tc>
                  <a:txBody>
                    <a:bodyPr/>
                    <a:lstStyle/>
                    <a:p>
                      <a:pPr algn="just">
                        <a:spcAft>
                          <a:spcPts val="0"/>
                        </a:spcAft>
                      </a:pPr>
                      <a:r>
                        <a:rPr lang="en-IN" sz="14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5239228"/>
                  </a:ext>
                </a:extLst>
              </a:tr>
              <a:tr h="607129">
                <a:tc>
                  <a:txBody>
                    <a:bodyPr/>
                    <a:lstStyle/>
                    <a:p>
                      <a:pPr algn="just">
                        <a:spcAft>
                          <a:spcPts val="0"/>
                        </a:spcAft>
                      </a:pPr>
                      <a:r>
                        <a:rPr lang="en-IN" sz="14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Designation_id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Foreign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Designation 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7431579"/>
                  </a:ext>
                </a:extLst>
              </a:tr>
              <a:tr h="607129">
                <a:tc>
                  <a:txBody>
                    <a:bodyPr/>
                    <a:lstStyle/>
                    <a:p>
                      <a:pPr algn="just">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n-IN" sz="14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Status of user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5975290"/>
                  </a:ext>
                </a:extLst>
              </a:tr>
            </a:tbl>
          </a:graphicData>
        </a:graphic>
      </p:graphicFrame>
    </p:spTree>
    <p:extLst>
      <p:ext uri="{BB962C8B-B14F-4D97-AF65-F5344CB8AC3E}">
        <p14:creationId xmlns:p14="http://schemas.microsoft.com/office/powerpoint/2010/main" val="185708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5C3D3-2427-4F86-8ACF-ADBF7C4BD606}"/>
              </a:ext>
            </a:extLst>
          </p:cNvPr>
          <p:cNvSpPr>
            <a:spLocks noGrp="1"/>
          </p:cNvSpPr>
          <p:nvPr>
            <p:ph idx="1"/>
          </p:nvPr>
        </p:nvSpPr>
        <p:spPr>
          <a:xfrm>
            <a:off x="677334" y="583097"/>
            <a:ext cx="8596668" cy="5458266"/>
          </a:xfrm>
        </p:spPr>
        <p:txBody>
          <a:bodyPr/>
          <a:lstStyle/>
          <a:p>
            <a:pPr marL="0" indent="0">
              <a:buNone/>
            </a:pPr>
            <a:r>
              <a:rPr lang="en-US" b="1" dirty="0"/>
              <a:t>Table no:2</a:t>
            </a:r>
            <a:endParaRPr lang="en-IN" dirty="0"/>
          </a:p>
          <a:p>
            <a:pPr marL="0" indent="0">
              <a:buNone/>
            </a:pPr>
            <a:r>
              <a:rPr lang="en-US" b="1" dirty="0"/>
              <a:t>Table name: </a:t>
            </a:r>
            <a:r>
              <a:rPr lang="en-US" b="1" dirty="0" err="1"/>
              <a:t>tbl_users</a:t>
            </a:r>
            <a:endParaRPr lang="en-IN" dirty="0"/>
          </a:p>
          <a:p>
            <a:pPr marL="0" indent="0">
              <a:buNone/>
            </a:pPr>
            <a:r>
              <a:rPr lang="en-US" b="1" dirty="0"/>
              <a:t>Foreign key: </a:t>
            </a:r>
            <a:r>
              <a:rPr lang="en-US" b="1" dirty="0" err="1"/>
              <a:t>user_id</a:t>
            </a:r>
            <a:r>
              <a:rPr lang="en-US" b="1" dirty="0"/>
              <a:t>, </a:t>
            </a:r>
            <a:r>
              <a:rPr lang="en-US" b="1" dirty="0" err="1"/>
              <a:t>place_id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CE2BC86-BF54-4098-8580-C113C4D79BF3}"/>
              </a:ext>
            </a:extLst>
          </p:cNvPr>
          <p:cNvGraphicFramePr>
            <a:graphicFrameLocks noGrp="1"/>
          </p:cNvGraphicFramePr>
          <p:nvPr>
            <p:extLst>
              <p:ext uri="{D42A27DB-BD31-4B8C-83A1-F6EECF244321}">
                <p14:modId xmlns:p14="http://schemas.microsoft.com/office/powerpoint/2010/main" val="2229284695"/>
              </p:ext>
            </p:extLst>
          </p:nvPr>
        </p:nvGraphicFramePr>
        <p:xfrm>
          <a:off x="861391" y="2160104"/>
          <a:ext cx="9077738" cy="2693080"/>
        </p:xfrm>
        <a:graphic>
          <a:graphicData uri="http://schemas.openxmlformats.org/drawingml/2006/table">
            <a:tbl>
              <a:tblPr firstRow="1" firstCol="1" bandRow="1">
                <a:tableStyleId>{69012ECD-51FC-41F1-AA8D-1B2483CD663E}</a:tableStyleId>
              </a:tblPr>
              <a:tblGrid>
                <a:gridCol w="960154">
                  <a:extLst>
                    <a:ext uri="{9D8B030D-6E8A-4147-A177-3AD203B41FA5}">
                      <a16:colId xmlns:a16="http://schemas.microsoft.com/office/drawing/2014/main" val="106245638"/>
                    </a:ext>
                  </a:extLst>
                </a:gridCol>
                <a:gridCol w="1491094">
                  <a:extLst>
                    <a:ext uri="{9D8B030D-6E8A-4147-A177-3AD203B41FA5}">
                      <a16:colId xmlns:a16="http://schemas.microsoft.com/office/drawing/2014/main" val="3714826757"/>
                    </a:ext>
                  </a:extLst>
                </a:gridCol>
                <a:gridCol w="1313519">
                  <a:extLst>
                    <a:ext uri="{9D8B030D-6E8A-4147-A177-3AD203B41FA5}">
                      <a16:colId xmlns:a16="http://schemas.microsoft.com/office/drawing/2014/main" val="900400710"/>
                    </a:ext>
                  </a:extLst>
                </a:gridCol>
                <a:gridCol w="1294780">
                  <a:extLst>
                    <a:ext uri="{9D8B030D-6E8A-4147-A177-3AD203B41FA5}">
                      <a16:colId xmlns:a16="http://schemas.microsoft.com/office/drawing/2014/main" val="2176547479"/>
                    </a:ext>
                  </a:extLst>
                </a:gridCol>
                <a:gridCol w="1768611">
                  <a:extLst>
                    <a:ext uri="{9D8B030D-6E8A-4147-A177-3AD203B41FA5}">
                      <a16:colId xmlns:a16="http://schemas.microsoft.com/office/drawing/2014/main" val="3029466466"/>
                    </a:ext>
                  </a:extLst>
                </a:gridCol>
                <a:gridCol w="2249580">
                  <a:extLst>
                    <a:ext uri="{9D8B030D-6E8A-4147-A177-3AD203B41FA5}">
                      <a16:colId xmlns:a16="http://schemas.microsoft.com/office/drawing/2014/main" val="327403813"/>
                    </a:ext>
                  </a:extLst>
                </a:gridCol>
              </a:tblGrid>
              <a:tr h="477079">
                <a:tc>
                  <a:txBody>
                    <a:bodyPr/>
                    <a:lstStyle/>
                    <a:p>
                      <a:pPr algn="ctr">
                        <a:lnSpc>
                          <a:spcPct val="107000"/>
                        </a:lnSpc>
                        <a:spcAft>
                          <a:spcPts val="0"/>
                        </a:spcAft>
                      </a:pPr>
                      <a:r>
                        <a:rPr lang="en-US" sz="1400" dirty="0">
                          <a:effectLst/>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006972"/>
                  </a:ext>
                </a:extLst>
              </a:tr>
              <a:tr h="387883">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User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516112"/>
                  </a:ext>
                </a:extLst>
              </a:tr>
              <a:tr h="397565">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5102412"/>
                  </a:ext>
                </a:extLst>
              </a:tr>
              <a:tr h="304800">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first_name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94599"/>
                  </a:ext>
                </a:extLst>
              </a:tr>
              <a:tr h="358362">
                <a:tc>
                  <a:txBody>
                    <a:bodyPr/>
                    <a:lstStyle/>
                    <a:p>
                      <a:pPr algn="just">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last_name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3048099"/>
                  </a:ext>
                </a:extLst>
              </a:tr>
              <a:tr h="378629">
                <a:tc>
                  <a:txBody>
                    <a:bodyPr/>
                    <a:lstStyle/>
                    <a:p>
                      <a:pPr algn="just">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mobile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Mobile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157569"/>
                  </a:ext>
                </a:extLst>
              </a:tr>
              <a:tr h="388762">
                <a:tc>
                  <a:txBody>
                    <a:bodyPr/>
                    <a:lstStyle/>
                    <a:p>
                      <a:pPr algn="just">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photo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Profile photo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0333862"/>
                  </a:ext>
                </a:extLst>
              </a:tr>
            </a:tbl>
          </a:graphicData>
        </a:graphic>
      </p:graphicFrame>
    </p:spTree>
    <p:extLst>
      <p:ext uri="{BB962C8B-B14F-4D97-AF65-F5344CB8AC3E}">
        <p14:creationId xmlns:p14="http://schemas.microsoft.com/office/powerpoint/2010/main" val="147091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6AE49-C896-42C7-BC81-2F49DF4BEBFE}"/>
              </a:ext>
            </a:extLst>
          </p:cNvPr>
          <p:cNvSpPr>
            <a:spLocks noGrp="1"/>
          </p:cNvSpPr>
          <p:nvPr>
            <p:ph idx="1"/>
          </p:nvPr>
        </p:nvSpPr>
        <p:spPr>
          <a:xfrm>
            <a:off x="677334" y="384313"/>
            <a:ext cx="8596668" cy="5657049"/>
          </a:xfrm>
        </p:spPr>
        <p:txBody>
          <a:bodyPr/>
          <a:lstStyle/>
          <a:p>
            <a:pPr marL="0" indent="0">
              <a:buNone/>
            </a:pPr>
            <a:r>
              <a:rPr lang="en-US" b="1" dirty="0"/>
              <a:t>Table No: 3</a:t>
            </a:r>
            <a:endParaRPr lang="en-IN" dirty="0"/>
          </a:p>
          <a:p>
            <a:pPr marL="0" indent="0">
              <a:buNone/>
            </a:pPr>
            <a:r>
              <a:rPr lang="en-US" b="1" dirty="0"/>
              <a:t>Table Name: </a:t>
            </a:r>
            <a:r>
              <a:rPr lang="en-US" b="1" dirty="0" err="1"/>
              <a:t>tbl_Servicecenter</a:t>
            </a:r>
            <a:endParaRPr lang="en-IN" dirty="0"/>
          </a:p>
          <a:p>
            <a:pPr marL="0" indent="0">
              <a:buNone/>
            </a:pPr>
            <a:r>
              <a:rPr lang="en-US" b="1" dirty="0"/>
              <a:t>Primary key: </a:t>
            </a:r>
            <a:r>
              <a:rPr lang="en-US" b="1" dirty="0" err="1"/>
              <a:t>licenceno</a:t>
            </a:r>
            <a:endParaRPr lang="en-IN" dirty="0"/>
          </a:p>
          <a:p>
            <a:pPr marL="0" indent="0">
              <a:buNone/>
            </a:pPr>
            <a:r>
              <a:rPr lang="en-US" b="1" dirty="0"/>
              <a:t>Foreign key: </a:t>
            </a:r>
            <a:r>
              <a:rPr lang="en-US" b="1" dirty="0" err="1"/>
              <a:t>user_id</a:t>
            </a:r>
            <a:r>
              <a:rPr lang="en-US" b="1" dirty="0"/>
              <a:t>, </a:t>
            </a:r>
            <a:r>
              <a:rPr lang="en-US" b="1" dirty="0" err="1"/>
              <a:t>place_id</a:t>
            </a: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4F0345F8-E3EE-4E45-840C-066074573D8B}"/>
              </a:ext>
            </a:extLst>
          </p:cNvPr>
          <p:cNvGraphicFramePr>
            <a:graphicFrameLocks noGrp="1"/>
          </p:cNvGraphicFramePr>
          <p:nvPr>
            <p:extLst>
              <p:ext uri="{D42A27DB-BD31-4B8C-83A1-F6EECF244321}">
                <p14:modId xmlns:p14="http://schemas.microsoft.com/office/powerpoint/2010/main" val="2853904014"/>
              </p:ext>
            </p:extLst>
          </p:nvPr>
        </p:nvGraphicFramePr>
        <p:xfrm>
          <a:off x="783353" y="2170099"/>
          <a:ext cx="9222039" cy="3672455"/>
        </p:xfrm>
        <a:graphic>
          <a:graphicData uri="http://schemas.openxmlformats.org/drawingml/2006/table">
            <a:tbl>
              <a:tblPr firstRow="1" firstCol="1" bandRow="1">
                <a:tableStyleId>{69012ECD-51FC-41F1-AA8D-1B2483CD663E}</a:tableStyleId>
              </a:tblPr>
              <a:tblGrid>
                <a:gridCol w="865729">
                  <a:extLst>
                    <a:ext uri="{9D8B030D-6E8A-4147-A177-3AD203B41FA5}">
                      <a16:colId xmlns:a16="http://schemas.microsoft.com/office/drawing/2014/main" val="880003498"/>
                    </a:ext>
                  </a:extLst>
                </a:gridCol>
                <a:gridCol w="1670718">
                  <a:extLst>
                    <a:ext uri="{9D8B030D-6E8A-4147-A177-3AD203B41FA5}">
                      <a16:colId xmlns:a16="http://schemas.microsoft.com/office/drawing/2014/main" val="269826682"/>
                    </a:ext>
                  </a:extLst>
                </a:gridCol>
                <a:gridCol w="1288167">
                  <a:extLst>
                    <a:ext uri="{9D8B030D-6E8A-4147-A177-3AD203B41FA5}">
                      <a16:colId xmlns:a16="http://schemas.microsoft.com/office/drawing/2014/main" val="209277257"/>
                    </a:ext>
                  </a:extLst>
                </a:gridCol>
                <a:gridCol w="1275476">
                  <a:extLst>
                    <a:ext uri="{9D8B030D-6E8A-4147-A177-3AD203B41FA5}">
                      <a16:colId xmlns:a16="http://schemas.microsoft.com/office/drawing/2014/main" val="1075025758"/>
                    </a:ext>
                  </a:extLst>
                </a:gridCol>
                <a:gridCol w="1794911">
                  <a:extLst>
                    <a:ext uri="{9D8B030D-6E8A-4147-A177-3AD203B41FA5}">
                      <a16:colId xmlns:a16="http://schemas.microsoft.com/office/drawing/2014/main" val="3316131259"/>
                    </a:ext>
                  </a:extLst>
                </a:gridCol>
                <a:gridCol w="2327038">
                  <a:extLst>
                    <a:ext uri="{9D8B030D-6E8A-4147-A177-3AD203B41FA5}">
                      <a16:colId xmlns:a16="http://schemas.microsoft.com/office/drawing/2014/main" val="3244226241"/>
                    </a:ext>
                  </a:extLst>
                </a:gridCol>
              </a:tblGrid>
              <a:tr h="506840">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2164274"/>
                  </a:ext>
                </a:extLst>
              </a:tr>
              <a:tr h="530087">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licenceno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License number of service center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6239053"/>
                  </a:ext>
                </a:extLst>
              </a:tr>
              <a:tr h="389857">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Login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659604"/>
                  </a:ext>
                </a:extLst>
              </a:tr>
              <a:tr h="389857">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120140" algn="r"/>
                        </a:tabLst>
                      </a:pPr>
                      <a:r>
                        <a:rPr lang="en-US" sz="1400" dirty="0">
                          <a:effectLst/>
                        </a:rPr>
                        <a:t>Foreign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626722"/>
                  </a:ext>
                </a:extLst>
              </a:tr>
              <a:tr h="389857">
                <a:tc>
                  <a:txBody>
                    <a:bodyPr/>
                    <a:lstStyle/>
                    <a:p>
                      <a:pPr>
                        <a:lnSpc>
                          <a:spcPct val="107000"/>
                        </a:lnSpc>
                        <a:spcAft>
                          <a:spcPts val="0"/>
                        </a:spcAft>
                      </a:pPr>
                      <a:r>
                        <a:rPr lang="en-US"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233889"/>
                  </a:ext>
                </a:extLst>
              </a:tr>
              <a:tr h="422565">
                <a:tc>
                  <a:txBody>
                    <a:bodyPr/>
                    <a:lstStyle/>
                    <a:p>
                      <a:pPr>
                        <a:lnSpc>
                          <a:spcPct val="107000"/>
                        </a:lnSpc>
                        <a:spcAft>
                          <a:spcPts val="0"/>
                        </a:spcAft>
                      </a:pPr>
                      <a:r>
                        <a:rPr lang="en-US"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center_name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Center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431440"/>
                  </a:ext>
                </a:extLst>
              </a:tr>
              <a:tr h="389857">
                <a:tc>
                  <a:txBody>
                    <a:bodyPr/>
                    <a:lstStyle/>
                    <a:p>
                      <a:pPr>
                        <a:lnSpc>
                          <a:spcPct val="107000"/>
                        </a:lnSpc>
                        <a:spcAft>
                          <a:spcPts val="0"/>
                        </a:spcAft>
                      </a:pPr>
                      <a:r>
                        <a:rPr lang="en-US"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certificate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License certificate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056685"/>
                  </a:ext>
                </a:extLst>
              </a:tr>
              <a:tr h="369198">
                <a:tc>
                  <a:txBody>
                    <a:bodyPr/>
                    <a:lstStyle/>
                    <a:p>
                      <a:pPr marL="0" algn="l" defTabSz="457200" rtl="0" eaLnBrk="1" latinLnBrk="0" hangingPunct="1">
                        <a:lnSpc>
                          <a:spcPct val="107000"/>
                        </a:lnSpc>
                        <a:spcAft>
                          <a:spcPts val="0"/>
                        </a:spcAft>
                      </a:pPr>
                      <a:r>
                        <a:rPr lang="en-US" sz="1400" b="1" kern="1200" dirty="0">
                          <a:solidFill>
                            <a:schemeClr val="tx1"/>
                          </a:solidFill>
                          <a:effectLst/>
                          <a:latin typeface="+mn-lt"/>
                          <a:ea typeface="+mn-ea"/>
                          <a:cs typeface="+mn-cs"/>
                        </a:rPr>
                        <a:t>7</a:t>
                      </a:r>
                      <a:endParaRPr lang="en-IN" sz="1400" b="1" kern="1200" dirty="0">
                        <a:solidFill>
                          <a:schemeClr val="tx1"/>
                        </a:solidFill>
                        <a:effectLst/>
                        <a:latin typeface="+mn-lt"/>
                        <a:ea typeface="+mn-ea"/>
                        <a:cs typeface="+mn-cs"/>
                      </a:endParaRPr>
                    </a:p>
                  </a:txBody>
                  <a:tcPr marL="68580" marR="68580" marT="0" marB="0"/>
                </a:tc>
                <a:tc>
                  <a:txBody>
                    <a:bodyPr/>
                    <a:lstStyle/>
                    <a:p>
                      <a:pPr>
                        <a:lnSpc>
                          <a:spcPct val="107000"/>
                        </a:lnSpc>
                        <a:spcAft>
                          <a:spcPts val="0"/>
                        </a:spcAft>
                      </a:pPr>
                      <a:r>
                        <a:rPr lang="en-US" sz="1400">
                          <a:effectLst/>
                        </a:rPr>
                        <a:t>mobile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047750" algn="l"/>
                        </a:tabLst>
                      </a:pPr>
                      <a:r>
                        <a:rPr lang="en-US" sz="1400" dirty="0">
                          <a:effectLst/>
                        </a:rPr>
                        <a:t>Mobile 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582027"/>
                  </a:ext>
                </a:extLst>
              </a:tr>
              <a:tr h="284337">
                <a:tc>
                  <a:txBody>
                    <a:bodyPr/>
                    <a:lstStyle/>
                    <a:p>
                      <a:pPr>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tc>
                <a:tc>
                  <a:txBody>
                    <a:bodyPr/>
                    <a:lstStyle/>
                    <a:p>
                      <a:pPr marL="53340" indent="-53340">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Photo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53340" indent="-53340">
                        <a:spcAft>
                          <a:spcPts val="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53340" indent="-53340">
                        <a:spcAft>
                          <a:spcPts val="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53340" indent="-53340">
                        <a:spcAft>
                          <a:spcPts val="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445">
                        <a:spcAft>
                          <a:spcPts val="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Service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photo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9007774"/>
                  </a:ext>
                </a:extLst>
              </a:tr>
            </a:tbl>
          </a:graphicData>
        </a:graphic>
      </p:graphicFrame>
    </p:spTree>
    <p:extLst>
      <p:ext uri="{BB962C8B-B14F-4D97-AF65-F5344CB8AC3E}">
        <p14:creationId xmlns:p14="http://schemas.microsoft.com/office/powerpoint/2010/main" val="279976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BEA64-18E7-4FCD-8118-A9C2A74D57F8}"/>
              </a:ext>
            </a:extLst>
          </p:cNvPr>
          <p:cNvSpPr>
            <a:spLocks noGrp="1"/>
          </p:cNvSpPr>
          <p:nvPr>
            <p:ph idx="1"/>
          </p:nvPr>
        </p:nvSpPr>
        <p:spPr>
          <a:xfrm>
            <a:off x="677334" y="463827"/>
            <a:ext cx="8943744" cy="6294782"/>
          </a:xfrm>
        </p:spPr>
        <p:txBody>
          <a:bodyPr/>
          <a:lstStyle/>
          <a:p>
            <a:pPr marL="0" indent="0" algn="just">
              <a:buNone/>
            </a:pPr>
            <a:r>
              <a:rPr lang="en-US" b="1" dirty="0"/>
              <a:t>Table No: 4</a:t>
            </a:r>
            <a:endParaRPr lang="en-IN" dirty="0"/>
          </a:p>
          <a:p>
            <a:pPr marL="0" indent="0" algn="just">
              <a:buNone/>
            </a:pPr>
            <a:r>
              <a:rPr lang="en-US" b="1" dirty="0"/>
              <a:t>Table Name: </a:t>
            </a:r>
            <a:r>
              <a:rPr lang="en-US" b="1" dirty="0" err="1"/>
              <a:t>tbl_district</a:t>
            </a:r>
            <a:endParaRPr lang="en-IN" dirty="0"/>
          </a:p>
          <a:p>
            <a:pPr marL="0" indent="0" algn="just">
              <a:buNone/>
            </a:pPr>
            <a:r>
              <a:rPr lang="en-US" b="1" dirty="0"/>
              <a:t>Primary Key: </a:t>
            </a:r>
            <a:r>
              <a:rPr lang="en-US" b="1" dirty="0" err="1"/>
              <a:t>district_id</a:t>
            </a:r>
            <a:endParaRPr lang="en-US" b="1" dirty="0"/>
          </a:p>
          <a:p>
            <a:pPr marL="0" indent="0" algn="just">
              <a:buNone/>
            </a:pPr>
            <a:endParaRPr lang="en-IN" dirty="0"/>
          </a:p>
          <a:p>
            <a:pPr algn="just"/>
            <a:endParaRPr lang="en-IN" dirty="0"/>
          </a:p>
          <a:p>
            <a:pPr marL="0" indent="0" algn="just">
              <a:buNone/>
            </a:pPr>
            <a:endParaRPr lang="en-IN" dirty="0"/>
          </a:p>
          <a:p>
            <a:pPr marL="0" indent="0" algn="just">
              <a:buNone/>
            </a:pPr>
            <a:endParaRPr lang="en-US" b="1" dirty="0"/>
          </a:p>
          <a:p>
            <a:pPr marL="0" indent="0" algn="just">
              <a:buNone/>
            </a:pPr>
            <a:r>
              <a:rPr lang="en-US" b="1" dirty="0"/>
              <a:t>Table No: 5</a:t>
            </a:r>
            <a:endParaRPr lang="en-IN" dirty="0"/>
          </a:p>
          <a:p>
            <a:pPr marL="0" indent="0" algn="just">
              <a:buNone/>
            </a:pPr>
            <a:r>
              <a:rPr lang="en-US" b="1" dirty="0"/>
              <a:t>Table Name:  </a:t>
            </a:r>
            <a:r>
              <a:rPr lang="en-US" b="1" dirty="0" err="1"/>
              <a:t>tbl_place</a:t>
            </a:r>
            <a:endParaRPr lang="en-IN" dirty="0"/>
          </a:p>
          <a:p>
            <a:pPr marL="0" indent="0" algn="just">
              <a:buNone/>
            </a:pPr>
            <a:r>
              <a:rPr lang="en-US" b="1" dirty="0"/>
              <a:t>Primary Key: </a:t>
            </a:r>
            <a:r>
              <a:rPr lang="en-US" b="1" dirty="0" err="1"/>
              <a:t>place_id</a:t>
            </a:r>
            <a:endParaRPr lang="en-IN" dirty="0"/>
          </a:p>
          <a:p>
            <a:pPr marL="0" indent="0" algn="just">
              <a:buNone/>
            </a:pPr>
            <a:r>
              <a:rPr lang="en-US" b="1" dirty="0"/>
              <a:t>Foreign key: </a:t>
            </a:r>
            <a:r>
              <a:rPr lang="en-US" b="1" dirty="0" err="1"/>
              <a:t>district_id</a:t>
            </a:r>
            <a:endParaRPr lang="en-IN" dirty="0"/>
          </a:p>
          <a:p>
            <a:pPr algn="just"/>
            <a:endParaRPr lang="en-IN" dirty="0"/>
          </a:p>
          <a:p>
            <a:pPr algn="just"/>
            <a:endParaRPr lang="en-IN" dirty="0"/>
          </a:p>
        </p:txBody>
      </p:sp>
      <p:graphicFrame>
        <p:nvGraphicFramePr>
          <p:cNvPr id="4" name="Table 3">
            <a:extLst>
              <a:ext uri="{FF2B5EF4-FFF2-40B4-BE49-F238E27FC236}">
                <a16:creationId xmlns:a16="http://schemas.microsoft.com/office/drawing/2014/main" id="{828CC538-0839-43E4-BB91-1DEF2D4664DC}"/>
              </a:ext>
            </a:extLst>
          </p:cNvPr>
          <p:cNvGraphicFramePr>
            <a:graphicFrameLocks noGrp="1"/>
          </p:cNvGraphicFramePr>
          <p:nvPr>
            <p:extLst>
              <p:ext uri="{D42A27DB-BD31-4B8C-83A1-F6EECF244321}">
                <p14:modId xmlns:p14="http://schemas.microsoft.com/office/powerpoint/2010/main" val="3482719862"/>
              </p:ext>
            </p:extLst>
          </p:nvPr>
        </p:nvGraphicFramePr>
        <p:xfrm>
          <a:off x="844942" y="1708402"/>
          <a:ext cx="8325560" cy="1167321"/>
        </p:xfrm>
        <a:graphic>
          <a:graphicData uri="http://schemas.openxmlformats.org/drawingml/2006/table">
            <a:tbl>
              <a:tblPr firstRow="1" firstCol="1" bandRow="1">
                <a:tableStyleId>{69012ECD-51FC-41F1-AA8D-1B2483CD663E}</a:tableStyleId>
              </a:tblPr>
              <a:tblGrid>
                <a:gridCol w="784843">
                  <a:extLst>
                    <a:ext uri="{9D8B030D-6E8A-4147-A177-3AD203B41FA5}">
                      <a16:colId xmlns:a16="http://schemas.microsoft.com/office/drawing/2014/main" val="3429286058"/>
                    </a:ext>
                  </a:extLst>
                </a:gridCol>
                <a:gridCol w="1508307">
                  <a:extLst>
                    <a:ext uri="{9D8B030D-6E8A-4147-A177-3AD203B41FA5}">
                      <a16:colId xmlns:a16="http://schemas.microsoft.com/office/drawing/2014/main" val="3756671687"/>
                    </a:ext>
                  </a:extLst>
                </a:gridCol>
                <a:gridCol w="1159670">
                  <a:extLst>
                    <a:ext uri="{9D8B030D-6E8A-4147-A177-3AD203B41FA5}">
                      <a16:colId xmlns:a16="http://schemas.microsoft.com/office/drawing/2014/main" val="1306645784"/>
                    </a:ext>
                  </a:extLst>
                </a:gridCol>
                <a:gridCol w="1160488">
                  <a:extLst>
                    <a:ext uri="{9D8B030D-6E8A-4147-A177-3AD203B41FA5}">
                      <a16:colId xmlns:a16="http://schemas.microsoft.com/office/drawing/2014/main" val="1328551908"/>
                    </a:ext>
                  </a:extLst>
                </a:gridCol>
                <a:gridCol w="1623701">
                  <a:extLst>
                    <a:ext uri="{9D8B030D-6E8A-4147-A177-3AD203B41FA5}">
                      <a16:colId xmlns:a16="http://schemas.microsoft.com/office/drawing/2014/main" val="3831748250"/>
                    </a:ext>
                  </a:extLst>
                </a:gridCol>
                <a:gridCol w="2088551">
                  <a:extLst>
                    <a:ext uri="{9D8B030D-6E8A-4147-A177-3AD203B41FA5}">
                      <a16:colId xmlns:a16="http://schemas.microsoft.com/office/drawing/2014/main" val="1929712943"/>
                    </a:ext>
                  </a:extLst>
                </a:gridCol>
              </a:tblGrid>
              <a:tr h="38910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287580"/>
                  </a:ext>
                </a:extLst>
              </a:tr>
              <a:tr h="38910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422283"/>
                  </a:ext>
                </a:extLst>
              </a:tr>
              <a:tr h="389107">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District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025735"/>
                  </a:ext>
                </a:extLst>
              </a:tr>
            </a:tbl>
          </a:graphicData>
        </a:graphic>
      </p:graphicFrame>
      <p:graphicFrame>
        <p:nvGraphicFramePr>
          <p:cNvPr id="5" name="Table 4">
            <a:extLst>
              <a:ext uri="{FF2B5EF4-FFF2-40B4-BE49-F238E27FC236}">
                <a16:creationId xmlns:a16="http://schemas.microsoft.com/office/drawing/2014/main" id="{644C50E0-8CA9-442A-8AAF-7923238FD192}"/>
              </a:ext>
            </a:extLst>
          </p:cNvPr>
          <p:cNvGraphicFramePr>
            <a:graphicFrameLocks noGrp="1"/>
          </p:cNvGraphicFramePr>
          <p:nvPr>
            <p:extLst>
              <p:ext uri="{D42A27DB-BD31-4B8C-83A1-F6EECF244321}">
                <p14:modId xmlns:p14="http://schemas.microsoft.com/office/powerpoint/2010/main" val="1732190078"/>
              </p:ext>
            </p:extLst>
          </p:nvPr>
        </p:nvGraphicFramePr>
        <p:xfrm>
          <a:off x="677334" y="4890051"/>
          <a:ext cx="8652196" cy="1603512"/>
        </p:xfrm>
        <a:graphic>
          <a:graphicData uri="http://schemas.openxmlformats.org/drawingml/2006/table">
            <a:tbl>
              <a:tblPr firstRow="1" firstCol="1" bandRow="1">
                <a:tableStyleId>{69012ECD-51FC-41F1-AA8D-1B2483CD663E}</a:tableStyleId>
              </a:tblPr>
              <a:tblGrid>
                <a:gridCol w="815636">
                  <a:extLst>
                    <a:ext uri="{9D8B030D-6E8A-4147-A177-3AD203B41FA5}">
                      <a16:colId xmlns:a16="http://schemas.microsoft.com/office/drawing/2014/main" val="23935885"/>
                    </a:ext>
                  </a:extLst>
                </a:gridCol>
                <a:gridCol w="1567482">
                  <a:extLst>
                    <a:ext uri="{9D8B030D-6E8A-4147-A177-3AD203B41FA5}">
                      <a16:colId xmlns:a16="http://schemas.microsoft.com/office/drawing/2014/main" val="2791540156"/>
                    </a:ext>
                  </a:extLst>
                </a:gridCol>
                <a:gridCol w="1205166">
                  <a:extLst>
                    <a:ext uri="{9D8B030D-6E8A-4147-A177-3AD203B41FA5}">
                      <a16:colId xmlns:a16="http://schemas.microsoft.com/office/drawing/2014/main" val="929883742"/>
                    </a:ext>
                  </a:extLst>
                </a:gridCol>
                <a:gridCol w="1206017">
                  <a:extLst>
                    <a:ext uri="{9D8B030D-6E8A-4147-A177-3AD203B41FA5}">
                      <a16:colId xmlns:a16="http://schemas.microsoft.com/office/drawing/2014/main" val="2372472191"/>
                    </a:ext>
                  </a:extLst>
                </a:gridCol>
                <a:gridCol w="1687404">
                  <a:extLst>
                    <a:ext uri="{9D8B030D-6E8A-4147-A177-3AD203B41FA5}">
                      <a16:colId xmlns:a16="http://schemas.microsoft.com/office/drawing/2014/main" val="42445791"/>
                    </a:ext>
                  </a:extLst>
                </a:gridCol>
                <a:gridCol w="2170491">
                  <a:extLst>
                    <a:ext uri="{9D8B030D-6E8A-4147-A177-3AD203B41FA5}">
                      <a16:colId xmlns:a16="http://schemas.microsoft.com/office/drawing/2014/main" val="620688879"/>
                    </a:ext>
                  </a:extLst>
                </a:gridCol>
              </a:tblGrid>
              <a:tr h="400878">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0275593"/>
                  </a:ext>
                </a:extLst>
              </a:tr>
              <a:tr h="400878">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Primary key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1613087"/>
                  </a:ext>
                </a:extLst>
              </a:tr>
              <a:tr h="400878">
                <a:tc>
                  <a:txBody>
                    <a:bodyPr/>
                    <a:lstStyle/>
                    <a:p>
                      <a:pPr algn="just">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District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5048414"/>
                  </a:ext>
                </a:extLst>
              </a:tr>
              <a:tr h="400878">
                <a:tc>
                  <a:txBody>
                    <a:bodyPr/>
                    <a:lstStyle/>
                    <a:p>
                      <a:pPr algn="just">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place_name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Place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956392"/>
                  </a:ext>
                </a:extLst>
              </a:tr>
            </a:tbl>
          </a:graphicData>
        </a:graphic>
      </p:graphicFrame>
    </p:spTree>
    <p:extLst>
      <p:ext uri="{BB962C8B-B14F-4D97-AF65-F5344CB8AC3E}">
        <p14:creationId xmlns:p14="http://schemas.microsoft.com/office/powerpoint/2010/main" val="164725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018D-A3AE-47F8-9AC0-6EA890AEF6A6}"/>
              </a:ext>
            </a:extLst>
          </p:cNvPr>
          <p:cNvSpPr>
            <a:spLocks noGrp="1"/>
          </p:cNvSpPr>
          <p:nvPr>
            <p:ph idx="1"/>
          </p:nvPr>
        </p:nvSpPr>
        <p:spPr>
          <a:xfrm>
            <a:off x="677334" y="318053"/>
            <a:ext cx="8596668" cy="6215270"/>
          </a:xfrm>
        </p:spPr>
        <p:txBody>
          <a:bodyPr/>
          <a:lstStyle/>
          <a:p>
            <a:pPr marL="0" indent="0">
              <a:buNone/>
            </a:pPr>
            <a:r>
              <a:rPr lang="en-US" b="1" dirty="0"/>
              <a:t>Table No: 6</a:t>
            </a:r>
            <a:endParaRPr lang="en-IN" dirty="0"/>
          </a:p>
          <a:p>
            <a:pPr marL="0" indent="0">
              <a:buNone/>
            </a:pPr>
            <a:r>
              <a:rPr lang="en-US" b="1" dirty="0"/>
              <a:t>Table Name: </a:t>
            </a:r>
            <a:r>
              <a:rPr lang="en-US" b="1" dirty="0" err="1"/>
              <a:t>tbl_brand</a:t>
            </a:r>
            <a:endParaRPr lang="en-IN" dirty="0"/>
          </a:p>
          <a:p>
            <a:pPr marL="0" indent="0">
              <a:buNone/>
            </a:pPr>
            <a:r>
              <a:rPr lang="en-US" b="1" dirty="0"/>
              <a:t>Primary Key: </a:t>
            </a:r>
            <a:r>
              <a:rPr lang="en-US" b="1" dirty="0" err="1"/>
              <a:t>brandid</a:t>
            </a: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Table No:7</a:t>
            </a:r>
            <a:endParaRPr lang="en-IN" dirty="0"/>
          </a:p>
          <a:p>
            <a:pPr marL="0" indent="0">
              <a:buNone/>
            </a:pPr>
            <a:r>
              <a:rPr lang="en-US" b="1" dirty="0"/>
              <a:t>Table Name: </a:t>
            </a:r>
            <a:r>
              <a:rPr lang="en-US" b="1" dirty="0" err="1"/>
              <a:t>tbl_model</a:t>
            </a:r>
            <a:endParaRPr lang="en-IN" dirty="0"/>
          </a:p>
          <a:p>
            <a:pPr marL="0" indent="0">
              <a:buNone/>
            </a:pPr>
            <a:r>
              <a:rPr lang="en-US" b="1" dirty="0"/>
              <a:t>Primary Key: </a:t>
            </a:r>
            <a:r>
              <a:rPr lang="en-US" b="1" dirty="0" err="1"/>
              <a:t>model_id</a:t>
            </a:r>
            <a:endParaRPr lang="en-IN" dirty="0"/>
          </a:p>
          <a:p>
            <a:pPr marL="0" indent="0">
              <a:buNone/>
            </a:pPr>
            <a:r>
              <a:rPr lang="en-US" b="1" dirty="0"/>
              <a:t>Foreign Key: </a:t>
            </a:r>
            <a:r>
              <a:rPr lang="en-US" b="1" dirty="0" err="1"/>
              <a:t>brandid</a:t>
            </a:r>
            <a:endParaRPr lang="en-IN" dirty="0"/>
          </a:p>
          <a:p>
            <a:pPr marL="0" indent="0">
              <a:buNone/>
            </a:pPr>
            <a:endParaRPr lang="en-IN" dirty="0"/>
          </a:p>
          <a:p>
            <a:pPr marL="0" indent="0">
              <a:buNone/>
            </a:pPr>
            <a:endParaRPr lang="en-IN" dirty="0"/>
          </a:p>
        </p:txBody>
      </p:sp>
      <p:graphicFrame>
        <p:nvGraphicFramePr>
          <p:cNvPr id="6" name="Table 5">
            <a:extLst>
              <a:ext uri="{FF2B5EF4-FFF2-40B4-BE49-F238E27FC236}">
                <a16:creationId xmlns:a16="http://schemas.microsoft.com/office/drawing/2014/main" id="{74C067EC-9AC4-4C81-B36E-60C2E734CFB0}"/>
              </a:ext>
            </a:extLst>
          </p:cNvPr>
          <p:cNvGraphicFramePr>
            <a:graphicFrameLocks noGrp="1"/>
          </p:cNvGraphicFramePr>
          <p:nvPr>
            <p:extLst>
              <p:ext uri="{D42A27DB-BD31-4B8C-83A1-F6EECF244321}">
                <p14:modId xmlns:p14="http://schemas.microsoft.com/office/powerpoint/2010/main" val="53808350"/>
              </p:ext>
            </p:extLst>
          </p:nvPr>
        </p:nvGraphicFramePr>
        <p:xfrm>
          <a:off x="677334" y="1594260"/>
          <a:ext cx="7751047" cy="1466991"/>
        </p:xfrm>
        <a:graphic>
          <a:graphicData uri="http://schemas.openxmlformats.org/drawingml/2006/table">
            <a:tbl>
              <a:tblPr firstRow="1" firstCol="1" bandRow="1">
                <a:tableStyleId>{69012ECD-51FC-41F1-AA8D-1B2483CD663E}</a:tableStyleId>
              </a:tblPr>
              <a:tblGrid>
                <a:gridCol w="730684">
                  <a:extLst>
                    <a:ext uri="{9D8B030D-6E8A-4147-A177-3AD203B41FA5}">
                      <a16:colId xmlns:a16="http://schemas.microsoft.com/office/drawing/2014/main" val="3709808083"/>
                    </a:ext>
                  </a:extLst>
                </a:gridCol>
                <a:gridCol w="1404225">
                  <a:extLst>
                    <a:ext uri="{9D8B030D-6E8A-4147-A177-3AD203B41FA5}">
                      <a16:colId xmlns:a16="http://schemas.microsoft.com/office/drawing/2014/main" val="1615462188"/>
                    </a:ext>
                  </a:extLst>
                </a:gridCol>
                <a:gridCol w="1079646">
                  <a:extLst>
                    <a:ext uri="{9D8B030D-6E8A-4147-A177-3AD203B41FA5}">
                      <a16:colId xmlns:a16="http://schemas.microsoft.com/office/drawing/2014/main" val="4078993283"/>
                    </a:ext>
                  </a:extLst>
                </a:gridCol>
                <a:gridCol w="1080408">
                  <a:extLst>
                    <a:ext uri="{9D8B030D-6E8A-4147-A177-3AD203B41FA5}">
                      <a16:colId xmlns:a16="http://schemas.microsoft.com/office/drawing/2014/main" val="4154515173"/>
                    </a:ext>
                  </a:extLst>
                </a:gridCol>
                <a:gridCol w="1511656">
                  <a:extLst>
                    <a:ext uri="{9D8B030D-6E8A-4147-A177-3AD203B41FA5}">
                      <a16:colId xmlns:a16="http://schemas.microsoft.com/office/drawing/2014/main" val="363948030"/>
                    </a:ext>
                  </a:extLst>
                </a:gridCol>
                <a:gridCol w="1944428">
                  <a:extLst>
                    <a:ext uri="{9D8B030D-6E8A-4147-A177-3AD203B41FA5}">
                      <a16:colId xmlns:a16="http://schemas.microsoft.com/office/drawing/2014/main" val="781956946"/>
                    </a:ext>
                  </a:extLst>
                </a:gridCol>
              </a:tblGrid>
              <a:tr h="488997">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Field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583503"/>
                  </a:ext>
                </a:extLst>
              </a:tr>
              <a:tr h="488997">
                <a:tc>
                  <a:txBody>
                    <a:bodyPr/>
                    <a:lstStyle/>
                    <a:p>
                      <a:pPr algn="just">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249614"/>
                  </a:ext>
                </a:extLst>
              </a:tr>
              <a:tr h="488997">
                <a:tc>
                  <a:txBody>
                    <a:bodyPr/>
                    <a:lstStyle/>
                    <a:p>
                      <a:pPr algn="just">
                        <a:lnSpc>
                          <a:spcPct val="107000"/>
                        </a:lnSpc>
                        <a:spcAft>
                          <a:spcPts val="0"/>
                        </a:spcAft>
                      </a:pPr>
                      <a:r>
                        <a:rPr lang="en-US" sz="14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err="1">
                          <a:effectLst/>
                        </a:rPr>
                        <a:t>brand_name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400" dirty="0">
                          <a:effectLst/>
                        </a:rPr>
                        <a:t>Brand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767138"/>
                  </a:ext>
                </a:extLst>
              </a:tr>
            </a:tbl>
          </a:graphicData>
        </a:graphic>
      </p:graphicFrame>
      <p:graphicFrame>
        <p:nvGraphicFramePr>
          <p:cNvPr id="7" name="Table 6">
            <a:extLst>
              <a:ext uri="{FF2B5EF4-FFF2-40B4-BE49-F238E27FC236}">
                <a16:creationId xmlns:a16="http://schemas.microsoft.com/office/drawing/2014/main" id="{C47825C8-4B58-4041-8C96-9484ED020411}"/>
              </a:ext>
            </a:extLst>
          </p:cNvPr>
          <p:cNvGraphicFramePr>
            <a:graphicFrameLocks noGrp="1"/>
          </p:cNvGraphicFramePr>
          <p:nvPr>
            <p:extLst>
              <p:ext uri="{D42A27DB-BD31-4B8C-83A1-F6EECF244321}">
                <p14:modId xmlns:p14="http://schemas.microsoft.com/office/powerpoint/2010/main" val="2036090534"/>
              </p:ext>
            </p:extLst>
          </p:nvPr>
        </p:nvGraphicFramePr>
        <p:xfrm>
          <a:off x="677335" y="4841281"/>
          <a:ext cx="7751047" cy="1692040"/>
        </p:xfrm>
        <a:graphic>
          <a:graphicData uri="http://schemas.openxmlformats.org/drawingml/2006/table">
            <a:tbl>
              <a:tblPr firstRow="1" firstCol="1" bandRow="1">
                <a:tableStyleId>{69012ECD-51FC-41F1-AA8D-1B2483CD663E}</a:tableStyleId>
              </a:tblPr>
              <a:tblGrid>
                <a:gridCol w="730684">
                  <a:extLst>
                    <a:ext uri="{9D8B030D-6E8A-4147-A177-3AD203B41FA5}">
                      <a16:colId xmlns:a16="http://schemas.microsoft.com/office/drawing/2014/main" val="2178833052"/>
                    </a:ext>
                  </a:extLst>
                </a:gridCol>
                <a:gridCol w="1404225">
                  <a:extLst>
                    <a:ext uri="{9D8B030D-6E8A-4147-A177-3AD203B41FA5}">
                      <a16:colId xmlns:a16="http://schemas.microsoft.com/office/drawing/2014/main" val="2535534603"/>
                    </a:ext>
                  </a:extLst>
                </a:gridCol>
                <a:gridCol w="1104789">
                  <a:extLst>
                    <a:ext uri="{9D8B030D-6E8A-4147-A177-3AD203B41FA5}">
                      <a16:colId xmlns:a16="http://schemas.microsoft.com/office/drawing/2014/main" val="2738548630"/>
                    </a:ext>
                  </a:extLst>
                </a:gridCol>
                <a:gridCol w="1055264">
                  <a:extLst>
                    <a:ext uri="{9D8B030D-6E8A-4147-A177-3AD203B41FA5}">
                      <a16:colId xmlns:a16="http://schemas.microsoft.com/office/drawing/2014/main" val="196219418"/>
                    </a:ext>
                  </a:extLst>
                </a:gridCol>
                <a:gridCol w="1551276">
                  <a:extLst>
                    <a:ext uri="{9D8B030D-6E8A-4147-A177-3AD203B41FA5}">
                      <a16:colId xmlns:a16="http://schemas.microsoft.com/office/drawing/2014/main" val="3335148112"/>
                    </a:ext>
                  </a:extLst>
                </a:gridCol>
                <a:gridCol w="1904809">
                  <a:extLst>
                    <a:ext uri="{9D8B030D-6E8A-4147-A177-3AD203B41FA5}">
                      <a16:colId xmlns:a16="http://schemas.microsoft.com/office/drawing/2014/main" val="549829811"/>
                    </a:ext>
                  </a:extLst>
                </a:gridCol>
              </a:tblGrid>
              <a:tr h="423010">
                <a:tc>
                  <a:txBody>
                    <a:bodyPr/>
                    <a:lstStyle/>
                    <a:p>
                      <a:pPr>
                        <a:lnSpc>
                          <a:spcPct val="107000"/>
                        </a:lnSpc>
                        <a:spcAft>
                          <a:spcPts val="0"/>
                        </a:spcAft>
                      </a:pPr>
                      <a:r>
                        <a:rPr lang="en-US" sz="1400">
                          <a:effectLst/>
                        </a:rPr>
                        <a:t>Sl. 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Field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Constraints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631828"/>
                  </a:ext>
                </a:extLst>
              </a:tr>
              <a:tr h="423010">
                <a:tc>
                  <a:txBody>
                    <a:bodyPr/>
                    <a:lstStyle/>
                    <a:p>
                      <a:pPr>
                        <a:lnSpc>
                          <a:spcPct val="107000"/>
                        </a:lnSpc>
                        <a:spcAft>
                          <a:spcPts val="0"/>
                        </a:spcAft>
                      </a:pPr>
                      <a:r>
                        <a:rPr lang="en-US"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Primary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2492114"/>
                  </a:ext>
                </a:extLst>
              </a:tr>
              <a:tr h="423010">
                <a:tc>
                  <a:txBody>
                    <a:bodyPr/>
                    <a:lstStyle/>
                    <a:p>
                      <a:pPr>
                        <a:lnSpc>
                          <a:spcPct val="107000"/>
                        </a:lnSpc>
                        <a:spcAft>
                          <a:spcPts val="0"/>
                        </a:spcAft>
                      </a:pPr>
                      <a:r>
                        <a:rPr lang="en-US"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Brand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94463"/>
                  </a:ext>
                </a:extLst>
              </a:tr>
              <a:tr h="423010">
                <a:tc>
                  <a:txBody>
                    <a:bodyPr/>
                    <a:lstStyle/>
                    <a:p>
                      <a:pPr>
                        <a:lnSpc>
                          <a:spcPct val="107000"/>
                        </a:lnSpc>
                        <a:spcAft>
                          <a:spcPts val="0"/>
                        </a:spcAft>
                      </a:pPr>
                      <a:r>
                        <a:rPr lang="en-US"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model_name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Foreign key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rPr>
                        <a:t>Model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385855"/>
                  </a:ext>
                </a:extLst>
              </a:tr>
            </a:tbl>
          </a:graphicData>
        </a:graphic>
      </p:graphicFrame>
    </p:spTree>
    <p:extLst>
      <p:ext uri="{BB962C8B-B14F-4D97-AF65-F5344CB8AC3E}">
        <p14:creationId xmlns:p14="http://schemas.microsoft.com/office/powerpoint/2010/main" val="652966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200</TotalTime>
  <Words>2456</Words>
  <Application>Microsoft Office PowerPoint</Application>
  <PresentationFormat>Widescreen</PresentationFormat>
  <Paragraphs>1147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Trebuchet MS</vt:lpstr>
      <vt:lpstr>Wingdings 3</vt:lpstr>
      <vt:lpstr>Facet</vt:lpstr>
      <vt:lpstr>Real Deal Cars</vt:lpstr>
      <vt:lpstr>INTRODUCTION</vt:lpstr>
      <vt:lpstr>PowerPoint Presentation</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Deal Cars</dc:title>
  <dc:creator>Timin</dc:creator>
  <cp:lastModifiedBy>Timin</cp:lastModifiedBy>
  <cp:revision>36</cp:revision>
  <dcterms:created xsi:type="dcterms:W3CDTF">2019-03-21T03:46:51Z</dcterms:created>
  <dcterms:modified xsi:type="dcterms:W3CDTF">2019-05-16T03:11:05Z</dcterms:modified>
</cp:coreProperties>
</file>