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EE0A0A-CF5B-45B9-B829-ACE5E1637DCF}" type="datetimeFigureOut">
              <a:rPr lang="en-IN" smtClean="0"/>
              <a:t>22-03-2019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4266590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E0A0A-CF5B-45B9-B829-ACE5E1637DCF}" type="datetimeFigureOut">
              <a:rPr lang="en-IN" smtClean="0"/>
              <a:t>22-03-2019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176068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E0A0A-CF5B-45B9-B829-ACE5E1637DCF}" type="datetimeFigureOut">
              <a:rPr lang="en-IN" smtClean="0"/>
              <a:t>22-03-2019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17351-9974-4A71-A203-783AB171474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8542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E0A0A-CF5B-45B9-B829-ACE5E1637DCF}" type="datetimeFigureOut">
              <a:rPr lang="en-IN" smtClean="0"/>
              <a:t>22-03-2019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3853042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E0A0A-CF5B-45B9-B829-ACE5E1637DCF}" type="datetimeFigureOut">
              <a:rPr lang="en-IN" smtClean="0"/>
              <a:t>22-03-2019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17351-9974-4A71-A203-783AB171474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824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E0A0A-CF5B-45B9-B829-ACE5E1637DCF}" type="datetimeFigureOut">
              <a:rPr lang="en-IN" smtClean="0"/>
              <a:t>22-03-2019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2187966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E0A0A-CF5B-45B9-B829-ACE5E1637DCF}" type="datetimeFigureOut">
              <a:rPr lang="en-IN" smtClean="0"/>
              <a:t>22-03-2019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4134106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E0A0A-CF5B-45B9-B829-ACE5E1637DCF}" type="datetimeFigureOut">
              <a:rPr lang="en-IN" smtClean="0"/>
              <a:t>22-03-2019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206147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E0A0A-CF5B-45B9-B829-ACE5E1637DCF}" type="datetimeFigureOut">
              <a:rPr lang="en-IN" smtClean="0"/>
              <a:t>22-03-2019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349354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E0A0A-CF5B-45B9-B829-ACE5E1637DCF}" type="datetimeFigureOut">
              <a:rPr lang="en-IN" smtClean="0"/>
              <a:t>22-03-2019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28653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E0A0A-CF5B-45B9-B829-ACE5E1637DCF}" type="datetimeFigureOut">
              <a:rPr lang="en-IN" smtClean="0"/>
              <a:t>22-03-2019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286067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EE0A0A-CF5B-45B9-B829-ACE5E1637DCF}" type="datetimeFigureOut">
              <a:rPr lang="en-IN" smtClean="0"/>
              <a:t>22-03-2019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334502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EE0A0A-CF5B-45B9-B829-ACE5E1637DCF}" type="datetimeFigureOut">
              <a:rPr lang="en-IN" smtClean="0"/>
              <a:t>22-03-2019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3427992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E0A0A-CF5B-45B9-B829-ACE5E1637DCF}" type="datetimeFigureOut">
              <a:rPr lang="en-IN" smtClean="0"/>
              <a:t>22-03-2019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349306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EE0A0A-CF5B-45B9-B829-ACE5E1637DCF}" type="datetimeFigureOut">
              <a:rPr lang="en-IN" smtClean="0"/>
              <a:t>22-03-2019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418765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17351-9974-4A71-A203-783AB171474E}" type="slidenum">
              <a:rPr lang="en-IN" smtClean="0"/>
              <a:t>‹#›</a:t>
            </a:fld>
            <a:endParaRPr lang="en-IN"/>
          </a:p>
        </p:txBody>
      </p:sp>
      <p:sp>
        <p:nvSpPr>
          <p:cNvPr id="5" name="Date Placeholder 4"/>
          <p:cNvSpPr>
            <a:spLocks noGrp="1"/>
          </p:cNvSpPr>
          <p:nvPr>
            <p:ph type="dt" sz="half" idx="10"/>
          </p:nvPr>
        </p:nvSpPr>
        <p:spPr/>
        <p:txBody>
          <a:bodyPr/>
          <a:lstStyle/>
          <a:p>
            <a:fld id="{5BEE0A0A-CF5B-45B9-B829-ACE5E1637DCF}" type="datetimeFigureOut">
              <a:rPr lang="en-IN" smtClean="0"/>
              <a:t>22-03-2019</a:t>
            </a:fld>
            <a:endParaRPr lang="en-IN"/>
          </a:p>
        </p:txBody>
      </p:sp>
    </p:spTree>
    <p:extLst>
      <p:ext uri="{BB962C8B-B14F-4D97-AF65-F5344CB8AC3E}">
        <p14:creationId xmlns:p14="http://schemas.microsoft.com/office/powerpoint/2010/main" val="2976609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EE0A0A-CF5B-45B9-B829-ACE5E1637DCF}" type="datetimeFigureOut">
              <a:rPr lang="en-IN" smtClean="0"/>
              <a:t>22-03-2019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917351-9974-4A71-A203-783AB171474E}" type="slidenum">
              <a:rPr lang="en-IN" smtClean="0"/>
              <a:t>‹#›</a:t>
            </a:fld>
            <a:endParaRPr lang="en-IN"/>
          </a:p>
        </p:txBody>
      </p:sp>
    </p:spTree>
    <p:extLst>
      <p:ext uri="{BB962C8B-B14F-4D97-AF65-F5344CB8AC3E}">
        <p14:creationId xmlns:p14="http://schemas.microsoft.com/office/powerpoint/2010/main" val="195371910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9F0F-FB16-404F-BA12-D81BD96A6CD6}"/>
              </a:ext>
            </a:extLst>
          </p:cNvPr>
          <p:cNvSpPr>
            <a:spLocks noGrp="1"/>
          </p:cNvSpPr>
          <p:nvPr>
            <p:ph type="ctrTitle"/>
          </p:nvPr>
        </p:nvSpPr>
        <p:spPr>
          <a:xfrm>
            <a:off x="446893" y="1225090"/>
            <a:ext cx="7766936" cy="1646302"/>
          </a:xfrm>
        </p:spPr>
        <p:txBody>
          <a:bodyPr/>
          <a:lstStyle/>
          <a:p>
            <a:r>
              <a:rPr lang="en-US" b="1" dirty="0"/>
              <a:t>Real Deal Cars</a:t>
            </a:r>
            <a:endParaRPr lang="en-IN" b="1" dirty="0"/>
          </a:p>
        </p:txBody>
      </p:sp>
      <p:sp>
        <p:nvSpPr>
          <p:cNvPr id="3" name="Subtitle 2">
            <a:extLst>
              <a:ext uri="{FF2B5EF4-FFF2-40B4-BE49-F238E27FC236}">
                <a16:creationId xmlns:a16="http://schemas.microsoft.com/office/drawing/2014/main" id="{1A531203-D574-4B4D-A266-51C9C8B6F9D1}"/>
              </a:ext>
            </a:extLst>
          </p:cNvPr>
          <p:cNvSpPr>
            <a:spLocks noGrp="1"/>
          </p:cNvSpPr>
          <p:nvPr>
            <p:ph type="subTitle" idx="1"/>
          </p:nvPr>
        </p:nvSpPr>
        <p:spPr>
          <a:xfrm>
            <a:off x="954156" y="3977148"/>
            <a:ext cx="9144000" cy="1655762"/>
          </a:xfrm>
        </p:spPr>
        <p:txBody>
          <a:bodyPr>
            <a:noAutofit/>
          </a:bodyPr>
          <a:lstStyle/>
          <a:p>
            <a:pPr algn="just"/>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Under the Guidance of,								Submitted by,</a:t>
            </a:r>
          </a:p>
          <a:p>
            <a:pPr algn="just"/>
            <a:r>
              <a:rPr lang="en-IN" sz="2000" b="1" dirty="0">
                <a:solidFill>
                  <a:schemeClr val="tx1">
                    <a:lumMod val="75000"/>
                    <a:lumOff val="25000"/>
                  </a:schemeClr>
                </a:solidFill>
                <a:latin typeface="Times New Roman" panose="02020603050405020304" pitchFamily="18" charset="0"/>
                <a:cs typeface="Times New Roman" panose="02020603050405020304" pitchFamily="18" charset="0"/>
              </a:rPr>
              <a:t>	Sr. </a:t>
            </a:r>
            <a:r>
              <a:rPr lang="en-IN" sz="2000" b="1" dirty="0" err="1">
                <a:solidFill>
                  <a:schemeClr val="tx1">
                    <a:lumMod val="75000"/>
                    <a:lumOff val="25000"/>
                  </a:schemeClr>
                </a:solidFill>
                <a:latin typeface="Times New Roman" panose="02020603050405020304" pitchFamily="18" charset="0"/>
                <a:cs typeface="Times New Roman" panose="02020603050405020304" pitchFamily="18" charset="0"/>
              </a:rPr>
              <a:t>Elsin</a:t>
            </a:r>
            <a:r>
              <a:rPr lang="en-IN"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IN" sz="2000" b="1" dirty="0" err="1">
                <a:solidFill>
                  <a:schemeClr val="tx1">
                    <a:lumMod val="75000"/>
                    <a:lumOff val="25000"/>
                  </a:schemeClr>
                </a:solidFill>
                <a:latin typeface="Times New Roman" panose="02020603050405020304" pitchFamily="18" charset="0"/>
                <a:cs typeface="Times New Roman" panose="02020603050405020304" pitchFamily="18" charset="0"/>
              </a:rPr>
              <a:t>Chakkalackal</a:t>
            </a:r>
            <a:r>
              <a:rPr lang="en-IN" sz="2000" b="1" dirty="0">
                <a:solidFill>
                  <a:schemeClr val="tx1">
                    <a:lumMod val="75000"/>
                    <a:lumOff val="25000"/>
                  </a:schemeClr>
                </a:solidFill>
                <a:latin typeface="Times New Roman" panose="02020603050405020304" pitchFamily="18" charset="0"/>
                <a:cs typeface="Times New Roman" panose="02020603050405020304" pitchFamily="18" charset="0"/>
              </a:rPr>
              <a:t> S H								Timin Kurian</a:t>
            </a:r>
          </a:p>
          <a:p>
            <a:pPr algn="just"/>
            <a:r>
              <a:rPr lang="en-IN" sz="2000" b="1" dirty="0">
                <a:solidFill>
                  <a:schemeClr val="tx1">
                    <a:lumMod val="75000"/>
                    <a:lumOff val="25000"/>
                  </a:schemeClr>
                </a:solidFill>
                <a:latin typeface="Times New Roman" panose="02020603050405020304" pitchFamily="18" charset="0"/>
                <a:cs typeface="Times New Roman" panose="02020603050405020304" pitchFamily="18" charset="0"/>
              </a:rPr>
              <a:t>															S6 Reg MCA</a:t>
            </a:r>
          </a:p>
          <a:p>
            <a:pPr algn="just"/>
            <a:r>
              <a:rPr lang="en-IN" sz="2000" b="1" dirty="0">
                <a:solidFill>
                  <a:schemeClr val="tx1">
                    <a:lumMod val="75000"/>
                    <a:lumOff val="25000"/>
                  </a:schemeClr>
                </a:solidFill>
                <a:latin typeface="Times New Roman" panose="02020603050405020304" pitchFamily="18" charset="0"/>
                <a:cs typeface="Times New Roman" panose="02020603050405020304" pitchFamily="18" charset="0"/>
              </a:rPr>
              <a:t>															Roll No: 51</a:t>
            </a:r>
          </a:p>
        </p:txBody>
      </p:sp>
    </p:spTree>
    <p:extLst>
      <p:ext uri="{BB962C8B-B14F-4D97-AF65-F5344CB8AC3E}">
        <p14:creationId xmlns:p14="http://schemas.microsoft.com/office/powerpoint/2010/main" val="204812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FDF72-A907-4546-8484-128793D98709}"/>
              </a:ext>
            </a:extLst>
          </p:cNvPr>
          <p:cNvSpPr>
            <a:spLocks noGrp="1"/>
          </p:cNvSpPr>
          <p:nvPr>
            <p:ph idx="1"/>
          </p:nvPr>
        </p:nvSpPr>
        <p:spPr>
          <a:xfrm>
            <a:off x="677334" y="384313"/>
            <a:ext cx="8596668" cy="6135757"/>
          </a:xfrm>
        </p:spPr>
        <p:txBody>
          <a:bodyPr/>
          <a:lstStyle/>
          <a:p>
            <a:pPr marL="0" indent="0">
              <a:buNone/>
            </a:pPr>
            <a:r>
              <a:rPr lang="en-US" b="1" dirty="0"/>
              <a:t>Table No: 8</a:t>
            </a:r>
            <a:endParaRPr lang="en-IN" dirty="0"/>
          </a:p>
          <a:p>
            <a:pPr marL="0" indent="0">
              <a:buNone/>
            </a:pPr>
            <a:r>
              <a:rPr lang="en-US" b="1" dirty="0"/>
              <a:t>Table Name: </a:t>
            </a:r>
            <a:r>
              <a:rPr lang="en-US" b="1" dirty="0" err="1"/>
              <a:t>tbl_variant</a:t>
            </a:r>
            <a:endParaRPr lang="en-IN" dirty="0"/>
          </a:p>
          <a:p>
            <a:pPr marL="0" indent="0">
              <a:buNone/>
            </a:pPr>
            <a:r>
              <a:rPr lang="en-US" b="1" dirty="0"/>
              <a:t>Primary Key: </a:t>
            </a:r>
            <a:r>
              <a:rPr lang="en-US" b="1" dirty="0" err="1"/>
              <a:t>variant_id</a:t>
            </a:r>
            <a:endParaRPr lang="en-IN" dirty="0"/>
          </a:p>
          <a:p>
            <a:pPr marL="0" indent="0">
              <a:buNone/>
            </a:pPr>
            <a:r>
              <a:rPr lang="en-US" b="1" dirty="0"/>
              <a:t>Foreign Key: </a:t>
            </a:r>
            <a:r>
              <a:rPr lang="en-US" b="1" dirty="0" err="1"/>
              <a:t>model_id</a:t>
            </a:r>
            <a:r>
              <a:rPr lang="en-US" b="1" dirty="0"/>
              <a:t>, </a:t>
            </a:r>
            <a:r>
              <a:rPr lang="en-US" b="1" dirty="0" err="1"/>
              <a:t>fuel_id</a:t>
            </a: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Table No: 9</a:t>
            </a:r>
            <a:endParaRPr lang="en-IN" dirty="0"/>
          </a:p>
          <a:p>
            <a:pPr marL="0" indent="0">
              <a:buNone/>
            </a:pPr>
            <a:r>
              <a:rPr lang="en-US" b="1" dirty="0"/>
              <a:t>Table Name: </a:t>
            </a:r>
            <a:r>
              <a:rPr lang="en-US" b="1" dirty="0" err="1"/>
              <a:t>tbl_fuel</a:t>
            </a:r>
            <a:endParaRPr lang="en-IN" dirty="0"/>
          </a:p>
          <a:p>
            <a:pPr marL="0" indent="0">
              <a:buNone/>
            </a:pPr>
            <a:r>
              <a:rPr lang="en-US" b="1" dirty="0"/>
              <a:t>Primary Key: </a:t>
            </a:r>
            <a:r>
              <a:rPr lang="en-US" b="1" dirty="0" err="1"/>
              <a:t>fuel_id</a:t>
            </a:r>
            <a:endParaRPr lang="en-US" b="1" dirty="0"/>
          </a:p>
          <a:p>
            <a:pPr marL="0" indent="0">
              <a:buNone/>
            </a:pPr>
            <a:endParaRPr lang="en-IN" dirty="0"/>
          </a:p>
          <a:p>
            <a:pPr marL="0" indent="0">
              <a:buNone/>
            </a:pP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5D48A626-612A-48FF-B42E-E430ED1FFCD1}"/>
              </a:ext>
            </a:extLst>
          </p:cNvPr>
          <p:cNvGraphicFramePr>
            <a:graphicFrameLocks noGrp="1"/>
          </p:cNvGraphicFramePr>
          <p:nvPr>
            <p:extLst>
              <p:ext uri="{D42A27DB-BD31-4B8C-83A1-F6EECF244321}">
                <p14:modId xmlns:p14="http://schemas.microsoft.com/office/powerpoint/2010/main" val="2036061008"/>
              </p:ext>
            </p:extLst>
          </p:nvPr>
        </p:nvGraphicFramePr>
        <p:xfrm>
          <a:off x="677334" y="2127465"/>
          <a:ext cx="7711292" cy="1569890"/>
        </p:xfrm>
        <a:graphic>
          <a:graphicData uri="http://schemas.openxmlformats.org/drawingml/2006/table">
            <a:tbl>
              <a:tblPr firstRow="1" firstCol="1" bandRow="1">
                <a:tableStyleId>{69012ECD-51FC-41F1-AA8D-1B2483CD663E}</a:tableStyleId>
              </a:tblPr>
              <a:tblGrid>
                <a:gridCol w="772257">
                  <a:extLst>
                    <a:ext uri="{9D8B030D-6E8A-4147-A177-3AD203B41FA5}">
                      <a16:colId xmlns:a16="http://schemas.microsoft.com/office/drawing/2014/main" val="2315517953"/>
                    </a:ext>
                  </a:extLst>
                </a:gridCol>
                <a:gridCol w="1482507">
                  <a:extLst>
                    <a:ext uri="{9D8B030D-6E8A-4147-A177-3AD203B41FA5}">
                      <a16:colId xmlns:a16="http://schemas.microsoft.com/office/drawing/2014/main" val="954933466"/>
                    </a:ext>
                  </a:extLst>
                </a:gridCol>
                <a:gridCol w="1252199">
                  <a:extLst>
                    <a:ext uri="{9D8B030D-6E8A-4147-A177-3AD203B41FA5}">
                      <a16:colId xmlns:a16="http://schemas.microsoft.com/office/drawing/2014/main" val="1666173125"/>
                    </a:ext>
                  </a:extLst>
                </a:gridCol>
                <a:gridCol w="1023502">
                  <a:extLst>
                    <a:ext uri="{9D8B030D-6E8A-4147-A177-3AD203B41FA5}">
                      <a16:colId xmlns:a16="http://schemas.microsoft.com/office/drawing/2014/main" val="675025142"/>
                    </a:ext>
                  </a:extLst>
                </a:gridCol>
                <a:gridCol w="1594440">
                  <a:extLst>
                    <a:ext uri="{9D8B030D-6E8A-4147-A177-3AD203B41FA5}">
                      <a16:colId xmlns:a16="http://schemas.microsoft.com/office/drawing/2014/main" val="1502183972"/>
                    </a:ext>
                  </a:extLst>
                </a:gridCol>
                <a:gridCol w="1586387">
                  <a:extLst>
                    <a:ext uri="{9D8B030D-6E8A-4147-A177-3AD203B41FA5}">
                      <a16:colId xmlns:a16="http://schemas.microsoft.com/office/drawing/2014/main" val="2318352211"/>
                    </a:ext>
                  </a:extLst>
                </a:gridCol>
              </a:tblGrid>
              <a:tr h="313978">
                <a:tc>
                  <a:txBody>
                    <a:bodyPr/>
                    <a:lstStyle/>
                    <a:p>
                      <a:pP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Field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9711809"/>
                  </a:ext>
                </a:extLst>
              </a:tr>
              <a:tr h="313978">
                <a:tc>
                  <a:txBody>
                    <a:bodyPr/>
                    <a:lstStyle/>
                    <a:p>
                      <a:pPr>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variant_id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Variant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5671864"/>
                  </a:ext>
                </a:extLst>
              </a:tr>
              <a:tr h="313978">
                <a:tc>
                  <a:txBody>
                    <a:bodyPr/>
                    <a:lstStyle/>
                    <a:p>
                      <a:pPr>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model_id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Model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2293824"/>
                  </a:ext>
                </a:extLst>
              </a:tr>
              <a:tr h="313978">
                <a:tc>
                  <a:txBody>
                    <a:bodyPr/>
                    <a:lstStyle/>
                    <a:p>
                      <a:pPr>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fuel_id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Fuel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0648253"/>
                  </a:ext>
                </a:extLst>
              </a:tr>
              <a:tr h="313978">
                <a:tc>
                  <a:txBody>
                    <a:bodyPr/>
                    <a:lstStyle/>
                    <a:p>
                      <a:pPr>
                        <a:lnSpc>
                          <a:spcPct val="107000"/>
                        </a:lnSpc>
                        <a:spcAft>
                          <a:spcPts val="0"/>
                        </a:spcAft>
                      </a:pPr>
                      <a:r>
                        <a:rPr lang="en-US"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variant_name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Variant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6438455"/>
                  </a:ext>
                </a:extLst>
              </a:tr>
            </a:tbl>
          </a:graphicData>
        </a:graphic>
      </p:graphicFrame>
      <p:graphicFrame>
        <p:nvGraphicFramePr>
          <p:cNvPr id="5" name="Table 4">
            <a:extLst>
              <a:ext uri="{FF2B5EF4-FFF2-40B4-BE49-F238E27FC236}">
                <a16:creationId xmlns:a16="http://schemas.microsoft.com/office/drawing/2014/main" id="{C7E65794-D66A-4D56-9E79-8480C5E0292F}"/>
              </a:ext>
            </a:extLst>
          </p:cNvPr>
          <p:cNvGraphicFramePr>
            <a:graphicFrameLocks noGrp="1"/>
          </p:cNvGraphicFramePr>
          <p:nvPr>
            <p:extLst>
              <p:ext uri="{D42A27DB-BD31-4B8C-83A1-F6EECF244321}">
                <p14:modId xmlns:p14="http://schemas.microsoft.com/office/powerpoint/2010/main" val="1032710434"/>
              </p:ext>
            </p:extLst>
          </p:nvPr>
        </p:nvGraphicFramePr>
        <p:xfrm>
          <a:off x="677333" y="5273238"/>
          <a:ext cx="7711291" cy="1061301"/>
        </p:xfrm>
        <a:graphic>
          <a:graphicData uri="http://schemas.openxmlformats.org/drawingml/2006/table">
            <a:tbl>
              <a:tblPr firstRow="1" firstCol="1" bandRow="1">
                <a:tableStyleId>{69012ECD-51FC-41F1-AA8D-1B2483CD663E}</a:tableStyleId>
              </a:tblPr>
              <a:tblGrid>
                <a:gridCol w="772256">
                  <a:extLst>
                    <a:ext uri="{9D8B030D-6E8A-4147-A177-3AD203B41FA5}">
                      <a16:colId xmlns:a16="http://schemas.microsoft.com/office/drawing/2014/main" val="2808413268"/>
                    </a:ext>
                  </a:extLst>
                </a:gridCol>
                <a:gridCol w="1484118">
                  <a:extLst>
                    <a:ext uri="{9D8B030D-6E8A-4147-A177-3AD203B41FA5}">
                      <a16:colId xmlns:a16="http://schemas.microsoft.com/office/drawing/2014/main" val="717366200"/>
                    </a:ext>
                  </a:extLst>
                </a:gridCol>
                <a:gridCol w="1255420">
                  <a:extLst>
                    <a:ext uri="{9D8B030D-6E8A-4147-A177-3AD203B41FA5}">
                      <a16:colId xmlns:a16="http://schemas.microsoft.com/office/drawing/2014/main" val="3314125324"/>
                    </a:ext>
                  </a:extLst>
                </a:gridCol>
                <a:gridCol w="1027528">
                  <a:extLst>
                    <a:ext uri="{9D8B030D-6E8A-4147-A177-3AD203B41FA5}">
                      <a16:colId xmlns:a16="http://schemas.microsoft.com/office/drawing/2014/main" val="2869928850"/>
                    </a:ext>
                  </a:extLst>
                </a:gridCol>
                <a:gridCol w="1597661">
                  <a:extLst>
                    <a:ext uri="{9D8B030D-6E8A-4147-A177-3AD203B41FA5}">
                      <a16:colId xmlns:a16="http://schemas.microsoft.com/office/drawing/2014/main" val="1820641957"/>
                    </a:ext>
                  </a:extLst>
                </a:gridCol>
                <a:gridCol w="1574308">
                  <a:extLst>
                    <a:ext uri="{9D8B030D-6E8A-4147-A177-3AD203B41FA5}">
                      <a16:colId xmlns:a16="http://schemas.microsoft.com/office/drawing/2014/main" val="963209205"/>
                    </a:ext>
                  </a:extLst>
                </a:gridCol>
              </a:tblGrid>
              <a:tr h="353767">
                <a:tc>
                  <a:txBody>
                    <a:bodyPr/>
                    <a:lstStyle/>
                    <a:p>
                      <a:pP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8209442"/>
                  </a:ext>
                </a:extLst>
              </a:tr>
              <a:tr h="353767">
                <a:tc>
                  <a:txBody>
                    <a:bodyPr/>
                    <a:lstStyle/>
                    <a:p>
                      <a:pPr algn="just">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fuel_id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Fuel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2274307"/>
                  </a:ext>
                </a:extLst>
              </a:tr>
              <a:tr h="353767">
                <a:tc>
                  <a:txBody>
                    <a:bodyPr/>
                    <a:lstStyle/>
                    <a:p>
                      <a:pPr algn="just">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tabLst>
                          <a:tab pos="1273810" algn="r"/>
                        </a:tabLst>
                      </a:pPr>
                      <a:r>
                        <a:rPr lang="en-US" sz="1400">
                          <a:effectLst/>
                        </a:rPr>
                        <a:t>fuel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Fuel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4048458"/>
                  </a:ext>
                </a:extLst>
              </a:tr>
            </a:tbl>
          </a:graphicData>
        </a:graphic>
      </p:graphicFrame>
    </p:spTree>
    <p:extLst>
      <p:ext uri="{BB962C8B-B14F-4D97-AF65-F5344CB8AC3E}">
        <p14:creationId xmlns:p14="http://schemas.microsoft.com/office/powerpoint/2010/main" val="205852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CBE8ED-EE22-4EDC-9619-146AE628DF59}"/>
              </a:ext>
            </a:extLst>
          </p:cNvPr>
          <p:cNvSpPr>
            <a:spLocks noGrp="1"/>
          </p:cNvSpPr>
          <p:nvPr>
            <p:ph idx="1"/>
          </p:nvPr>
        </p:nvSpPr>
        <p:spPr>
          <a:xfrm>
            <a:off x="677334" y="477079"/>
            <a:ext cx="8596668" cy="5564284"/>
          </a:xfrm>
        </p:spPr>
        <p:txBody>
          <a:bodyPr/>
          <a:lstStyle/>
          <a:p>
            <a:pPr marL="0" indent="0">
              <a:buNone/>
            </a:pPr>
            <a:r>
              <a:rPr lang="en-US" b="1" dirty="0"/>
              <a:t>Table No:10</a:t>
            </a:r>
            <a:endParaRPr lang="en-IN" dirty="0"/>
          </a:p>
          <a:p>
            <a:pPr marL="0" indent="0">
              <a:buNone/>
            </a:pPr>
            <a:r>
              <a:rPr lang="en-US" b="1" dirty="0"/>
              <a:t>Table Name: </a:t>
            </a:r>
            <a:r>
              <a:rPr lang="en-US" b="1" dirty="0" err="1"/>
              <a:t>tbl_servicescheme</a:t>
            </a:r>
            <a:endParaRPr lang="en-IN" dirty="0"/>
          </a:p>
          <a:p>
            <a:pPr marL="0" indent="0">
              <a:buNone/>
            </a:pPr>
            <a:r>
              <a:rPr lang="en-US" b="1" dirty="0"/>
              <a:t>Primary Key: </a:t>
            </a:r>
            <a:r>
              <a:rPr lang="en-US" b="1" dirty="0" err="1"/>
              <a:t>scheme_id</a:t>
            </a:r>
            <a:endParaRPr lang="en-IN" dirty="0"/>
          </a:p>
          <a:p>
            <a:pPr marL="0" indent="0">
              <a:buNone/>
            </a:pPr>
            <a:r>
              <a:rPr lang="en-US" b="1" dirty="0"/>
              <a:t>Foreign Key: </a:t>
            </a:r>
            <a:r>
              <a:rPr lang="en-US" b="1" dirty="0" err="1"/>
              <a:t>licenceno</a:t>
            </a:r>
            <a:r>
              <a:rPr lang="en-US" b="1" dirty="0"/>
              <a:t>, </a:t>
            </a:r>
            <a:r>
              <a:rPr lang="en-US" b="1" dirty="0" err="1"/>
              <a:t>variant_id</a:t>
            </a:r>
            <a:r>
              <a:rPr lang="en-US" b="1" dirty="0"/>
              <a:t>, </a:t>
            </a:r>
            <a:r>
              <a:rPr lang="en-US" b="1" dirty="0" err="1"/>
              <a:t>department_id</a:t>
            </a:r>
            <a:r>
              <a:rPr lang="en-US" b="1" dirty="0"/>
              <a:t>, </a:t>
            </a:r>
            <a:r>
              <a:rPr lang="en-US" b="1" dirty="0" err="1"/>
              <a:t>action_id</a:t>
            </a:r>
            <a:endParaRPr lang="en-IN" dirty="0"/>
          </a:p>
          <a:p>
            <a:pPr marL="0" indent="0">
              <a:buNone/>
            </a:pPr>
            <a:endParaRPr lang="en-IN" dirty="0"/>
          </a:p>
        </p:txBody>
      </p:sp>
      <p:graphicFrame>
        <p:nvGraphicFramePr>
          <p:cNvPr id="6" name="Table 5">
            <a:extLst>
              <a:ext uri="{FF2B5EF4-FFF2-40B4-BE49-F238E27FC236}">
                <a16:creationId xmlns:a16="http://schemas.microsoft.com/office/drawing/2014/main" id="{EB508E00-9095-4AC2-B833-806E18BF0651}"/>
              </a:ext>
            </a:extLst>
          </p:cNvPr>
          <p:cNvGraphicFramePr>
            <a:graphicFrameLocks noGrp="1"/>
          </p:cNvGraphicFramePr>
          <p:nvPr>
            <p:extLst>
              <p:ext uri="{D42A27DB-BD31-4B8C-83A1-F6EECF244321}">
                <p14:modId xmlns:p14="http://schemas.microsoft.com/office/powerpoint/2010/main" val="1638289565"/>
              </p:ext>
            </p:extLst>
          </p:nvPr>
        </p:nvGraphicFramePr>
        <p:xfrm>
          <a:off x="677334" y="2464904"/>
          <a:ext cx="8453414" cy="2584884"/>
        </p:xfrm>
        <a:graphic>
          <a:graphicData uri="http://schemas.openxmlformats.org/drawingml/2006/table">
            <a:tbl>
              <a:tblPr firstRow="1" firstCol="1" bandRow="1">
                <a:tableStyleId>{69012ECD-51FC-41F1-AA8D-1B2483CD663E}</a:tableStyleId>
              </a:tblPr>
              <a:tblGrid>
                <a:gridCol w="846577">
                  <a:extLst>
                    <a:ext uri="{9D8B030D-6E8A-4147-A177-3AD203B41FA5}">
                      <a16:colId xmlns:a16="http://schemas.microsoft.com/office/drawing/2014/main" val="1110475202"/>
                    </a:ext>
                  </a:extLst>
                </a:gridCol>
                <a:gridCol w="1626947">
                  <a:extLst>
                    <a:ext uri="{9D8B030D-6E8A-4147-A177-3AD203B41FA5}">
                      <a16:colId xmlns:a16="http://schemas.microsoft.com/office/drawing/2014/main" val="4248748911"/>
                    </a:ext>
                  </a:extLst>
                </a:gridCol>
                <a:gridCol w="1376240">
                  <a:extLst>
                    <a:ext uri="{9D8B030D-6E8A-4147-A177-3AD203B41FA5}">
                      <a16:colId xmlns:a16="http://schemas.microsoft.com/office/drawing/2014/main" val="4031972024"/>
                    </a:ext>
                  </a:extLst>
                </a:gridCol>
                <a:gridCol w="1126416">
                  <a:extLst>
                    <a:ext uri="{9D8B030D-6E8A-4147-A177-3AD203B41FA5}">
                      <a16:colId xmlns:a16="http://schemas.microsoft.com/office/drawing/2014/main" val="1337067479"/>
                    </a:ext>
                  </a:extLst>
                </a:gridCol>
                <a:gridCol w="1751417">
                  <a:extLst>
                    <a:ext uri="{9D8B030D-6E8A-4147-A177-3AD203B41FA5}">
                      <a16:colId xmlns:a16="http://schemas.microsoft.com/office/drawing/2014/main" val="1473274497"/>
                    </a:ext>
                  </a:extLst>
                </a:gridCol>
                <a:gridCol w="1725817">
                  <a:extLst>
                    <a:ext uri="{9D8B030D-6E8A-4147-A177-3AD203B41FA5}">
                      <a16:colId xmlns:a16="http://schemas.microsoft.com/office/drawing/2014/main" val="1444852497"/>
                    </a:ext>
                  </a:extLst>
                </a:gridCol>
              </a:tblGrid>
              <a:tr h="261492">
                <a:tc>
                  <a:txBody>
                    <a:bodyPr/>
                    <a:lstStyle/>
                    <a:p>
                      <a:pP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5133446"/>
                  </a:ext>
                </a:extLst>
              </a:tr>
              <a:tr h="387864">
                <a:tc>
                  <a:txBody>
                    <a:bodyPr/>
                    <a:lstStyle/>
                    <a:p>
                      <a:pPr>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scheme_id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Service scheme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3300788"/>
                  </a:ext>
                </a:extLst>
              </a:tr>
              <a:tr h="354682">
                <a:tc>
                  <a:txBody>
                    <a:bodyPr/>
                    <a:lstStyle/>
                    <a:p>
                      <a:pPr>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licenceno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License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5431790"/>
                  </a:ext>
                </a:extLst>
              </a:tr>
              <a:tr h="261492">
                <a:tc>
                  <a:txBody>
                    <a:bodyPr/>
                    <a:lstStyle/>
                    <a:p>
                      <a:pPr>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variant_id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Variant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3382728"/>
                  </a:ext>
                </a:extLst>
              </a:tr>
              <a:tr h="351235">
                <a:tc>
                  <a:txBody>
                    <a:bodyPr/>
                    <a:lstStyle/>
                    <a:p>
                      <a:pPr>
                        <a:lnSpc>
                          <a:spcPct val="107000"/>
                        </a:lnSpc>
                        <a:spcAft>
                          <a:spcPts val="0"/>
                        </a:spcAft>
                      </a:pPr>
                      <a:r>
                        <a:rPr lang="en-US"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department_id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Department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1090914"/>
                  </a:ext>
                </a:extLst>
              </a:tr>
              <a:tr h="261492">
                <a:tc>
                  <a:txBody>
                    <a:bodyPr/>
                    <a:lstStyle/>
                    <a:p>
                      <a:pPr>
                        <a:lnSpc>
                          <a:spcPct val="107000"/>
                        </a:lnSpc>
                        <a:spcAft>
                          <a:spcPts val="0"/>
                        </a:spcAft>
                      </a:pPr>
                      <a:r>
                        <a:rPr lang="en-US" sz="14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action_id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Action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798271"/>
                  </a:ext>
                </a:extLst>
              </a:tr>
              <a:tr h="414369">
                <a:tc>
                  <a:txBody>
                    <a:bodyPr/>
                    <a:lstStyle/>
                    <a:p>
                      <a:pPr>
                        <a:lnSpc>
                          <a:spcPct val="107000"/>
                        </a:lnSpc>
                        <a:spcAft>
                          <a:spcPts val="0"/>
                        </a:spcAft>
                      </a:pPr>
                      <a:r>
                        <a:rPr lang="en-US" sz="14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scheme_name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Service scheme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1022955"/>
                  </a:ext>
                </a:extLst>
              </a:tr>
              <a:tr h="261492">
                <a:tc>
                  <a:txBody>
                    <a:bodyPr/>
                    <a:lstStyle/>
                    <a:p>
                      <a:pPr>
                        <a:lnSpc>
                          <a:spcPct val="107000"/>
                        </a:lnSpc>
                        <a:spcAft>
                          <a:spcPts val="0"/>
                        </a:spcAft>
                      </a:pPr>
                      <a:r>
                        <a:rPr lang="en-US" sz="14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price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Price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4763249"/>
                  </a:ext>
                </a:extLst>
              </a:tr>
            </a:tbl>
          </a:graphicData>
        </a:graphic>
      </p:graphicFrame>
    </p:spTree>
    <p:extLst>
      <p:ext uri="{BB962C8B-B14F-4D97-AF65-F5344CB8AC3E}">
        <p14:creationId xmlns:p14="http://schemas.microsoft.com/office/powerpoint/2010/main" val="1439522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9DE300-2B4D-453F-8CD8-9B4589F1161F}"/>
              </a:ext>
            </a:extLst>
          </p:cNvPr>
          <p:cNvSpPr>
            <a:spLocks noGrp="1"/>
          </p:cNvSpPr>
          <p:nvPr>
            <p:ph idx="1"/>
          </p:nvPr>
        </p:nvSpPr>
        <p:spPr>
          <a:xfrm>
            <a:off x="677334" y="397565"/>
            <a:ext cx="8596668" cy="5643797"/>
          </a:xfrm>
        </p:spPr>
        <p:txBody>
          <a:bodyPr/>
          <a:lstStyle/>
          <a:p>
            <a:pPr marL="0" indent="0">
              <a:buNone/>
            </a:pPr>
            <a:r>
              <a:rPr lang="en-US" b="1" dirty="0"/>
              <a:t>Table No: 11</a:t>
            </a:r>
            <a:endParaRPr lang="en-IN" dirty="0"/>
          </a:p>
          <a:p>
            <a:pPr marL="0" indent="0">
              <a:buNone/>
            </a:pPr>
            <a:r>
              <a:rPr lang="en-US" b="1" dirty="0"/>
              <a:t>Table Name: </a:t>
            </a:r>
            <a:r>
              <a:rPr lang="en-US" b="1" dirty="0" err="1"/>
              <a:t>tbl_department</a:t>
            </a:r>
            <a:endParaRPr lang="en-IN" dirty="0"/>
          </a:p>
          <a:p>
            <a:pPr marL="0" indent="0">
              <a:buNone/>
            </a:pPr>
            <a:r>
              <a:rPr lang="en-US" b="1" dirty="0"/>
              <a:t>Primary Key: </a:t>
            </a:r>
            <a:r>
              <a:rPr lang="en-US" b="1" dirty="0" err="1"/>
              <a:t>department_id</a:t>
            </a: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Table No: 12</a:t>
            </a:r>
            <a:endParaRPr lang="en-IN" dirty="0"/>
          </a:p>
          <a:p>
            <a:pPr marL="0" indent="0">
              <a:buNone/>
            </a:pPr>
            <a:r>
              <a:rPr lang="en-US" b="1" dirty="0"/>
              <a:t>Table Name: </a:t>
            </a:r>
            <a:r>
              <a:rPr lang="en-US" b="1" dirty="0" err="1"/>
              <a:t>tbl_count</a:t>
            </a:r>
            <a:endParaRPr lang="en-IN" dirty="0"/>
          </a:p>
          <a:p>
            <a:pPr marL="0" indent="0">
              <a:buNone/>
            </a:pPr>
            <a:r>
              <a:rPr lang="en-US" b="1" dirty="0"/>
              <a:t>Primary Key: counted</a:t>
            </a:r>
          </a:p>
          <a:p>
            <a:pPr marL="0" indent="0">
              <a:buNone/>
            </a:pPr>
            <a:endParaRPr lang="en-IN" dirty="0"/>
          </a:p>
          <a:p>
            <a:pPr marL="0" indent="0">
              <a:buNone/>
            </a:pP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EFDE0A5F-688B-4FF3-A9F9-6D8D2AD0F303}"/>
              </a:ext>
            </a:extLst>
          </p:cNvPr>
          <p:cNvGraphicFramePr>
            <a:graphicFrameLocks noGrp="1"/>
          </p:cNvGraphicFramePr>
          <p:nvPr>
            <p:extLst>
              <p:ext uri="{D42A27DB-BD31-4B8C-83A1-F6EECF244321}">
                <p14:modId xmlns:p14="http://schemas.microsoft.com/office/powerpoint/2010/main" val="3124300876"/>
              </p:ext>
            </p:extLst>
          </p:nvPr>
        </p:nvGraphicFramePr>
        <p:xfrm>
          <a:off x="677334" y="1690396"/>
          <a:ext cx="7830562" cy="1738604"/>
        </p:xfrm>
        <a:graphic>
          <a:graphicData uri="http://schemas.openxmlformats.org/drawingml/2006/table">
            <a:tbl>
              <a:tblPr firstRow="1" firstCol="1" bandRow="1">
                <a:tableStyleId>{69012ECD-51FC-41F1-AA8D-1B2483CD663E}</a:tableStyleId>
              </a:tblPr>
              <a:tblGrid>
                <a:gridCol w="770443">
                  <a:extLst>
                    <a:ext uri="{9D8B030D-6E8A-4147-A177-3AD203B41FA5}">
                      <a16:colId xmlns:a16="http://schemas.microsoft.com/office/drawing/2014/main" val="644869071"/>
                    </a:ext>
                  </a:extLst>
                </a:gridCol>
                <a:gridCol w="1480633">
                  <a:extLst>
                    <a:ext uri="{9D8B030D-6E8A-4147-A177-3AD203B41FA5}">
                      <a16:colId xmlns:a16="http://schemas.microsoft.com/office/drawing/2014/main" val="4169718761"/>
                    </a:ext>
                  </a:extLst>
                </a:gridCol>
                <a:gridCol w="1252472">
                  <a:extLst>
                    <a:ext uri="{9D8B030D-6E8A-4147-A177-3AD203B41FA5}">
                      <a16:colId xmlns:a16="http://schemas.microsoft.com/office/drawing/2014/main" val="2862896634"/>
                    </a:ext>
                  </a:extLst>
                </a:gridCol>
                <a:gridCol w="1025115">
                  <a:extLst>
                    <a:ext uri="{9D8B030D-6E8A-4147-A177-3AD203B41FA5}">
                      <a16:colId xmlns:a16="http://schemas.microsoft.com/office/drawing/2014/main" val="759661520"/>
                    </a:ext>
                  </a:extLst>
                </a:gridCol>
                <a:gridCol w="1593909">
                  <a:extLst>
                    <a:ext uri="{9D8B030D-6E8A-4147-A177-3AD203B41FA5}">
                      <a16:colId xmlns:a16="http://schemas.microsoft.com/office/drawing/2014/main" val="250763412"/>
                    </a:ext>
                  </a:extLst>
                </a:gridCol>
                <a:gridCol w="1707990">
                  <a:extLst>
                    <a:ext uri="{9D8B030D-6E8A-4147-A177-3AD203B41FA5}">
                      <a16:colId xmlns:a16="http://schemas.microsoft.com/office/drawing/2014/main" val="1911552747"/>
                    </a:ext>
                  </a:extLst>
                </a:gridCol>
              </a:tblGrid>
              <a:tr h="284765">
                <a:tc>
                  <a:txBody>
                    <a:bodyPr/>
                    <a:lstStyle/>
                    <a:p>
                      <a:pP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1772502"/>
                  </a:ext>
                </a:extLst>
              </a:tr>
              <a:tr h="284765">
                <a:tc>
                  <a:txBody>
                    <a:bodyPr/>
                    <a:lstStyle/>
                    <a:p>
                      <a:pPr algn="just">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department_id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Department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3914660"/>
                  </a:ext>
                </a:extLst>
              </a:tr>
              <a:tr h="584537">
                <a:tc>
                  <a:txBody>
                    <a:bodyPr/>
                    <a:lstStyle/>
                    <a:p>
                      <a:pPr algn="just">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department_name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Department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8018592"/>
                  </a:ext>
                </a:extLst>
              </a:tr>
              <a:tr h="584537">
                <a:tc>
                  <a:txBody>
                    <a:bodyPr/>
                    <a:lstStyle/>
                    <a:p>
                      <a:pPr algn="just">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employee_max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Maximum no of employees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5851155"/>
                  </a:ext>
                </a:extLst>
              </a:tr>
            </a:tbl>
          </a:graphicData>
        </a:graphic>
      </p:graphicFrame>
      <p:graphicFrame>
        <p:nvGraphicFramePr>
          <p:cNvPr id="5" name="Table 4">
            <a:extLst>
              <a:ext uri="{FF2B5EF4-FFF2-40B4-BE49-F238E27FC236}">
                <a16:creationId xmlns:a16="http://schemas.microsoft.com/office/drawing/2014/main" id="{80A1C07C-AEA4-4947-8039-DF0F541C88F4}"/>
              </a:ext>
            </a:extLst>
          </p:cNvPr>
          <p:cNvGraphicFramePr>
            <a:graphicFrameLocks noGrp="1"/>
          </p:cNvGraphicFramePr>
          <p:nvPr>
            <p:extLst>
              <p:ext uri="{D42A27DB-BD31-4B8C-83A1-F6EECF244321}">
                <p14:modId xmlns:p14="http://schemas.microsoft.com/office/powerpoint/2010/main" val="3960056956"/>
              </p:ext>
            </p:extLst>
          </p:nvPr>
        </p:nvGraphicFramePr>
        <p:xfrm>
          <a:off x="677334" y="4728815"/>
          <a:ext cx="7830562" cy="1446700"/>
        </p:xfrm>
        <a:graphic>
          <a:graphicData uri="http://schemas.openxmlformats.org/drawingml/2006/table">
            <a:tbl>
              <a:tblPr firstRow="1" firstCol="1" bandRow="1">
                <a:tableStyleId>{69012ECD-51FC-41F1-AA8D-1B2483CD663E}</a:tableStyleId>
              </a:tblPr>
              <a:tblGrid>
                <a:gridCol w="770443">
                  <a:extLst>
                    <a:ext uri="{9D8B030D-6E8A-4147-A177-3AD203B41FA5}">
                      <a16:colId xmlns:a16="http://schemas.microsoft.com/office/drawing/2014/main" val="943912501"/>
                    </a:ext>
                  </a:extLst>
                </a:gridCol>
                <a:gridCol w="1480633">
                  <a:extLst>
                    <a:ext uri="{9D8B030D-6E8A-4147-A177-3AD203B41FA5}">
                      <a16:colId xmlns:a16="http://schemas.microsoft.com/office/drawing/2014/main" val="1415718385"/>
                    </a:ext>
                  </a:extLst>
                </a:gridCol>
                <a:gridCol w="1252472">
                  <a:extLst>
                    <a:ext uri="{9D8B030D-6E8A-4147-A177-3AD203B41FA5}">
                      <a16:colId xmlns:a16="http://schemas.microsoft.com/office/drawing/2014/main" val="1086276987"/>
                    </a:ext>
                  </a:extLst>
                </a:gridCol>
                <a:gridCol w="1025115">
                  <a:extLst>
                    <a:ext uri="{9D8B030D-6E8A-4147-A177-3AD203B41FA5}">
                      <a16:colId xmlns:a16="http://schemas.microsoft.com/office/drawing/2014/main" val="783892169"/>
                    </a:ext>
                  </a:extLst>
                </a:gridCol>
                <a:gridCol w="1593909">
                  <a:extLst>
                    <a:ext uri="{9D8B030D-6E8A-4147-A177-3AD203B41FA5}">
                      <a16:colId xmlns:a16="http://schemas.microsoft.com/office/drawing/2014/main" val="2432858545"/>
                    </a:ext>
                  </a:extLst>
                </a:gridCol>
                <a:gridCol w="1707990">
                  <a:extLst>
                    <a:ext uri="{9D8B030D-6E8A-4147-A177-3AD203B41FA5}">
                      <a16:colId xmlns:a16="http://schemas.microsoft.com/office/drawing/2014/main" val="139545688"/>
                    </a:ext>
                  </a:extLst>
                </a:gridCol>
              </a:tblGrid>
              <a:tr h="289340">
                <a:tc>
                  <a:txBody>
                    <a:bodyPr/>
                    <a:lstStyle/>
                    <a:p>
                      <a:pP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7614065"/>
                  </a:ext>
                </a:extLst>
              </a:tr>
              <a:tr h="289340">
                <a:tc>
                  <a:txBody>
                    <a:bodyPr/>
                    <a:lstStyle/>
                    <a:p>
                      <a:pPr>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countid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Count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2901547"/>
                  </a:ext>
                </a:extLst>
              </a:tr>
              <a:tr h="289340">
                <a:tc>
                  <a:txBody>
                    <a:bodyPr/>
                    <a:lstStyle/>
                    <a:p>
                      <a:pPr>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department_id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Department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1460762"/>
                  </a:ext>
                </a:extLst>
              </a:tr>
              <a:tr h="289340">
                <a:tc>
                  <a:txBody>
                    <a:bodyPr/>
                    <a:lstStyle/>
                    <a:p>
                      <a:pPr>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Date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8383519"/>
                  </a:ext>
                </a:extLst>
              </a:tr>
              <a:tr h="289340">
                <a:tc>
                  <a:txBody>
                    <a:bodyPr/>
                    <a:lstStyle/>
                    <a:p>
                      <a:pPr>
                        <a:lnSpc>
                          <a:spcPct val="107000"/>
                        </a:lnSpc>
                        <a:spcAft>
                          <a:spcPts val="0"/>
                        </a:spcAft>
                      </a:pPr>
                      <a:r>
                        <a:rPr lang="en-US"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Work count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2854136"/>
                  </a:ext>
                </a:extLst>
              </a:tr>
            </a:tbl>
          </a:graphicData>
        </a:graphic>
      </p:graphicFrame>
    </p:spTree>
    <p:extLst>
      <p:ext uri="{BB962C8B-B14F-4D97-AF65-F5344CB8AC3E}">
        <p14:creationId xmlns:p14="http://schemas.microsoft.com/office/powerpoint/2010/main" val="764910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9F150-4F89-4C48-97ED-4A2392685201}"/>
              </a:ext>
            </a:extLst>
          </p:cNvPr>
          <p:cNvSpPr>
            <a:spLocks noGrp="1"/>
          </p:cNvSpPr>
          <p:nvPr>
            <p:ph idx="1"/>
          </p:nvPr>
        </p:nvSpPr>
        <p:spPr>
          <a:xfrm>
            <a:off x="677334" y="251791"/>
            <a:ext cx="8596668" cy="5789571"/>
          </a:xfrm>
        </p:spPr>
        <p:txBody>
          <a:bodyPr/>
          <a:lstStyle/>
          <a:p>
            <a:pPr marL="0" indent="0">
              <a:buNone/>
            </a:pPr>
            <a:r>
              <a:rPr lang="en-US" b="1" dirty="0"/>
              <a:t>Table No: 13</a:t>
            </a:r>
            <a:endParaRPr lang="en-IN" dirty="0"/>
          </a:p>
          <a:p>
            <a:pPr marL="0" indent="0">
              <a:buNone/>
            </a:pPr>
            <a:r>
              <a:rPr lang="en-US" b="1" dirty="0"/>
              <a:t>Table Name: </a:t>
            </a:r>
            <a:r>
              <a:rPr lang="en-US" b="1" dirty="0" err="1"/>
              <a:t>tbl_car</a:t>
            </a:r>
            <a:endParaRPr lang="en-IN" dirty="0"/>
          </a:p>
          <a:p>
            <a:pPr marL="0" indent="0">
              <a:buNone/>
            </a:pPr>
            <a:r>
              <a:rPr lang="en-US" b="1" dirty="0"/>
              <a:t>Primary Key: </a:t>
            </a:r>
            <a:r>
              <a:rPr lang="en-US" b="1" dirty="0" err="1"/>
              <a:t>carid</a:t>
            </a:r>
            <a:endParaRPr lang="en-IN" dirty="0"/>
          </a:p>
          <a:p>
            <a:pPr marL="0" indent="0">
              <a:buNone/>
            </a:pPr>
            <a:r>
              <a:rPr lang="en-US" b="1" dirty="0"/>
              <a:t>Foreign Key: </a:t>
            </a:r>
            <a:r>
              <a:rPr lang="en-US" b="1" dirty="0" err="1"/>
              <a:t>user_id</a:t>
            </a:r>
            <a:r>
              <a:rPr lang="en-US" b="1" dirty="0"/>
              <a:t>, </a:t>
            </a:r>
            <a:r>
              <a:rPr lang="en-US" b="1" dirty="0" err="1"/>
              <a:t>variant_id</a:t>
            </a:r>
            <a:endParaRPr lang="en-IN" dirty="0"/>
          </a:p>
          <a:p>
            <a:endParaRPr lang="en-IN" dirty="0"/>
          </a:p>
        </p:txBody>
      </p:sp>
      <p:graphicFrame>
        <p:nvGraphicFramePr>
          <p:cNvPr id="4" name="Table 3">
            <a:extLst>
              <a:ext uri="{FF2B5EF4-FFF2-40B4-BE49-F238E27FC236}">
                <a16:creationId xmlns:a16="http://schemas.microsoft.com/office/drawing/2014/main" id="{48467297-684A-4371-8C10-FC7FC0A75461}"/>
              </a:ext>
            </a:extLst>
          </p:cNvPr>
          <p:cNvGraphicFramePr>
            <a:graphicFrameLocks noGrp="1"/>
          </p:cNvGraphicFramePr>
          <p:nvPr>
            <p:extLst>
              <p:ext uri="{D42A27DB-BD31-4B8C-83A1-F6EECF244321}">
                <p14:modId xmlns:p14="http://schemas.microsoft.com/office/powerpoint/2010/main" val="2808541162"/>
              </p:ext>
            </p:extLst>
          </p:nvPr>
        </p:nvGraphicFramePr>
        <p:xfrm>
          <a:off x="808383" y="2107096"/>
          <a:ext cx="8596667" cy="3279996"/>
        </p:xfrm>
        <a:graphic>
          <a:graphicData uri="http://schemas.openxmlformats.org/drawingml/2006/table">
            <a:tbl>
              <a:tblPr firstRow="1" firstCol="1" bandRow="1">
                <a:tableStyleId>{69012ECD-51FC-41F1-AA8D-1B2483CD663E}</a:tableStyleId>
              </a:tblPr>
              <a:tblGrid>
                <a:gridCol w="845820">
                  <a:extLst>
                    <a:ext uri="{9D8B030D-6E8A-4147-A177-3AD203B41FA5}">
                      <a16:colId xmlns:a16="http://schemas.microsoft.com/office/drawing/2014/main" val="2381723097"/>
                    </a:ext>
                  </a:extLst>
                </a:gridCol>
                <a:gridCol w="1625491">
                  <a:extLst>
                    <a:ext uri="{9D8B030D-6E8A-4147-A177-3AD203B41FA5}">
                      <a16:colId xmlns:a16="http://schemas.microsoft.com/office/drawing/2014/main" val="3341550345"/>
                    </a:ext>
                  </a:extLst>
                </a:gridCol>
                <a:gridCol w="1375008">
                  <a:extLst>
                    <a:ext uri="{9D8B030D-6E8A-4147-A177-3AD203B41FA5}">
                      <a16:colId xmlns:a16="http://schemas.microsoft.com/office/drawing/2014/main" val="1249126595"/>
                    </a:ext>
                  </a:extLst>
                </a:gridCol>
                <a:gridCol w="1125408">
                  <a:extLst>
                    <a:ext uri="{9D8B030D-6E8A-4147-A177-3AD203B41FA5}">
                      <a16:colId xmlns:a16="http://schemas.microsoft.com/office/drawing/2014/main" val="1164067738"/>
                    </a:ext>
                  </a:extLst>
                </a:gridCol>
                <a:gridCol w="1749849">
                  <a:extLst>
                    <a:ext uri="{9D8B030D-6E8A-4147-A177-3AD203B41FA5}">
                      <a16:colId xmlns:a16="http://schemas.microsoft.com/office/drawing/2014/main" val="1482023253"/>
                    </a:ext>
                  </a:extLst>
                </a:gridCol>
                <a:gridCol w="1875091">
                  <a:extLst>
                    <a:ext uri="{9D8B030D-6E8A-4147-A177-3AD203B41FA5}">
                      <a16:colId xmlns:a16="http://schemas.microsoft.com/office/drawing/2014/main" val="1446219452"/>
                    </a:ext>
                  </a:extLst>
                </a:gridCol>
              </a:tblGrid>
              <a:tr h="270579">
                <a:tc>
                  <a:txBody>
                    <a:bodyPr/>
                    <a:lstStyle/>
                    <a:p>
                      <a:pP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8627425"/>
                  </a:ext>
                </a:extLst>
              </a:tr>
              <a:tr h="270579">
                <a:tc>
                  <a:txBody>
                    <a:bodyPr/>
                    <a:lstStyle/>
                    <a:p>
                      <a:pPr>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carid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Car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5340693"/>
                  </a:ext>
                </a:extLst>
              </a:tr>
              <a:tr h="270579">
                <a:tc>
                  <a:txBody>
                    <a:bodyPr/>
                    <a:lstStyle/>
                    <a:p>
                      <a:pPr>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User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9243593"/>
                  </a:ext>
                </a:extLst>
              </a:tr>
              <a:tr h="270579">
                <a:tc>
                  <a:txBody>
                    <a:bodyPr/>
                    <a:lstStyle/>
                    <a:p>
                      <a:pPr>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variant_id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Variant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7515655"/>
                  </a:ext>
                </a:extLst>
              </a:tr>
              <a:tr h="282658">
                <a:tc>
                  <a:txBody>
                    <a:bodyPr/>
                    <a:lstStyle/>
                    <a:p>
                      <a:pPr>
                        <a:lnSpc>
                          <a:spcPct val="107000"/>
                        </a:lnSpc>
                        <a:spcAft>
                          <a:spcPts val="0"/>
                        </a:spcAft>
                      </a:pPr>
                      <a:r>
                        <a:rPr lang="en-US"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manufacture_year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Manufacturing year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5686193"/>
                  </a:ext>
                </a:extLst>
              </a:tr>
              <a:tr h="270579">
                <a:tc>
                  <a:txBody>
                    <a:bodyPr/>
                    <a:lstStyle/>
                    <a:p>
                      <a:pPr>
                        <a:lnSpc>
                          <a:spcPct val="107000"/>
                        </a:lnSpc>
                        <a:spcAft>
                          <a:spcPts val="0"/>
                        </a:spcAft>
                      </a:pPr>
                      <a:r>
                        <a:rPr lang="en-US" sz="14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color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Car color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546710"/>
                  </a:ext>
                </a:extLst>
              </a:tr>
              <a:tr h="291548">
                <a:tc>
                  <a:txBody>
                    <a:bodyPr/>
                    <a:lstStyle/>
                    <a:p>
                      <a:pPr>
                        <a:lnSpc>
                          <a:spcPct val="107000"/>
                        </a:lnSpc>
                        <a:spcAft>
                          <a:spcPts val="0"/>
                        </a:spcAft>
                      </a:pPr>
                      <a:r>
                        <a:rPr lang="en-US" sz="14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regno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Registration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9750344"/>
                  </a:ext>
                </a:extLst>
              </a:tr>
              <a:tr h="270579">
                <a:tc>
                  <a:txBody>
                    <a:bodyPr/>
                    <a:lstStyle/>
                    <a:p>
                      <a:pPr>
                        <a:lnSpc>
                          <a:spcPct val="107000"/>
                        </a:lnSpc>
                        <a:spcAft>
                          <a:spcPts val="0"/>
                        </a:spcAft>
                      </a:pPr>
                      <a:r>
                        <a:rPr lang="en-US" sz="14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engineno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Engine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2839954"/>
                  </a:ext>
                </a:extLst>
              </a:tr>
              <a:tr h="270579">
                <a:tc>
                  <a:txBody>
                    <a:bodyPr/>
                    <a:lstStyle/>
                    <a:p>
                      <a:pPr>
                        <a:lnSpc>
                          <a:spcPct val="107000"/>
                        </a:lnSpc>
                        <a:spcAft>
                          <a:spcPts val="0"/>
                        </a:spcAft>
                      </a:pPr>
                      <a:r>
                        <a:rPr lang="en-US" sz="14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chasisno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Chasis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7230640"/>
                  </a:ext>
                </a:extLst>
              </a:tr>
              <a:tr h="270579">
                <a:tc>
                  <a:txBody>
                    <a:bodyPr/>
                    <a:lstStyle/>
                    <a:p>
                      <a:pPr>
                        <a:lnSpc>
                          <a:spcPct val="107000"/>
                        </a:lnSpc>
                        <a:spcAft>
                          <a:spcPts val="0"/>
                        </a:spcAft>
                      </a:pPr>
                      <a:r>
                        <a:rPr lang="en-US" sz="14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rcbook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Rc book 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7345418"/>
                  </a:ext>
                </a:extLst>
              </a:tr>
              <a:tr h="270579">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photo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Car 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9469922"/>
                  </a:ext>
                </a:extLst>
              </a:tr>
              <a:tr h="270579">
                <a:tc>
                  <a:txBody>
                    <a:bodyPr/>
                    <a:lstStyle/>
                    <a:p>
                      <a:pPr>
                        <a:lnSpc>
                          <a:spcPct val="107000"/>
                        </a:lnSpc>
                        <a:spcAft>
                          <a:spcPts val="0"/>
                        </a:spcAft>
                      </a:pPr>
                      <a:r>
                        <a:rPr lang="en-US" sz="14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Status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5041445"/>
                  </a:ext>
                </a:extLst>
              </a:tr>
            </a:tbl>
          </a:graphicData>
        </a:graphic>
      </p:graphicFrame>
    </p:spTree>
    <p:extLst>
      <p:ext uri="{BB962C8B-B14F-4D97-AF65-F5344CB8AC3E}">
        <p14:creationId xmlns:p14="http://schemas.microsoft.com/office/powerpoint/2010/main" val="965375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51BAF5-F377-4C38-97CC-63BD493915C3}"/>
              </a:ext>
            </a:extLst>
          </p:cNvPr>
          <p:cNvSpPr>
            <a:spLocks noGrp="1"/>
          </p:cNvSpPr>
          <p:nvPr>
            <p:ph idx="1"/>
          </p:nvPr>
        </p:nvSpPr>
        <p:spPr>
          <a:xfrm>
            <a:off x="677334" y="450575"/>
            <a:ext cx="8596668" cy="5590788"/>
          </a:xfrm>
        </p:spPr>
        <p:txBody>
          <a:bodyPr/>
          <a:lstStyle/>
          <a:p>
            <a:pPr marL="0" indent="0">
              <a:buNone/>
            </a:pPr>
            <a:r>
              <a:rPr lang="en-US" b="1" dirty="0"/>
              <a:t>Table No: 14</a:t>
            </a:r>
            <a:endParaRPr lang="en-IN" dirty="0"/>
          </a:p>
          <a:p>
            <a:pPr marL="0" indent="0">
              <a:buNone/>
            </a:pPr>
            <a:r>
              <a:rPr lang="en-US" b="1" dirty="0"/>
              <a:t>Table Name: </a:t>
            </a:r>
            <a:r>
              <a:rPr lang="en-US" b="1" dirty="0" err="1"/>
              <a:t>tbl_images</a:t>
            </a:r>
            <a:endParaRPr lang="en-IN" dirty="0"/>
          </a:p>
          <a:p>
            <a:pPr marL="0" indent="0">
              <a:buNone/>
            </a:pPr>
            <a:r>
              <a:rPr lang="en-US" b="1" dirty="0"/>
              <a:t>Primary Key: </a:t>
            </a:r>
            <a:r>
              <a:rPr lang="en-US" b="1" dirty="0" err="1"/>
              <a:t>image_id</a:t>
            </a:r>
            <a:endParaRPr lang="en-IN" dirty="0"/>
          </a:p>
          <a:p>
            <a:pPr marL="0" indent="0">
              <a:buNone/>
            </a:pPr>
            <a:r>
              <a:rPr lang="en-US" b="1" dirty="0"/>
              <a:t>Foreign Key: </a:t>
            </a:r>
            <a:r>
              <a:rPr lang="en-US" b="1" dirty="0" err="1"/>
              <a:t>user_id</a:t>
            </a: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1CD39B90-2A13-42DB-8878-CFF2EDF4EC6E}"/>
              </a:ext>
            </a:extLst>
          </p:cNvPr>
          <p:cNvGraphicFramePr>
            <a:graphicFrameLocks noGrp="1"/>
          </p:cNvGraphicFramePr>
          <p:nvPr>
            <p:extLst>
              <p:ext uri="{D42A27DB-BD31-4B8C-83A1-F6EECF244321}">
                <p14:modId xmlns:p14="http://schemas.microsoft.com/office/powerpoint/2010/main" val="3874278081"/>
              </p:ext>
            </p:extLst>
          </p:nvPr>
        </p:nvGraphicFramePr>
        <p:xfrm>
          <a:off x="677333" y="2156209"/>
          <a:ext cx="8596667" cy="1408625"/>
        </p:xfrm>
        <a:graphic>
          <a:graphicData uri="http://schemas.openxmlformats.org/drawingml/2006/table">
            <a:tbl>
              <a:tblPr firstRow="1" firstCol="1" bandRow="1">
                <a:tableStyleId>{69012ECD-51FC-41F1-AA8D-1B2483CD663E}</a:tableStyleId>
              </a:tblPr>
              <a:tblGrid>
                <a:gridCol w="823455">
                  <a:extLst>
                    <a:ext uri="{9D8B030D-6E8A-4147-A177-3AD203B41FA5}">
                      <a16:colId xmlns:a16="http://schemas.microsoft.com/office/drawing/2014/main" val="3561101368"/>
                    </a:ext>
                  </a:extLst>
                </a:gridCol>
                <a:gridCol w="1582512">
                  <a:extLst>
                    <a:ext uri="{9D8B030D-6E8A-4147-A177-3AD203B41FA5}">
                      <a16:colId xmlns:a16="http://schemas.microsoft.com/office/drawing/2014/main" val="1130699151"/>
                    </a:ext>
                  </a:extLst>
                </a:gridCol>
                <a:gridCol w="130393">
                  <a:extLst>
                    <a:ext uri="{9D8B030D-6E8A-4147-A177-3AD203B41FA5}">
                      <a16:colId xmlns:a16="http://schemas.microsoft.com/office/drawing/2014/main" val="3851691670"/>
                    </a:ext>
                  </a:extLst>
                </a:gridCol>
                <a:gridCol w="1317186">
                  <a:extLst>
                    <a:ext uri="{9D8B030D-6E8A-4147-A177-3AD203B41FA5}">
                      <a16:colId xmlns:a16="http://schemas.microsoft.com/office/drawing/2014/main" val="637011605"/>
                    </a:ext>
                  </a:extLst>
                </a:gridCol>
                <a:gridCol w="1095652">
                  <a:extLst>
                    <a:ext uri="{9D8B030D-6E8A-4147-A177-3AD203B41FA5}">
                      <a16:colId xmlns:a16="http://schemas.microsoft.com/office/drawing/2014/main" val="4250823245"/>
                    </a:ext>
                  </a:extLst>
                </a:gridCol>
                <a:gridCol w="2011843">
                  <a:extLst>
                    <a:ext uri="{9D8B030D-6E8A-4147-A177-3AD203B41FA5}">
                      <a16:colId xmlns:a16="http://schemas.microsoft.com/office/drawing/2014/main" val="94265245"/>
                    </a:ext>
                  </a:extLst>
                </a:gridCol>
                <a:gridCol w="130393">
                  <a:extLst>
                    <a:ext uri="{9D8B030D-6E8A-4147-A177-3AD203B41FA5}">
                      <a16:colId xmlns:a16="http://schemas.microsoft.com/office/drawing/2014/main" val="3453534356"/>
                    </a:ext>
                  </a:extLst>
                </a:gridCol>
                <a:gridCol w="1505233">
                  <a:extLst>
                    <a:ext uri="{9D8B030D-6E8A-4147-A177-3AD203B41FA5}">
                      <a16:colId xmlns:a16="http://schemas.microsoft.com/office/drawing/2014/main" val="2199295989"/>
                    </a:ext>
                  </a:extLst>
                </a:gridCol>
              </a:tblGrid>
              <a:tr h="281725">
                <a:tc>
                  <a:txBody>
                    <a:bodyPr/>
                    <a:lstStyle/>
                    <a:p>
                      <a:pPr algn="just">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just">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a:txBody>
                    <a:bodyPr/>
                    <a:lstStyle/>
                    <a:p>
                      <a:pPr algn="just">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just">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a:txBody>
                    <a:bodyPr/>
                    <a:lstStyle/>
                    <a:p>
                      <a:pPr algn="just">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7142897"/>
                  </a:ext>
                </a:extLst>
              </a:tr>
              <a:tr h="281725">
                <a:tc>
                  <a:txBody>
                    <a:bodyPr/>
                    <a:lstStyle/>
                    <a:p>
                      <a:pPr>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image_id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07000"/>
                        </a:lnSpc>
                        <a:spcAft>
                          <a:spcPts val="0"/>
                        </a:spcAft>
                      </a:pPr>
                      <a:r>
                        <a:rPr lang="en-US" sz="1400">
                          <a:effectLst/>
                        </a:rPr>
                        <a:t>Image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972114860"/>
                  </a:ext>
                </a:extLst>
              </a:tr>
              <a:tr h="281725">
                <a:tc>
                  <a:txBody>
                    <a:bodyPr/>
                    <a:lstStyle/>
                    <a:p>
                      <a:pPr>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07000"/>
                        </a:lnSpc>
                        <a:spcAft>
                          <a:spcPts val="0"/>
                        </a:spcAft>
                      </a:pPr>
                      <a:r>
                        <a:rPr lang="en-US" sz="1400">
                          <a:effectLst/>
                        </a:rPr>
                        <a:t>User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3736686421"/>
                  </a:ext>
                </a:extLst>
              </a:tr>
              <a:tr h="281725">
                <a:tc>
                  <a:txBody>
                    <a:bodyPr/>
                    <a:lstStyle/>
                    <a:p>
                      <a:pPr>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car_id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a:txBody>
                    <a:bodyPr/>
                    <a:lstStyle/>
                    <a:p>
                      <a:pPr>
                        <a:lnSpc>
                          <a:spcPct val="107000"/>
                        </a:lnSpc>
                        <a:spcAft>
                          <a:spcPts val="0"/>
                        </a:spcAft>
                      </a:pPr>
                      <a:r>
                        <a:rPr lang="en-US" sz="14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07000"/>
                        </a:lnSpc>
                        <a:spcAft>
                          <a:spcPts val="0"/>
                        </a:spcAft>
                      </a:pPr>
                      <a:r>
                        <a:rPr lang="en-US" sz="1400">
                          <a:effectLst/>
                        </a:rPr>
                        <a:t>Car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3324740499"/>
                  </a:ext>
                </a:extLst>
              </a:tr>
              <a:tr h="281725">
                <a:tc>
                  <a:txBody>
                    <a:bodyPr/>
                    <a:lstStyle/>
                    <a:p>
                      <a:pPr>
                        <a:lnSpc>
                          <a:spcPct val="107000"/>
                        </a:lnSpc>
                        <a:spcAft>
                          <a:spcPts val="0"/>
                        </a:spcAft>
                      </a:pPr>
                      <a:r>
                        <a:rPr lang="en-US"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photo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a:txBody>
                    <a:bodyPr/>
                    <a:lstStyle/>
                    <a:p>
                      <a:pPr>
                        <a:lnSpc>
                          <a:spcPct val="107000"/>
                        </a:lnSpc>
                        <a:spcAft>
                          <a:spcPts val="0"/>
                        </a:spcAft>
                      </a:pPr>
                      <a:r>
                        <a:rPr lang="en-US" sz="14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07000"/>
                        </a:lnSpc>
                        <a:spcAft>
                          <a:spcPts val="0"/>
                        </a:spcAft>
                      </a:pPr>
                      <a:r>
                        <a:rPr lang="en-US" sz="1400" dirty="0">
                          <a:effectLst/>
                        </a:rPr>
                        <a:t>Car image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4123256590"/>
                  </a:ext>
                </a:extLst>
              </a:tr>
            </a:tbl>
          </a:graphicData>
        </a:graphic>
      </p:graphicFrame>
    </p:spTree>
    <p:extLst>
      <p:ext uri="{BB962C8B-B14F-4D97-AF65-F5344CB8AC3E}">
        <p14:creationId xmlns:p14="http://schemas.microsoft.com/office/powerpoint/2010/main" val="3088381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863E0-7CA7-4A38-B113-0E0E3FA81DC2}"/>
              </a:ext>
            </a:extLst>
          </p:cNvPr>
          <p:cNvSpPr>
            <a:spLocks noGrp="1"/>
          </p:cNvSpPr>
          <p:nvPr>
            <p:ph idx="1"/>
          </p:nvPr>
        </p:nvSpPr>
        <p:spPr>
          <a:xfrm>
            <a:off x="677333" y="371061"/>
            <a:ext cx="9778631" cy="6268278"/>
          </a:xfrm>
        </p:spPr>
        <p:txBody>
          <a:bodyPr/>
          <a:lstStyle/>
          <a:p>
            <a:pPr marL="0" indent="0">
              <a:buNone/>
            </a:pPr>
            <a:r>
              <a:rPr lang="en-US" b="1" dirty="0"/>
              <a:t>Table No: 15</a:t>
            </a:r>
            <a:endParaRPr lang="en-IN" dirty="0"/>
          </a:p>
          <a:p>
            <a:pPr marL="0" indent="0">
              <a:buNone/>
            </a:pPr>
            <a:r>
              <a:rPr lang="en-US" b="1" dirty="0"/>
              <a:t>Table Name: </a:t>
            </a:r>
            <a:r>
              <a:rPr lang="en-US" b="1" dirty="0" err="1"/>
              <a:t>tbl_appointment</a:t>
            </a:r>
            <a:endParaRPr lang="en-IN" dirty="0"/>
          </a:p>
          <a:p>
            <a:pPr marL="0" indent="0">
              <a:buNone/>
            </a:pPr>
            <a:r>
              <a:rPr lang="en-US" b="1" dirty="0"/>
              <a:t>Primary Key: </a:t>
            </a:r>
            <a:r>
              <a:rPr lang="en-US" b="1" dirty="0" err="1"/>
              <a:t>apid</a:t>
            </a:r>
            <a:endParaRPr lang="en-IN" dirty="0"/>
          </a:p>
          <a:p>
            <a:pPr marL="0" indent="0">
              <a:buNone/>
            </a:pPr>
            <a:r>
              <a:rPr lang="en-US" b="1" dirty="0"/>
              <a:t>Foreign Key: </a:t>
            </a:r>
            <a:r>
              <a:rPr lang="en-US" b="1" dirty="0" err="1"/>
              <a:t>carid</a:t>
            </a:r>
            <a:r>
              <a:rPr lang="en-US" b="1" dirty="0"/>
              <a:t>, </a:t>
            </a:r>
            <a:r>
              <a:rPr lang="en-US" b="1" dirty="0" err="1"/>
              <a:t>scheme_id</a:t>
            </a:r>
            <a:r>
              <a:rPr lang="en-US" b="1" dirty="0"/>
              <a:t>, </a:t>
            </a:r>
            <a:r>
              <a:rPr lang="en-US" b="1" dirty="0" err="1"/>
              <a:t>licenceno</a:t>
            </a:r>
            <a:endParaRPr lang="en-IN" dirty="0"/>
          </a:p>
          <a:p>
            <a:endParaRPr lang="en-IN" dirty="0"/>
          </a:p>
        </p:txBody>
      </p:sp>
      <p:graphicFrame>
        <p:nvGraphicFramePr>
          <p:cNvPr id="4" name="Table 3">
            <a:extLst>
              <a:ext uri="{FF2B5EF4-FFF2-40B4-BE49-F238E27FC236}">
                <a16:creationId xmlns:a16="http://schemas.microsoft.com/office/drawing/2014/main" id="{87D03E3A-B15F-4193-8BF5-2C3BEF9F2D37}"/>
              </a:ext>
            </a:extLst>
          </p:cNvPr>
          <p:cNvGraphicFramePr>
            <a:graphicFrameLocks noGrp="1"/>
          </p:cNvGraphicFramePr>
          <p:nvPr>
            <p:extLst>
              <p:ext uri="{D42A27DB-BD31-4B8C-83A1-F6EECF244321}">
                <p14:modId xmlns:p14="http://schemas.microsoft.com/office/powerpoint/2010/main" val="1977544316"/>
              </p:ext>
            </p:extLst>
          </p:nvPr>
        </p:nvGraphicFramePr>
        <p:xfrm>
          <a:off x="1020417" y="2150520"/>
          <a:ext cx="8772940" cy="4131573"/>
        </p:xfrm>
        <a:graphic>
          <a:graphicData uri="http://schemas.openxmlformats.org/drawingml/2006/table">
            <a:tbl>
              <a:tblPr firstRow="1" firstCol="1" bandRow="1">
                <a:tableStyleId>{69012ECD-51FC-41F1-AA8D-1B2483CD663E}</a:tableStyleId>
              </a:tblPr>
              <a:tblGrid>
                <a:gridCol w="863164">
                  <a:extLst>
                    <a:ext uri="{9D8B030D-6E8A-4147-A177-3AD203B41FA5}">
                      <a16:colId xmlns:a16="http://schemas.microsoft.com/office/drawing/2014/main" val="197096232"/>
                    </a:ext>
                  </a:extLst>
                </a:gridCol>
                <a:gridCol w="1658821">
                  <a:extLst>
                    <a:ext uri="{9D8B030D-6E8A-4147-A177-3AD203B41FA5}">
                      <a16:colId xmlns:a16="http://schemas.microsoft.com/office/drawing/2014/main" val="2300441779"/>
                    </a:ext>
                  </a:extLst>
                </a:gridCol>
                <a:gridCol w="1403202">
                  <a:extLst>
                    <a:ext uri="{9D8B030D-6E8A-4147-A177-3AD203B41FA5}">
                      <a16:colId xmlns:a16="http://schemas.microsoft.com/office/drawing/2014/main" val="3340682"/>
                    </a:ext>
                  </a:extLst>
                </a:gridCol>
                <a:gridCol w="1148484">
                  <a:extLst>
                    <a:ext uri="{9D8B030D-6E8A-4147-A177-3AD203B41FA5}">
                      <a16:colId xmlns:a16="http://schemas.microsoft.com/office/drawing/2014/main" val="2775691640"/>
                    </a:ext>
                  </a:extLst>
                </a:gridCol>
                <a:gridCol w="1785729">
                  <a:extLst>
                    <a:ext uri="{9D8B030D-6E8A-4147-A177-3AD203B41FA5}">
                      <a16:colId xmlns:a16="http://schemas.microsoft.com/office/drawing/2014/main" val="1584995451"/>
                    </a:ext>
                  </a:extLst>
                </a:gridCol>
                <a:gridCol w="1913540">
                  <a:extLst>
                    <a:ext uri="{9D8B030D-6E8A-4147-A177-3AD203B41FA5}">
                      <a16:colId xmlns:a16="http://schemas.microsoft.com/office/drawing/2014/main" val="3604832183"/>
                    </a:ext>
                  </a:extLst>
                </a:gridCol>
              </a:tblGrid>
              <a:tr h="339991">
                <a:tc>
                  <a:txBody>
                    <a:bodyPr/>
                    <a:lstStyle/>
                    <a:p>
                      <a:pPr algn="just">
                        <a:lnSpc>
                          <a:spcPct val="107000"/>
                        </a:lnSpc>
                        <a:spcAft>
                          <a:spcPts val="0"/>
                        </a:spcAft>
                      </a:pPr>
                      <a:r>
                        <a:rPr lang="en-US" sz="1300">
                          <a:effectLst/>
                        </a:rPr>
                        <a:t>Sl. No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Field name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Field type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Size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Constraints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Description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extLst>
                  <a:ext uri="{0D108BD9-81ED-4DB2-BD59-A6C34878D82A}">
                    <a16:rowId xmlns:a16="http://schemas.microsoft.com/office/drawing/2014/main" val="327227645"/>
                  </a:ext>
                </a:extLst>
              </a:tr>
              <a:tr h="292446">
                <a:tc>
                  <a:txBody>
                    <a:bodyPr/>
                    <a:lstStyle/>
                    <a:p>
                      <a:pPr algn="just">
                        <a:lnSpc>
                          <a:spcPct val="107000"/>
                        </a:lnSpc>
                        <a:spcAft>
                          <a:spcPts val="0"/>
                        </a:spcAft>
                      </a:pPr>
                      <a:r>
                        <a:rPr lang="en-US" sz="13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appointment_id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int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Primary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Appointment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extLst>
                  <a:ext uri="{0D108BD9-81ED-4DB2-BD59-A6C34878D82A}">
                    <a16:rowId xmlns:a16="http://schemas.microsoft.com/office/drawing/2014/main" val="470754006"/>
                  </a:ext>
                </a:extLst>
              </a:tr>
              <a:tr h="290649">
                <a:tc>
                  <a:txBody>
                    <a:bodyPr/>
                    <a:lstStyle/>
                    <a:p>
                      <a:pPr algn="just">
                        <a:lnSpc>
                          <a:spcPct val="107000"/>
                        </a:lnSpc>
                        <a:spcAft>
                          <a:spcPts val="0"/>
                        </a:spcAft>
                      </a:pPr>
                      <a:r>
                        <a:rPr lang="en-US" sz="13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carid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int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Foreign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Car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extLst>
                  <a:ext uri="{0D108BD9-81ED-4DB2-BD59-A6C34878D82A}">
                    <a16:rowId xmlns:a16="http://schemas.microsoft.com/office/drawing/2014/main" val="843092276"/>
                  </a:ext>
                </a:extLst>
              </a:tr>
              <a:tr h="344557">
                <a:tc>
                  <a:txBody>
                    <a:bodyPr/>
                    <a:lstStyle/>
                    <a:p>
                      <a:pPr algn="just">
                        <a:lnSpc>
                          <a:spcPct val="107000"/>
                        </a:lnSpc>
                        <a:spcAft>
                          <a:spcPts val="0"/>
                        </a:spcAft>
                      </a:pPr>
                      <a:r>
                        <a:rPr lang="en-US" sz="13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scheme_id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int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Foreign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Scheme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extLst>
                  <a:ext uri="{0D108BD9-81ED-4DB2-BD59-A6C34878D82A}">
                    <a16:rowId xmlns:a16="http://schemas.microsoft.com/office/drawing/2014/main" val="2659788965"/>
                  </a:ext>
                </a:extLst>
              </a:tr>
              <a:tr h="411304">
                <a:tc>
                  <a:txBody>
                    <a:bodyPr/>
                    <a:lstStyle/>
                    <a:p>
                      <a:pPr algn="just">
                        <a:lnSpc>
                          <a:spcPct val="107000"/>
                        </a:lnSpc>
                        <a:spcAft>
                          <a:spcPts val="0"/>
                        </a:spcAft>
                      </a:pPr>
                      <a:r>
                        <a:rPr lang="en-US" sz="13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licenseno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varchar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Foreign key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Service center license number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extLst>
                  <a:ext uri="{0D108BD9-81ED-4DB2-BD59-A6C34878D82A}">
                    <a16:rowId xmlns:a16="http://schemas.microsoft.com/office/drawing/2014/main" val="3445372951"/>
                  </a:ext>
                </a:extLst>
              </a:tr>
              <a:tr h="271049">
                <a:tc>
                  <a:txBody>
                    <a:bodyPr/>
                    <a:lstStyle/>
                    <a:p>
                      <a:pPr algn="just">
                        <a:lnSpc>
                          <a:spcPct val="107000"/>
                        </a:lnSpc>
                        <a:spcAft>
                          <a:spcPts val="0"/>
                        </a:spcAft>
                      </a:pPr>
                      <a:r>
                        <a:rPr lang="en-US" sz="1300">
                          <a:effectLst/>
                        </a:rPr>
                        <a:t>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appointment_date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date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Date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extLst>
                  <a:ext uri="{0D108BD9-81ED-4DB2-BD59-A6C34878D82A}">
                    <a16:rowId xmlns:a16="http://schemas.microsoft.com/office/drawing/2014/main" val="571864624"/>
                  </a:ext>
                </a:extLst>
              </a:tr>
              <a:tr h="308301">
                <a:tc>
                  <a:txBody>
                    <a:bodyPr/>
                    <a:lstStyle/>
                    <a:p>
                      <a:pPr algn="just">
                        <a:lnSpc>
                          <a:spcPct val="107000"/>
                        </a:lnSpc>
                        <a:spcAft>
                          <a:spcPts val="0"/>
                        </a:spcAft>
                      </a:pPr>
                      <a:r>
                        <a:rPr lang="en-US" sz="13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remarks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varchar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dirty="0">
                          <a:effectLst/>
                        </a:rPr>
                        <a:t>50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dirty="0">
                          <a:effectLst/>
                        </a:rPr>
                        <a:t>Remarks from service center</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extLst>
                  <a:ext uri="{0D108BD9-81ED-4DB2-BD59-A6C34878D82A}">
                    <a16:rowId xmlns:a16="http://schemas.microsoft.com/office/drawing/2014/main" val="1094058697"/>
                  </a:ext>
                </a:extLst>
              </a:tr>
              <a:tr h="294562">
                <a:tc>
                  <a:txBody>
                    <a:bodyPr/>
                    <a:lstStyle/>
                    <a:p>
                      <a:pPr algn="just">
                        <a:lnSpc>
                          <a:spcPct val="107000"/>
                        </a:lnSpc>
                        <a:spcAft>
                          <a:spcPts val="0"/>
                        </a:spcAft>
                      </a:pPr>
                      <a:r>
                        <a:rPr lang="en-US" sz="1300">
                          <a:effectLst/>
                        </a:rPr>
                        <a:t>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km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int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Odometer reading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extLst>
                  <a:ext uri="{0D108BD9-81ED-4DB2-BD59-A6C34878D82A}">
                    <a16:rowId xmlns:a16="http://schemas.microsoft.com/office/drawing/2014/main" val="1670661358"/>
                  </a:ext>
                </a:extLst>
              </a:tr>
              <a:tr h="411304">
                <a:tc>
                  <a:txBody>
                    <a:bodyPr/>
                    <a:lstStyle/>
                    <a:p>
                      <a:pPr algn="just">
                        <a:lnSpc>
                          <a:spcPct val="107000"/>
                        </a:lnSpc>
                        <a:spcAft>
                          <a:spcPts val="0"/>
                        </a:spcAft>
                      </a:pPr>
                      <a:r>
                        <a:rPr lang="en-US" sz="1300">
                          <a:effectLst/>
                        </a:rPr>
                        <a:t>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appointment_time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varchar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Appointment time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extLst>
                  <a:ext uri="{0D108BD9-81ED-4DB2-BD59-A6C34878D82A}">
                    <a16:rowId xmlns:a16="http://schemas.microsoft.com/office/drawing/2014/main" val="1295171300"/>
                  </a:ext>
                </a:extLst>
              </a:tr>
              <a:tr h="319196">
                <a:tc>
                  <a:txBody>
                    <a:bodyPr/>
                    <a:lstStyle/>
                    <a:p>
                      <a:pPr algn="just">
                        <a:lnSpc>
                          <a:spcPct val="107000"/>
                        </a:lnSpc>
                        <a:spcAft>
                          <a:spcPts val="0"/>
                        </a:spcAft>
                      </a:pPr>
                      <a:r>
                        <a:rPr lang="en-US" sz="1300">
                          <a:effectLst/>
                        </a:rPr>
                        <a:t>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delivery_date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date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Delivery date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extLst>
                  <a:ext uri="{0D108BD9-81ED-4DB2-BD59-A6C34878D82A}">
                    <a16:rowId xmlns:a16="http://schemas.microsoft.com/office/drawing/2014/main" val="2296726448"/>
                  </a:ext>
                </a:extLst>
              </a:tr>
              <a:tr h="329871">
                <a:tc>
                  <a:txBody>
                    <a:bodyPr/>
                    <a:lstStyle/>
                    <a:p>
                      <a:pPr algn="just">
                        <a:lnSpc>
                          <a:spcPct val="107000"/>
                        </a:lnSpc>
                        <a:spcAft>
                          <a:spcPts val="0"/>
                        </a:spcAft>
                      </a:pPr>
                      <a:r>
                        <a:rPr lang="en-US" sz="13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delivery_time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varchar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Delivery time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extLst>
                  <a:ext uri="{0D108BD9-81ED-4DB2-BD59-A6C34878D82A}">
                    <a16:rowId xmlns:a16="http://schemas.microsoft.com/office/drawing/2014/main" val="3405499034"/>
                  </a:ext>
                </a:extLst>
              </a:tr>
              <a:tr h="411304">
                <a:tc>
                  <a:txBody>
                    <a:bodyPr/>
                    <a:lstStyle/>
                    <a:p>
                      <a:pPr algn="just">
                        <a:lnSpc>
                          <a:spcPct val="107000"/>
                        </a:lnSpc>
                        <a:spcAft>
                          <a:spcPts val="0"/>
                        </a:spcAft>
                      </a:pPr>
                      <a:r>
                        <a:rPr lang="en-US" sz="1300">
                          <a:effectLst/>
                        </a:rPr>
                        <a:t>11.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status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int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dirty="0">
                          <a:effectLst/>
                        </a:rPr>
                        <a:t>1</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a:effectLst/>
                        </a:rPr>
                        <a:t>Not null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tc>
                  <a:txBody>
                    <a:bodyPr/>
                    <a:lstStyle/>
                    <a:p>
                      <a:pPr algn="just">
                        <a:lnSpc>
                          <a:spcPct val="107000"/>
                        </a:lnSpc>
                        <a:spcAft>
                          <a:spcPts val="0"/>
                        </a:spcAft>
                      </a:pPr>
                      <a:r>
                        <a:rPr lang="en-US" sz="1300" dirty="0">
                          <a:effectLst/>
                        </a:rPr>
                        <a:t>Appointment status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341" marR="63341" marT="0" marB="0"/>
                </a:tc>
                <a:extLst>
                  <a:ext uri="{0D108BD9-81ED-4DB2-BD59-A6C34878D82A}">
                    <a16:rowId xmlns:a16="http://schemas.microsoft.com/office/drawing/2014/main" val="4100263726"/>
                  </a:ext>
                </a:extLst>
              </a:tr>
            </a:tbl>
          </a:graphicData>
        </a:graphic>
      </p:graphicFrame>
    </p:spTree>
    <p:extLst>
      <p:ext uri="{BB962C8B-B14F-4D97-AF65-F5344CB8AC3E}">
        <p14:creationId xmlns:p14="http://schemas.microsoft.com/office/powerpoint/2010/main" val="629615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CC432-3515-4CC2-8F0E-FFA65BE86DAB}"/>
              </a:ext>
            </a:extLst>
          </p:cNvPr>
          <p:cNvSpPr>
            <a:spLocks noGrp="1"/>
          </p:cNvSpPr>
          <p:nvPr>
            <p:ph idx="1"/>
          </p:nvPr>
        </p:nvSpPr>
        <p:spPr>
          <a:xfrm>
            <a:off x="677334" y="132522"/>
            <a:ext cx="10837332" cy="6533321"/>
          </a:xfrm>
        </p:spPr>
        <p:txBody>
          <a:bodyPr/>
          <a:lstStyle/>
          <a:p>
            <a:pPr marL="0" indent="0">
              <a:buNone/>
            </a:pPr>
            <a:r>
              <a:rPr lang="en-US" b="1" dirty="0"/>
              <a:t>Table No: 16</a:t>
            </a:r>
            <a:endParaRPr lang="en-IN" dirty="0"/>
          </a:p>
          <a:p>
            <a:pPr marL="0" indent="0">
              <a:buNone/>
            </a:pPr>
            <a:r>
              <a:rPr lang="en-US" b="1" dirty="0"/>
              <a:t>Table Name: </a:t>
            </a:r>
            <a:r>
              <a:rPr lang="en-US" b="1" dirty="0" err="1"/>
              <a:t>tbl_action</a:t>
            </a:r>
            <a:endParaRPr lang="en-IN" dirty="0"/>
          </a:p>
          <a:p>
            <a:pPr marL="0" indent="0">
              <a:buNone/>
            </a:pPr>
            <a:r>
              <a:rPr lang="en-US" b="1" dirty="0"/>
              <a:t>Primary Key: </a:t>
            </a:r>
            <a:r>
              <a:rPr lang="en-US" b="1" dirty="0" err="1"/>
              <a:t>action_id</a:t>
            </a: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Table No: 17</a:t>
            </a:r>
          </a:p>
          <a:p>
            <a:pPr marL="0" indent="0">
              <a:buNone/>
            </a:pPr>
            <a:r>
              <a:rPr lang="en-US" b="1" dirty="0"/>
              <a:t>Table Name: </a:t>
            </a:r>
            <a:r>
              <a:rPr lang="en-US" b="1" dirty="0" err="1"/>
              <a:t>rdc_tbl_sales</a:t>
            </a:r>
            <a:endParaRPr lang="en-IN" dirty="0"/>
          </a:p>
          <a:p>
            <a:pPr marL="0" indent="0">
              <a:buNone/>
            </a:pPr>
            <a:r>
              <a:rPr lang="en-US" b="1" dirty="0"/>
              <a:t>Primary Key: </a:t>
            </a:r>
            <a:r>
              <a:rPr lang="en-US" b="1" dirty="0" err="1"/>
              <a:t>saleid</a:t>
            </a:r>
            <a:endParaRPr lang="en-IN" dirty="0"/>
          </a:p>
          <a:p>
            <a:pPr marL="0" indent="0">
              <a:buNone/>
            </a:pPr>
            <a:r>
              <a:rPr lang="en-US" b="1" dirty="0"/>
              <a:t>Foreign Key: </a:t>
            </a:r>
            <a:r>
              <a:rPr lang="en-US" b="1" dirty="0" err="1"/>
              <a:t>carid</a:t>
            </a:r>
            <a:r>
              <a:rPr lang="en-US" b="1" dirty="0"/>
              <a:t>, </a:t>
            </a:r>
            <a:r>
              <a:rPr lang="en-US" b="1" dirty="0" err="1"/>
              <a:t>user_id</a:t>
            </a:r>
            <a:endParaRPr lang="en-IN" dirty="0"/>
          </a:p>
          <a:p>
            <a:pPr marL="0" indent="0">
              <a:buNone/>
            </a:pPr>
            <a:endParaRPr lang="en-IN" dirty="0"/>
          </a:p>
          <a:p>
            <a:endParaRPr lang="en-IN" dirty="0"/>
          </a:p>
        </p:txBody>
      </p:sp>
      <p:graphicFrame>
        <p:nvGraphicFramePr>
          <p:cNvPr id="4" name="Table 3">
            <a:extLst>
              <a:ext uri="{FF2B5EF4-FFF2-40B4-BE49-F238E27FC236}">
                <a16:creationId xmlns:a16="http://schemas.microsoft.com/office/drawing/2014/main" id="{C0D83ECB-219C-4963-ADED-49D4F2D401A4}"/>
              </a:ext>
            </a:extLst>
          </p:cNvPr>
          <p:cNvGraphicFramePr>
            <a:graphicFrameLocks noGrp="1"/>
          </p:cNvGraphicFramePr>
          <p:nvPr>
            <p:extLst>
              <p:ext uri="{D42A27DB-BD31-4B8C-83A1-F6EECF244321}">
                <p14:modId xmlns:p14="http://schemas.microsoft.com/office/powerpoint/2010/main" val="696690001"/>
              </p:ext>
            </p:extLst>
          </p:nvPr>
        </p:nvGraphicFramePr>
        <p:xfrm>
          <a:off x="677334" y="1319081"/>
          <a:ext cx="8596668" cy="1685850"/>
        </p:xfrm>
        <a:graphic>
          <a:graphicData uri="http://schemas.openxmlformats.org/drawingml/2006/table">
            <a:tbl>
              <a:tblPr firstRow="1" firstCol="1" bandRow="1">
                <a:tableStyleId>{69012ECD-51FC-41F1-AA8D-1B2483CD663E}</a:tableStyleId>
              </a:tblPr>
              <a:tblGrid>
                <a:gridCol w="845820">
                  <a:extLst>
                    <a:ext uri="{9D8B030D-6E8A-4147-A177-3AD203B41FA5}">
                      <a16:colId xmlns:a16="http://schemas.microsoft.com/office/drawing/2014/main" val="3594205232"/>
                    </a:ext>
                  </a:extLst>
                </a:gridCol>
                <a:gridCol w="1625491">
                  <a:extLst>
                    <a:ext uri="{9D8B030D-6E8A-4147-A177-3AD203B41FA5}">
                      <a16:colId xmlns:a16="http://schemas.microsoft.com/office/drawing/2014/main" val="3406215212"/>
                    </a:ext>
                  </a:extLst>
                </a:gridCol>
                <a:gridCol w="1375008">
                  <a:extLst>
                    <a:ext uri="{9D8B030D-6E8A-4147-A177-3AD203B41FA5}">
                      <a16:colId xmlns:a16="http://schemas.microsoft.com/office/drawing/2014/main" val="3777692115"/>
                    </a:ext>
                  </a:extLst>
                </a:gridCol>
                <a:gridCol w="1125408">
                  <a:extLst>
                    <a:ext uri="{9D8B030D-6E8A-4147-A177-3AD203B41FA5}">
                      <a16:colId xmlns:a16="http://schemas.microsoft.com/office/drawing/2014/main" val="1428069805"/>
                    </a:ext>
                  </a:extLst>
                </a:gridCol>
                <a:gridCol w="1749850">
                  <a:extLst>
                    <a:ext uri="{9D8B030D-6E8A-4147-A177-3AD203B41FA5}">
                      <a16:colId xmlns:a16="http://schemas.microsoft.com/office/drawing/2014/main" val="4084480703"/>
                    </a:ext>
                  </a:extLst>
                </a:gridCol>
                <a:gridCol w="1875091">
                  <a:extLst>
                    <a:ext uri="{9D8B030D-6E8A-4147-A177-3AD203B41FA5}">
                      <a16:colId xmlns:a16="http://schemas.microsoft.com/office/drawing/2014/main" val="1059633895"/>
                    </a:ext>
                  </a:extLst>
                </a:gridCol>
              </a:tblGrid>
              <a:tr h="337170">
                <a:tc>
                  <a:txBody>
                    <a:bodyPr/>
                    <a:lstStyle/>
                    <a:p>
                      <a:pPr algn="just">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5409335"/>
                  </a:ext>
                </a:extLst>
              </a:tr>
              <a:tr h="337170">
                <a:tc>
                  <a:txBody>
                    <a:bodyPr/>
                    <a:lstStyle/>
                    <a:p>
                      <a:pPr>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action_id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Primary key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Action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6279238"/>
                  </a:ext>
                </a:extLst>
              </a:tr>
              <a:tr h="337170">
                <a:tc>
                  <a:txBody>
                    <a:bodyPr/>
                    <a:lstStyle/>
                    <a:p>
                      <a:pPr>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action_name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Action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9582274"/>
                  </a:ext>
                </a:extLst>
              </a:tr>
              <a:tr h="337170">
                <a:tc>
                  <a:txBody>
                    <a:bodyPr/>
                    <a:lstStyle/>
                    <a:p>
                      <a:pPr>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replaced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Replaced parts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6833883"/>
                  </a:ext>
                </a:extLst>
              </a:tr>
              <a:tr h="337170">
                <a:tc>
                  <a:txBody>
                    <a:bodyPr/>
                    <a:lstStyle/>
                    <a:p>
                      <a:pPr>
                        <a:lnSpc>
                          <a:spcPct val="107000"/>
                        </a:lnSpc>
                        <a:spcAft>
                          <a:spcPts val="0"/>
                        </a:spcAft>
                      </a:pPr>
                      <a:r>
                        <a:rPr lang="en-US" sz="14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checked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Inspected parts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701254"/>
                  </a:ext>
                </a:extLst>
              </a:tr>
            </a:tbl>
          </a:graphicData>
        </a:graphic>
      </p:graphicFrame>
      <p:graphicFrame>
        <p:nvGraphicFramePr>
          <p:cNvPr id="5" name="Table 4">
            <a:extLst>
              <a:ext uri="{FF2B5EF4-FFF2-40B4-BE49-F238E27FC236}">
                <a16:creationId xmlns:a16="http://schemas.microsoft.com/office/drawing/2014/main" id="{DEDEB948-18E4-4CC9-8EE7-777B943AFDCF}"/>
              </a:ext>
            </a:extLst>
          </p:cNvPr>
          <p:cNvGraphicFramePr>
            <a:graphicFrameLocks noGrp="1"/>
          </p:cNvGraphicFramePr>
          <p:nvPr>
            <p:extLst>
              <p:ext uri="{D42A27DB-BD31-4B8C-83A1-F6EECF244321}">
                <p14:modId xmlns:p14="http://schemas.microsoft.com/office/powerpoint/2010/main" val="1873161416"/>
              </p:ext>
            </p:extLst>
          </p:nvPr>
        </p:nvGraphicFramePr>
        <p:xfrm>
          <a:off x="677334" y="4507354"/>
          <a:ext cx="9049762" cy="1685850"/>
        </p:xfrm>
        <a:graphic>
          <a:graphicData uri="http://schemas.openxmlformats.org/drawingml/2006/table">
            <a:tbl>
              <a:tblPr firstRow="1" firstCol="1" bandRow="1">
                <a:tableStyleId>{69012ECD-51FC-41F1-AA8D-1B2483CD663E}</a:tableStyleId>
              </a:tblPr>
              <a:tblGrid>
                <a:gridCol w="896455">
                  <a:extLst>
                    <a:ext uri="{9D8B030D-6E8A-4147-A177-3AD203B41FA5}">
                      <a16:colId xmlns:a16="http://schemas.microsoft.com/office/drawing/2014/main" val="2094128380"/>
                    </a:ext>
                  </a:extLst>
                </a:gridCol>
                <a:gridCol w="1722801">
                  <a:extLst>
                    <a:ext uri="{9D8B030D-6E8A-4147-A177-3AD203B41FA5}">
                      <a16:colId xmlns:a16="http://schemas.microsoft.com/office/drawing/2014/main" val="1902079804"/>
                    </a:ext>
                  </a:extLst>
                </a:gridCol>
                <a:gridCol w="1457324">
                  <a:extLst>
                    <a:ext uri="{9D8B030D-6E8A-4147-A177-3AD203B41FA5}">
                      <a16:colId xmlns:a16="http://schemas.microsoft.com/office/drawing/2014/main" val="1592757680"/>
                    </a:ext>
                  </a:extLst>
                </a:gridCol>
                <a:gridCol w="1192780">
                  <a:extLst>
                    <a:ext uri="{9D8B030D-6E8A-4147-A177-3AD203B41FA5}">
                      <a16:colId xmlns:a16="http://schemas.microsoft.com/office/drawing/2014/main" val="2961728168"/>
                    </a:ext>
                  </a:extLst>
                </a:gridCol>
                <a:gridCol w="1854605">
                  <a:extLst>
                    <a:ext uri="{9D8B030D-6E8A-4147-A177-3AD203B41FA5}">
                      <a16:colId xmlns:a16="http://schemas.microsoft.com/office/drawing/2014/main" val="4223890317"/>
                    </a:ext>
                  </a:extLst>
                </a:gridCol>
                <a:gridCol w="1925797">
                  <a:extLst>
                    <a:ext uri="{9D8B030D-6E8A-4147-A177-3AD203B41FA5}">
                      <a16:colId xmlns:a16="http://schemas.microsoft.com/office/drawing/2014/main" val="3394197995"/>
                    </a:ext>
                  </a:extLst>
                </a:gridCol>
              </a:tblGrid>
              <a:tr h="280975">
                <a:tc>
                  <a:txBody>
                    <a:bodyPr/>
                    <a:lstStyle/>
                    <a:p>
                      <a:pPr algn="just">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Size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9076474"/>
                  </a:ext>
                </a:extLst>
              </a:tr>
              <a:tr h="280975">
                <a:tc>
                  <a:txBody>
                    <a:bodyPr/>
                    <a:lstStyle/>
                    <a:p>
                      <a:pPr>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saleid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Sales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7544075"/>
                  </a:ext>
                </a:extLst>
              </a:tr>
              <a:tr h="280975">
                <a:tc>
                  <a:txBody>
                    <a:bodyPr/>
                    <a:lstStyle/>
                    <a:p>
                      <a:pPr>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carid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Car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5929661"/>
                  </a:ext>
                </a:extLst>
              </a:tr>
              <a:tr h="280975">
                <a:tc>
                  <a:txBody>
                    <a:bodyPr/>
                    <a:lstStyle/>
                    <a:p>
                      <a:pPr>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User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3674945"/>
                  </a:ext>
                </a:extLst>
              </a:tr>
              <a:tr h="280975">
                <a:tc>
                  <a:txBody>
                    <a:bodyPr/>
                    <a:lstStyle/>
                    <a:p>
                      <a:pPr>
                        <a:lnSpc>
                          <a:spcPct val="107000"/>
                        </a:lnSpc>
                        <a:spcAft>
                          <a:spcPts val="0"/>
                        </a:spcAft>
                      </a:pPr>
                      <a:r>
                        <a:rPr lang="en-US"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km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Odometer reading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2918802"/>
                  </a:ext>
                </a:extLst>
              </a:tr>
              <a:tr h="280975">
                <a:tc>
                  <a:txBody>
                    <a:bodyPr/>
                    <a:lstStyle/>
                    <a:p>
                      <a:pPr>
                        <a:lnSpc>
                          <a:spcPct val="107000"/>
                        </a:lnSpc>
                        <a:spcAft>
                          <a:spcPts val="0"/>
                        </a:spcAft>
                      </a:pPr>
                      <a:r>
                        <a:rPr lang="en-US" sz="14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remarks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Remarks of  owner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2751508"/>
                  </a:ext>
                </a:extLst>
              </a:tr>
            </a:tbl>
          </a:graphicData>
        </a:graphic>
      </p:graphicFrame>
    </p:spTree>
    <p:extLst>
      <p:ext uri="{BB962C8B-B14F-4D97-AF65-F5344CB8AC3E}">
        <p14:creationId xmlns:p14="http://schemas.microsoft.com/office/powerpoint/2010/main" val="4054599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1BF1BD-70F6-4FF0-876B-3F25C1DB2649}"/>
              </a:ext>
            </a:extLst>
          </p:cNvPr>
          <p:cNvSpPr>
            <a:spLocks noGrp="1"/>
          </p:cNvSpPr>
          <p:nvPr>
            <p:ph idx="1"/>
          </p:nvPr>
        </p:nvSpPr>
        <p:spPr>
          <a:xfrm>
            <a:off x="677333" y="172279"/>
            <a:ext cx="10096683" cy="5869084"/>
          </a:xfrm>
        </p:spPr>
        <p:txBody>
          <a:bodyPr/>
          <a:lstStyle/>
          <a:p>
            <a:pPr marL="0" indent="0">
              <a:buNone/>
            </a:pPr>
            <a:r>
              <a:rPr lang="en-US" b="1" dirty="0"/>
              <a:t>Table No: 18</a:t>
            </a:r>
            <a:endParaRPr lang="en-IN" dirty="0"/>
          </a:p>
          <a:p>
            <a:pPr marL="0" indent="0">
              <a:buNone/>
            </a:pPr>
            <a:r>
              <a:rPr lang="en-US" b="1" dirty="0"/>
              <a:t>Table Name: </a:t>
            </a:r>
            <a:r>
              <a:rPr lang="en-US" b="1" dirty="0" err="1"/>
              <a:t>tbl_payment</a:t>
            </a:r>
            <a:endParaRPr lang="en-IN" dirty="0"/>
          </a:p>
          <a:p>
            <a:pPr marL="0" indent="0">
              <a:buNone/>
            </a:pPr>
            <a:r>
              <a:rPr lang="en-US" b="1" dirty="0"/>
              <a:t>Primary Key: </a:t>
            </a:r>
            <a:r>
              <a:rPr lang="en-US" b="1" dirty="0" err="1"/>
              <a:t>transaction_id</a:t>
            </a:r>
            <a:endParaRPr lang="en-IN" dirty="0"/>
          </a:p>
          <a:p>
            <a:pPr marL="0" indent="0">
              <a:buNone/>
            </a:pPr>
            <a:r>
              <a:rPr lang="en-US" b="1" dirty="0"/>
              <a:t>Foreign Key: </a:t>
            </a:r>
            <a:r>
              <a:rPr lang="en-US" b="1" dirty="0" err="1"/>
              <a:t>user_id</a:t>
            </a:r>
            <a:r>
              <a:rPr lang="en-US" b="1" dirty="0"/>
              <a:t>, </a:t>
            </a:r>
            <a:r>
              <a:rPr lang="en-US" b="1" dirty="0" err="1"/>
              <a:t>licenceno</a:t>
            </a:r>
            <a:endParaRPr lang="en-IN" dirty="0"/>
          </a:p>
          <a:p>
            <a:endParaRPr lang="en-IN" dirty="0"/>
          </a:p>
          <a:p>
            <a:endParaRPr lang="en-IN" dirty="0"/>
          </a:p>
          <a:p>
            <a:endParaRPr lang="en-IN" dirty="0"/>
          </a:p>
          <a:p>
            <a:endParaRPr lang="en-IN" dirty="0"/>
          </a:p>
          <a:p>
            <a:endParaRPr lang="en-IN" dirty="0"/>
          </a:p>
          <a:p>
            <a:endParaRPr lang="en-IN" dirty="0"/>
          </a:p>
        </p:txBody>
      </p:sp>
      <p:graphicFrame>
        <p:nvGraphicFramePr>
          <p:cNvPr id="4" name="Table 3">
            <a:extLst>
              <a:ext uri="{FF2B5EF4-FFF2-40B4-BE49-F238E27FC236}">
                <a16:creationId xmlns:a16="http://schemas.microsoft.com/office/drawing/2014/main" id="{075E7447-712C-4B13-8B92-63B653221F33}"/>
              </a:ext>
            </a:extLst>
          </p:cNvPr>
          <p:cNvGraphicFramePr>
            <a:graphicFrameLocks noGrp="1"/>
          </p:cNvGraphicFramePr>
          <p:nvPr>
            <p:extLst>
              <p:ext uri="{D42A27DB-BD31-4B8C-83A1-F6EECF244321}">
                <p14:modId xmlns:p14="http://schemas.microsoft.com/office/powerpoint/2010/main" val="990298821"/>
              </p:ext>
            </p:extLst>
          </p:nvPr>
        </p:nvGraphicFramePr>
        <p:xfrm>
          <a:off x="677333" y="1899300"/>
          <a:ext cx="8970249" cy="1943830"/>
        </p:xfrm>
        <a:graphic>
          <a:graphicData uri="http://schemas.openxmlformats.org/drawingml/2006/table">
            <a:tbl>
              <a:tblPr firstRow="1" firstCol="1" bandRow="1">
                <a:tableStyleId>{69012ECD-51FC-41F1-AA8D-1B2483CD663E}</a:tableStyleId>
              </a:tblPr>
              <a:tblGrid>
                <a:gridCol w="882575">
                  <a:extLst>
                    <a:ext uri="{9D8B030D-6E8A-4147-A177-3AD203B41FA5}">
                      <a16:colId xmlns:a16="http://schemas.microsoft.com/office/drawing/2014/main" val="142220388"/>
                    </a:ext>
                  </a:extLst>
                </a:gridCol>
                <a:gridCol w="1956577">
                  <a:extLst>
                    <a:ext uri="{9D8B030D-6E8A-4147-A177-3AD203B41FA5}">
                      <a16:colId xmlns:a16="http://schemas.microsoft.com/office/drawing/2014/main" val="1224949113"/>
                    </a:ext>
                  </a:extLst>
                </a:gridCol>
                <a:gridCol w="1267265">
                  <a:extLst>
                    <a:ext uri="{9D8B030D-6E8A-4147-A177-3AD203B41FA5}">
                      <a16:colId xmlns:a16="http://schemas.microsoft.com/office/drawing/2014/main" val="657911994"/>
                    </a:ext>
                  </a:extLst>
                </a:gridCol>
                <a:gridCol w="1131059">
                  <a:extLst>
                    <a:ext uri="{9D8B030D-6E8A-4147-A177-3AD203B41FA5}">
                      <a16:colId xmlns:a16="http://schemas.microsoft.com/office/drawing/2014/main" val="3746293854"/>
                    </a:ext>
                  </a:extLst>
                </a:gridCol>
                <a:gridCol w="2119471">
                  <a:extLst>
                    <a:ext uri="{9D8B030D-6E8A-4147-A177-3AD203B41FA5}">
                      <a16:colId xmlns:a16="http://schemas.microsoft.com/office/drawing/2014/main" val="3096193074"/>
                    </a:ext>
                  </a:extLst>
                </a:gridCol>
                <a:gridCol w="1613302">
                  <a:extLst>
                    <a:ext uri="{9D8B030D-6E8A-4147-A177-3AD203B41FA5}">
                      <a16:colId xmlns:a16="http://schemas.microsoft.com/office/drawing/2014/main" val="271006839"/>
                    </a:ext>
                  </a:extLst>
                </a:gridCol>
              </a:tblGrid>
              <a:tr h="277690">
                <a:tc>
                  <a:txBody>
                    <a:bodyPr/>
                    <a:lstStyle/>
                    <a:p>
                      <a:pPr algn="just">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3239518"/>
                  </a:ext>
                </a:extLst>
              </a:tr>
              <a:tr h="277690">
                <a:tc>
                  <a:txBody>
                    <a:bodyPr/>
                    <a:lstStyle/>
                    <a:p>
                      <a:pPr algn="just">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transaction_id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Transaction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5990859"/>
                  </a:ext>
                </a:extLst>
              </a:tr>
              <a:tr h="277690">
                <a:tc>
                  <a:txBody>
                    <a:bodyPr/>
                    <a:lstStyle/>
                    <a:p>
                      <a:pPr algn="just">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Paid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611746"/>
                  </a:ext>
                </a:extLst>
              </a:tr>
              <a:tr h="277690">
                <a:tc>
                  <a:txBody>
                    <a:bodyPr/>
                    <a:lstStyle/>
                    <a:p>
                      <a:pPr algn="just">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err="1">
                          <a:effectLst/>
                        </a:rPr>
                        <a:t>licenceno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Paid 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2013684"/>
                  </a:ext>
                </a:extLst>
              </a:tr>
              <a:tr h="277690">
                <a:tc>
                  <a:txBody>
                    <a:bodyPr/>
                    <a:lstStyle/>
                    <a:p>
                      <a:pPr algn="just">
                        <a:lnSpc>
                          <a:spcPct val="107000"/>
                        </a:lnSpc>
                        <a:spcAft>
                          <a:spcPts val="0"/>
                        </a:spcAft>
                      </a:pPr>
                      <a:r>
                        <a:rPr lang="en-US"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transaction_date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412418"/>
                  </a:ext>
                </a:extLst>
              </a:tr>
              <a:tr h="277690">
                <a:tc>
                  <a:txBody>
                    <a:bodyPr/>
                    <a:lstStyle/>
                    <a:p>
                      <a:pPr algn="just">
                        <a:lnSpc>
                          <a:spcPct val="107000"/>
                        </a:lnSpc>
                        <a:spcAft>
                          <a:spcPts val="0"/>
                        </a:spcAft>
                      </a:pPr>
                      <a:r>
                        <a:rPr lang="en-US" sz="14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amount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Amount paid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4390350"/>
                  </a:ext>
                </a:extLst>
              </a:tr>
              <a:tr h="277690">
                <a:tc>
                  <a:txBody>
                    <a:bodyPr/>
                    <a:lstStyle/>
                    <a:p>
                      <a:pPr algn="just">
                        <a:lnSpc>
                          <a:spcPct val="107000"/>
                        </a:lnSpc>
                        <a:spcAft>
                          <a:spcPts val="0"/>
                        </a:spcAft>
                      </a:pPr>
                      <a:r>
                        <a:rPr lang="en-US" sz="14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Payment status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2944143"/>
                  </a:ext>
                </a:extLst>
              </a:tr>
            </a:tbl>
          </a:graphicData>
        </a:graphic>
      </p:graphicFrame>
    </p:spTree>
    <p:extLst>
      <p:ext uri="{BB962C8B-B14F-4D97-AF65-F5344CB8AC3E}">
        <p14:creationId xmlns:p14="http://schemas.microsoft.com/office/powerpoint/2010/main" val="2798574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2183F-A808-447E-BE35-E7194F1FEB2D}"/>
              </a:ext>
            </a:extLst>
          </p:cNvPr>
          <p:cNvSpPr>
            <a:spLocks noGrp="1"/>
          </p:cNvSpPr>
          <p:nvPr>
            <p:ph idx="1"/>
          </p:nvPr>
        </p:nvSpPr>
        <p:spPr>
          <a:xfrm>
            <a:off x="677334" y="225287"/>
            <a:ext cx="8596668" cy="5816075"/>
          </a:xfrm>
        </p:spPr>
        <p:txBody>
          <a:bodyPr/>
          <a:lstStyle/>
          <a:p>
            <a:pPr marL="0" indent="0">
              <a:buNone/>
            </a:pPr>
            <a:r>
              <a:rPr lang="en-US" b="1" dirty="0"/>
              <a:t>Table No: 19</a:t>
            </a:r>
            <a:endParaRPr lang="en-IN" dirty="0"/>
          </a:p>
          <a:p>
            <a:pPr marL="0" indent="0">
              <a:buNone/>
            </a:pPr>
            <a:r>
              <a:rPr lang="en-US" b="1" dirty="0"/>
              <a:t>Table Name: </a:t>
            </a:r>
            <a:r>
              <a:rPr lang="en-US" b="1" dirty="0" err="1"/>
              <a:t>tbl_employee</a:t>
            </a:r>
            <a:endParaRPr lang="en-IN" dirty="0"/>
          </a:p>
          <a:p>
            <a:pPr marL="0" indent="0">
              <a:buNone/>
            </a:pPr>
            <a:r>
              <a:rPr lang="en-US" b="1" dirty="0"/>
              <a:t>Primary Key: </a:t>
            </a:r>
            <a:r>
              <a:rPr lang="en-US" b="1" dirty="0" err="1"/>
              <a:t>employee_id</a:t>
            </a:r>
            <a:endParaRPr lang="en-IN" dirty="0"/>
          </a:p>
          <a:p>
            <a:pPr marL="0" indent="0">
              <a:buNone/>
            </a:pPr>
            <a:r>
              <a:rPr lang="en-US" b="1" dirty="0"/>
              <a:t>Foreign Key: </a:t>
            </a:r>
            <a:r>
              <a:rPr lang="en-US" b="1" dirty="0" err="1"/>
              <a:t>licenceno</a:t>
            </a:r>
            <a:r>
              <a:rPr lang="en-US" b="1" dirty="0"/>
              <a:t>, </a:t>
            </a:r>
            <a:r>
              <a:rPr lang="en-US" b="1" dirty="0" err="1"/>
              <a:t>department_id</a:t>
            </a: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59423627-307A-4723-818E-736A861C3B79}"/>
              </a:ext>
            </a:extLst>
          </p:cNvPr>
          <p:cNvGraphicFramePr>
            <a:graphicFrameLocks noGrp="1"/>
          </p:cNvGraphicFramePr>
          <p:nvPr>
            <p:extLst>
              <p:ext uri="{D42A27DB-BD31-4B8C-83A1-F6EECF244321}">
                <p14:modId xmlns:p14="http://schemas.microsoft.com/office/powerpoint/2010/main" val="817402340"/>
              </p:ext>
            </p:extLst>
          </p:nvPr>
        </p:nvGraphicFramePr>
        <p:xfrm>
          <a:off x="782741" y="2207734"/>
          <a:ext cx="8334754" cy="2337762"/>
        </p:xfrm>
        <a:graphic>
          <a:graphicData uri="http://schemas.openxmlformats.org/drawingml/2006/table">
            <a:tbl>
              <a:tblPr firstRow="1" firstCol="1" bandRow="1">
                <a:tableStyleId>{69012ECD-51FC-41F1-AA8D-1B2483CD663E}</a:tableStyleId>
              </a:tblPr>
              <a:tblGrid>
                <a:gridCol w="796833">
                  <a:extLst>
                    <a:ext uri="{9D8B030D-6E8A-4147-A177-3AD203B41FA5}">
                      <a16:colId xmlns:a16="http://schemas.microsoft.com/office/drawing/2014/main" val="3730661513"/>
                    </a:ext>
                  </a:extLst>
                </a:gridCol>
                <a:gridCol w="1766492">
                  <a:extLst>
                    <a:ext uri="{9D8B030D-6E8A-4147-A177-3AD203B41FA5}">
                      <a16:colId xmlns:a16="http://schemas.microsoft.com/office/drawing/2014/main" val="1979990610"/>
                    </a:ext>
                  </a:extLst>
                </a:gridCol>
                <a:gridCol w="1144149">
                  <a:extLst>
                    <a:ext uri="{9D8B030D-6E8A-4147-A177-3AD203B41FA5}">
                      <a16:colId xmlns:a16="http://schemas.microsoft.com/office/drawing/2014/main" val="3729513710"/>
                    </a:ext>
                  </a:extLst>
                </a:gridCol>
                <a:gridCol w="1021175">
                  <a:extLst>
                    <a:ext uri="{9D8B030D-6E8A-4147-A177-3AD203B41FA5}">
                      <a16:colId xmlns:a16="http://schemas.microsoft.com/office/drawing/2014/main" val="2653567843"/>
                    </a:ext>
                  </a:extLst>
                </a:gridCol>
                <a:gridCol w="1913562">
                  <a:extLst>
                    <a:ext uri="{9D8B030D-6E8A-4147-A177-3AD203B41FA5}">
                      <a16:colId xmlns:a16="http://schemas.microsoft.com/office/drawing/2014/main" val="2332952616"/>
                    </a:ext>
                  </a:extLst>
                </a:gridCol>
                <a:gridCol w="1692543">
                  <a:extLst>
                    <a:ext uri="{9D8B030D-6E8A-4147-A177-3AD203B41FA5}">
                      <a16:colId xmlns:a16="http://schemas.microsoft.com/office/drawing/2014/main" val="3187553813"/>
                    </a:ext>
                  </a:extLst>
                </a:gridCol>
              </a:tblGrid>
              <a:tr h="255267">
                <a:tc>
                  <a:txBody>
                    <a:bodyPr/>
                    <a:lstStyle/>
                    <a:p>
                      <a:pPr algn="just">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0266679"/>
                  </a:ext>
                </a:extLst>
              </a:tr>
              <a:tr h="255267">
                <a:tc>
                  <a:txBody>
                    <a:bodyPr/>
                    <a:lstStyle/>
                    <a:p>
                      <a:pPr algn="just">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employee_id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Employee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8045505"/>
                  </a:ext>
                </a:extLst>
              </a:tr>
              <a:tr h="523987">
                <a:tc>
                  <a:txBody>
                    <a:bodyPr/>
                    <a:lstStyle/>
                    <a:p>
                      <a:pPr algn="just">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licenceno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Service center </a:t>
                      </a:r>
                      <a:r>
                        <a:rPr lang="en-US" sz="1400" dirty="0" err="1">
                          <a:effectLst/>
                        </a:rPr>
                        <a:t>licence</a:t>
                      </a:r>
                      <a:r>
                        <a:rPr lang="en-US" sz="1400" dirty="0">
                          <a:effectLst/>
                        </a:rPr>
                        <a:t> number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6989516"/>
                  </a:ext>
                </a:extLst>
              </a:tr>
              <a:tr h="255267">
                <a:tc>
                  <a:txBody>
                    <a:bodyPr/>
                    <a:lstStyle/>
                    <a:p>
                      <a:pPr algn="just">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department_id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Department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1073894"/>
                  </a:ext>
                </a:extLst>
              </a:tr>
              <a:tr h="523987">
                <a:tc>
                  <a:txBody>
                    <a:bodyPr/>
                    <a:lstStyle/>
                    <a:p>
                      <a:pPr algn="just">
                        <a:lnSpc>
                          <a:spcPct val="107000"/>
                        </a:lnSpc>
                        <a:spcAft>
                          <a:spcPts val="0"/>
                        </a:spcAft>
                      </a:pPr>
                      <a:r>
                        <a:rPr lang="en-US"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employee_fname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Employee first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9731757"/>
                  </a:ext>
                </a:extLst>
              </a:tr>
              <a:tr h="523987">
                <a:tc>
                  <a:txBody>
                    <a:bodyPr/>
                    <a:lstStyle/>
                    <a:p>
                      <a:pPr algn="just">
                        <a:lnSpc>
                          <a:spcPct val="107000"/>
                        </a:lnSpc>
                        <a:spcAft>
                          <a:spcPts val="0"/>
                        </a:spcAft>
                      </a:pPr>
                      <a:r>
                        <a:rPr lang="en-US" sz="1400" dirty="0">
                          <a:effectLst/>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err="1">
                          <a:effectLst/>
                        </a:rPr>
                        <a:t>employee_lname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Employee last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399991"/>
                  </a:ext>
                </a:extLst>
              </a:tr>
            </a:tbl>
          </a:graphicData>
        </a:graphic>
      </p:graphicFrame>
    </p:spTree>
    <p:extLst>
      <p:ext uri="{BB962C8B-B14F-4D97-AF65-F5344CB8AC3E}">
        <p14:creationId xmlns:p14="http://schemas.microsoft.com/office/powerpoint/2010/main" val="2380714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3B2AD-032D-457E-8DE2-8A70C7C1CEF8}"/>
              </a:ext>
            </a:extLst>
          </p:cNvPr>
          <p:cNvSpPr>
            <a:spLocks noGrp="1"/>
          </p:cNvSpPr>
          <p:nvPr>
            <p:ph idx="1"/>
          </p:nvPr>
        </p:nvSpPr>
        <p:spPr>
          <a:xfrm>
            <a:off x="677334" y="675861"/>
            <a:ext cx="8596668" cy="5365501"/>
          </a:xfrm>
        </p:spPr>
        <p:txBody>
          <a:bodyPr/>
          <a:lstStyle/>
          <a:p>
            <a:pPr marL="0" indent="0">
              <a:buNone/>
            </a:pPr>
            <a:r>
              <a:rPr lang="en-US" b="1" dirty="0"/>
              <a:t>Table No: 20</a:t>
            </a:r>
            <a:endParaRPr lang="en-IN" dirty="0"/>
          </a:p>
          <a:p>
            <a:pPr marL="0" indent="0">
              <a:buNone/>
            </a:pPr>
            <a:r>
              <a:rPr lang="en-US" b="1" dirty="0"/>
              <a:t>Table Name: </a:t>
            </a:r>
            <a:r>
              <a:rPr lang="en-US" b="1" dirty="0" err="1"/>
              <a:t>tbl_leave</a:t>
            </a:r>
            <a:endParaRPr lang="en-IN" dirty="0"/>
          </a:p>
          <a:p>
            <a:pPr marL="0" indent="0">
              <a:buNone/>
            </a:pPr>
            <a:r>
              <a:rPr lang="en-US" b="1" dirty="0"/>
              <a:t>Primary Key: </a:t>
            </a:r>
            <a:r>
              <a:rPr lang="en-US" b="1" dirty="0" err="1"/>
              <a:t>leave_id</a:t>
            </a:r>
            <a:endParaRPr lang="en-IN" dirty="0"/>
          </a:p>
          <a:p>
            <a:pPr marL="0" indent="0">
              <a:buNone/>
            </a:pPr>
            <a:r>
              <a:rPr lang="en-US" b="1" dirty="0"/>
              <a:t>Foreign Key: </a:t>
            </a:r>
            <a:r>
              <a:rPr lang="en-US" b="1" dirty="0" err="1"/>
              <a:t>employee_id</a:t>
            </a:r>
            <a:endParaRPr lang="en-IN" dirty="0"/>
          </a:p>
          <a:p>
            <a:endParaRPr lang="en-IN" dirty="0"/>
          </a:p>
        </p:txBody>
      </p:sp>
      <p:graphicFrame>
        <p:nvGraphicFramePr>
          <p:cNvPr id="4" name="Table 3">
            <a:extLst>
              <a:ext uri="{FF2B5EF4-FFF2-40B4-BE49-F238E27FC236}">
                <a16:creationId xmlns:a16="http://schemas.microsoft.com/office/drawing/2014/main" id="{22EE369E-88F9-49E0-B49A-2F7ABEA2E095}"/>
              </a:ext>
            </a:extLst>
          </p:cNvPr>
          <p:cNvGraphicFramePr>
            <a:graphicFrameLocks noGrp="1"/>
          </p:cNvGraphicFramePr>
          <p:nvPr>
            <p:extLst>
              <p:ext uri="{D42A27DB-BD31-4B8C-83A1-F6EECF244321}">
                <p14:modId xmlns:p14="http://schemas.microsoft.com/office/powerpoint/2010/main" val="3128264792"/>
              </p:ext>
            </p:extLst>
          </p:nvPr>
        </p:nvGraphicFramePr>
        <p:xfrm>
          <a:off x="677334" y="2702337"/>
          <a:ext cx="8095605" cy="1776900"/>
        </p:xfrm>
        <a:graphic>
          <a:graphicData uri="http://schemas.openxmlformats.org/drawingml/2006/table">
            <a:tbl>
              <a:tblPr firstRow="1" firstCol="1" bandRow="1">
                <a:tableStyleId>{69012ECD-51FC-41F1-AA8D-1B2483CD663E}</a:tableStyleId>
              </a:tblPr>
              <a:tblGrid>
                <a:gridCol w="773970">
                  <a:extLst>
                    <a:ext uri="{9D8B030D-6E8A-4147-A177-3AD203B41FA5}">
                      <a16:colId xmlns:a16="http://schemas.microsoft.com/office/drawing/2014/main" val="3480955643"/>
                    </a:ext>
                  </a:extLst>
                </a:gridCol>
                <a:gridCol w="1715806">
                  <a:extLst>
                    <a:ext uri="{9D8B030D-6E8A-4147-A177-3AD203B41FA5}">
                      <a16:colId xmlns:a16="http://schemas.microsoft.com/office/drawing/2014/main" val="1946090080"/>
                    </a:ext>
                  </a:extLst>
                </a:gridCol>
                <a:gridCol w="1111320">
                  <a:extLst>
                    <a:ext uri="{9D8B030D-6E8A-4147-A177-3AD203B41FA5}">
                      <a16:colId xmlns:a16="http://schemas.microsoft.com/office/drawing/2014/main" val="754116166"/>
                    </a:ext>
                  </a:extLst>
                </a:gridCol>
                <a:gridCol w="991875">
                  <a:extLst>
                    <a:ext uri="{9D8B030D-6E8A-4147-A177-3AD203B41FA5}">
                      <a16:colId xmlns:a16="http://schemas.microsoft.com/office/drawing/2014/main" val="3887878391"/>
                    </a:ext>
                  </a:extLst>
                </a:gridCol>
                <a:gridCol w="1858656">
                  <a:extLst>
                    <a:ext uri="{9D8B030D-6E8A-4147-A177-3AD203B41FA5}">
                      <a16:colId xmlns:a16="http://schemas.microsoft.com/office/drawing/2014/main" val="652628304"/>
                    </a:ext>
                  </a:extLst>
                </a:gridCol>
                <a:gridCol w="1643978">
                  <a:extLst>
                    <a:ext uri="{9D8B030D-6E8A-4147-A177-3AD203B41FA5}">
                      <a16:colId xmlns:a16="http://schemas.microsoft.com/office/drawing/2014/main" val="889302397"/>
                    </a:ext>
                  </a:extLst>
                </a:gridCol>
              </a:tblGrid>
              <a:tr h="355380">
                <a:tc>
                  <a:txBody>
                    <a:bodyPr/>
                    <a:lstStyle/>
                    <a:p>
                      <a:pPr algn="just">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Field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3538715"/>
                  </a:ext>
                </a:extLst>
              </a:tr>
              <a:tr h="355380">
                <a:tc>
                  <a:txBody>
                    <a:bodyPr/>
                    <a:lstStyle/>
                    <a:p>
                      <a:pPr algn="just">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err="1">
                          <a:effectLst/>
                        </a:rPr>
                        <a:t>leave_id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Leave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6625178"/>
                  </a:ext>
                </a:extLst>
              </a:tr>
              <a:tr h="355380">
                <a:tc>
                  <a:txBody>
                    <a:bodyPr/>
                    <a:lstStyle/>
                    <a:p>
                      <a:pPr algn="just">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employee_id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Employee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0338722"/>
                  </a:ext>
                </a:extLst>
              </a:tr>
              <a:tr h="355380">
                <a:tc>
                  <a:txBody>
                    <a:bodyPr/>
                    <a:lstStyle/>
                    <a:p>
                      <a:pPr algn="just">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Date of leave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0754689"/>
                  </a:ext>
                </a:extLst>
              </a:tr>
              <a:tr h="355380">
                <a:tc>
                  <a:txBody>
                    <a:bodyPr/>
                    <a:lstStyle/>
                    <a:p>
                      <a:pPr algn="just">
                        <a:lnSpc>
                          <a:spcPct val="107000"/>
                        </a:lnSpc>
                        <a:spcAft>
                          <a:spcPts val="0"/>
                        </a:spcAft>
                      </a:pPr>
                      <a:r>
                        <a:rPr lang="en-US"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reason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Leave reason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0474070"/>
                  </a:ext>
                </a:extLst>
              </a:tr>
            </a:tbl>
          </a:graphicData>
        </a:graphic>
      </p:graphicFrame>
    </p:spTree>
    <p:extLst>
      <p:ext uri="{BB962C8B-B14F-4D97-AF65-F5344CB8AC3E}">
        <p14:creationId xmlns:p14="http://schemas.microsoft.com/office/powerpoint/2010/main" val="4752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CFEC-A23B-4DC0-AEE1-8AF3BC4D03BC}"/>
              </a:ext>
            </a:extLst>
          </p:cNvPr>
          <p:cNvSpPr>
            <a:spLocks noGrp="1"/>
          </p:cNvSpPr>
          <p:nvPr>
            <p:ph type="title"/>
          </p:nvPr>
        </p:nvSpPr>
        <p:spPr>
          <a:xfrm>
            <a:off x="677334" y="156238"/>
            <a:ext cx="8596668" cy="758162"/>
          </a:xfrm>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6750C8F9-A554-464F-9E40-A3D1A349DFF1}"/>
              </a:ext>
            </a:extLst>
          </p:cNvPr>
          <p:cNvSpPr>
            <a:spLocks noGrp="1"/>
          </p:cNvSpPr>
          <p:nvPr>
            <p:ph idx="1"/>
          </p:nvPr>
        </p:nvSpPr>
        <p:spPr>
          <a:xfrm>
            <a:off x="677334" y="944217"/>
            <a:ext cx="9738875" cy="4969565"/>
          </a:xfrm>
        </p:spPr>
        <p:txBody>
          <a:bodyPr>
            <a:noAutofit/>
          </a:bodyPr>
          <a:lstStyle/>
          <a:p>
            <a:pPr algn="just"/>
            <a:r>
              <a:rPr lang="en-IN" sz="2400" dirty="0">
                <a:latin typeface="Times New Roman" panose="02020603050405020304" pitchFamily="18" charset="0"/>
                <a:cs typeface="Times New Roman" panose="02020603050405020304" pitchFamily="18" charset="0"/>
              </a:rPr>
              <a:t>This project is intended to design and develop a website for car service and sales. The project provides the facility for sales of used cars with cent percent quality assurance.</a:t>
            </a:r>
          </a:p>
          <a:p>
            <a:pPr algn="just"/>
            <a:r>
              <a:rPr lang="en-IN" sz="2400" dirty="0">
                <a:latin typeface="Times New Roman" panose="02020603050405020304" pitchFamily="18" charset="0"/>
                <a:cs typeface="Times New Roman" panose="02020603050405020304" pitchFamily="18" charset="0"/>
              </a:rPr>
              <a:t> The registered customers can find the nearby service centres and book services. The registered customers can sell their used cars through the site. The site includes the facility of selling only the cars that have serviced in the registered service centres. </a:t>
            </a:r>
          </a:p>
          <a:p>
            <a:pPr algn="just"/>
            <a:r>
              <a:rPr lang="en-IN" sz="2400" dirty="0">
                <a:latin typeface="Times New Roman" panose="02020603050405020304" pitchFamily="18" charset="0"/>
                <a:cs typeface="Times New Roman" panose="02020603050405020304" pitchFamily="18" charset="0"/>
              </a:rPr>
              <a:t>The main advantage of the proposed system is that it avails the full service history of the cars for the interested buyers, so that they can chose the best of them. This facility ensures the descent deal for the sellers too. The registered service centres can provide the complete history of their servicing that has done in their centre.</a:t>
            </a:r>
          </a:p>
        </p:txBody>
      </p:sp>
    </p:spTree>
    <p:extLst>
      <p:ext uri="{BB962C8B-B14F-4D97-AF65-F5344CB8AC3E}">
        <p14:creationId xmlns:p14="http://schemas.microsoft.com/office/powerpoint/2010/main" val="3799605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69B7D-FD13-48C9-B4D7-AE0D9BB27821}"/>
              </a:ext>
            </a:extLst>
          </p:cNvPr>
          <p:cNvSpPr>
            <a:spLocks noGrp="1"/>
          </p:cNvSpPr>
          <p:nvPr>
            <p:ph type="title"/>
          </p:nvPr>
        </p:nvSpPr>
        <p:spPr>
          <a:xfrm>
            <a:off x="677334" y="609600"/>
            <a:ext cx="8596668" cy="781878"/>
          </a:xfrm>
        </p:spPr>
        <p:txBody>
          <a:bodyPr/>
          <a:lstStyle/>
          <a:p>
            <a:pPr algn="ctr"/>
            <a:r>
              <a:rPr lang="en-GB" b="1" dirty="0"/>
              <a:t>UML - Diagrams</a:t>
            </a:r>
            <a:endParaRPr lang="en-IN" dirty="0"/>
          </a:p>
        </p:txBody>
      </p:sp>
      <p:sp>
        <p:nvSpPr>
          <p:cNvPr id="3" name="Content Placeholder 2">
            <a:extLst>
              <a:ext uri="{FF2B5EF4-FFF2-40B4-BE49-F238E27FC236}">
                <a16:creationId xmlns:a16="http://schemas.microsoft.com/office/drawing/2014/main" id="{E1A5CE13-85F4-4112-B4AF-9FBD03872BCA}"/>
              </a:ext>
            </a:extLst>
          </p:cNvPr>
          <p:cNvSpPr>
            <a:spLocks noGrp="1"/>
          </p:cNvSpPr>
          <p:nvPr>
            <p:ph idx="1"/>
          </p:nvPr>
        </p:nvSpPr>
        <p:spPr>
          <a:xfrm>
            <a:off x="677334" y="1391479"/>
            <a:ext cx="8596668" cy="4649884"/>
          </a:xfrm>
        </p:spPr>
        <p:txBody>
          <a:bodyPr/>
          <a:lstStyle/>
          <a:p>
            <a:pPr marL="0" indent="0" algn="ctr">
              <a:buNone/>
            </a:pPr>
            <a:r>
              <a:rPr lang="en-GB" sz="2800" b="1" dirty="0">
                <a:solidFill>
                  <a:srgbClr val="7030A0"/>
                </a:solidFill>
                <a:latin typeface="Times New Roman" panose="02020603050405020304" pitchFamily="18" charset="0"/>
                <a:cs typeface="Times New Roman" panose="02020603050405020304" pitchFamily="18" charset="0"/>
              </a:rPr>
              <a:t>Structural Diagrams</a:t>
            </a:r>
            <a:endParaRPr lang="en-IN" sz="2800" dirty="0">
              <a:solidFill>
                <a:srgbClr val="7030A0"/>
              </a:solidFill>
              <a:latin typeface="Times New Roman" panose="02020603050405020304" pitchFamily="18" charset="0"/>
              <a:cs typeface="Times New Roman" panose="02020603050405020304" pitchFamily="18" charset="0"/>
            </a:endParaRPr>
          </a:p>
          <a:p>
            <a:pPr marL="0" indent="0">
              <a:buNone/>
            </a:pPr>
            <a:r>
              <a:rPr lang="pt-BR" sz="2400" b="1" dirty="0">
                <a:solidFill>
                  <a:schemeClr val="accent5">
                    <a:lumMod val="50000"/>
                  </a:schemeClr>
                </a:solidFill>
                <a:latin typeface="Times New Roman" panose="02020603050405020304" pitchFamily="18" charset="0"/>
                <a:cs typeface="Times New Roman" panose="02020603050405020304" pitchFamily="18" charset="0"/>
              </a:rPr>
              <a:t>1. Class diagram</a:t>
            </a:r>
            <a:endParaRPr lang="en-IN" sz="2400" b="1" dirty="0">
              <a:solidFill>
                <a:schemeClr val="accent5">
                  <a:lumMod val="50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descr="E:\Main-Project\Project Documentation\Diagrams\classdiagram.png">
            <a:extLst>
              <a:ext uri="{FF2B5EF4-FFF2-40B4-BE49-F238E27FC236}">
                <a16:creationId xmlns:a16="http://schemas.microsoft.com/office/drawing/2014/main" id="{DFE020E9-C823-4370-A0BC-2D27479846E7}"/>
              </a:ext>
            </a:extLst>
          </p:cNvPr>
          <p:cNvPicPr/>
          <p:nvPr/>
        </p:nvPicPr>
        <p:blipFill>
          <a:blip r:embed="rId2"/>
          <a:srcRect/>
          <a:stretch>
            <a:fillRect/>
          </a:stretch>
        </p:blipFill>
        <p:spPr bwMode="auto">
          <a:xfrm>
            <a:off x="1151613" y="2515427"/>
            <a:ext cx="8986300" cy="3938381"/>
          </a:xfrm>
          <a:prstGeom prst="rect">
            <a:avLst/>
          </a:prstGeom>
          <a:noFill/>
          <a:ln w="9525">
            <a:noFill/>
            <a:miter lim="800000"/>
            <a:headEnd/>
            <a:tailEnd/>
          </a:ln>
        </p:spPr>
      </p:pic>
    </p:spTree>
    <p:extLst>
      <p:ext uri="{BB962C8B-B14F-4D97-AF65-F5344CB8AC3E}">
        <p14:creationId xmlns:p14="http://schemas.microsoft.com/office/powerpoint/2010/main" val="626907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B68A9D-7177-4ECC-A9C2-1B8120F2D863}"/>
              </a:ext>
            </a:extLst>
          </p:cNvPr>
          <p:cNvSpPr>
            <a:spLocks noGrp="1"/>
          </p:cNvSpPr>
          <p:nvPr>
            <p:ph idx="1"/>
          </p:nvPr>
        </p:nvSpPr>
        <p:spPr>
          <a:xfrm>
            <a:off x="677334" y="318053"/>
            <a:ext cx="8596668" cy="5723310"/>
          </a:xfrm>
        </p:spPr>
        <p:txBody>
          <a:bodyPr/>
          <a:lstStyle/>
          <a:p>
            <a:pPr marL="0" indent="0">
              <a:buNone/>
            </a:pPr>
            <a:r>
              <a:rPr lang="en-US" sz="2400" dirty="0">
                <a:solidFill>
                  <a:schemeClr val="accent5">
                    <a:lumMod val="50000"/>
                  </a:schemeClr>
                </a:solidFill>
                <a:latin typeface="Times New Roman" panose="02020603050405020304" pitchFamily="18" charset="0"/>
                <a:cs typeface="Times New Roman" panose="02020603050405020304" pitchFamily="18" charset="0"/>
              </a:rPr>
              <a:t>2. </a:t>
            </a:r>
            <a:r>
              <a:rPr lang="pt-BR" sz="2400" dirty="0">
                <a:solidFill>
                  <a:schemeClr val="accent5">
                    <a:lumMod val="50000"/>
                  </a:schemeClr>
                </a:solidFill>
                <a:latin typeface="Times New Roman" panose="02020603050405020304" pitchFamily="18" charset="0"/>
                <a:cs typeface="Times New Roman" panose="02020603050405020304" pitchFamily="18" charset="0"/>
              </a:rPr>
              <a:t>Object diagram</a:t>
            </a:r>
            <a:endParaRPr lang="en-IN" sz="2400" dirty="0">
              <a:solidFill>
                <a:schemeClr val="accent5">
                  <a:lumMod val="50000"/>
                </a:schemeClr>
              </a:solidFill>
              <a:latin typeface="Times New Roman" panose="02020603050405020304" pitchFamily="18" charset="0"/>
              <a:cs typeface="Times New Roman" panose="02020603050405020304" pitchFamily="18" charset="0"/>
            </a:endParaRPr>
          </a:p>
          <a:p>
            <a:endParaRPr lang="en-IN" dirty="0"/>
          </a:p>
        </p:txBody>
      </p:sp>
      <p:pic>
        <p:nvPicPr>
          <p:cNvPr id="4" name="Picture 3" descr="E:\Main-Project\Project Documentation\Diagrams\object diagram.png">
            <a:extLst>
              <a:ext uri="{FF2B5EF4-FFF2-40B4-BE49-F238E27FC236}">
                <a16:creationId xmlns:a16="http://schemas.microsoft.com/office/drawing/2014/main" id="{B7D13C47-965C-4640-BE86-59E9281C74E4}"/>
              </a:ext>
            </a:extLst>
          </p:cNvPr>
          <p:cNvPicPr/>
          <p:nvPr/>
        </p:nvPicPr>
        <p:blipFill>
          <a:blip r:embed="rId2"/>
          <a:srcRect/>
          <a:stretch>
            <a:fillRect/>
          </a:stretch>
        </p:blipFill>
        <p:spPr bwMode="auto">
          <a:xfrm>
            <a:off x="1136373" y="1129057"/>
            <a:ext cx="7477540" cy="4387850"/>
          </a:xfrm>
          <a:prstGeom prst="rect">
            <a:avLst/>
          </a:prstGeom>
          <a:noFill/>
          <a:ln w="9525">
            <a:noFill/>
            <a:miter lim="800000"/>
            <a:headEnd/>
            <a:tailEnd/>
          </a:ln>
        </p:spPr>
      </p:pic>
    </p:spTree>
    <p:extLst>
      <p:ext uri="{BB962C8B-B14F-4D97-AF65-F5344CB8AC3E}">
        <p14:creationId xmlns:p14="http://schemas.microsoft.com/office/powerpoint/2010/main" val="3504042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0C69D-82B4-4A2A-8367-1D6E71681640}"/>
              </a:ext>
            </a:extLst>
          </p:cNvPr>
          <p:cNvSpPr>
            <a:spLocks noGrp="1"/>
          </p:cNvSpPr>
          <p:nvPr>
            <p:ph idx="1"/>
          </p:nvPr>
        </p:nvSpPr>
        <p:spPr>
          <a:xfrm>
            <a:off x="677334" y="172279"/>
            <a:ext cx="8596668" cy="5869084"/>
          </a:xfrm>
        </p:spPr>
        <p:txBody>
          <a:bodyPr/>
          <a:lstStyle/>
          <a:p>
            <a:pPr marL="0" indent="0">
              <a:buNone/>
            </a:pPr>
            <a:r>
              <a:rPr lang="pt-BR" sz="2400" dirty="0">
                <a:solidFill>
                  <a:schemeClr val="accent5">
                    <a:lumMod val="50000"/>
                  </a:schemeClr>
                </a:solidFill>
                <a:latin typeface="Times New Roman" panose="02020603050405020304" pitchFamily="18" charset="0"/>
                <a:cs typeface="Times New Roman" panose="02020603050405020304" pitchFamily="18" charset="0"/>
              </a:rPr>
              <a:t>3. Deployment diagram</a:t>
            </a:r>
          </a:p>
          <a:p>
            <a:pPr marL="0" indent="0">
              <a:buNone/>
            </a:pPr>
            <a:endParaRPr lang="en-IN" dirty="0">
              <a:solidFill>
                <a:schemeClr val="accent5">
                  <a:lumMod val="50000"/>
                </a:schemeClr>
              </a:solidFill>
            </a:endParaRPr>
          </a:p>
        </p:txBody>
      </p:sp>
      <p:pic>
        <p:nvPicPr>
          <p:cNvPr id="4" name="Content Placeholder 3">
            <a:extLst>
              <a:ext uri="{FF2B5EF4-FFF2-40B4-BE49-F238E27FC236}">
                <a16:creationId xmlns:a16="http://schemas.microsoft.com/office/drawing/2014/main" id="{8DF528FB-3E38-4B0F-8240-EE2F42445952}"/>
              </a:ext>
            </a:extLst>
          </p:cNvPr>
          <p:cNvPicPr/>
          <p:nvPr/>
        </p:nvPicPr>
        <p:blipFill rotWithShape="1">
          <a:blip r:embed="rId2">
            <a:extLst>
              <a:ext uri="{28A0092B-C50C-407E-A947-70E740481C1C}">
                <a14:useLocalDpi xmlns:a14="http://schemas.microsoft.com/office/drawing/2010/main" val="0"/>
              </a:ext>
            </a:extLst>
          </a:blip>
          <a:srcRect t="15420" r="962"/>
          <a:stretch/>
        </p:blipFill>
        <p:spPr bwMode="auto">
          <a:xfrm>
            <a:off x="1456497" y="951782"/>
            <a:ext cx="5886450" cy="37617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68068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5A13FE-3339-459E-83D6-7B1CF811388D}"/>
              </a:ext>
            </a:extLst>
          </p:cNvPr>
          <p:cNvSpPr>
            <a:spLocks noGrp="1"/>
          </p:cNvSpPr>
          <p:nvPr>
            <p:ph idx="1"/>
          </p:nvPr>
        </p:nvSpPr>
        <p:spPr>
          <a:xfrm>
            <a:off x="677334" y="198783"/>
            <a:ext cx="8596668" cy="6467060"/>
          </a:xfrm>
        </p:spPr>
        <p:txBody>
          <a:bodyPr/>
          <a:lstStyle/>
          <a:p>
            <a:pPr marL="0" indent="0" algn="ctr">
              <a:buNone/>
            </a:pPr>
            <a:r>
              <a:rPr lang="en-GB" sz="2800" b="1" dirty="0">
                <a:solidFill>
                  <a:srgbClr val="7030A0"/>
                </a:solidFill>
                <a:latin typeface="Times New Roman" panose="02020603050405020304" pitchFamily="18" charset="0"/>
                <a:cs typeface="Times New Roman" panose="02020603050405020304" pitchFamily="18" charset="0"/>
              </a:rPr>
              <a:t>Behavioural Diagrams</a:t>
            </a:r>
            <a:endParaRPr lang="en-IN" sz="2800" dirty="0">
              <a:solidFill>
                <a:srgbClr val="7030A0"/>
              </a:solidFill>
              <a:latin typeface="Times New Roman" panose="02020603050405020304" pitchFamily="18" charset="0"/>
              <a:cs typeface="Times New Roman" panose="02020603050405020304" pitchFamily="18" charset="0"/>
            </a:endParaRPr>
          </a:p>
          <a:p>
            <a:pPr marL="0" indent="0">
              <a:buNone/>
            </a:pPr>
            <a:r>
              <a:rPr lang="en-IN" sz="2400" dirty="0">
                <a:solidFill>
                  <a:schemeClr val="accent6">
                    <a:lumMod val="50000"/>
                  </a:schemeClr>
                </a:solidFill>
                <a:latin typeface="Times New Roman" panose="02020603050405020304" pitchFamily="18" charset="0"/>
                <a:cs typeface="Times New Roman" panose="02020603050405020304" pitchFamily="18" charset="0"/>
              </a:rPr>
              <a:t>1. </a:t>
            </a:r>
            <a:r>
              <a:rPr lang="en-GB" sz="2400" b="1" dirty="0">
                <a:solidFill>
                  <a:schemeClr val="accent6">
                    <a:lumMod val="50000"/>
                  </a:schemeClr>
                </a:solidFill>
                <a:latin typeface="Times New Roman" panose="02020603050405020304" pitchFamily="18" charset="0"/>
                <a:cs typeface="Times New Roman" panose="02020603050405020304" pitchFamily="18" charset="0"/>
              </a:rPr>
              <a:t>Behavioural Diagrams</a:t>
            </a:r>
            <a:endParaRPr lang="en-IN" sz="2400" dirty="0">
              <a:solidFill>
                <a:schemeClr val="accent6">
                  <a:lumMod val="50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descr="E:\Main-Project\Project Documentation\Diagrams\usecase.png">
            <a:extLst>
              <a:ext uri="{FF2B5EF4-FFF2-40B4-BE49-F238E27FC236}">
                <a16:creationId xmlns:a16="http://schemas.microsoft.com/office/drawing/2014/main" id="{2B0736AF-7948-4E55-AF1D-56725E49CB78}"/>
              </a:ext>
            </a:extLst>
          </p:cNvPr>
          <p:cNvPicPr/>
          <p:nvPr/>
        </p:nvPicPr>
        <p:blipFill>
          <a:blip r:embed="rId2"/>
          <a:srcRect/>
          <a:stretch>
            <a:fillRect/>
          </a:stretch>
        </p:blipFill>
        <p:spPr bwMode="auto">
          <a:xfrm>
            <a:off x="1815549" y="1152939"/>
            <a:ext cx="4280451" cy="5406887"/>
          </a:xfrm>
          <a:prstGeom prst="rect">
            <a:avLst/>
          </a:prstGeom>
          <a:noFill/>
          <a:ln w="9525">
            <a:noFill/>
            <a:miter lim="800000"/>
            <a:headEnd/>
            <a:tailEnd/>
          </a:ln>
        </p:spPr>
      </p:pic>
    </p:spTree>
    <p:extLst>
      <p:ext uri="{BB962C8B-B14F-4D97-AF65-F5344CB8AC3E}">
        <p14:creationId xmlns:p14="http://schemas.microsoft.com/office/powerpoint/2010/main" val="3506726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D34435-1D7D-4031-8B3D-2917D7E806F0}"/>
              </a:ext>
            </a:extLst>
          </p:cNvPr>
          <p:cNvSpPr>
            <a:spLocks noGrp="1"/>
          </p:cNvSpPr>
          <p:nvPr>
            <p:ph idx="1"/>
          </p:nvPr>
        </p:nvSpPr>
        <p:spPr>
          <a:xfrm>
            <a:off x="677334" y="172279"/>
            <a:ext cx="8596668" cy="5869084"/>
          </a:xfrm>
        </p:spPr>
        <p:txBody>
          <a:bodyPr/>
          <a:lstStyle/>
          <a:p>
            <a:pPr marL="0" indent="0">
              <a:buNone/>
            </a:pPr>
            <a:r>
              <a:rPr lang="en-US" dirty="0">
                <a:solidFill>
                  <a:schemeClr val="accent6">
                    <a:lumMod val="50000"/>
                  </a:schemeClr>
                </a:solidFill>
              </a:rPr>
              <a:t>2</a:t>
            </a:r>
            <a:r>
              <a:rPr lang="en-US" sz="2400" dirty="0">
                <a:solidFill>
                  <a:schemeClr val="accent6">
                    <a:lumMod val="50000"/>
                  </a:schemeClr>
                </a:solidFill>
              </a:rPr>
              <a:t>. </a:t>
            </a:r>
            <a:r>
              <a:rPr lang="en-GB" sz="2400" dirty="0">
                <a:solidFill>
                  <a:schemeClr val="accent6">
                    <a:lumMod val="50000"/>
                  </a:schemeClr>
                </a:solidFill>
              </a:rPr>
              <a:t>Sequence diagram</a:t>
            </a:r>
            <a:endParaRPr lang="en-IN" sz="2400" dirty="0">
              <a:solidFill>
                <a:schemeClr val="accent6">
                  <a:lumMod val="50000"/>
                </a:schemeClr>
              </a:solidFill>
            </a:endParaRPr>
          </a:p>
          <a:p>
            <a:pPr marL="0" indent="0">
              <a:buNone/>
            </a:pPr>
            <a:endParaRPr lang="en-IN" dirty="0"/>
          </a:p>
        </p:txBody>
      </p:sp>
      <p:pic>
        <p:nvPicPr>
          <p:cNvPr id="4" name="Picture 3" descr="E:\Main-Project\Project Documentation\Diagrams\Sequence diagram.png">
            <a:extLst>
              <a:ext uri="{FF2B5EF4-FFF2-40B4-BE49-F238E27FC236}">
                <a16:creationId xmlns:a16="http://schemas.microsoft.com/office/drawing/2014/main" id="{66F1AB23-C362-4001-8B19-A5616CD74661}"/>
              </a:ext>
            </a:extLst>
          </p:cNvPr>
          <p:cNvPicPr/>
          <p:nvPr/>
        </p:nvPicPr>
        <p:blipFill>
          <a:blip r:embed="rId2"/>
          <a:srcRect/>
          <a:stretch>
            <a:fillRect/>
          </a:stretch>
        </p:blipFill>
        <p:spPr bwMode="auto">
          <a:xfrm>
            <a:off x="1077580" y="1144671"/>
            <a:ext cx="6485255" cy="3924300"/>
          </a:xfrm>
          <a:prstGeom prst="rect">
            <a:avLst/>
          </a:prstGeom>
          <a:noFill/>
          <a:ln w="9525">
            <a:noFill/>
            <a:miter lim="800000"/>
            <a:headEnd/>
            <a:tailEnd/>
          </a:ln>
        </p:spPr>
      </p:pic>
    </p:spTree>
    <p:extLst>
      <p:ext uri="{BB962C8B-B14F-4D97-AF65-F5344CB8AC3E}">
        <p14:creationId xmlns:p14="http://schemas.microsoft.com/office/powerpoint/2010/main" val="2269083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79B59E-CEAE-4846-BEF0-4F43B0D2F980}"/>
              </a:ext>
            </a:extLst>
          </p:cNvPr>
          <p:cNvSpPr>
            <a:spLocks noGrp="1"/>
          </p:cNvSpPr>
          <p:nvPr>
            <p:ph idx="1"/>
          </p:nvPr>
        </p:nvSpPr>
        <p:spPr>
          <a:xfrm>
            <a:off x="677334" y="238539"/>
            <a:ext cx="8596668" cy="5789571"/>
          </a:xfrm>
        </p:spPr>
        <p:txBody>
          <a:bodyPr/>
          <a:lstStyle/>
          <a:p>
            <a:pPr marL="0" indent="0">
              <a:buNone/>
            </a:pPr>
            <a:r>
              <a:rPr lang="en-GB" sz="2400" dirty="0">
                <a:solidFill>
                  <a:schemeClr val="accent6">
                    <a:lumMod val="50000"/>
                  </a:schemeClr>
                </a:solidFill>
                <a:latin typeface="Times New Roman" panose="02020603050405020304" pitchFamily="18" charset="0"/>
                <a:cs typeface="Times New Roman" panose="02020603050405020304" pitchFamily="18" charset="0"/>
              </a:rPr>
              <a:t>3. Collaboration diagram</a:t>
            </a:r>
            <a:endParaRPr lang="en-IN" sz="2400" dirty="0">
              <a:solidFill>
                <a:schemeClr val="accent6">
                  <a:lumMod val="50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descr="E:\Main-Project\Project Documentation\Diagrams\Collaboration diagram.png">
            <a:extLst>
              <a:ext uri="{FF2B5EF4-FFF2-40B4-BE49-F238E27FC236}">
                <a16:creationId xmlns:a16="http://schemas.microsoft.com/office/drawing/2014/main" id="{0BA6CC57-D512-4C63-80BC-4D5D8F4F13A8}"/>
              </a:ext>
            </a:extLst>
          </p:cNvPr>
          <p:cNvPicPr/>
          <p:nvPr/>
        </p:nvPicPr>
        <p:blipFill>
          <a:blip r:embed="rId2"/>
          <a:srcRect/>
          <a:stretch>
            <a:fillRect/>
          </a:stretch>
        </p:blipFill>
        <p:spPr bwMode="auto">
          <a:xfrm>
            <a:off x="1715328" y="952099"/>
            <a:ext cx="3280742" cy="4362450"/>
          </a:xfrm>
          <a:prstGeom prst="rect">
            <a:avLst/>
          </a:prstGeom>
          <a:noFill/>
          <a:ln w="9525">
            <a:noFill/>
            <a:miter lim="800000"/>
            <a:headEnd/>
            <a:tailEnd/>
          </a:ln>
        </p:spPr>
      </p:pic>
    </p:spTree>
    <p:extLst>
      <p:ext uri="{BB962C8B-B14F-4D97-AF65-F5344CB8AC3E}">
        <p14:creationId xmlns:p14="http://schemas.microsoft.com/office/powerpoint/2010/main" val="767186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13A1F-66A4-40A0-A36E-DFE9545021C9}"/>
              </a:ext>
            </a:extLst>
          </p:cNvPr>
          <p:cNvSpPr>
            <a:spLocks noGrp="1"/>
          </p:cNvSpPr>
          <p:nvPr>
            <p:ph idx="1"/>
          </p:nvPr>
        </p:nvSpPr>
        <p:spPr>
          <a:xfrm>
            <a:off x="677334" y="265043"/>
            <a:ext cx="8596668" cy="5776319"/>
          </a:xfrm>
        </p:spPr>
        <p:txBody>
          <a:bodyPr/>
          <a:lstStyle/>
          <a:p>
            <a:pPr marL="0" indent="0">
              <a:buNone/>
            </a:pPr>
            <a:r>
              <a:rPr lang="en-GB" sz="2400" dirty="0">
                <a:solidFill>
                  <a:schemeClr val="accent6">
                    <a:lumMod val="50000"/>
                  </a:schemeClr>
                </a:solidFill>
                <a:latin typeface="Times New Roman" panose="02020603050405020304" pitchFamily="18" charset="0"/>
                <a:cs typeface="Times New Roman" panose="02020603050405020304" pitchFamily="18" charset="0"/>
              </a:rPr>
              <a:t>4. State chart diagram</a:t>
            </a:r>
            <a:endParaRPr lang="en-IN" sz="2400" dirty="0">
              <a:solidFill>
                <a:schemeClr val="accent6">
                  <a:lumMod val="50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descr="E:\Main-Project\Project Documentation\Diagrams\statechart.png">
            <a:extLst>
              <a:ext uri="{FF2B5EF4-FFF2-40B4-BE49-F238E27FC236}">
                <a16:creationId xmlns:a16="http://schemas.microsoft.com/office/drawing/2014/main" id="{52444B87-4945-459D-8FCA-1BA02333DD3D}"/>
              </a:ext>
            </a:extLst>
          </p:cNvPr>
          <p:cNvPicPr/>
          <p:nvPr/>
        </p:nvPicPr>
        <p:blipFill>
          <a:blip r:embed="rId2"/>
          <a:srcRect/>
          <a:stretch>
            <a:fillRect/>
          </a:stretch>
        </p:blipFill>
        <p:spPr bwMode="auto">
          <a:xfrm>
            <a:off x="1152483" y="995776"/>
            <a:ext cx="6666300" cy="3867772"/>
          </a:xfrm>
          <a:prstGeom prst="rect">
            <a:avLst/>
          </a:prstGeom>
          <a:noFill/>
          <a:ln w="9525">
            <a:noFill/>
            <a:miter lim="800000"/>
            <a:headEnd/>
            <a:tailEnd/>
          </a:ln>
        </p:spPr>
      </p:pic>
    </p:spTree>
    <p:extLst>
      <p:ext uri="{BB962C8B-B14F-4D97-AF65-F5344CB8AC3E}">
        <p14:creationId xmlns:p14="http://schemas.microsoft.com/office/powerpoint/2010/main" val="3387477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56ED7C-6B75-45DF-9FA3-E893626AFECC}"/>
              </a:ext>
            </a:extLst>
          </p:cNvPr>
          <p:cNvSpPr>
            <a:spLocks noGrp="1"/>
          </p:cNvSpPr>
          <p:nvPr>
            <p:ph idx="1"/>
          </p:nvPr>
        </p:nvSpPr>
        <p:spPr>
          <a:xfrm>
            <a:off x="677334" y="357809"/>
            <a:ext cx="8596668" cy="5683553"/>
          </a:xfrm>
        </p:spPr>
        <p:txBody>
          <a:bodyPr/>
          <a:lstStyle/>
          <a:p>
            <a:pPr marL="0" indent="0">
              <a:buNone/>
            </a:pPr>
            <a:r>
              <a:rPr lang="en-GB" sz="2400" dirty="0">
                <a:solidFill>
                  <a:schemeClr val="accent6">
                    <a:lumMod val="50000"/>
                  </a:schemeClr>
                </a:solidFill>
                <a:latin typeface="Times New Roman" panose="02020603050405020304" pitchFamily="18" charset="0"/>
                <a:cs typeface="Times New Roman" panose="02020603050405020304" pitchFamily="18" charset="0"/>
              </a:rPr>
              <a:t>5. Activity diagram</a:t>
            </a:r>
            <a:endParaRPr lang="en-IN" sz="2400" dirty="0">
              <a:solidFill>
                <a:schemeClr val="accent6">
                  <a:lumMod val="50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descr="C:\Users\Timin\Desktop\Activity diagram.png">
            <a:extLst>
              <a:ext uri="{FF2B5EF4-FFF2-40B4-BE49-F238E27FC236}">
                <a16:creationId xmlns:a16="http://schemas.microsoft.com/office/drawing/2014/main" id="{7694EFD3-A7E5-4905-A688-1A80E1B1D16F}"/>
              </a:ext>
            </a:extLst>
          </p:cNvPr>
          <p:cNvPicPr/>
          <p:nvPr/>
        </p:nvPicPr>
        <p:blipFill>
          <a:blip r:embed="rId2"/>
          <a:srcRect/>
          <a:stretch>
            <a:fillRect/>
          </a:stretch>
        </p:blipFill>
        <p:spPr bwMode="auto">
          <a:xfrm>
            <a:off x="964094" y="816637"/>
            <a:ext cx="7292009" cy="4298701"/>
          </a:xfrm>
          <a:prstGeom prst="rect">
            <a:avLst/>
          </a:prstGeom>
          <a:noFill/>
          <a:ln w="9525">
            <a:noFill/>
            <a:miter lim="800000"/>
            <a:headEnd/>
            <a:tailEnd/>
          </a:ln>
        </p:spPr>
      </p:pic>
    </p:spTree>
    <p:extLst>
      <p:ext uri="{BB962C8B-B14F-4D97-AF65-F5344CB8AC3E}">
        <p14:creationId xmlns:p14="http://schemas.microsoft.com/office/powerpoint/2010/main" val="480103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E5385-96EB-4C32-B4CE-B38D9DD510C3}"/>
              </a:ext>
            </a:extLst>
          </p:cNvPr>
          <p:cNvSpPr>
            <a:spLocks noGrp="1"/>
          </p:cNvSpPr>
          <p:nvPr>
            <p:ph type="title"/>
          </p:nvPr>
        </p:nvSpPr>
        <p:spPr>
          <a:xfrm>
            <a:off x="677334" y="609600"/>
            <a:ext cx="8596668" cy="927652"/>
          </a:xfrm>
        </p:spPr>
        <p:txBody>
          <a:bodyPr/>
          <a:lstStyle/>
          <a:p>
            <a:pPr algn="ctr"/>
            <a:r>
              <a:rPr lang="en-US" b="1" dirty="0"/>
              <a:t>FORM DESIGN</a:t>
            </a:r>
            <a:endParaRPr lang="en-IN" b="1" dirty="0"/>
          </a:p>
        </p:txBody>
      </p:sp>
      <p:pic>
        <p:nvPicPr>
          <p:cNvPr id="4" name="Content Placeholder 3" descr="E:\Main-Project\Project Documentation\Diagrams\Forms\signup.png">
            <a:extLst>
              <a:ext uri="{FF2B5EF4-FFF2-40B4-BE49-F238E27FC236}">
                <a16:creationId xmlns:a16="http://schemas.microsoft.com/office/drawing/2014/main" id="{C925D836-71E5-4EB9-AEFA-4456C44A9BAC}"/>
              </a:ext>
            </a:extLst>
          </p:cNvPr>
          <p:cNvPicPr>
            <a:picLocks noGrp="1"/>
          </p:cNvPicPr>
          <p:nvPr>
            <p:ph idx="1"/>
          </p:nvPr>
        </p:nvPicPr>
        <p:blipFill>
          <a:blip r:embed="rId2"/>
          <a:srcRect/>
          <a:stretch>
            <a:fillRect/>
          </a:stretch>
        </p:blipFill>
        <p:spPr bwMode="auto">
          <a:xfrm>
            <a:off x="1779258" y="1643063"/>
            <a:ext cx="6393522" cy="4398962"/>
          </a:xfrm>
          <a:prstGeom prst="rect">
            <a:avLst/>
          </a:prstGeom>
          <a:noFill/>
          <a:ln w="9525">
            <a:noFill/>
            <a:miter lim="800000"/>
            <a:headEnd/>
            <a:tailEnd/>
          </a:ln>
        </p:spPr>
      </p:pic>
    </p:spTree>
    <p:extLst>
      <p:ext uri="{BB962C8B-B14F-4D97-AF65-F5344CB8AC3E}">
        <p14:creationId xmlns:p14="http://schemas.microsoft.com/office/powerpoint/2010/main" val="4134149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Main-Project\Project Documentation\Diagrams\Forms\login.png">
            <a:extLst>
              <a:ext uri="{FF2B5EF4-FFF2-40B4-BE49-F238E27FC236}">
                <a16:creationId xmlns:a16="http://schemas.microsoft.com/office/drawing/2014/main" id="{9722FD51-3243-4AD4-9B5B-8063699CE7BB}"/>
              </a:ext>
            </a:extLst>
          </p:cNvPr>
          <p:cNvPicPr>
            <a:picLocks noGrp="1"/>
          </p:cNvPicPr>
          <p:nvPr>
            <p:ph idx="1"/>
          </p:nvPr>
        </p:nvPicPr>
        <p:blipFill>
          <a:blip r:embed="rId2"/>
          <a:srcRect/>
          <a:stretch>
            <a:fillRect/>
          </a:stretch>
        </p:blipFill>
        <p:spPr bwMode="auto">
          <a:xfrm>
            <a:off x="3170779" y="1399099"/>
            <a:ext cx="3610479" cy="4039164"/>
          </a:xfrm>
          <a:prstGeom prst="rect">
            <a:avLst/>
          </a:prstGeom>
          <a:noFill/>
          <a:ln w="9525">
            <a:noFill/>
            <a:miter lim="800000"/>
            <a:headEnd/>
            <a:tailEnd/>
          </a:ln>
        </p:spPr>
      </p:pic>
    </p:spTree>
    <p:extLst>
      <p:ext uri="{BB962C8B-B14F-4D97-AF65-F5344CB8AC3E}">
        <p14:creationId xmlns:p14="http://schemas.microsoft.com/office/powerpoint/2010/main" val="3009050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AD6F69-ED40-4F88-B74F-3F1D3B8F2E3F}"/>
              </a:ext>
            </a:extLst>
          </p:cNvPr>
          <p:cNvSpPr>
            <a:spLocks noGrp="1"/>
          </p:cNvSpPr>
          <p:nvPr>
            <p:ph idx="1"/>
          </p:nvPr>
        </p:nvSpPr>
        <p:spPr>
          <a:xfrm>
            <a:off x="677334" y="781878"/>
            <a:ext cx="8596668" cy="6076122"/>
          </a:xfrm>
        </p:spPr>
        <p:txBody>
          <a:bodyPr>
            <a:normAutofit fontScale="85000" lnSpcReduction="20000"/>
          </a:bodyPr>
          <a:lstStyle/>
          <a:p>
            <a:pPr marL="0" indent="0">
              <a:buNone/>
            </a:pPr>
            <a:r>
              <a:rPr lang="en-US" sz="2600" b="1" dirty="0">
                <a:latin typeface="Times New Roman" panose="02020603050405020304" pitchFamily="18" charset="0"/>
                <a:cs typeface="Times New Roman" panose="02020603050405020304" pitchFamily="18" charset="0"/>
              </a:rPr>
              <a:t>There are 3 modules:</a:t>
            </a:r>
          </a:p>
          <a:p>
            <a:r>
              <a:rPr lang="en-US" sz="2600" dirty="0">
                <a:latin typeface="Times New Roman" panose="02020603050405020304" pitchFamily="18" charset="0"/>
                <a:cs typeface="Times New Roman" panose="02020603050405020304" pitchFamily="18" charset="0"/>
              </a:rPr>
              <a:t>Customer</a:t>
            </a:r>
          </a:p>
          <a:p>
            <a:r>
              <a:rPr lang="en-US" sz="2600" dirty="0">
                <a:latin typeface="Times New Roman" panose="02020603050405020304" pitchFamily="18" charset="0"/>
                <a:cs typeface="Times New Roman" panose="02020603050405020304" pitchFamily="18" charset="0"/>
              </a:rPr>
              <a:t>Admin</a:t>
            </a:r>
          </a:p>
          <a:p>
            <a:r>
              <a:rPr lang="en-US" sz="2600" dirty="0">
                <a:latin typeface="Times New Roman" panose="02020603050405020304" pitchFamily="18" charset="0"/>
                <a:cs typeface="Times New Roman" panose="02020603050405020304" pitchFamily="18" charset="0"/>
              </a:rPr>
              <a:t>Service centers</a:t>
            </a:r>
          </a:p>
          <a:p>
            <a:pPr marL="0" indent="0">
              <a:buNone/>
            </a:pPr>
            <a:r>
              <a:rPr lang="en-IN" sz="3400" b="1" dirty="0">
                <a:latin typeface="Times New Roman" panose="02020603050405020304" pitchFamily="18" charset="0"/>
                <a:cs typeface="Times New Roman" panose="02020603050405020304" pitchFamily="18" charset="0"/>
              </a:rPr>
              <a:t>1. Customer</a:t>
            </a:r>
          </a:p>
          <a:p>
            <a:pPr lvl="0">
              <a:buFont typeface="Arial" panose="020B0604020202020204" pitchFamily="34" charset="0"/>
              <a:buChar char="•"/>
            </a:pPr>
            <a:r>
              <a:rPr lang="en-IN" sz="2900" dirty="0">
                <a:latin typeface="Times New Roman" panose="02020603050405020304" pitchFamily="18" charset="0"/>
                <a:cs typeface="Times New Roman" panose="02020603050405020304" pitchFamily="18" charset="0"/>
              </a:rPr>
              <a:t>Register cars</a:t>
            </a:r>
          </a:p>
          <a:p>
            <a:pPr lvl="0">
              <a:buFont typeface="Arial" panose="020B0604020202020204" pitchFamily="34" charset="0"/>
              <a:buChar char="•"/>
            </a:pPr>
            <a:r>
              <a:rPr lang="en-IN" sz="2900" dirty="0">
                <a:latin typeface="Times New Roman" panose="02020603050405020304" pitchFamily="18" charset="0"/>
                <a:cs typeface="Times New Roman" panose="02020603050405020304" pitchFamily="18" charset="0"/>
              </a:rPr>
              <a:t>View service schemes</a:t>
            </a:r>
          </a:p>
          <a:p>
            <a:pPr lvl="0">
              <a:buFont typeface="Arial" panose="020B0604020202020204" pitchFamily="34" charset="0"/>
              <a:buChar char="•"/>
            </a:pPr>
            <a:r>
              <a:rPr lang="en-IN" sz="2900" dirty="0">
                <a:latin typeface="Times New Roman" panose="02020603050405020304" pitchFamily="18" charset="0"/>
                <a:cs typeface="Times New Roman" panose="02020603050405020304" pitchFamily="18" charset="0"/>
              </a:rPr>
              <a:t>Book an appointment</a:t>
            </a:r>
          </a:p>
          <a:p>
            <a:pPr lvl="0">
              <a:buFont typeface="Arial" panose="020B0604020202020204" pitchFamily="34" charset="0"/>
              <a:buChar char="•"/>
            </a:pPr>
            <a:r>
              <a:rPr lang="en-IN" sz="2900" dirty="0">
                <a:latin typeface="Times New Roman" panose="02020603050405020304" pitchFamily="18" charset="0"/>
                <a:cs typeface="Times New Roman" panose="02020603050405020304" pitchFamily="18" charset="0"/>
              </a:rPr>
              <a:t>View service history their own cars</a:t>
            </a:r>
          </a:p>
          <a:p>
            <a:pPr lvl="0">
              <a:buFont typeface="Arial" panose="020B0604020202020204" pitchFamily="34" charset="0"/>
              <a:buChar char="•"/>
            </a:pPr>
            <a:r>
              <a:rPr lang="en-IN" sz="2900" dirty="0">
                <a:latin typeface="Times New Roman" panose="02020603050405020304" pitchFamily="18" charset="0"/>
                <a:cs typeface="Times New Roman" panose="02020603050405020304" pitchFamily="18" charset="0"/>
              </a:rPr>
              <a:t>Sell vehicle</a:t>
            </a:r>
          </a:p>
          <a:p>
            <a:pPr lvl="0">
              <a:buFont typeface="Arial" panose="020B0604020202020204" pitchFamily="34" charset="0"/>
              <a:buChar char="•"/>
            </a:pPr>
            <a:r>
              <a:rPr lang="en-IN" sz="2900" dirty="0">
                <a:latin typeface="Times New Roman" panose="02020603050405020304" pitchFamily="18" charset="0"/>
                <a:cs typeface="Times New Roman" panose="02020603050405020304" pitchFamily="18" charset="0"/>
              </a:rPr>
              <a:t>Chat with buyers or owners</a:t>
            </a:r>
          </a:p>
          <a:p>
            <a:pPr lvl="0">
              <a:buFont typeface="Arial" panose="020B0604020202020204" pitchFamily="34" charset="0"/>
              <a:buChar char="•"/>
            </a:pPr>
            <a:r>
              <a:rPr lang="en-IN" sz="2900" dirty="0">
                <a:latin typeface="Times New Roman" panose="02020603050405020304" pitchFamily="18" charset="0"/>
                <a:cs typeface="Times New Roman" panose="02020603050405020304" pitchFamily="18" charset="0"/>
              </a:rPr>
              <a:t>View the cars for sales</a:t>
            </a:r>
          </a:p>
          <a:p>
            <a:pPr lvl="0">
              <a:buFont typeface="Arial" panose="020B0604020202020204" pitchFamily="34" charset="0"/>
              <a:buChar char="•"/>
            </a:pPr>
            <a:r>
              <a:rPr lang="en-IN" sz="2900" dirty="0">
                <a:latin typeface="Times New Roman" panose="02020603050405020304" pitchFamily="18" charset="0"/>
                <a:cs typeface="Times New Roman" panose="02020603050405020304" pitchFamily="18" charset="0"/>
              </a:rPr>
              <a:t>View the service history of the interested cars</a:t>
            </a:r>
          </a:p>
          <a:p>
            <a:pPr lvl="0">
              <a:buFont typeface="Arial" panose="020B0604020202020204" pitchFamily="34" charset="0"/>
              <a:buChar char="•"/>
            </a:pPr>
            <a:r>
              <a:rPr lang="en-IN" sz="2900" dirty="0">
                <a:latin typeface="Times New Roman" panose="02020603050405020304" pitchFamily="18" charset="0"/>
                <a:cs typeface="Times New Roman" panose="02020603050405020304" pitchFamily="18" charset="0"/>
              </a:rPr>
              <a:t>Compare cars</a:t>
            </a:r>
          </a:p>
          <a:p>
            <a:pPr marL="0" indent="0">
              <a:buNone/>
            </a:pPr>
            <a:endParaRPr lang="en-IN" sz="2400" b="1" dirty="0"/>
          </a:p>
          <a:p>
            <a:endParaRPr lang="en-IN" dirty="0"/>
          </a:p>
        </p:txBody>
      </p:sp>
      <p:sp>
        <p:nvSpPr>
          <p:cNvPr id="4" name="TextBox 3">
            <a:extLst>
              <a:ext uri="{FF2B5EF4-FFF2-40B4-BE49-F238E27FC236}">
                <a16:creationId xmlns:a16="http://schemas.microsoft.com/office/drawing/2014/main" id="{A71BC721-7CF9-4655-92FD-C3D2CF7140AE}"/>
              </a:ext>
            </a:extLst>
          </p:cNvPr>
          <p:cNvSpPr txBox="1"/>
          <p:nvPr/>
        </p:nvSpPr>
        <p:spPr>
          <a:xfrm>
            <a:off x="898628" y="218661"/>
            <a:ext cx="8375374" cy="707886"/>
          </a:xfrm>
          <a:prstGeom prst="rect">
            <a:avLst/>
          </a:prstGeom>
          <a:noFill/>
        </p:spPr>
        <p:txBody>
          <a:bodyPr wrap="square" rtlCol="0">
            <a:spAutoFit/>
          </a:bodyPr>
          <a:lstStyle/>
          <a:p>
            <a:pPr algn="ctr"/>
            <a:r>
              <a:rPr lang="en-US" sz="4000" b="1" dirty="0">
                <a:solidFill>
                  <a:srgbClr val="00B0F0"/>
                </a:solidFill>
                <a:latin typeface="Times New Roman" panose="02020603050405020304" pitchFamily="18" charset="0"/>
                <a:cs typeface="Times New Roman" panose="02020603050405020304" pitchFamily="18" charset="0"/>
              </a:rPr>
              <a:t>MODULES</a:t>
            </a:r>
            <a:endParaRPr lang="en-IN" sz="40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866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Main-Project\Project Documentation\Diagrams\Forms\Change password.png">
            <a:extLst>
              <a:ext uri="{FF2B5EF4-FFF2-40B4-BE49-F238E27FC236}">
                <a16:creationId xmlns:a16="http://schemas.microsoft.com/office/drawing/2014/main" id="{BF0F8163-DEB6-4871-962F-BE491F65C3BF}"/>
              </a:ext>
            </a:extLst>
          </p:cNvPr>
          <p:cNvPicPr>
            <a:picLocks noGrp="1"/>
          </p:cNvPicPr>
          <p:nvPr>
            <p:ph idx="1"/>
          </p:nvPr>
        </p:nvPicPr>
        <p:blipFill>
          <a:blip r:embed="rId2"/>
          <a:srcRect/>
          <a:stretch>
            <a:fillRect/>
          </a:stretch>
        </p:blipFill>
        <p:spPr bwMode="auto">
          <a:xfrm>
            <a:off x="2808778" y="1762539"/>
            <a:ext cx="4983499" cy="2999355"/>
          </a:xfrm>
          <a:prstGeom prst="rect">
            <a:avLst/>
          </a:prstGeom>
          <a:noFill/>
          <a:ln w="9525">
            <a:noFill/>
            <a:miter lim="800000"/>
            <a:headEnd/>
            <a:tailEnd/>
          </a:ln>
        </p:spPr>
      </p:pic>
    </p:spTree>
    <p:extLst>
      <p:ext uri="{BB962C8B-B14F-4D97-AF65-F5344CB8AC3E}">
        <p14:creationId xmlns:p14="http://schemas.microsoft.com/office/powerpoint/2010/main" val="1138109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Main-Project\Project Documentation\Diagrams\Forms\register service centre.png">
            <a:extLst>
              <a:ext uri="{FF2B5EF4-FFF2-40B4-BE49-F238E27FC236}">
                <a16:creationId xmlns:a16="http://schemas.microsoft.com/office/drawing/2014/main" id="{EEE844B5-2A60-4013-B475-6373D4A73696}"/>
              </a:ext>
            </a:extLst>
          </p:cNvPr>
          <p:cNvPicPr>
            <a:picLocks noGrp="1"/>
          </p:cNvPicPr>
          <p:nvPr>
            <p:ph idx="1"/>
          </p:nvPr>
        </p:nvPicPr>
        <p:blipFill>
          <a:blip r:embed="rId2"/>
          <a:srcRect/>
          <a:stretch>
            <a:fillRect/>
          </a:stretch>
        </p:blipFill>
        <p:spPr bwMode="auto">
          <a:xfrm>
            <a:off x="2270541" y="1232453"/>
            <a:ext cx="5694016" cy="3996248"/>
          </a:xfrm>
          <a:prstGeom prst="rect">
            <a:avLst/>
          </a:prstGeom>
          <a:noFill/>
          <a:ln w="9525">
            <a:noFill/>
            <a:miter lim="800000"/>
            <a:headEnd/>
            <a:tailEnd/>
          </a:ln>
        </p:spPr>
      </p:pic>
    </p:spTree>
    <p:extLst>
      <p:ext uri="{BB962C8B-B14F-4D97-AF65-F5344CB8AC3E}">
        <p14:creationId xmlns:p14="http://schemas.microsoft.com/office/powerpoint/2010/main" val="3230608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Main-Project\Project Documentation\Diagrams\Forms\Add car.png">
            <a:extLst>
              <a:ext uri="{FF2B5EF4-FFF2-40B4-BE49-F238E27FC236}">
                <a16:creationId xmlns:a16="http://schemas.microsoft.com/office/drawing/2014/main" id="{A6185151-D989-4799-88E0-468427D328FA}"/>
              </a:ext>
            </a:extLst>
          </p:cNvPr>
          <p:cNvPicPr>
            <a:picLocks noGrp="1"/>
          </p:cNvPicPr>
          <p:nvPr>
            <p:ph idx="1"/>
          </p:nvPr>
        </p:nvPicPr>
        <p:blipFill>
          <a:blip r:embed="rId2"/>
          <a:srcRect/>
          <a:stretch>
            <a:fillRect/>
          </a:stretch>
        </p:blipFill>
        <p:spPr bwMode="auto">
          <a:xfrm>
            <a:off x="1589408" y="715617"/>
            <a:ext cx="7090765" cy="4863975"/>
          </a:xfrm>
          <a:prstGeom prst="rect">
            <a:avLst/>
          </a:prstGeom>
          <a:noFill/>
          <a:ln w="9525">
            <a:noFill/>
            <a:miter lim="800000"/>
            <a:headEnd/>
            <a:tailEnd/>
          </a:ln>
        </p:spPr>
      </p:pic>
    </p:spTree>
    <p:extLst>
      <p:ext uri="{BB962C8B-B14F-4D97-AF65-F5344CB8AC3E}">
        <p14:creationId xmlns:p14="http://schemas.microsoft.com/office/powerpoint/2010/main" val="3117384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Main-Project\Project Documentation\Diagrams\Forms\Add employee.png">
            <a:extLst>
              <a:ext uri="{FF2B5EF4-FFF2-40B4-BE49-F238E27FC236}">
                <a16:creationId xmlns:a16="http://schemas.microsoft.com/office/drawing/2014/main" id="{EA9D971F-676E-4085-B213-1D3C7E91D518}"/>
              </a:ext>
            </a:extLst>
          </p:cNvPr>
          <p:cNvPicPr>
            <a:picLocks noGrp="1"/>
          </p:cNvPicPr>
          <p:nvPr>
            <p:ph idx="1"/>
          </p:nvPr>
        </p:nvPicPr>
        <p:blipFill>
          <a:blip r:embed="rId2"/>
          <a:srcRect/>
          <a:stretch>
            <a:fillRect/>
          </a:stretch>
        </p:blipFill>
        <p:spPr bwMode="auto">
          <a:xfrm>
            <a:off x="2299120" y="1404730"/>
            <a:ext cx="5864219" cy="3573900"/>
          </a:xfrm>
          <a:prstGeom prst="rect">
            <a:avLst/>
          </a:prstGeom>
          <a:noFill/>
          <a:ln w="9525">
            <a:noFill/>
            <a:miter lim="800000"/>
            <a:headEnd/>
            <a:tailEnd/>
          </a:ln>
        </p:spPr>
      </p:pic>
    </p:spTree>
    <p:extLst>
      <p:ext uri="{BB962C8B-B14F-4D97-AF65-F5344CB8AC3E}">
        <p14:creationId xmlns:p14="http://schemas.microsoft.com/office/powerpoint/2010/main" val="618090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Main-Project\Project Documentation\Diagrams\Forms\appointment.png">
            <a:extLst>
              <a:ext uri="{FF2B5EF4-FFF2-40B4-BE49-F238E27FC236}">
                <a16:creationId xmlns:a16="http://schemas.microsoft.com/office/drawing/2014/main" id="{40905A10-2577-45CE-ACBE-19D6EFA944E7}"/>
              </a:ext>
            </a:extLst>
          </p:cNvPr>
          <p:cNvPicPr>
            <a:picLocks noGrp="1"/>
          </p:cNvPicPr>
          <p:nvPr>
            <p:ph idx="1"/>
          </p:nvPr>
        </p:nvPicPr>
        <p:blipFill>
          <a:blip r:embed="rId2"/>
          <a:srcRect/>
          <a:stretch>
            <a:fillRect/>
          </a:stretch>
        </p:blipFill>
        <p:spPr bwMode="auto">
          <a:xfrm>
            <a:off x="2422962" y="1258957"/>
            <a:ext cx="5356064" cy="4168186"/>
          </a:xfrm>
          <a:prstGeom prst="rect">
            <a:avLst/>
          </a:prstGeom>
          <a:noFill/>
          <a:ln w="9525">
            <a:noFill/>
            <a:miter lim="800000"/>
            <a:headEnd/>
            <a:tailEnd/>
          </a:ln>
        </p:spPr>
      </p:pic>
    </p:spTree>
    <p:extLst>
      <p:ext uri="{BB962C8B-B14F-4D97-AF65-F5344CB8AC3E}">
        <p14:creationId xmlns:p14="http://schemas.microsoft.com/office/powerpoint/2010/main" val="232727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Main-Project\Project Documentation\Diagrams\Forms\Add service scheme.png">
            <a:extLst>
              <a:ext uri="{FF2B5EF4-FFF2-40B4-BE49-F238E27FC236}">
                <a16:creationId xmlns:a16="http://schemas.microsoft.com/office/drawing/2014/main" id="{37384B2E-1576-4D29-A820-4931756CA8EA}"/>
              </a:ext>
            </a:extLst>
          </p:cNvPr>
          <p:cNvPicPr>
            <a:picLocks noGrp="1"/>
          </p:cNvPicPr>
          <p:nvPr>
            <p:ph idx="1"/>
          </p:nvPr>
        </p:nvPicPr>
        <p:blipFill>
          <a:blip r:embed="rId2"/>
          <a:srcRect/>
          <a:stretch>
            <a:fillRect/>
          </a:stretch>
        </p:blipFill>
        <p:spPr bwMode="auto">
          <a:xfrm>
            <a:off x="2708752" y="1470991"/>
            <a:ext cx="5030518" cy="4311712"/>
          </a:xfrm>
          <a:prstGeom prst="rect">
            <a:avLst/>
          </a:prstGeom>
          <a:noFill/>
          <a:ln w="9525">
            <a:noFill/>
            <a:miter lim="800000"/>
            <a:headEnd/>
            <a:tailEnd/>
          </a:ln>
        </p:spPr>
      </p:pic>
    </p:spTree>
    <p:extLst>
      <p:ext uri="{BB962C8B-B14F-4D97-AF65-F5344CB8AC3E}">
        <p14:creationId xmlns:p14="http://schemas.microsoft.com/office/powerpoint/2010/main" val="4377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9CBBAD-52CF-4F9E-BE55-3F1C4F3E30E7}"/>
              </a:ext>
            </a:extLst>
          </p:cNvPr>
          <p:cNvSpPr>
            <a:spLocks noGrp="1"/>
          </p:cNvSpPr>
          <p:nvPr>
            <p:ph idx="1"/>
          </p:nvPr>
        </p:nvSpPr>
        <p:spPr>
          <a:xfrm>
            <a:off x="677334" y="1073426"/>
            <a:ext cx="8596668" cy="4967936"/>
          </a:xfrm>
        </p:spPr>
        <p:txBody>
          <a:bodyPr/>
          <a:lstStyle/>
          <a:p>
            <a:pPr marL="0" indent="0">
              <a:buNone/>
            </a:pPr>
            <a:r>
              <a:rPr lang="en-IN" sz="2400" b="1" dirty="0">
                <a:latin typeface="Times New Roman" panose="02020603050405020304" pitchFamily="18" charset="0"/>
                <a:cs typeface="Times New Roman" panose="02020603050405020304" pitchFamily="18" charset="0"/>
              </a:rPr>
              <a:t>2. Service centres</a:t>
            </a:r>
            <a:endParaRPr lang="en-IN" sz="24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Register Service centre</a:t>
            </a:r>
          </a:p>
          <a:p>
            <a:pPr lvl="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Add service scheme</a:t>
            </a:r>
          </a:p>
          <a:p>
            <a:pPr lvl="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Add service history</a:t>
            </a:r>
          </a:p>
          <a:p>
            <a:pPr lvl="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Manage appointments</a:t>
            </a:r>
          </a:p>
          <a:p>
            <a:pPr lvl="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Leave management</a:t>
            </a:r>
          </a:p>
          <a:p>
            <a:pPr marL="0" indent="0">
              <a:buNone/>
            </a:pPr>
            <a:r>
              <a:rPr lang="en-IN" sz="2400" b="1" dirty="0">
                <a:latin typeface="Times New Roman" panose="02020603050405020304" pitchFamily="18" charset="0"/>
                <a:cs typeface="Times New Roman" panose="02020603050405020304" pitchFamily="18" charset="0"/>
              </a:rPr>
              <a:t>3. Admin</a:t>
            </a:r>
            <a:endParaRPr lang="en-IN" sz="24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Approve service centres</a:t>
            </a:r>
          </a:p>
          <a:p>
            <a:pPr lvl="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Approve the registration of cars</a:t>
            </a:r>
          </a:p>
          <a:p>
            <a:pPr lvl="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Overall management of the website</a:t>
            </a:r>
          </a:p>
          <a:p>
            <a:pPr lvl="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Add Brands, Cars, and Variants</a:t>
            </a:r>
          </a:p>
        </p:txBody>
      </p:sp>
    </p:spTree>
    <p:extLst>
      <p:ext uri="{BB962C8B-B14F-4D97-AF65-F5344CB8AC3E}">
        <p14:creationId xmlns:p14="http://schemas.microsoft.com/office/powerpoint/2010/main" val="2482168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D338-62C8-4E5E-A763-1481A19ADDFA}"/>
              </a:ext>
            </a:extLst>
          </p:cNvPr>
          <p:cNvSpPr>
            <a:spLocks noGrp="1"/>
          </p:cNvSpPr>
          <p:nvPr>
            <p:ph type="title"/>
          </p:nvPr>
        </p:nvSpPr>
        <p:spPr>
          <a:xfrm>
            <a:off x="677334" y="352812"/>
            <a:ext cx="8596668" cy="927652"/>
          </a:xfrm>
        </p:spPr>
        <p:txBody>
          <a:bodyPr>
            <a:normAutofit/>
          </a:bodyPr>
          <a:lstStyle/>
          <a:p>
            <a:r>
              <a:rPr lang="en-US" dirty="0">
                <a:latin typeface="Times New Roman" panose="02020603050405020304" pitchFamily="18" charset="0"/>
                <a:cs typeface="Times New Roman" panose="02020603050405020304" pitchFamily="18" charset="0"/>
              </a:rPr>
              <a:t>Table Design</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3DEDECF0-6B52-4BE6-8362-F8ACE65E3A0C}"/>
              </a:ext>
            </a:extLst>
          </p:cNvPr>
          <p:cNvSpPr>
            <a:spLocks noGrp="1"/>
          </p:cNvSpPr>
          <p:nvPr>
            <p:ph idx="1"/>
          </p:nvPr>
        </p:nvSpPr>
        <p:spPr>
          <a:xfrm>
            <a:off x="677334" y="1280465"/>
            <a:ext cx="8596668" cy="4760898"/>
          </a:xfrm>
        </p:spPr>
        <p:txBody>
          <a:bodyPr/>
          <a:lstStyle/>
          <a:p>
            <a:pPr marL="0" indent="0">
              <a:buNone/>
            </a:pPr>
            <a:r>
              <a:rPr lang="en-US" b="1" dirty="0"/>
              <a:t>Table no: 1</a:t>
            </a:r>
            <a:endParaRPr lang="en-IN" dirty="0"/>
          </a:p>
          <a:p>
            <a:pPr marL="0" indent="0">
              <a:buNone/>
            </a:pPr>
            <a:r>
              <a:rPr lang="en-US" b="1" dirty="0"/>
              <a:t>Table name: </a:t>
            </a:r>
            <a:r>
              <a:rPr lang="en-US" b="1" dirty="0" err="1"/>
              <a:t>tbl</a:t>
            </a:r>
            <a:r>
              <a:rPr lang="en-US" b="1" dirty="0"/>
              <a:t>_ login</a:t>
            </a:r>
            <a:endParaRPr lang="en-IN" dirty="0"/>
          </a:p>
          <a:p>
            <a:pPr marL="0" indent="0">
              <a:buNone/>
            </a:pPr>
            <a:r>
              <a:rPr lang="en-US" b="1" dirty="0"/>
              <a:t>Primary key: </a:t>
            </a:r>
            <a:r>
              <a:rPr lang="en-US" b="1" dirty="0" err="1"/>
              <a:t>user_id</a:t>
            </a:r>
            <a:endParaRPr lang="en-IN" dirty="0"/>
          </a:p>
          <a:p>
            <a:pPr marL="0" indent="0">
              <a:buNone/>
            </a:pPr>
            <a:endParaRPr lang="en-IN" dirty="0"/>
          </a:p>
        </p:txBody>
      </p:sp>
      <p:graphicFrame>
        <p:nvGraphicFramePr>
          <p:cNvPr id="7" name="Table 6">
            <a:extLst>
              <a:ext uri="{FF2B5EF4-FFF2-40B4-BE49-F238E27FC236}">
                <a16:creationId xmlns:a16="http://schemas.microsoft.com/office/drawing/2014/main" id="{A9E27C3A-04D8-4196-A87A-0D67A72C19CB}"/>
              </a:ext>
            </a:extLst>
          </p:cNvPr>
          <p:cNvGraphicFramePr>
            <a:graphicFrameLocks noGrp="1"/>
          </p:cNvGraphicFramePr>
          <p:nvPr>
            <p:extLst>
              <p:ext uri="{D42A27DB-BD31-4B8C-83A1-F6EECF244321}">
                <p14:modId xmlns:p14="http://schemas.microsoft.com/office/powerpoint/2010/main" val="2608678202"/>
              </p:ext>
            </p:extLst>
          </p:nvPr>
        </p:nvGraphicFramePr>
        <p:xfrm>
          <a:off x="677334" y="2835965"/>
          <a:ext cx="8453413" cy="2915477"/>
        </p:xfrm>
        <a:graphic>
          <a:graphicData uri="http://schemas.openxmlformats.org/drawingml/2006/table">
            <a:tbl>
              <a:tblPr firstRow="1" firstCol="1" bandRow="1">
                <a:tableStyleId>{B301B821-A1FF-4177-AEE7-76D212191A09}</a:tableStyleId>
              </a:tblPr>
              <a:tblGrid>
                <a:gridCol w="969501">
                  <a:extLst>
                    <a:ext uri="{9D8B030D-6E8A-4147-A177-3AD203B41FA5}">
                      <a16:colId xmlns:a16="http://schemas.microsoft.com/office/drawing/2014/main" val="1091245557"/>
                    </a:ext>
                  </a:extLst>
                </a:gridCol>
                <a:gridCol w="1492556">
                  <a:extLst>
                    <a:ext uri="{9D8B030D-6E8A-4147-A177-3AD203B41FA5}">
                      <a16:colId xmlns:a16="http://schemas.microsoft.com/office/drawing/2014/main" val="89505396"/>
                    </a:ext>
                  </a:extLst>
                </a:gridCol>
                <a:gridCol w="1247758">
                  <a:extLst>
                    <a:ext uri="{9D8B030D-6E8A-4147-A177-3AD203B41FA5}">
                      <a16:colId xmlns:a16="http://schemas.microsoft.com/office/drawing/2014/main" val="1094866603"/>
                    </a:ext>
                  </a:extLst>
                </a:gridCol>
                <a:gridCol w="1372800">
                  <a:extLst>
                    <a:ext uri="{9D8B030D-6E8A-4147-A177-3AD203B41FA5}">
                      <a16:colId xmlns:a16="http://schemas.microsoft.com/office/drawing/2014/main" val="479675267"/>
                    </a:ext>
                  </a:extLst>
                </a:gridCol>
                <a:gridCol w="1747919">
                  <a:extLst>
                    <a:ext uri="{9D8B030D-6E8A-4147-A177-3AD203B41FA5}">
                      <a16:colId xmlns:a16="http://schemas.microsoft.com/office/drawing/2014/main" val="2591095180"/>
                    </a:ext>
                  </a:extLst>
                </a:gridCol>
                <a:gridCol w="1622879">
                  <a:extLst>
                    <a:ext uri="{9D8B030D-6E8A-4147-A177-3AD203B41FA5}">
                      <a16:colId xmlns:a16="http://schemas.microsoft.com/office/drawing/2014/main" val="867727315"/>
                    </a:ext>
                  </a:extLst>
                </a:gridCol>
              </a:tblGrid>
              <a:tr h="627880">
                <a:tc>
                  <a:txBody>
                    <a:bodyPr/>
                    <a:lstStyle/>
                    <a:p>
                      <a:pPr algn="ct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Constraints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254456"/>
                  </a:ext>
                </a:extLst>
              </a:tr>
              <a:tr h="377086">
                <a:tc>
                  <a:txBody>
                    <a:bodyPr/>
                    <a:lstStyle/>
                    <a:p>
                      <a:pPr algn="just">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User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7308252"/>
                  </a:ext>
                </a:extLst>
              </a:tr>
              <a:tr h="524876">
                <a:tc>
                  <a:txBody>
                    <a:bodyPr/>
                    <a:lstStyle/>
                    <a:p>
                      <a:pPr algn="just">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email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E-mail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9398963"/>
                  </a:ext>
                </a:extLst>
              </a:tr>
              <a:tr h="394104">
                <a:tc>
                  <a:txBody>
                    <a:bodyPr/>
                    <a:lstStyle/>
                    <a:p>
                      <a:pPr algn="just">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6015475"/>
                  </a:ext>
                </a:extLst>
              </a:tr>
              <a:tr h="363651">
                <a:tc>
                  <a:txBody>
                    <a:bodyPr/>
                    <a:lstStyle/>
                    <a:p>
                      <a:pPr algn="just">
                        <a:lnSpc>
                          <a:spcPct val="107000"/>
                        </a:lnSpc>
                        <a:spcAft>
                          <a:spcPts val="0"/>
                        </a:spcAft>
                      </a:pPr>
                      <a:r>
                        <a:rPr lang="en-US"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user_type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User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2293838"/>
                  </a:ext>
                </a:extLst>
              </a:tr>
              <a:tr h="627880">
                <a:tc>
                  <a:txBody>
                    <a:bodyPr/>
                    <a:lstStyle/>
                    <a:p>
                      <a:pPr algn="just">
                        <a:lnSpc>
                          <a:spcPct val="107000"/>
                        </a:lnSpc>
                        <a:spcAft>
                          <a:spcPts val="0"/>
                        </a:spcAft>
                      </a:pPr>
                      <a:r>
                        <a:rPr lang="en-US" sz="14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Status of 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7472130"/>
                  </a:ext>
                </a:extLst>
              </a:tr>
            </a:tbl>
          </a:graphicData>
        </a:graphic>
      </p:graphicFrame>
    </p:spTree>
    <p:extLst>
      <p:ext uri="{BB962C8B-B14F-4D97-AF65-F5344CB8AC3E}">
        <p14:creationId xmlns:p14="http://schemas.microsoft.com/office/powerpoint/2010/main" val="1857086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65C3D3-2427-4F86-8ACF-ADBF7C4BD606}"/>
              </a:ext>
            </a:extLst>
          </p:cNvPr>
          <p:cNvSpPr>
            <a:spLocks noGrp="1"/>
          </p:cNvSpPr>
          <p:nvPr>
            <p:ph idx="1"/>
          </p:nvPr>
        </p:nvSpPr>
        <p:spPr>
          <a:xfrm>
            <a:off x="677334" y="583097"/>
            <a:ext cx="8596668" cy="5458266"/>
          </a:xfrm>
        </p:spPr>
        <p:txBody>
          <a:bodyPr/>
          <a:lstStyle/>
          <a:p>
            <a:pPr marL="0" indent="0">
              <a:buNone/>
            </a:pPr>
            <a:r>
              <a:rPr lang="en-US" b="1" dirty="0"/>
              <a:t>Table no:2</a:t>
            </a:r>
            <a:endParaRPr lang="en-IN" dirty="0"/>
          </a:p>
          <a:p>
            <a:pPr marL="0" indent="0">
              <a:buNone/>
            </a:pPr>
            <a:r>
              <a:rPr lang="en-US" b="1" dirty="0"/>
              <a:t>Table name: </a:t>
            </a:r>
            <a:r>
              <a:rPr lang="en-US" b="1" dirty="0" err="1"/>
              <a:t>tbl_users</a:t>
            </a:r>
            <a:endParaRPr lang="en-IN" dirty="0"/>
          </a:p>
          <a:p>
            <a:pPr marL="0" indent="0">
              <a:buNone/>
            </a:pPr>
            <a:r>
              <a:rPr lang="en-US" b="1" dirty="0"/>
              <a:t>Foreign key: </a:t>
            </a:r>
            <a:r>
              <a:rPr lang="en-US" b="1" dirty="0" err="1"/>
              <a:t>user_id</a:t>
            </a:r>
            <a:r>
              <a:rPr lang="en-US" b="1" dirty="0"/>
              <a:t>, </a:t>
            </a:r>
            <a:r>
              <a:rPr lang="en-US" b="1" dirty="0" err="1"/>
              <a:t>place_id</a:t>
            </a: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ECE2BC86-BF54-4098-8580-C113C4D79BF3}"/>
              </a:ext>
            </a:extLst>
          </p:cNvPr>
          <p:cNvGraphicFramePr>
            <a:graphicFrameLocks noGrp="1"/>
          </p:cNvGraphicFramePr>
          <p:nvPr>
            <p:extLst>
              <p:ext uri="{D42A27DB-BD31-4B8C-83A1-F6EECF244321}">
                <p14:modId xmlns:p14="http://schemas.microsoft.com/office/powerpoint/2010/main" val="2484593940"/>
              </p:ext>
            </p:extLst>
          </p:nvPr>
        </p:nvGraphicFramePr>
        <p:xfrm>
          <a:off x="861391" y="2160104"/>
          <a:ext cx="9077738" cy="2861788"/>
        </p:xfrm>
        <a:graphic>
          <a:graphicData uri="http://schemas.openxmlformats.org/drawingml/2006/table">
            <a:tbl>
              <a:tblPr firstRow="1" firstCol="1" bandRow="1">
                <a:tableStyleId>{69012ECD-51FC-41F1-AA8D-1B2483CD663E}</a:tableStyleId>
              </a:tblPr>
              <a:tblGrid>
                <a:gridCol w="960154">
                  <a:extLst>
                    <a:ext uri="{9D8B030D-6E8A-4147-A177-3AD203B41FA5}">
                      <a16:colId xmlns:a16="http://schemas.microsoft.com/office/drawing/2014/main" val="106245638"/>
                    </a:ext>
                  </a:extLst>
                </a:gridCol>
                <a:gridCol w="1491094">
                  <a:extLst>
                    <a:ext uri="{9D8B030D-6E8A-4147-A177-3AD203B41FA5}">
                      <a16:colId xmlns:a16="http://schemas.microsoft.com/office/drawing/2014/main" val="3714826757"/>
                    </a:ext>
                  </a:extLst>
                </a:gridCol>
                <a:gridCol w="1313519">
                  <a:extLst>
                    <a:ext uri="{9D8B030D-6E8A-4147-A177-3AD203B41FA5}">
                      <a16:colId xmlns:a16="http://schemas.microsoft.com/office/drawing/2014/main" val="900400710"/>
                    </a:ext>
                  </a:extLst>
                </a:gridCol>
                <a:gridCol w="1294780">
                  <a:extLst>
                    <a:ext uri="{9D8B030D-6E8A-4147-A177-3AD203B41FA5}">
                      <a16:colId xmlns:a16="http://schemas.microsoft.com/office/drawing/2014/main" val="2176547479"/>
                    </a:ext>
                  </a:extLst>
                </a:gridCol>
                <a:gridCol w="1768611">
                  <a:extLst>
                    <a:ext uri="{9D8B030D-6E8A-4147-A177-3AD203B41FA5}">
                      <a16:colId xmlns:a16="http://schemas.microsoft.com/office/drawing/2014/main" val="3029466466"/>
                    </a:ext>
                  </a:extLst>
                </a:gridCol>
                <a:gridCol w="2249580">
                  <a:extLst>
                    <a:ext uri="{9D8B030D-6E8A-4147-A177-3AD203B41FA5}">
                      <a16:colId xmlns:a16="http://schemas.microsoft.com/office/drawing/2014/main" val="327403813"/>
                    </a:ext>
                  </a:extLst>
                </a:gridCol>
              </a:tblGrid>
              <a:tr h="645787">
                <a:tc>
                  <a:txBody>
                    <a:bodyPr/>
                    <a:lstStyle/>
                    <a:p>
                      <a:pPr algn="ct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4006972"/>
                  </a:ext>
                </a:extLst>
              </a:tr>
              <a:tr h="387883">
                <a:tc>
                  <a:txBody>
                    <a:bodyPr/>
                    <a:lstStyle/>
                    <a:p>
                      <a:pPr algn="just">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User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9516112"/>
                  </a:ext>
                </a:extLst>
              </a:tr>
              <a:tr h="397565">
                <a:tc>
                  <a:txBody>
                    <a:bodyPr/>
                    <a:lstStyle/>
                    <a:p>
                      <a:pPr algn="just">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place_id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Place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5102412"/>
                  </a:ext>
                </a:extLst>
              </a:tr>
              <a:tr h="304800">
                <a:tc>
                  <a:txBody>
                    <a:bodyPr/>
                    <a:lstStyle/>
                    <a:p>
                      <a:pPr algn="just">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first_name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First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194599"/>
                  </a:ext>
                </a:extLst>
              </a:tr>
              <a:tr h="358362">
                <a:tc>
                  <a:txBody>
                    <a:bodyPr/>
                    <a:lstStyle/>
                    <a:p>
                      <a:pPr algn="just">
                        <a:lnSpc>
                          <a:spcPct val="107000"/>
                        </a:lnSpc>
                        <a:spcAft>
                          <a:spcPts val="0"/>
                        </a:spcAft>
                      </a:pPr>
                      <a:r>
                        <a:rPr lang="en-US"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last_name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Last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3048099"/>
                  </a:ext>
                </a:extLst>
              </a:tr>
              <a:tr h="378629">
                <a:tc>
                  <a:txBody>
                    <a:bodyPr/>
                    <a:lstStyle/>
                    <a:p>
                      <a:pPr algn="just">
                        <a:lnSpc>
                          <a:spcPct val="107000"/>
                        </a:lnSpc>
                        <a:spcAft>
                          <a:spcPts val="0"/>
                        </a:spcAft>
                      </a:pPr>
                      <a:r>
                        <a:rPr lang="en-US" sz="14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mobile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Mobile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1157569"/>
                  </a:ext>
                </a:extLst>
              </a:tr>
              <a:tr h="388762">
                <a:tc>
                  <a:txBody>
                    <a:bodyPr/>
                    <a:lstStyle/>
                    <a:p>
                      <a:pPr algn="just">
                        <a:lnSpc>
                          <a:spcPct val="107000"/>
                        </a:lnSpc>
                        <a:spcAft>
                          <a:spcPts val="0"/>
                        </a:spcAft>
                      </a:pPr>
                      <a:r>
                        <a:rPr lang="en-US" sz="14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photo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Profile photo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0333862"/>
                  </a:ext>
                </a:extLst>
              </a:tr>
            </a:tbl>
          </a:graphicData>
        </a:graphic>
      </p:graphicFrame>
    </p:spTree>
    <p:extLst>
      <p:ext uri="{BB962C8B-B14F-4D97-AF65-F5344CB8AC3E}">
        <p14:creationId xmlns:p14="http://schemas.microsoft.com/office/powerpoint/2010/main" val="147091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6AE49-C896-42C7-BC81-2F49DF4BEBFE}"/>
              </a:ext>
            </a:extLst>
          </p:cNvPr>
          <p:cNvSpPr>
            <a:spLocks noGrp="1"/>
          </p:cNvSpPr>
          <p:nvPr>
            <p:ph idx="1"/>
          </p:nvPr>
        </p:nvSpPr>
        <p:spPr>
          <a:xfrm>
            <a:off x="677334" y="384313"/>
            <a:ext cx="8596668" cy="5657049"/>
          </a:xfrm>
        </p:spPr>
        <p:txBody>
          <a:bodyPr/>
          <a:lstStyle/>
          <a:p>
            <a:pPr marL="0" indent="0">
              <a:buNone/>
            </a:pPr>
            <a:r>
              <a:rPr lang="en-US" b="1" dirty="0"/>
              <a:t>Table No: 3</a:t>
            </a:r>
            <a:endParaRPr lang="en-IN" dirty="0"/>
          </a:p>
          <a:p>
            <a:pPr marL="0" indent="0">
              <a:buNone/>
            </a:pPr>
            <a:r>
              <a:rPr lang="en-US" b="1" dirty="0"/>
              <a:t>Table Name: </a:t>
            </a:r>
            <a:r>
              <a:rPr lang="en-US" b="1" dirty="0" err="1"/>
              <a:t>tbl_Servicecenter</a:t>
            </a:r>
            <a:endParaRPr lang="en-IN" dirty="0"/>
          </a:p>
          <a:p>
            <a:pPr marL="0" indent="0">
              <a:buNone/>
            </a:pPr>
            <a:r>
              <a:rPr lang="en-US" b="1" dirty="0"/>
              <a:t>Primary key: </a:t>
            </a:r>
            <a:r>
              <a:rPr lang="en-US" b="1" dirty="0" err="1"/>
              <a:t>licenceno</a:t>
            </a:r>
            <a:endParaRPr lang="en-IN" dirty="0"/>
          </a:p>
          <a:p>
            <a:pPr marL="0" indent="0">
              <a:buNone/>
            </a:pPr>
            <a:r>
              <a:rPr lang="en-US" b="1" dirty="0"/>
              <a:t>Foreign key: </a:t>
            </a:r>
            <a:r>
              <a:rPr lang="en-US" b="1" dirty="0" err="1"/>
              <a:t>user_id</a:t>
            </a:r>
            <a:r>
              <a:rPr lang="en-US" b="1" dirty="0"/>
              <a:t>, </a:t>
            </a:r>
            <a:r>
              <a:rPr lang="en-US" b="1" dirty="0" err="1"/>
              <a:t>place_id</a:t>
            </a: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4F0345F8-E3EE-4E45-840C-066074573D8B}"/>
              </a:ext>
            </a:extLst>
          </p:cNvPr>
          <p:cNvGraphicFramePr>
            <a:graphicFrameLocks noGrp="1"/>
          </p:cNvGraphicFramePr>
          <p:nvPr>
            <p:extLst>
              <p:ext uri="{D42A27DB-BD31-4B8C-83A1-F6EECF244321}">
                <p14:modId xmlns:p14="http://schemas.microsoft.com/office/powerpoint/2010/main" val="1171051302"/>
              </p:ext>
            </p:extLst>
          </p:nvPr>
        </p:nvGraphicFramePr>
        <p:xfrm>
          <a:off x="677335" y="2451652"/>
          <a:ext cx="8596667" cy="3087011"/>
        </p:xfrm>
        <a:graphic>
          <a:graphicData uri="http://schemas.openxmlformats.org/drawingml/2006/table">
            <a:tbl>
              <a:tblPr firstRow="1" firstCol="1" bandRow="1">
                <a:tableStyleId>{69012ECD-51FC-41F1-AA8D-1B2483CD663E}</a:tableStyleId>
              </a:tblPr>
              <a:tblGrid>
                <a:gridCol w="807021">
                  <a:extLst>
                    <a:ext uri="{9D8B030D-6E8A-4147-A177-3AD203B41FA5}">
                      <a16:colId xmlns:a16="http://schemas.microsoft.com/office/drawing/2014/main" val="880003498"/>
                    </a:ext>
                  </a:extLst>
                </a:gridCol>
                <a:gridCol w="1557422">
                  <a:extLst>
                    <a:ext uri="{9D8B030D-6E8A-4147-A177-3AD203B41FA5}">
                      <a16:colId xmlns:a16="http://schemas.microsoft.com/office/drawing/2014/main" val="269826682"/>
                    </a:ext>
                  </a:extLst>
                </a:gridCol>
                <a:gridCol w="1200813">
                  <a:extLst>
                    <a:ext uri="{9D8B030D-6E8A-4147-A177-3AD203B41FA5}">
                      <a16:colId xmlns:a16="http://schemas.microsoft.com/office/drawing/2014/main" val="209277257"/>
                    </a:ext>
                  </a:extLst>
                </a:gridCol>
                <a:gridCol w="1188982">
                  <a:extLst>
                    <a:ext uri="{9D8B030D-6E8A-4147-A177-3AD203B41FA5}">
                      <a16:colId xmlns:a16="http://schemas.microsoft.com/office/drawing/2014/main" val="1075025758"/>
                    </a:ext>
                  </a:extLst>
                </a:gridCol>
                <a:gridCol w="1673193">
                  <a:extLst>
                    <a:ext uri="{9D8B030D-6E8A-4147-A177-3AD203B41FA5}">
                      <a16:colId xmlns:a16="http://schemas.microsoft.com/office/drawing/2014/main" val="3316131259"/>
                    </a:ext>
                  </a:extLst>
                </a:gridCol>
                <a:gridCol w="2169236">
                  <a:extLst>
                    <a:ext uri="{9D8B030D-6E8A-4147-A177-3AD203B41FA5}">
                      <a16:colId xmlns:a16="http://schemas.microsoft.com/office/drawing/2014/main" val="3244226241"/>
                    </a:ext>
                  </a:extLst>
                </a:gridCol>
              </a:tblGrid>
              <a:tr h="567902">
                <a:tc>
                  <a:txBody>
                    <a:bodyPr/>
                    <a:lstStyle/>
                    <a:p>
                      <a:pP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2164274"/>
                  </a:ext>
                </a:extLst>
              </a:tr>
              <a:tr h="567902">
                <a:tc>
                  <a:txBody>
                    <a:bodyPr/>
                    <a:lstStyle/>
                    <a:p>
                      <a:pPr>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licenceno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License number of service center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6239053"/>
                  </a:ext>
                </a:extLst>
              </a:tr>
              <a:tr h="276661">
                <a:tc>
                  <a:txBody>
                    <a:bodyPr/>
                    <a:lstStyle/>
                    <a:p>
                      <a:pPr>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Login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8659604"/>
                  </a:ext>
                </a:extLst>
              </a:tr>
              <a:tr h="276661">
                <a:tc>
                  <a:txBody>
                    <a:bodyPr/>
                    <a:lstStyle/>
                    <a:p>
                      <a:pPr>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place_id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20140" algn="r"/>
                        </a:tabLs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Place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0626722"/>
                  </a:ext>
                </a:extLst>
              </a:tr>
              <a:tr h="276661">
                <a:tc>
                  <a:txBody>
                    <a:bodyPr/>
                    <a:lstStyle/>
                    <a:p>
                      <a:pPr>
                        <a:lnSpc>
                          <a:spcPct val="107000"/>
                        </a:lnSpc>
                        <a:spcAft>
                          <a:spcPts val="0"/>
                        </a:spcAft>
                      </a:pPr>
                      <a:r>
                        <a:rPr lang="en-US"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brandid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Brand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0233889"/>
                  </a:ext>
                </a:extLst>
              </a:tr>
              <a:tr h="567902">
                <a:tc>
                  <a:txBody>
                    <a:bodyPr/>
                    <a:lstStyle/>
                    <a:p>
                      <a:pPr>
                        <a:lnSpc>
                          <a:spcPct val="107000"/>
                        </a:lnSpc>
                        <a:spcAft>
                          <a:spcPts val="0"/>
                        </a:spcAft>
                      </a:pPr>
                      <a:r>
                        <a:rPr lang="en-US" sz="14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center_name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Center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7431440"/>
                  </a:ext>
                </a:extLst>
              </a:tr>
              <a:tr h="276661">
                <a:tc>
                  <a:txBody>
                    <a:bodyPr/>
                    <a:lstStyle/>
                    <a:p>
                      <a:pPr>
                        <a:lnSpc>
                          <a:spcPct val="107000"/>
                        </a:lnSpc>
                        <a:spcAft>
                          <a:spcPts val="0"/>
                        </a:spcAft>
                      </a:pPr>
                      <a:r>
                        <a:rPr lang="en-US" sz="14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certificate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License certificate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9056685"/>
                  </a:ext>
                </a:extLst>
              </a:tr>
              <a:tr h="276661">
                <a:tc>
                  <a:txBody>
                    <a:bodyPr/>
                    <a:lstStyle/>
                    <a:p>
                      <a:pPr>
                        <a:lnSpc>
                          <a:spcPct val="107000"/>
                        </a:lnSpc>
                        <a:spcAft>
                          <a:spcPts val="0"/>
                        </a:spcAft>
                      </a:pPr>
                      <a:r>
                        <a:rPr lang="en-US" sz="14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mobile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047750" algn="l"/>
                        </a:tabLst>
                      </a:pPr>
                      <a:r>
                        <a:rPr lang="en-US" sz="1400" dirty="0">
                          <a:effectLst/>
                        </a:rPr>
                        <a:t>Mobile number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8582027"/>
                  </a:ext>
                </a:extLst>
              </a:tr>
            </a:tbl>
          </a:graphicData>
        </a:graphic>
      </p:graphicFrame>
    </p:spTree>
    <p:extLst>
      <p:ext uri="{BB962C8B-B14F-4D97-AF65-F5344CB8AC3E}">
        <p14:creationId xmlns:p14="http://schemas.microsoft.com/office/powerpoint/2010/main" val="279976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7BEA64-18E7-4FCD-8118-A9C2A74D57F8}"/>
              </a:ext>
            </a:extLst>
          </p:cNvPr>
          <p:cNvSpPr>
            <a:spLocks noGrp="1"/>
          </p:cNvSpPr>
          <p:nvPr>
            <p:ph idx="1"/>
          </p:nvPr>
        </p:nvSpPr>
        <p:spPr>
          <a:xfrm>
            <a:off x="677334" y="463827"/>
            <a:ext cx="8596668" cy="5577536"/>
          </a:xfrm>
        </p:spPr>
        <p:txBody>
          <a:bodyPr/>
          <a:lstStyle/>
          <a:p>
            <a:pPr marL="0" indent="0" algn="just">
              <a:buNone/>
            </a:pPr>
            <a:r>
              <a:rPr lang="en-US" b="1" dirty="0"/>
              <a:t>Table No: 4</a:t>
            </a:r>
            <a:endParaRPr lang="en-IN" dirty="0"/>
          </a:p>
          <a:p>
            <a:pPr marL="0" indent="0" algn="just">
              <a:buNone/>
            </a:pPr>
            <a:r>
              <a:rPr lang="en-US" b="1" dirty="0"/>
              <a:t>Table Name: </a:t>
            </a:r>
            <a:r>
              <a:rPr lang="en-US" b="1" dirty="0" err="1"/>
              <a:t>tbl_District</a:t>
            </a:r>
            <a:endParaRPr lang="en-IN" dirty="0"/>
          </a:p>
          <a:p>
            <a:pPr marL="0" indent="0" algn="just">
              <a:buNone/>
            </a:pPr>
            <a:r>
              <a:rPr lang="en-US" b="1" dirty="0"/>
              <a:t>Primary Key: </a:t>
            </a:r>
            <a:r>
              <a:rPr lang="en-US" b="1" dirty="0" err="1"/>
              <a:t>district_id</a:t>
            </a:r>
            <a:endParaRPr lang="en-US" b="1" dirty="0"/>
          </a:p>
          <a:p>
            <a:pPr marL="0" indent="0" algn="just">
              <a:buNone/>
            </a:pPr>
            <a:endParaRPr lang="en-IN" dirty="0"/>
          </a:p>
          <a:p>
            <a:pPr algn="just"/>
            <a:endParaRPr lang="en-IN" dirty="0"/>
          </a:p>
          <a:p>
            <a:pPr marL="0" indent="0" algn="just">
              <a:buNone/>
            </a:pPr>
            <a:endParaRPr lang="en-IN" dirty="0"/>
          </a:p>
          <a:p>
            <a:pPr marL="0" indent="0" algn="just">
              <a:buNone/>
            </a:pPr>
            <a:r>
              <a:rPr lang="en-US" b="1" dirty="0"/>
              <a:t>Table No: 5</a:t>
            </a:r>
            <a:endParaRPr lang="en-IN" dirty="0"/>
          </a:p>
          <a:p>
            <a:pPr marL="0" indent="0" algn="just">
              <a:buNone/>
            </a:pPr>
            <a:r>
              <a:rPr lang="en-US" b="1" dirty="0"/>
              <a:t>Table Name:  </a:t>
            </a:r>
            <a:r>
              <a:rPr lang="en-US" b="1" dirty="0" err="1"/>
              <a:t>tbl_place</a:t>
            </a:r>
            <a:endParaRPr lang="en-IN" dirty="0"/>
          </a:p>
          <a:p>
            <a:pPr marL="0" indent="0" algn="just">
              <a:buNone/>
            </a:pPr>
            <a:r>
              <a:rPr lang="en-US" b="1" dirty="0"/>
              <a:t>Primary Key: </a:t>
            </a:r>
            <a:r>
              <a:rPr lang="en-US" b="1" dirty="0" err="1"/>
              <a:t>place_id</a:t>
            </a:r>
            <a:endParaRPr lang="en-IN" dirty="0"/>
          </a:p>
          <a:p>
            <a:pPr marL="0" indent="0" algn="just">
              <a:buNone/>
            </a:pPr>
            <a:r>
              <a:rPr lang="en-US" b="1" dirty="0"/>
              <a:t>Foreign key: </a:t>
            </a:r>
            <a:r>
              <a:rPr lang="en-US" b="1" dirty="0" err="1"/>
              <a:t>district_id</a:t>
            </a:r>
            <a:endParaRPr lang="en-IN" dirty="0"/>
          </a:p>
          <a:p>
            <a:pPr algn="just"/>
            <a:endParaRPr lang="en-IN" dirty="0"/>
          </a:p>
          <a:p>
            <a:pPr algn="just"/>
            <a:endParaRPr lang="en-IN" dirty="0"/>
          </a:p>
        </p:txBody>
      </p:sp>
      <p:graphicFrame>
        <p:nvGraphicFramePr>
          <p:cNvPr id="4" name="Table 3">
            <a:extLst>
              <a:ext uri="{FF2B5EF4-FFF2-40B4-BE49-F238E27FC236}">
                <a16:creationId xmlns:a16="http://schemas.microsoft.com/office/drawing/2014/main" id="{828CC538-0839-43E4-BB91-1DEF2D4664DC}"/>
              </a:ext>
            </a:extLst>
          </p:cNvPr>
          <p:cNvGraphicFramePr>
            <a:graphicFrameLocks noGrp="1"/>
          </p:cNvGraphicFramePr>
          <p:nvPr>
            <p:extLst>
              <p:ext uri="{D42A27DB-BD31-4B8C-83A1-F6EECF244321}">
                <p14:modId xmlns:p14="http://schemas.microsoft.com/office/powerpoint/2010/main" val="3021911244"/>
              </p:ext>
            </p:extLst>
          </p:nvPr>
        </p:nvGraphicFramePr>
        <p:xfrm>
          <a:off x="844943" y="1708402"/>
          <a:ext cx="7040102" cy="1167321"/>
        </p:xfrm>
        <a:graphic>
          <a:graphicData uri="http://schemas.openxmlformats.org/drawingml/2006/table">
            <a:tbl>
              <a:tblPr firstRow="1" firstCol="1" bandRow="1">
                <a:tableStyleId>{69012ECD-51FC-41F1-AA8D-1B2483CD663E}</a:tableStyleId>
              </a:tblPr>
              <a:tblGrid>
                <a:gridCol w="663664">
                  <a:extLst>
                    <a:ext uri="{9D8B030D-6E8A-4147-A177-3AD203B41FA5}">
                      <a16:colId xmlns:a16="http://schemas.microsoft.com/office/drawing/2014/main" val="3429286058"/>
                    </a:ext>
                  </a:extLst>
                </a:gridCol>
                <a:gridCol w="1275426">
                  <a:extLst>
                    <a:ext uri="{9D8B030D-6E8A-4147-A177-3AD203B41FA5}">
                      <a16:colId xmlns:a16="http://schemas.microsoft.com/office/drawing/2014/main" val="3756671687"/>
                    </a:ext>
                  </a:extLst>
                </a:gridCol>
                <a:gridCol w="980618">
                  <a:extLst>
                    <a:ext uri="{9D8B030D-6E8A-4147-A177-3AD203B41FA5}">
                      <a16:colId xmlns:a16="http://schemas.microsoft.com/office/drawing/2014/main" val="1306645784"/>
                    </a:ext>
                  </a:extLst>
                </a:gridCol>
                <a:gridCol w="981310">
                  <a:extLst>
                    <a:ext uri="{9D8B030D-6E8A-4147-A177-3AD203B41FA5}">
                      <a16:colId xmlns:a16="http://schemas.microsoft.com/office/drawing/2014/main" val="1328551908"/>
                    </a:ext>
                  </a:extLst>
                </a:gridCol>
                <a:gridCol w="1373003">
                  <a:extLst>
                    <a:ext uri="{9D8B030D-6E8A-4147-A177-3AD203B41FA5}">
                      <a16:colId xmlns:a16="http://schemas.microsoft.com/office/drawing/2014/main" val="3831748250"/>
                    </a:ext>
                  </a:extLst>
                </a:gridCol>
                <a:gridCol w="1766081">
                  <a:extLst>
                    <a:ext uri="{9D8B030D-6E8A-4147-A177-3AD203B41FA5}">
                      <a16:colId xmlns:a16="http://schemas.microsoft.com/office/drawing/2014/main" val="1929712943"/>
                    </a:ext>
                  </a:extLst>
                </a:gridCol>
              </a:tblGrid>
              <a:tr h="389107">
                <a:tc>
                  <a:txBody>
                    <a:bodyPr/>
                    <a:lstStyle/>
                    <a:p>
                      <a:pP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1287580"/>
                  </a:ext>
                </a:extLst>
              </a:tr>
              <a:tr h="389107">
                <a:tc>
                  <a:txBody>
                    <a:bodyPr/>
                    <a:lstStyle/>
                    <a:p>
                      <a:pPr algn="just">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district_id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District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9422283"/>
                  </a:ext>
                </a:extLst>
              </a:tr>
              <a:tr h="389107">
                <a:tc>
                  <a:txBody>
                    <a:bodyPr/>
                    <a:lstStyle/>
                    <a:p>
                      <a:pPr algn="just">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district_name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15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District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9025735"/>
                  </a:ext>
                </a:extLst>
              </a:tr>
            </a:tbl>
          </a:graphicData>
        </a:graphic>
      </p:graphicFrame>
      <p:graphicFrame>
        <p:nvGraphicFramePr>
          <p:cNvPr id="5" name="Table 4">
            <a:extLst>
              <a:ext uri="{FF2B5EF4-FFF2-40B4-BE49-F238E27FC236}">
                <a16:creationId xmlns:a16="http://schemas.microsoft.com/office/drawing/2014/main" id="{644C50E0-8CA9-442A-8AAF-7923238FD192}"/>
              </a:ext>
            </a:extLst>
          </p:cNvPr>
          <p:cNvGraphicFramePr>
            <a:graphicFrameLocks noGrp="1"/>
          </p:cNvGraphicFramePr>
          <p:nvPr>
            <p:extLst>
              <p:ext uri="{D42A27DB-BD31-4B8C-83A1-F6EECF244321}">
                <p14:modId xmlns:p14="http://schemas.microsoft.com/office/powerpoint/2010/main" val="3992094788"/>
              </p:ext>
            </p:extLst>
          </p:nvPr>
        </p:nvGraphicFramePr>
        <p:xfrm>
          <a:off x="677334" y="4585252"/>
          <a:ext cx="7207711" cy="1456108"/>
        </p:xfrm>
        <a:graphic>
          <a:graphicData uri="http://schemas.openxmlformats.org/drawingml/2006/table">
            <a:tbl>
              <a:tblPr firstRow="1" firstCol="1" bandRow="1">
                <a:tableStyleId>{69012ECD-51FC-41F1-AA8D-1B2483CD663E}</a:tableStyleId>
              </a:tblPr>
              <a:tblGrid>
                <a:gridCol w="679465">
                  <a:extLst>
                    <a:ext uri="{9D8B030D-6E8A-4147-A177-3AD203B41FA5}">
                      <a16:colId xmlns:a16="http://schemas.microsoft.com/office/drawing/2014/main" val="23935885"/>
                    </a:ext>
                  </a:extLst>
                </a:gridCol>
                <a:gridCol w="1305791">
                  <a:extLst>
                    <a:ext uri="{9D8B030D-6E8A-4147-A177-3AD203B41FA5}">
                      <a16:colId xmlns:a16="http://schemas.microsoft.com/office/drawing/2014/main" val="2791540156"/>
                    </a:ext>
                  </a:extLst>
                </a:gridCol>
                <a:gridCol w="1003964">
                  <a:extLst>
                    <a:ext uri="{9D8B030D-6E8A-4147-A177-3AD203B41FA5}">
                      <a16:colId xmlns:a16="http://schemas.microsoft.com/office/drawing/2014/main" val="929883742"/>
                    </a:ext>
                  </a:extLst>
                </a:gridCol>
                <a:gridCol w="1004673">
                  <a:extLst>
                    <a:ext uri="{9D8B030D-6E8A-4147-A177-3AD203B41FA5}">
                      <a16:colId xmlns:a16="http://schemas.microsoft.com/office/drawing/2014/main" val="2372472191"/>
                    </a:ext>
                  </a:extLst>
                </a:gridCol>
                <a:gridCol w="1405691">
                  <a:extLst>
                    <a:ext uri="{9D8B030D-6E8A-4147-A177-3AD203B41FA5}">
                      <a16:colId xmlns:a16="http://schemas.microsoft.com/office/drawing/2014/main" val="42445791"/>
                    </a:ext>
                  </a:extLst>
                </a:gridCol>
                <a:gridCol w="1808127">
                  <a:extLst>
                    <a:ext uri="{9D8B030D-6E8A-4147-A177-3AD203B41FA5}">
                      <a16:colId xmlns:a16="http://schemas.microsoft.com/office/drawing/2014/main" val="620688879"/>
                    </a:ext>
                  </a:extLst>
                </a:gridCol>
              </a:tblGrid>
              <a:tr h="364027">
                <a:tc>
                  <a:txBody>
                    <a:bodyPr/>
                    <a:lstStyle/>
                    <a:p>
                      <a:pP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0275593"/>
                  </a:ext>
                </a:extLst>
              </a:tr>
              <a:tr h="364027">
                <a:tc>
                  <a:txBody>
                    <a:bodyPr/>
                    <a:lstStyle/>
                    <a:p>
                      <a:pPr algn="just">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place_id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Primary key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Place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1613087"/>
                  </a:ext>
                </a:extLst>
              </a:tr>
              <a:tr h="364027">
                <a:tc>
                  <a:txBody>
                    <a:bodyPr/>
                    <a:lstStyle/>
                    <a:p>
                      <a:pPr algn="just">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district_id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District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5048414"/>
                  </a:ext>
                </a:extLst>
              </a:tr>
              <a:tr h="364027">
                <a:tc>
                  <a:txBody>
                    <a:bodyPr/>
                    <a:lstStyle/>
                    <a:p>
                      <a:pPr algn="just">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place_name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Place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5956392"/>
                  </a:ext>
                </a:extLst>
              </a:tr>
            </a:tbl>
          </a:graphicData>
        </a:graphic>
      </p:graphicFrame>
    </p:spTree>
    <p:extLst>
      <p:ext uri="{BB962C8B-B14F-4D97-AF65-F5344CB8AC3E}">
        <p14:creationId xmlns:p14="http://schemas.microsoft.com/office/powerpoint/2010/main" val="164725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0018D-A3AE-47F8-9AC0-6EA890AEF6A6}"/>
              </a:ext>
            </a:extLst>
          </p:cNvPr>
          <p:cNvSpPr>
            <a:spLocks noGrp="1"/>
          </p:cNvSpPr>
          <p:nvPr>
            <p:ph idx="1"/>
          </p:nvPr>
        </p:nvSpPr>
        <p:spPr>
          <a:xfrm>
            <a:off x="677334" y="516835"/>
            <a:ext cx="8596668" cy="6016487"/>
          </a:xfrm>
        </p:spPr>
        <p:txBody>
          <a:bodyPr/>
          <a:lstStyle/>
          <a:p>
            <a:pPr marL="0" indent="0">
              <a:buNone/>
            </a:pPr>
            <a:r>
              <a:rPr lang="en-US" b="1" dirty="0"/>
              <a:t>Table No: 6</a:t>
            </a:r>
            <a:endParaRPr lang="en-IN" dirty="0"/>
          </a:p>
          <a:p>
            <a:pPr marL="0" indent="0">
              <a:buNone/>
            </a:pPr>
            <a:r>
              <a:rPr lang="en-US" b="1" dirty="0"/>
              <a:t>Table Name: </a:t>
            </a:r>
            <a:r>
              <a:rPr lang="en-US" b="1" dirty="0" err="1"/>
              <a:t>tbl_brand</a:t>
            </a:r>
            <a:endParaRPr lang="en-IN" dirty="0"/>
          </a:p>
          <a:p>
            <a:pPr marL="0" indent="0">
              <a:buNone/>
            </a:pPr>
            <a:r>
              <a:rPr lang="en-US" b="1" dirty="0"/>
              <a:t>Primary Key: </a:t>
            </a:r>
            <a:r>
              <a:rPr lang="en-US" b="1" dirty="0" err="1"/>
              <a:t>brandid</a:t>
            </a: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Table No:7</a:t>
            </a:r>
            <a:endParaRPr lang="en-IN" dirty="0"/>
          </a:p>
          <a:p>
            <a:pPr marL="0" indent="0">
              <a:buNone/>
            </a:pPr>
            <a:r>
              <a:rPr lang="en-US" b="1" dirty="0"/>
              <a:t>Table Name: </a:t>
            </a:r>
            <a:r>
              <a:rPr lang="en-US" b="1" dirty="0" err="1"/>
              <a:t>tbl_model</a:t>
            </a:r>
            <a:endParaRPr lang="en-IN" dirty="0"/>
          </a:p>
          <a:p>
            <a:pPr marL="0" indent="0">
              <a:buNone/>
            </a:pPr>
            <a:r>
              <a:rPr lang="en-US" b="1" dirty="0"/>
              <a:t>Primary Key: </a:t>
            </a:r>
            <a:r>
              <a:rPr lang="en-US" b="1" dirty="0" err="1"/>
              <a:t>model_id</a:t>
            </a:r>
            <a:endParaRPr lang="en-IN" dirty="0"/>
          </a:p>
          <a:p>
            <a:pPr marL="0" indent="0">
              <a:buNone/>
            </a:pPr>
            <a:r>
              <a:rPr lang="en-US" b="1" dirty="0"/>
              <a:t>Foreign Key: </a:t>
            </a:r>
            <a:r>
              <a:rPr lang="en-US" b="1" dirty="0" err="1"/>
              <a:t>brandid</a:t>
            </a:r>
            <a:endParaRPr lang="en-IN" dirty="0"/>
          </a:p>
          <a:p>
            <a:pPr marL="0" indent="0">
              <a:buNone/>
            </a:pPr>
            <a:endParaRPr lang="en-IN" dirty="0"/>
          </a:p>
          <a:p>
            <a:pPr marL="0" indent="0">
              <a:buNone/>
            </a:pPr>
            <a:endParaRPr lang="en-IN" dirty="0"/>
          </a:p>
        </p:txBody>
      </p:sp>
      <p:graphicFrame>
        <p:nvGraphicFramePr>
          <p:cNvPr id="6" name="Table 5">
            <a:extLst>
              <a:ext uri="{FF2B5EF4-FFF2-40B4-BE49-F238E27FC236}">
                <a16:creationId xmlns:a16="http://schemas.microsoft.com/office/drawing/2014/main" id="{74C067EC-9AC4-4C81-B36E-60C2E734CFB0}"/>
              </a:ext>
            </a:extLst>
          </p:cNvPr>
          <p:cNvGraphicFramePr>
            <a:graphicFrameLocks noGrp="1"/>
          </p:cNvGraphicFramePr>
          <p:nvPr>
            <p:extLst>
              <p:ext uri="{D42A27DB-BD31-4B8C-83A1-F6EECF244321}">
                <p14:modId xmlns:p14="http://schemas.microsoft.com/office/powerpoint/2010/main" val="206340246"/>
              </p:ext>
            </p:extLst>
          </p:nvPr>
        </p:nvGraphicFramePr>
        <p:xfrm>
          <a:off x="677334" y="1899060"/>
          <a:ext cx="7486005" cy="1321218"/>
        </p:xfrm>
        <a:graphic>
          <a:graphicData uri="http://schemas.openxmlformats.org/drawingml/2006/table">
            <a:tbl>
              <a:tblPr firstRow="1" firstCol="1" bandRow="1">
                <a:tableStyleId>{69012ECD-51FC-41F1-AA8D-1B2483CD663E}</a:tableStyleId>
              </a:tblPr>
              <a:tblGrid>
                <a:gridCol w="705699">
                  <a:extLst>
                    <a:ext uri="{9D8B030D-6E8A-4147-A177-3AD203B41FA5}">
                      <a16:colId xmlns:a16="http://schemas.microsoft.com/office/drawing/2014/main" val="3709808083"/>
                    </a:ext>
                  </a:extLst>
                </a:gridCol>
                <a:gridCol w="1356208">
                  <a:extLst>
                    <a:ext uri="{9D8B030D-6E8A-4147-A177-3AD203B41FA5}">
                      <a16:colId xmlns:a16="http://schemas.microsoft.com/office/drawing/2014/main" val="1615462188"/>
                    </a:ext>
                  </a:extLst>
                </a:gridCol>
                <a:gridCol w="1042728">
                  <a:extLst>
                    <a:ext uri="{9D8B030D-6E8A-4147-A177-3AD203B41FA5}">
                      <a16:colId xmlns:a16="http://schemas.microsoft.com/office/drawing/2014/main" val="4078993283"/>
                    </a:ext>
                  </a:extLst>
                </a:gridCol>
                <a:gridCol w="1043464">
                  <a:extLst>
                    <a:ext uri="{9D8B030D-6E8A-4147-A177-3AD203B41FA5}">
                      <a16:colId xmlns:a16="http://schemas.microsoft.com/office/drawing/2014/main" val="4154515173"/>
                    </a:ext>
                  </a:extLst>
                </a:gridCol>
                <a:gridCol w="1459966">
                  <a:extLst>
                    <a:ext uri="{9D8B030D-6E8A-4147-A177-3AD203B41FA5}">
                      <a16:colId xmlns:a16="http://schemas.microsoft.com/office/drawing/2014/main" val="363948030"/>
                    </a:ext>
                  </a:extLst>
                </a:gridCol>
                <a:gridCol w="1877940">
                  <a:extLst>
                    <a:ext uri="{9D8B030D-6E8A-4147-A177-3AD203B41FA5}">
                      <a16:colId xmlns:a16="http://schemas.microsoft.com/office/drawing/2014/main" val="781956946"/>
                    </a:ext>
                  </a:extLst>
                </a:gridCol>
              </a:tblGrid>
              <a:tr h="440406">
                <a:tc>
                  <a:txBody>
                    <a:bodyPr/>
                    <a:lstStyle/>
                    <a:p>
                      <a:pP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5583503"/>
                  </a:ext>
                </a:extLst>
              </a:tr>
              <a:tr h="440406">
                <a:tc>
                  <a:txBody>
                    <a:bodyPr/>
                    <a:lstStyle/>
                    <a:p>
                      <a:pPr algn="just">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brandid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Brand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4249614"/>
                  </a:ext>
                </a:extLst>
              </a:tr>
              <a:tr h="440406">
                <a:tc>
                  <a:txBody>
                    <a:bodyPr/>
                    <a:lstStyle/>
                    <a:p>
                      <a:pPr algn="just">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brand_name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Brand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3767138"/>
                  </a:ext>
                </a:extLst>
              </a:tr>
            </a:tbl>
          </a:graphicData>
        </a:graphic>
      </p:graphicFrame>
      <p:graphicFrame>
        <p:nvGraphicFramePr>
          <p:cNvPr id="7" name="Table 6">
            <a:extLst>
              <a:ext uri="{FF2B5EF4-FFF2-40B4-BE49-F238E27FC236}">
                <a16:creationId xmlns:a16="http://schemas.microsoft.com/office/drawing/2014/main" id="{C47825C8-4B58-4041-8C96-9484ED020411}"/>
              </a:ext>
            </a:extLst>
          </p:cNvPr>
          <p:cNvGraphicFramePr>
            <a:graphicFrameLocks noGrp="1"/>
          </p:cNvGraphicFramePr>
          <p:nvPr>
            <p:extLst>
              <p:ext uri="{D42A27DB-BD31-4B8C-83A1-F6EECF244321}">
                <p14:modId xmlns:p14="http://schemas.microsoft.com/office/powerpoint/2010/main" val="3789301653"/>
              </p:ext>
            </p:extLst>
          </p:nvPr>
        </p:nvGraphicFramePr>
        <p:xfrm>
          <a:off x="677334" y="5000307"/>
          <a:ext cx="7486004" cy="1340860"/>
        </p:xfrm>
        <a:graphic>
          <a:graphicData uri="http://schemas.openxmlformats.org/drawingml/2006/table">
            <a:tbl>
              <a:tblPr firstRow="1" firstCol="1" bandRow="1">
                <a:tableStyleId>{69012ECD-51FC-41F1-AA8D-1B2483CD663E}</a:tableStyleId>
              </a:tblPr>
              <a:tblGrid>
                <a:gridCol w="705699">
                  <a:extLst>
                    <a:ext uri="{9D8B030D-6E8A-4147-A177-3AD203B41FA5}">
                      <a16:colId xmlns:a16="http://schemas.microsoft.com/office/drawing/2014/main" val="2178833052"/>
                    </a:ext>
                  </a:extLst>
                </a:gridCol>
                <a:gridCol w="1356208">
                  <a:extLst>
                    <a:ext uri="{9D8B030D-6E8A-4147-A177-3AD203B41FA5}">
                      <a16:colId xmlns:a16="http://schemas.microsoft.com/office/drawing/2014/main" val="2535534603"/>
                    </a:ext>
                  </a:extLst>
                </a:gridCol>
                <a:gridCol w="1067011">
                  <a:extLst>
                    <a:ext uri="{9D8B030D-6E8A-4147-A177-3AD203B41FA5}">
                      <a16:colId xmlns:a16="http://schemas.microsoft.com/office/drawing/2014/main" val="2738548630"/>
                    </a:ext>
                  </a:extLst>
                </a:gridCol>
                <a:gridCol w="1019180">
                  <a:extLst>
                    <a:ext uri="{9D8B030D-6E8A-4147-A177-3AD203B41FA5}">
                      <a16:colId xmlns:a16="http://schemas.microsoft.com/office/drawing/2014/main" val="196219418"/>
                    </a:ext>
                  </a:extLst>
                </a:gridCol>
                <a:gridCol w="1498231">
                  <a:extLst>
                    <a:ext uri="{9D8B030D-6E8A-4147-A177-3AD203B41FA5}">
                      <a16:colId xmlns:a16="http://schemas.microsoft.com/office/drawing/2014/main" val="3335148112"/>
                    </a:ext>
                  </a:extLst>
                </a:gridCol>
                <a:gridCol w="1839675">
                  <a:extLst>
                    <a:ext uri="{9D8B030D-6E8A-4147-A177-3AD203B41FA5}">
                      <a16:colId xmlns:a16="http://schemas.microsoft.com/office/drawing/2014/main" val="549829811"/>
                    </a:ext>
                  </a:extLst>
                </a:gridCol>
              </a:tblGrid>
              <a:tr h="335215">
                <a:tc>
                  <a:txBody>
                    <a:bodyPr/>
                    <a:lstStyle/>
                    <a:p>
                      <a:pP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5631828"/>
                  </a:ext>
                </a:extLst>
              </a:tr>
              <a:tr h="335215">
                <a:tc>
                  <a:txBody>
                    <a:bodyPr/>
                    <a:lstStyle/>
                    <a:p>
                      <a:pPr>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model_id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Model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2492114"/>
                  </a:ext>
                </a:extLst>
              </a:tr>
              <a:tr h="335215">
                <a:tc>
                  <a:txBody>
                    <a:bodyPr/>
                    <a:lstStyle/>
                    <a:p>
                      <a:pPr>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brandid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Brand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2194463"/>
                  </a:ext>
                </a:extLst>
              </a:tr>
              <a:tr h="335215">
                <a:tc>
                  <a:txBody>
                    <a:bodyPr/>
                    <a:lstStyle/>
                    <a:p>
                      <a:pPr>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model_name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Model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9385855"/>
                  </a:ext>
                </a:extLst>
              </a:tr>
            </a:tbl>
          </a:graphicData>
        </a:graphic>
      </p:graphicFrame>
    </p:spTree>
    <p:extLst>
      <p:ext uri="{BB962C8B-B14F-4D97-AF65-F5344CB8AC3E}">
        <p14:creationId xmlns:p14="http://schemas.microsoft.com/office/powerpoint/2010/main" val="6529667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149</TotalTime>
  <Words>1884</Words>
  <Application>Microsoft Office PowerPoint</Application>
  <PresentationFormat>Widescreen</PresentationFormat>
  <Paragraphs>855</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Times New Roman</vt:lpstr>
      <vt:lpstr>Trebuchet MS</vt:lpstr>
      <vt:lpstr>Wingdings 3</vt:lpstr>
      <vt:lpstr>Facet</vt:lpstr>
      <vt:lpstr>Real Deal Cars</vt:lpstr>
      <vt:lpstr>INTRODUCTION</vt:lpstr>
      <vt:lpstr>PowerPoint Presentation</vt:lpstr>
      <vt:lpstr>PowerPoint Presentation</vt:lpstr>
      <vt:lpstr>Table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UML -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Deal Cars</dc:title>
  <dc:creator>Timin</dc:creator>
  <cp:lastModifiedBy>Timin</cp:lastModifiedBy>
  <cp:revision>19</cp:revision>
  <dcterms:created xsi:type="dcterms:W3CDTF">2019-03-21T03:46:51Z</dcterms:created>
  <dcterms:modified xsi:type="dcterms:W3CDTF">2019-03-22T01:36:05Z</dcterms:modified>
</cp:coreProperties>
</file>