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6" r:id="rId9"/>
  </p:sldIdLst>
  <p:sldSz cx="12192000" cy="6858000"/>
  <p:notesSz cx="6858000" cy="9144000"/>
  <p:embeddedFontLst>
    <p:embeddedFont>
      <p:font typeface="Poppins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dYlhbM9WSh4Y3Pe0NR50vkUB3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8200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971255caf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g2b971255c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971255caf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2b971255ca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A close-up of a networ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3004" y="0"/>
            <a:ext cx="12325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903249" y="2915378"/>
            <a:ext cx="10951294" cy="69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9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VELOCITY RAILWAYS DATA ENGINEERING PROJECT</a:t>
            </a:r>
            <a:endParaRPr sz="3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 descr="A collage of a factor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11854543" y="6668179"/>
            <a:ext cx="337457" cy="18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 descr="A black background with white letter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813" y="414550"/>
            <a:ext cx="3376355" cy="995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 rot="-5217971">
            <a:off x="3756021" y="651962"/>
            <a:ext cx="4607816" cy="4352420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rot="4989202">
            <a:off x="-1295399" y="-3886199"/>
            <a:ext cx="14559556" cy="14121580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2"/>
          <p:cNvCxnSpPr/>
          <p:nvPr/>
        </p:nvCxnSpPr>
        <p:spPr>
          <a:xfrm>
            <a:off x="6095214" y="871146"/>
            <a:ext cx="736939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0" name="Google Shape;100;p2" descr="A large building with many people and a farm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67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>
            <a:off x="-359922" y="-187001"/>
            <a:ext cx="12839699" cy="8153400"/>
          </a:xfrm>
          <a:prstGeom prst="rect">
            <a:avLst/>
          </a:prstGeom>
          <a:solidFill>
            <a:srgbClr val="000000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PROJECT TEAM:</a:t>
            </a:r>
          </a:p>
          <a:p>
            <a:pPr algn="ctr"/>
            <a:endParaRPr lang="en-US" sz="6000" dirty="0">
              <a:solidFill>
                <a:schemeClr val="bg1"/>
              </a:solidFill>
            </a:endParaRP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TIMIPIRI GODGIFT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OLUWAGBADE ODIMAYO</a:t>
            </a:r>
          </a:p>
        </p:txBody>
      </p:sp>
      <p:sp>
        <p:nvSpPr>
          <p:cNvPr id="104" name="Google Shape;104;p2"/>
          <p:cNvSpPr/>
          <p:nvPr/>
        </p:nvSpPr>
        <p:spPr>
          <a:xfrm rot="5552213">
            <a:off x="5185710" y="1960179"/>
            <a:ext cx="1791615" cy="1872016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 descr="A black background with white letter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478" y="346326"/>
            <a:ext cx="2213405" cy="652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 rot="-5217971">
            <a:off x="3756021" y="651962"/>
            <a:ext cx="4607816" cy="4352420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rot="4989202">
            <a:off x="-1295399" y="-3886199"/>
            <a:ext cx="14559556" cy="14121580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2"/>
          <p:cNvCxnSpPr/>
          <p:nvPr/>
        </p:nvCxnSpPr>
        <p:spPr>
          <a:xfrm>
            <a:off x="6095214" y="871146"/>
            <a:ext cx="736939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0" name="Google Shape;100;p2" descr="A large building with many people and a farm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67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>
            <a:off x="-75414" y="-187001"/>
            <a:ext cx="12339686" cy="8153400"/>
          </a:xfrm>
          <a:prstGeom prst="rect">
            <a:avLst/>
          </a:prstGeom>
          <a:solidFill>
            <a:srgbClr val="000000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  BUSINESS INTRODUCTION: 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Velocity Railways is a leading railway operator based in the United Kingdom, dedicated to providing efficient, reliable, and timely train services across the nation.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company leverages cutting-edge technology and real-time data integration to ensure its customers receive up-to-the-minute information on train schedules, departures, and arrivals.</a:t>
            </a:r>
          </a:p>
        </p:txBody>
      </p:sp>
      <p:sp>
        <p:nvSpPr>
          <p:cNvPr id="104" name="Google Shape;104;p2"/>
          <p:cNvSpPr/>
          <p:nvPr/>
        </p:nvSpPr>
        <p:spPr>
          <a:xfrm rot="5552213">
            <a:off x="5185710" y="1960179"/>
            <a:ext cx="1791615" cy="1872016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 descr="A black background with white letter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478" y="346326"/>
            <a:ext cx="2213405" cy="652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694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 rot="4989202">
            <a:off x="-1295399" y="-3886199"/>
            <a:ext cx="14559556" cy="14121580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 rot="-5217971">
            <a:off x="3756021" y="651962"/>
            <a:ext cx="4607816" cy="4352420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3" descr="&quot;Over £2.5bn of online orders to be returned to retailers this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20" y="-82098"/>
            <a:ext cx="11949762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3"/>
          <p:cNvCxnSpPr/>
          <p:nvPr/>
        </p:nvCxnSpPr>
        <p:spPr>
          <a:xfrm>
            <a:off x="6095214" y="871146"/>
            <a:ext cx="736939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3"/>
          <p:cNvSpPr/>
          <p:nvPr/>
        </p:nvSpPr>
        <p:spPr>
          <a:xfrm>
            <a:off x="-169682" y="-796603"/>
            <a:ext cx="12641344" cy="9601200"/>
          </a:xfrm>
          <a:prstGeom prst="rect">
            <a:avLst/>
          </a:prstGeom>
          <a:solidFill>
            <a:srgbClr val="000000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   PROBLEM STATEMENT: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company is currently facing challenges in providing accurate and real-time train departure information to its passengers.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current system provides scheduled departure times but often lacks real-time updates on delays, cancellations, or other disruptions.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company wants to create a better pipeline that fetches real-time data from a source and saves it on a database for further usages.</a:t>
            </a:r>
          </a:p>
        </p:txBody>
      </p:sp>
      <p:sp>
        <p:nvSpPr>
          <p:cNvPr id="116" name="Google Shape;116;p3"/>
          <p:cNvSpPr/>
          <p:nvPr/>
        </p:nvSpPr>
        <p:spPr>
          <a:xfrm rot="5552213">
            <a:off x="5185710" y="1960179"/>
            <a:ext cx="1791615" cy="1872016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 descr="A black background with white letter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582" y="230089"/>
            <a:ext cx="2173395" cy="641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971255caf_0_16"/>
          <p:cNvSpPr/>
          <p:nvPr/>
        </p:nvSpPr>
        <p:spPr>
          <a:xfrm rot="4989175">
            <a:off x="-1295341" y="-3886065"/>
            <a:ext cx="14559641" cy="14121521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b971255caf_0_16"/>
          <p:cNvSpPr/>
          <p:nvPr/>
        </p:nvSpPr>
        <p:spPr>
          <a:xfrm rot="-5217951">
            <a:off x="3756054" y="651923"/>
            <a:ext cx="4607859" cy="4352502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2b971255caf_0_16" descr="&quot;Over £2.5bn of online orders to be returned to retailers this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20" y="-82098"/>
            <a:ext cx="11949762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g2b971255caf_0_16"/>
          <p:cNvCxnSpPr/>
          <p:nvPr/>
        </p:nvCxnSpPr>
        <p:spPr>
          <a:xfrm>
            <a:off x="6095214" y="871146"/>
            <a:ext cx="736800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g2b971255caf_0_16"/>
          <p:cNvSpPr/>
          <p:nvPr/>
        </p:nvSpPr>
        <p:spPr>
          <a:xfrm>
            <a:off x="0" y="-817978"/>
            <a:ext cx="12349113" cy="9601200"/>
          </a:xfrm>
          <a:prstGeom prst="rect">
            <a:avLst/>
          </a:prstGeom>
          <a:solidFill>
            <a:srgbClr val="000000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TECH STACK SUMMARY: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lvl="0"/>
            <a:r>
              <a:rPr lang="en-US" sz="2800" b="1" u="sng" dirty="0">
                <a:solidFill>
                  <a:schemeClr val="bg1"/>
                </a:solidFill>
              </a:rPr>
              <a:t>Python + Requests</a:t>
            </a:r>
            <a:r>
              <a:rPr lang="en-US" sz="2800" u="sng" dirty="0">
                <a:solidFill>
                  <a:schemeClr val="bg1"/>
                </a:solidFill>
              </a:rPr>
              <a:t>: </a:t>
            </a:r>
            <a:r>
              <a:rPr lang="en-US" sz="2800" dirty="0">
                <a:solidFill>
                  <a:schemeClr val="bg1"/>
                </a:solidFill>
              </a:rPr>
              <a:t>For API calls and initial data ingestion.</a:t>
            </a:r>
          </a:p>
          <a:p>
            <a:pPr lvl="0"/>
            <a:endParaRPr lang="en-US" sz="2800" dirty="0">
              <a:solidFill>
                <a:schemeClr val="bg1"/>
              </a:solidFill>
            </a:endParaRPr>
          </a:p>
          <a:p>
            <a:pPr lvl="0"/>
            <a:r>
              <a:rPr lang="en-US" sz="2800" b="1" u="sng" dirty="0">
                <a:solidFill>
                  <a:schemeClr val="bg1"/>
                </a:solidFill>
              </a:rPr>
              <a:t>Kafka</a:t>
            </a:r>
            <a:r>
              <a:rPr lang="en-US" sz="2800" u="sng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 For streaming real-time data and ensuring scalable, fault-tolerant message processing.</a:t>
            </a:r>
          </a:p>
          <a:p>
            <a:pPr lvl="0"/>
            <a:endParaRPr lang="en-US" sz="2800" dirty="0">
              <a:solidFill>
                <a:schemeClr val="bg1"/>
              </a:solidFill>
            </a:endParaRPr>
          </a:p>
          <a:p>
            <a:pPr lvl="0"/>
            <a:r>
              <a:rPr lang="en-US" sz="2800" b="1" u="sng" dirty="0">
                <a:solidFill>
                  <a:schemeClr val="bg1"/>
                </a:solidFill>
              </a:rPr>
              <a:t>Great Expectations</a:t>
            </a:r>
            <a:r>
              <a:rPr lang="en-US" sz="2800" u="sng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 For validating data dynamically to ensure data quality.</a:t>
            </a:r>
          </a:p>
          <a:p>
            <a:pPr lvl="0"/>
            <a:endParaRPr lang="en-US" sz="2800" dirty="0">
              <a:solidFill>
                <a:schemeClr val="bg1"/>
              </a:solidFill>
            </a:endParaRPr>
          </a:p>
          <a:p>
            <a:pPr lvl="0"/>
            <a:r>
              <a:rPr lang="en-US" sz="2800" b="1" u="sng" dirty="0">
                <a:solidFill>
                  <a:schemeClr val="bg1"/>
                </a:solidFill>
              </a:rPr>
              <a:t>Airflow</a:t>
            </a:r>
            <a:r>
              <a:rPr lang="en-US" sz="2800" u="sng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 To orchestrate the entire pipeline (scheduling, retries, alerts, etc.).</a:t>
            </a:r>
          </a:p>
          <a:p>
            <a:pPr lvl="0"/>
            <a:endParaRPr lang="en-US" sz="2800" dirty="0">
              <a:solidFill>
                <a:schemeClr val="bg1"/>
              </a:solidFill>
            </a:endParaRPr>
          </a:p>
          <a:p>
            <a:pPr lvl="0"/>
            <a:r>
              <a:rPr lang="en-US" sz="2800" b="1" u="sng" dirty="0">
                <a:solidFill>
                  <a:schemeClr val="bg1"/>
                </a:solidFill>
              </a:rPr>
              <a:t>Azure + PostgreSQL</a:t>
            </a:r>
            <a:r>
              <a:rPr lang="en-US" sz="2800" u="sng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 For storing validated data with high availability and fault tolerance.</a:t>
            </a:r>
          </a:p>
        </p:txBody>
      </p:sp>
      <p:sp>
        <p:nvSpPr>
          <p:cNvPr id="129" name="Google Shape;129;g2b971255caf_0_16"/>
          <p:cNvSpPr/>
          <p:nvPr/>
        </p:nvSpPr>
        <p:spPr>
          <a:xfrm rot="5552024">
            <a:off x="5185783" y="1960171"/>
            <a:ext cx="1791551" cy="1872032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2b971255caf_0_16" descr="A black background with white letter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582" y="230089"/>
            <a:ext cx="2173395" cy="641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971255caf_0_29"/>
          <p:cNvSpPr/>
          <p:nvPr/>
        </p:nvSpPr>
        <p:spPr>
          <a:xfrm rot="4989175">
            <a:off x="-1295341" y="-3886065"/>
            <a:ext cx="14559641" cy="14121521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b971255caf_0_29"/>
          <p:cNvSpPr/>
          <p:nvPr/>
        </p:nvSpPr>
        <p:spPr>
          <a:xfrm rot="-5217951">
            <a:off x="3756054" y="651923"/>
            <a:ext cx="4607859" cy="4352502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2b971255caf_0_29" descr="&quot;Over £2.5bn of online orders to be returned to retailers this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20" y="-82098"/>
            <a:ext cx="11949762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g2b971255caf_0_29"/>
          <p:cNvCxnSpPr/>
          <p:nvPr/>
        </p:nvCxnSpPr>
        <p:spPr>
          <a:xfrm>
            <a:off x="6095214" y="871146"/>
            <a:ext cx="736800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g2b971255caf_0_29"/>
          <p:cNvSpPr/>
          <p:nvPr/>
        </p:nvSpPr>
        <p:spPr>
          <a:xfrm>
            <a:off x="-262242" y="-810553"/>
            <a:ext cx="13563600" cy="9601200"/>
          </a:xfrm>
          <a:prstGeom prst="rect">
            <a:avLst/>
          </a:prstGeom>
          <a:solidFill>
            <a:srgbClr val="000000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b971255caf_0_29"/>
          <p:cNvSpPr/>
          <p:nvPr/>
        </p:nvSpPr>
        <p:spPr>
          <a:xfrm rot="5552024">
            <a:off x="5185783" y="1960171"/>
            <a:ext cx="1791551" cy="1872032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2b971255caf_0_29" descr="A black background with white letter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582" y="230089"/>
            <a:ext cx="2173395" cy="641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AF32C8-E9B5-7923-0205-1BAC0677C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35" y="1093513"/>
            <a:ext cx="11495846" cy="55343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/>
          <p:nvPr/>
        </p:nvSpPr>
        <p:spPr>
          <a:xfrm rot="4989202">
            <a:off x="-1295399" y="-3886199"/>
            <a:ext cx="14559556" cy="14121580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4" descr="&quot;Over £2.5bn of online orders to be returned to retailers this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20" y="-82098"/>
            <a:ext cx="11949762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4"/>
          <p:cNvCxnSpPr/>
          <p:nvPr/>
        </p:nvCxnSpPr>
        <p:spPr>
          <a:xfrm>
            <a:off x="6095214" y="871146"/>
            <a:ext cx="736939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4"/>
          <p:cNvSpPr/>
          <p:nvPr/>
        </p:nvSpPr>
        <p:spPr>
          <a:xfrm>
            <a:off x="0" y="-64193"/>
            <a:ext cx="12192000" cy="8622783"/>
          </a:xfrm>
          <a:prstGeom prst="rect">
            <a:avLst/>
          </a:prstGeom>
          <a:solidFill>
            <a:srgbClr val="000000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HIGH LEVEL STEPS: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3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Install requirements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 necessary Libraries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 for Data Ingestion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 for Data Transformation</a:t>
            </a:r>
            <a:endParaRPr lang="en-US"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 for Data Validation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 for Data Duplication</a:t>
            </a:r>
            <a:endParaRPr lang="en-US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Dag for Pipeline Orchestration 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 rot="-5217951">
            <a:off x="3756054" y="651923"/>
            <a:ext cx="4607859" cy="4352502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 rot="5552213">
            <a:off x="5185710" y="1960179"/>
            <a:ext cx="1791615" cy="1872016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4" descr="A black background with white letter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118" y="0"/>
            <a:ext cx="1670516" cy="492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8" descr="&quot;Over £2.5bn of online orders to be returned to retailers this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20" y="-82098"/>
            <a:ext cx="11949762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8"/>
          <p:cNvCxnSpPr/>
          <p:nvPr/>
        </p:nvCxnSpPr>
        <p:spPr>
          <a:xfrm>
            <a:off x="6095214" y="871146"/>
            <a:ext cx="736939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p8"/>
          <p:cNvSpPr/>
          <p:nvPr/>
        </p:nvSpPr>
        <p:spPr>
          <a:xfrm>
            <a:off x="-565608" y="-606294"/>
            <a:ext cx="13563600" cy="9601200"/>
          </a:xfrm>
          <a:prstGeom prst="rect">
            <a:avLst/>
          </a:prstGeom>
          <a:solidFill>
            <a:srgbClr val="000000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347556" y="1789886"/>
            <a:ext cx="11495315" cy="61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p8"/>
          <p:cNvSpPr/>
          <p:nvPr/>
        </p:nvSpPr>
        <p:spPr>
          <a:xfrm rot="4989202">
            <a:off x="-1295399" y="-3886199"/>
            <a:ext cx="14559556" cy="14121580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/>
          <p:nvPr/>
        </p:nvSpPr>
        <p:spPr>
          <a:xfrm rot="-5217971">
            <a:off x="3756021" y="651962"/>
            <a:ext cx="4607816" cy="4352420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/>
          <p:nvPr/>
        </p:nvSpPr>
        <p:spPr>
          <a:xfrm rot="5552213">
            <a:off x="5185710" y="1960179"/>
            <a:ext cx="1791615" cy="1872016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8" descr="A black background with white letter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118" y="82098"/>
            <a:ext cx="2384065" cy="70319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2318994" y="3014663"/>
            <a:ext cx="739338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rgbClr val="FEE599"/>
                </a:solidFill>
                <a:latin typeface="Poppins"/>
                <a:ea typeface="Calibri"/>
                <a:cs typeface="Poppins"/>
                <a:sym typeface="Poppins"/>
              </a:rPr>
              <a:t>THANK YOU</a:t>
            </a:r>
            <a:endParaRPr sz="8000" b="1" i="0" u="none" strike="noStrike" cap="none" dirty="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242</Words>
  <Application>Microsoft Office PowerPoint</Application>
  <PresentationFormat>Widescreen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Arial</vt:lpstr>
      <vt:lpstr>Poppins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TIMIPIRI GODGIFT</cp:lastModifiedBy>
  <cp:revision>9</cp:revision>
  <dcterms:created xsi:type="dcterms:W3CDTF">2023-11-02T07:15:37Z</dcterms:created>
  <dcterms:modified xsi:type="dcterms:W3CDTF">2024-12-06T11:36:25Z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2023-11-02T17:28:24Z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b7fa5144-64c5-49ee-a2e5-0cbf36d69478</vt:lpwstr>
  </property>
  <property fmtid="{D5CDD505-2E9C-101B-9397-08002B2CF9AE}" pid="7" name="MSIP_Label_defa4170-0d19-0005-0004-bc88714345d2_ActionId">
    <vt:lpwstr>b7bebcb2-1c0d-4751-88ec-a1b0f70ceded</vt:lpwstr>
  </property>
  <property fmtid="{D5CDD505-2E9C-101B-9397-08002B2CF9AE}" pid="8" name="MSIP_Label_defa4170-0d19-0005-0004-bc88714345d2_ContentBits">
    <vt:lpwstr>0</vt:lpwstr>
  </property>
</Properties>
</file>