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0" d="100"/>
          <a:sy n="50" d="100"/>
        </p:scale>
        <p:origin x="34" y="7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10/20/2024</a:t>
            </a:fld>
            <a:endParaRPr lang="en-US" dirty="0"/>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284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10/20/2024</a:t>
            </a:fld>
            <a:endParaRPr lang="en-US" dirty="0"/>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3519285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10/20/2024</a:t>
            </a:fld>
            <a:endParaRPr lang="en-US" dirty="0"/>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65995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10/20/2024</a:t>
            </a:fld>
            <a:endParaRPr lang="en-US" dirty="0"/>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223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10/20/2024</a:t>
            </a:fld>
            <a:endParaRPr lang="en-US" dirty="0"/>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30300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10/20/2024</a:t>
            </a:fld>
            <a:endParaRPr lang="en-US" dirty="0"/>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978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10/20/2024</a:t>
            </a:fld>
            <a:endParaRPr lang="en-US" dirty="0"/>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883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10/20/2024</a:t>
            </a:fld>
            <a:endParaRPr lang="en-US" dirty="0"/>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647666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10/20/2024</a:t>
            </a:fld>
            <a:endParaRPr lang="en-US" dirty="0"/>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327064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10/20/2024</a:t>
            </a:fld>
            <a:endParaRPr lang="en-US" dirty="0"/>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3482485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10/20/2024</a:t>
            </a:fld>
            <a:endParaRPr lang="en-US" dirty="0"/>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335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10/20/2024</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0626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riangular abstract background">
            <a:extLst>
              <a:ext uri="{FF2B5EF4-FFF2-40B4-BE49-F238E27FC236}">
                <a16:creationId xmlns:a16="http://schemas.microsoft.com/office/drawing/2014/main" id="{F4C872F8-5CE4-6FF5-AB77-F9948975B9BC}"/>
              </a:ext>
            </a:extLst>
          </p:cNvPr>
          <p:cNvPicPr>
            <a:picLocks noChangeAspect="1"/>
          </p:cNvPicPr>
          <p:nvPr/>
        </p:nvPicPr>
        <p:blipFill>
          <a:blip r:embed="rId2"/>
          <a:srcRect t="15730"/>
          <a:stretch/>
        </p:blipFill>
        <p:spPr>
          <a:xfrm>
            <a:off x="20" y="10"/>
            <a:ext cx="12191979" cy="6857989"/>
          </a:xfrm>
          <a:prstGeom prst="rect">
            <a:avLst/>
          </a:prstGeom>
        </p:spPr>
      </p:pic>
      <p:sp>
        <p:nvSpPr>
          <p:cNvPr id="11" name="Rectangle 10">
            <a:extLst>
              <a:ext uri="{FF2B5EF4-FFF2-40B4-BE49-F238E27FC236}">
                <a16:creationId xmlns:a16="http://schemas.microsoft.com/office/drawing/2014/main" id="{DA230B38-5D01-4343-9209-8B2DDAACD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4" y="-9823"/>
            <a:ext cx="12188952" cy="1708970"/>
          </a:xfrm>
          <a:prstGeom prst="rect">
            <a:avLst/>
          </a:prstGeom>
          <a:gradFill>
            <a:gsLst>
              <a:gs pos="100000">
                <a:srgbClr val="000000">
                  <a:alpha val="0"/>
                </a:srgbClr>
              </a:gs>
              <a:gs pos="0">
                <a:schemeClr val="tx1"/>
              </a:gs>
              <a:gs pos="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F8FD28F-2D67-45A9-BB95-396877333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3869140"/>
            <a:ext cx="12188952" cy="2987482"/>
          </a:xfrm>
          <a:prstGeom prst="rect">
            <a:avLst/>
          </a:prstGeom>
          <a:gradFill>
            <a:gsLst>
              <a:gs pos="100000">
                <a:srgbClr val="000000">
                  <a:alpha val="0"/>
                </a:srgbClr>
              </a:gs>
              <a:gs pos="0">
                <a:schemeClr val="tx1"/>
              </a:gs>
              <a:gs pos="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218460-0F35-5490-A3AD-01CF29C9D827}"/>
              </a:ext>
            </a:extLst>
          </p:cNvPr>
          <p:cNvSpPr>
            <a:spLocks noGrp="1"/>
          </p:cNvSpPr>
          <p:nvPr>
            <p:ph type="ctrTitle"/>
          </p:nvPr>
        </p:nvSpPr>
        <p:spPr>
          <a:xfrm>
            <a:off x="1033944" y="1752605"/>
            <a:ext cx="8373711" cy="3819190"/>
          </a:xfrm>
        </p:spPr>
        <p:txBody>
          <a:bodyPr anchor="b">
            <a:normAutofit/>
          </a:bodyPr>
          <a:lstStyle/>
          <a:p>
            <a:r>
              <a:rPr lang="en-US" sz="5400" dirty="0">
                <a:solidFill>
                  <a:srgbClr val="FFFFFF"/>
                </a:solidFill>
              </a:rPr>
              <a:t>Agile Presentation</a:t>
            </a:r>
            <a:br>
              <a:rPr lang="en-US" sz="5400" dirty="0">
                <a:solidFill>
                  <a:srgbClr val="FFFFFF"/>
                </a:solidFill>
              </a:rPr>
            </a:br>
            <a:r>
              <a:rPr lang="en-US" sz="5400" dirty="0">
                <a:solidFill>
                  <a:srgbClr val="FFFFFF"/>
                </a:solidFill>
              </a:rPr>
              <a:t>CS-250</a:t>
            </a:r>
            <a:br>
              <a:rPr lang="en-US" sz="5400" dirty="0">
                <a:solidFill>
                  <a:srgbClr val="FFFFFF"/>
                </a:solidFill>
              </a:rPr>
            </a:br>
            <a:r>
              <a:rPr lang="en-US" sz="5400" dirty="0">
                <a:solidFill>
                  <a:srgbClr val="FFFFFF"/>
                </a:solidFill>
              </a:rPr>
              <a:t>Module 7</a:t>
            </a:r>
          </a:p>
        </p:txBody>
      </p:sp>
      <p:sp>
        <p:nvSpPr>
          <p:cNvPr id="3" name="Subtitle 2">
            <a:extLst>
              <a:ext uri="{FF2B5EF4-FFF2-40B4-BE49-F238E27FC236}">
                <a16:creationId xmlns:a16="http://schemas.microsoft.com/office/drawing/2014/main" id="{49CAA9B9-523B-BCB0-D9CD-885E840974D8}"/>
              </a:ext>
            </a:extLst>
          </p:cNvPr>
          <p:cNvSpPr>
            <a:spLocks noGrp="1"/>
          </p:cNvSpPr>
          <p:nvPr>
            <p:ph type="subTitle" idx="1"/>
          </p:nvPr>
        </p:nvSpPr>
        <p:spPr>
          <a:xfrm>
            <a:off x="1033945" y="585696"/>
            <a:ext cx="9269486" cy="633503"/>
          </a:xfrm>
        </p:spPr>
        <p:txBody>
          <a:bodyPr anchor="ctr">
            <a:normAutofit/>
          </a:bodyPr>
          <a:lstStyle/>
          <a:p>
            <a:r>
              <a:rPr lang="en-US" dirty="0">
                <a:solidFill>
                  <a:srgbClr val="FFFFFF"/>
                </a:solidFill>
              </a:rPr>
              <a:t>Timothy Jayson</a:t>
            </a:r>
          </a:p>
        </p:txBody>
      </p:sp>
      <p:cxnSp>
        <p:nvCxnSpPr>
          <p:cNvPr id="17" name="Straight Connector 16">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12FB9A8-E482-4339-A730-6C024982AE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1380213"/>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04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8646-5F22-AA2E-A67E-A71F1A6079BC}"/>
              </a:ext>
            </a:extLst>
          </p:cNvPr>
          <p:cNvSpPr>
            <a:spLocks noGrp="1"/>
          </p:cNvSpPr>
          <p:nvPr>
            <p:ph type="title"/>
          </p:nvPr>
        </p:nvSpPr>
        <p:spPr/>
        <p:txBody>
          <a:bodyPr/>
          <a:lstStyle/>
          <a:p>
            <a:r>
              <a:rPr lang="en-US" dirty="0"/>
              <a:t>Explaining Agile Roles</a:t>
            </a:r>
          </a:p>
        </p:txBody>
      </p:sp>
      <p:sp>
        <p:nvSpPr>
          <p:cNvPr id="3" name="Content Placeholder 2">
            <a:extLst>
              <a:ext uri="{FF2B5EF4-FFF2-40B4-BE49-F238E27FC236}">
                <a16:creationId xmlns:a16="http://schemas.microsoft.com/office/drawing/2014/main" id="{39F96AA9-ABC6-D241-284E-44625038F3DC}"/>
              </a:ext>
            </a:extLst>
          </p:cNvPr>
          <p:cNvSpPr>
            <a:spLocks noGrp="1"/>
          </p:cNvSpPr>
          <p:nvPr>
            <p:ph idx="1"/>
          </p:nvPr>
        </p:nvSpPr>
        <p:spPr>
          <a:xfrm>
            <a:off x="418391" y="1915296"/>
            <a:ext cx="10307274" cy="4114801"/>
          </a:xfrm>
        </p:spPr>
        <p:txBody>
          <a:bodyPr>
            <a:normAutofit fontScale="92500" lnSpcReduction="20000"/>
          </a:bodyPr>
          <a:lstStyle/>
          <a:p>
            <a:r>
              <a:rPr lang="en-US" dirty="0"/>
              <a:t>Product Owner: The Product Owner is responsible for ensuring the business needs of the products and communicating with the stakeholders. They are responsible for managing the product backlog priority for the team.</a:t>
            </a:r>
          </a:p>
          <a:p>
            <a:r>
              <a:rPr lang="en-US" dirty="0"/>
              <a:t>Scrum Master: The Scrum Master is responsible for facilitating scrum events such as the daily scrum meeting and sprint planning, ensuring the team is operating effectively, and fostering an environment of continuous improvement. </a:t>
            </a:r>
          </a:p>
          <a:p>
            <a:r>
              <a:rPr lang="en-US" dirty="0"/>
              <a:t>Development Team: The Development Team is responsible for doing the “hands on work” of the product. They are responsible for working together on events such as the daily scrum meeting and determining what they need to do to complete the sprints. </a:t>
            </a:r>
          </a:p>
          <a:p>
            <a:r>
              <a:rPr lang="en-US" dirty="0"/>
              <a:t>Testing Team: The Testing team is responsible for conducting tests on the software and finding bugs or other issues with the end product. They are also responsible for giving feedback to the development team to ensure the product is up to the team's standards. </a:t>
            </a:r>
          </a:p>
        </p:txBody>
      </p:sp>
      <p:sp>
        <p:nvSpPr>
          <p:cNvPr id="4" name="Date Placeholder 3">
            <a:extLst>
              <a:ext uri="{FF2B5EF4-FFF2-40B4-BE49-F238E27FC236}">
                <a16:creationId xmlns:a16="http://schemas.microsoft.com/office/drawing/2014/main" id="{9489B4B9-0939-5C00-260A-433EBCB285B7}"/>
              </a:ext>
            </a:extLst>
          </p:cNvPr>
          <p:cNvSpPr>
            <a:spLocks noGrp="1"/>
          </p:cNvSpPr>
          <p:nvPr>
            <p:ph type="dt" sz="half" idx="10"/>
          </p:nvPr>
        </p:nvSpPr>
        <p:spPr/>
        <p:txBody>
          <a:bodyPr/>
          <a:lstStyle/>
          <a:p>
            <a:fld id="{BE0A88F0-556B-4BB7-8AAB-D63AEB65C662}" type="datetime1">
              <a:rPr lang="en-US" smtClean="0"/>
              <a:t>10/20/2024</a:t>
            </a:fld>
            <a:endParaRPr lang="en-US" dirty="0"/>
          </a:p>
        </p:txBody>
      </p:sp>
      <p:sp>
        <p:nvSpPr>
          <p:cNvPr id="5" name="Footer Placeholder 4">
            <a:extLst>
              <a:ext uri="{FF2B5EF4-FFF2-40B4-BE49-F238E27FC236}">
                <a16:creationId xmlns:a16="http://schemas.microsoft.com/office/drawing/2014/main" id="{39FF43A6-B646-28D6-0274-F12BBD88FC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7558CA-233C-B0E0-6F45-22E080BD6856}"/>
              </a:ext>
            </a:extLst>
          </p:cNvPr>
          <p:cNvSpPr>
            <a:spLocks noGrp="1"/>
          </p:cNvSpPr>
          <p:nvPr>
            <p:ph type="sldNum" sz="quarter" idx="12"/>
          </p:nvPr>
        </p:nvSpPr>
        <p:spPr/>
        <p:txBody>
          <a:bodyPr/>
          <a:lstStyle/>
          <a:p>
            <a:fld id="{81D2C36F-4504-47C0-B82F-A167342A2754}" type="slidenum">
              <a:rPr lang="en-US" smtClean="0"/>
              <a:t>2</a:t>
            </a:fld>
            <a:endParaRPr lang="en-US" dirty="0"/>
          </a:p>
        </p:txBody>
      </p:sp>
    </p:spTree>
    <p:extLst>
      <p:ext uri="{BB962C8B-B14F-4D97-AF65-F5344CB8AC3E}">
        <p14:creationId xmlns:p14="http://schemas.microsoft.com/office/powerpoint/2010/main" val="2831699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75FB-FBD9-C864-BBE3-854969C2B9DD}"/>
              </a:ext>
            </a:extLst>
          </p:cNvPr>
          <p:cNvSpPr>
            <a:spLocks noGrp="1"/>
          </p:cNvSpPr>
          <p:nvPr>
            <p:ph type="title"/>
          </p:nvPr>
        </p:nvSpPr>
        <p:spPr/>
        <p:txBody>
          <a:bodyPr/>
          <a:lstStyle/>
          <a:p>
            <a:r>
              <a:rPr lang="en-US" dirty="0"/>
              <a:t>Explaining Agile Phases</a:t>
            </a:r>
          </a:p>
        </p:txBody>
      </p:sp>
      <p:sp>
        <p:nvSpPr>
          <p:cNvPr id="3" name="Content Placeholder 2">
            <a:extLst>
              <a:ext uri="{FF2B5EF4-FFF2-40B4-BE49-F238E27FC236}">
                <a16:creationId xmlns:a16="http://schemas.microsoft.com/office/drawing/2014/main" id="{C8F5BE09-FC41-92C7-B7FF-966B7081654E}"/>
              </a:ext>
            </a:extLst>
          </p:cNvPr>
          <p:cNvSpPr>
            <a:spLocks noGrp="1"/>
          </p:cNvSpPr>
          <p:nvPr>
            <p:ph idx="1"/>
          </p:nvPr>
        </p:nvSpPr>
        <p:spPr>
          <a:xfrm>
            <a:off x="418391" y="1970691"/>
            <a:ext cx="10403310" cy="4114800"/>
          </a:xfrm>
        </p:spPr>
        <p:txBody>
          <a:bodyPr>
            <a:normAutofit fontScale="77500" lnSpcReduction="20000"/>
          </a:bodyPr>
          <a:lstStyle/>
          <a:p>
            <a:r>
              <a:rPr lang="en-US" dirty="0"/>
              <a:t>Requirements: In this phase the product owner works with the stakeholders and customers to determine how the end software needs to function, the purpose/goal of the software and documenting requirements.</a:t>
            </a:r>
          </a:p>
          <a:p>
            <a:r>
              <a:rPr lang="en-US" dirty="0"/>
              <a:t>Analysis: In this phase the product owner works with the scrum master and determines the precise requirements of the end user. The development team works on analyzing this data to help them understand how the software will function.</a:t>
            </a:r>
          </a:p>
          <a:p>
            <a:r>
              <a:rPr lang="en-US" dirty="0"/>
              <a:t>Design: In this phase the development team works to outline the software structure, user interface, hardware requirements,  and limitations. This is the step where they plan out their software, typically in the form of diagrams.</a:t>
            </a:r>
          </a:p>
          <a:p>
            <a:r>
              <a:rPr lang="en-US" dirty="0"/>
              <a:t>Code: In this phase the development team works together to produce working software early and often in the coding process. This is also the step where the development team works together in the daily scrum meetings to determine roadblocks and how t overcome them.</a:t>
            </a:r>
          </a:p>
          <a:p>
            <a:r>
              <a:rPr lang="en-US" dirty="0"/>
              <a:t>Testing: In this phase the testing team looks at the produced software and examines it for bugs and other inconsistencies. They get their requirements from the product owner and work to give feedback to the development team to constantly improve processes.</a:t>
            </a:r>
          </a:p>
          <a:p>
            <a:r>
              <a:rPr lang="en-US" dirty="0"/>
              <a:t>Maintenance: In this phase the team works to ensure that the software is free of bugs and meets the stakeholders' requirements. If there is issues with the code the team works to fix the issue in the effort of continuous improvement. The development team is also working to adapt the software to meet any changes in scope the end user might require.</a:t>
            </a:r>
          </a:p>
        </p:txBody>
      </p:sp>
      <p:sp>
        <p:nvSpPr>
          <p:cNvPr id="4" name="Date Placeholder 3">
            <a:extLst>
              <a:ext uri="{FF2B5EF4-FFF2-40B4-BE49-F238E27FC236}">
                <a16:creationId xmlns:a16="http://schemas.microsoft.com/office/drawing/2014/main" id="{0C6FC582-0740-7007-B5C1-9C326ED45116}"/>
              </a:ext>
            </a:extLst>
          </p:cNvPr>
          <p:cNvSpPr>
            <a:spLocks noGrp="1"/>
          </p:cNvSpPr>
          <p:nvPr>
            <p:ph type="dt" sz="half" idx="10"/>
          </p:nvPr>
        </p:nvSpPr>
        <p:spPr/>
        <p:txBody>
          <a:bodyPr/>
          <a:lstStyle/>
          <a:p>
            <a:fld id="{BE0A88F0-556B-4BB7-8AAB-D63AEB65C662}" type="datetime1">
              <a:rPr lang="en-US" smtClean="0"/>
              <a:t>10/20/2024</a:t>
            </a:fld>
            <a:endParaRPr lang="en-US" dirty="0"/>
          </a:p>
        </p:txBody>
      </p:sp>
      <p:sp>
        <p:nvSpPr>
          <p:cNvPr id="5" name="Footer Placeholder 4">
            <a:extLst>
              <a:ext uri="{FF2B5EF4-FFF2-40B4-BE49-F238E27FC236}">
                <a16:creationId xmlns:a16="http://schemas.microsoft.com/office/drawing/2014/main" id="{1D536BE2-63A6-7B03-4747-19431A306D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4739E6-33F7-0CAD-015E-B0992F43E3D7}"/>
              </a:ext>
            </a:extLst>
          </p:cNvPr>
          <p:cNvSpPr>
            <a:spLocks noGrp="1"/>
          </p:cNvSpPr>
          <p:nvPr>
            <p:ph type="sldNum" sz="quarter" idx="12"/>
          </p:nvPr>
        </p:nvSpPr>
        <p:spPr/>
        <p:txBody>
          <a:bodyPr/>
          <a:lstStyle/>
          <a:p>
            <a:fld id="{81D2C36F-4504-47C0-B82F-A167342A2754}" type="slidenum">
              <a:rPr lang="en-US" smtClean="0"/>
              <a:t>3</a:t>
            </a:fld>
            <a:endParaRPr lang="en-US" dirty="0"/>
          </a:p>
        </p:txBody>
      </p:sp>
    </p:spTree>
    <p:extLst>
      <p:ext uri="{BB962C8B-B14F-4D97-AF65-F5344CB8AC3E}">
        <p14:creationId xmlns:p14="http://schemas.microsoft.com/office/powerpoint/2010/main" val="389972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DF6D-C9CD-F665-5B78-AC7FD04BBB35}"/>
              </a:ext>
            </a:extLst>
          </p:cNvPr>
          <p:cNvSpPr>
            <a:spLocks noGrp="1"/>
          </p:cNvSpPr>
          <p:nvPr>
            <p:ph type="title"/>
          </p:nvPr>
        </p:nvSpPr>
        <p:spPr/>
        <p:txBody>
          <a:bodyPr/>
          <a:lstStyle/>
          <a:p>
            <a:r>
              <a:rPr lang="en-US" dirty="0"/>
              <a:t>Describing Waterfall Model</a:t>
            </a:r>
          </a:p>
        </p:txBody>
      </p:sp>
      <p:sp>
        <p:nvSpPr>
          <p:cNvPr id="3" name="Content Placeholder 2">
            <a:extLst>
              <a:ext uri="{FF2B5EF4-FFF2-40B4-BE49-F238E27FC236}">
                <a16:creationId xmlns:a16="http://schemas.microsoft.com/office/drawing/2014/main" id="{268BDA7E-9CA3-2811-A799-314608A3B6A0}"/>
              </a:ext>
            </a:extLst>
          </p:cNvPr>
          <p:cNvSpPr>
            <a:spLocks noGrp="1"/>
          </p:cNvSpPr>
          <p:nvPr>
            <p:ph idx="1"/>
          </p:nvPr>
        </p:nvSpPr>
        <p:spPr/>
        <p:txBody>
          <a:bodyPr/>
          <a:lstStyle/>
          <a:p>
            <a:r>
              <a:rPr lang="en-US" dirty="0"/>
              <a:t>The Waterfall model can also be used for software development but differs in a few key areas. The Waterfall model requires specific and fixed goals from the start and focuses on completing one step in its entirety before moving to the next. This model makes changes mid project very problematic since it can set the entire process back to the start and it can be difficult to determine some issues since software is not developed until later on in the process. </a:t>
            </a:r>
          </a:p>
          <a:p>
            <a:r>
              <a:rPr lang="en-US" dirty="0"/>
              <a:t>The change in scope from SNHU Travel to a wellness/detox focused vacation package was not a major setback with the Agile methodology but it could have drastically set the project back if the development team was using the waterfall method.</a:t>
            </a:r>
          </a:p>
        </p:txBody>
      </p:sp>
      <p:sp>
        <p:nvSpPr>
          <p:cNvPr id="4" name="Date Placeholder 3">
            <a:extLst>
              <a:ext uri="{FF2B5EF4-FFF2-40B4-BE49-F238E27FC236}">
                <a16:creationId xmlns:a16="http://schemas.microsoft.com/office/drawing/2014/main" id="{856C07AA-A5B4-16EF-52E6-70D7C2816B26}"/>
              </a:ext>
            </a:extLst>
          </p:cNvPr>
          <p:cNvSpPr>
            <a:spLocks noGrp="1"/>
          </p:cNvSpPr>
          <p:nvPr>
            <p:ph type="dt" sz="half" idx="10"/>
          </p:nvPr>
        </p:nvSpPr>
        <p:spPr/>
        <p:txBody>
          <a:bodyPr/>
          <a:lstStyle/>
          <a:p>
            <a:fld id="{BE0A88F0-556B-4BB7-8AAB-D63AEB65C662}" type="datetime1">
              <a:rPr lang="en-US" smtClean="0"/>
              <a:t>10/20/2024</a:t>
            </a:fld>
            <a:endParaRPr lang="en-US" dirty="0"/>
          </a:p>
        </p:txBody>
      </p:sp>
      <p:sp>
        <p:nvSpPr>
          <p:cNvPr id="5" name="Footer Placeholder 4">
            <a:extLst>
              <a:ext uri="{FF2B5EF4-FFF2-40B4-BE49-F238E27FC236}">
                <a16:creationId xmlns:a16="http://schemas.microsoft.com/office/drawing/2014/main" id="{31D0C719-D899-63F3-5346-0C7D172CED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B82E84-A197-9BB1-1657-CDD4D354FE41}"/>
              </a:ext>
            </a:extLst>
          </p:cNvPr>
          <p:cNvSpPr>
            <a:spLocks noGrp="1"/>
          </p:cNvSpPr>
          <p:nvPr>
            <p:ph type="sldNum" sz="quarter" idx="12"/>
          </p:nvPr>
        </p:nvSpPr>
        <p:spPr/>
        <p:txBody>
          <a:bodyPr/>
          <a:lstStyle/>
          <a:p>
            <a:fld id="{81D2C36F-4504-47C0-B82F-A167342A2754}" type="slidenum">
              <a:rPr lang="en-US" smtClean="0"/>
              <a:t>4</a:t>
            </a:fld>
            <a:endParaRPr lang="en-US" dirty="0"/>
          </a:p>
        </p:txBody>
      </p:sp>
    </p:spTree>
    <p:extLst>
      <p:ext uri="{BB962C8B-B14F-4D97-AF65-F5344CB8AC3E}">
        <p14:creationId xmlns:p14="http://schemas.microsoft.com/office/powerpoint/2010/main" val="390231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5D2C-74F2-60BF-E023-E0BE166B5891}"/>
              </a:ext>
            </a:extLst>
          </p:cNvPr>
          <p:cNvSpPr>
            <a:spLocks noGrp="1"/>
          </p:cNvSpPr>
          <p:nvPr>
            <p:ph type="title"/>
          </p:nvPr>
        </p:nvSpPr>
        <p:spPr/>
        <p:txBody>
          <a:bodyPr/>
          <a:lstStyle/>
          <a:p>
            <a:r>
              <a:rPr lang="en-US" dirty="0"/>
              <a:t>Waterfall or Agile Approach</a:t>
            </a:r>
          </a:p>
        </p:txBody>
      </p:sp>
      <p:sp>
        <p:nvSpPr>
          <p:cNvPr id="3" name="Content Placeholder 2">
            <a:extLst>
              <a:ext uri="{FF2B5EF4-FFF2-40B4-BE49-F238E27FC236}">
                <a16:creationId xmlns:a16="http://schemas.microsoft.com/office/drawing/2014/main" id="{61F90F18-15FF-963B-065F-60FC61834BD5}"/>
              </a:ext>
            </a:extLst>
          </p:cNvPr>
          <p:cNvSpPr>
            <a:spLocks noGrp="1"/>
          </p:cNvSpPr>
          <p:nvPr>
            <p:ph idx="1"/>
          </p:nvPr>
        </p:nvSpPr>
        <p:spPr>
          <a:xfrm>
            <a:off x="418391" y="1923393"/>
            <a:ext cx="10403310" cy="4114801"/>
          </a:xfrm>
        </p:spPr>
        <p:txBody>
          <a:bodyPr/>
          <a:lstStyle/>
          <a:p>
            <a:r>
              <a:rPr lang="en-US" dirty="0"/>
              <a:t>A few key factors to consider when deciding between Waterfall or Agile.</a:t>
            </a:r>
          </a:p>
          <a:p>
            <a:r>
              <a:rPr lang="en-US" dirty="0"/>
              <a:t>How much information is known at the start of the project? If the end result cannot be clearly defined, then the Agile methodology would be the superior choice.</a:t>
            </a:r>
          </a:p>
          <a:p>
            <a:r>
              <a:rPr lang="en-US" dirty="0"/>
              <a:t>Does the customer want to see software produced throughout the development process? If the stakeholders want to see tangible progress in the form of developing software then Agile would be the correct choice.</a:t>
            </a:r>
          </a:p>
          <a:p>
            <a:r>
              <a:rPr lang="en-US" dirty="0"/>
              <a:t>Does the team benefit from transparency and face to face communication? If so Agile focuses on these aspects of the design process. </a:t>
            </a:r>
          </a:p>
        </p:txBody>
      </p:sp>
      <p:sp>
        <p:nvSpPr>
          <p:cNvPr id="4" name="Date Placeholder 3">
            <a:extLst>
              <a:ext uri="{FF2B5EF4-FFF2-40B4-BE49-F238E27FC236}">
                <a16:creationId xmlns:a16="http://schemas.microsoft.com/office/drawing/2014/main" id="{374C15FC-BCCA-3363-DE64-93A6224A9B18}"/>
              </a:ext>
            </a:extLst>
          </p:cNvPr>
          <p:cNvSpPr>
            <a:spLocks noGrp="1"/>
          </p:cNvSpPr>
          <p:nvPr>
            <p:ph type="dt" sz="half" idx="10"/>
          </p:nvPr>
        </p:nvSpPr>
        <p:spPr/>
        <p:txBody>
          <a:bodyPr/>
          <a:lstStyle/>
          <a:p>
            <a:fld id="{BE0A88F0-556B-4BB7-8AAB-D63AEB65C662}" type="datetime1">
              <a:rPr lang="en-US" smtClean="0"/>
              <a:t>10/20/2024</a:t>
            </a:fld>
            <a:endParaRPr lang="en-US" dirty="0"/>
          </a:p>
        </p:txBody>
      </p:sp>
      <p:sp>
        <p:nvSpPr>
          <p:cNvPr id="5" name="Footer Placeholder 4">
            <a:extLst>
              <a:ext uri="{FF2B5EF4-FFF2-40B4-BE49-F238E27FC236}">
                <a16:creationId xmlns:a16="http://schemas.microsoft.com/office/drawing/2014/main" id="{A7D0DFAE-DA31-4C02-B5A3-9CFED772D0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823A87-71F0-7FC8-D7EB-5881F26B63FC}"/>
              </a:ext>
            </a:extLst>
          </p:cNvPr>
          <p:cNvSpPr>
            <a:spLocks noGrp="1"/>
          </p:cNvSpPr>
          <p:nvPr>
            <p:ph type="sldNum" sz="quarter" idx="12"/>
          </p:nvPr>
        </p:nvSpPr>
        <p:spPr/>
        <p:txBody>
          <a:bodyPr/>
          <a:lstStyle/>
          <a:p>
            <a:fld id="{81D2C36F-4504-47C0-B82F-A167342A2754}" type="slidenum">
              <a:rPr lang="en-US" smtClean="0"/>
              <a:t>5</a:t>
            </a:fld>
            <a:endParaRPr lang="en-US" dirty="0"/>
          </a:p>
        </p:txBody>
      </p:sp>
    </p:spTree>
    <p:extLst>
      <p:ext uri="{BB962C8B-B14F-4D97-AF65-F5344CB8AC3E}">
        <p14:creationId xmlns:p14="http://schemas.microsoft.com/office/powerpoint/2010/main" val="99888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EFAA-26DB-DB2D-CA99-C5F44F15A92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B934126-A92F-2C0D-5E31-7C9784CA38E5}"/>
              </a:ext>
            </a:extLst>
          </p:cNvPr>
          <p:cNvSpPr>
            <a:spLocks noGrp="1"/>
          </p:cNvSpPr>
          <p:nvPr>
            <p:ph idx="1"/>
          </p:nvPr>
        </p:nvSpPr>
        <p:spPr>
          <a:xfrm>
            <a:off x="418391" y="1940011"/>
            <a:ext cx="10307274" cy="4114801"/>
          </a:xfrm>
        </p:spPr>
        <p:txBody>
          <a:bodyPr>
            <a:normAutofit fontScale="85000" lnSpcReduction="20000"/>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Sources:</a:t>
            </a:r>
          </a:p>
          <a:p>
            <a:pPr marL="0" marR="0">
              <a:lnSpc>
                <a:spcPct val="115000"/>
              </a:lnSpc>
              <a:spcBef>
                <a:spcPts val="0"/>
              </a:spcBef>
              <a:spcAft>
                <a:spcPts val="800"/>
              </a:spcAft>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Azure Boards vs jira: What are the differences?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StackShare. (n.d.). https://stackshare.io/stackups/azure-boards-vs-jira </a:t>
            </a:r>
          </a:p>
          <a:p>
            <a:pPr marL="0" marR="0">
              <a:lnSpc>
                <a:spcPct val="115000"/>
              </a:lnSpc>
              <a:spcBef>
                <a:spcPts val="0"/>
              </a:spcBef>
              <a:spcAft>
                <a:spcPts val="800"/>
              </a:spcAft>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CS-250 Software Development Lifecycle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CS250-module two: Initial client meeting. (n.d.). https://snhu-media.snhu.edu/files/course_repository/undergraduate/cs/cs250/storyline/mod2/story_html5.html </a:t>
            </a:r>
          </a:p>
          <a:p>
            <a:pPr marL="0" marR="0">
              <a:lnSpc>
                <a:spcPct val="115000"/>
              </a:lnSpc>
              <a:spcBef>
                <a:spcPts val="0"/>
              </a:spcBef>
              <a:spcAft>
                <a:spcPts val="800"/>
              </a:spcAft>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CS-250 Software Development Lifecycle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CS250-module five: Product owner and Scrum-Agile Team. (n.d.). https://snhu-media.snhu.edu/files/course_repository/undergraduate/cs/cs250/storyline/mod5/story_html5.html </a:t>
            </a:r>
          </a:p>
          <a:p>
            <a:pPr marL="0">
              <a:lnSpc>
                <a:spcPct val="115000"/>
              </a:lnSpc>
              <a:spcBef>
                <a:spcPts val="0"/>
              </a:spcBef>
              <a:spcAft>
                <a:spcPts val="800"/>
              </a:spcAft>
            </a:pPr>
            <a:r>
              <a:rPr lang="en-US" dirty="0">
                <a:effectLst/>
              </a:rPr>
              <a:t>Hoek, J. van der. (2024, September 10). </a:t>
            </a:r>
            <a:r>
              <a:rPr lang="en-US" i="1" dirty="0">
                <a:effectLst/>
              </a:rPr>
              <a:t>The 5 stages of the Agile Software Development Lifecycle</a:t>
            </a:r>
            <a:r>
              <a:rPr lang="en-US" dirty="0">
                <a:effectLst/>
              </a:rPr>
              <a:t>. Mendix. https://www.mendix.com/blog/agile-software-development-lifecycle-stages/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Overeem, B. (2016, April 15).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Characteristics of a great scrum team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InfoQ. https://www.infoq.com/articles/great-scrum-team/ </a:t>
            </a:r>
          </a:p>
          <a:p>
            <a:pPr marL="0" marR="0">
              <a:lnSpc>
                <a:spcPct val="115000"/>
              </a:lnSpc>
              <a:spcBef>
                <a:spcPts val="0"/>
              </a:spcBef>
              <a:spcAft>
                <a:spcPts val="800"/>
              </a:spcAft>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Scrum: A breathtakingly brief and Agile Introduction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Agile Learning Labs. (n.d.). https://agilelearninglabs.com/resources/scrum-introduction/ </a:t>
            </a:r>
          </a:p>
          <a:p>
            <a:pPr marL="0" marR="0">
              <a:lnSpc>
                <a:spcPct val="115000"/>
              </a:lnSpc>
              <a:spcBef>
                <a:spcPts val="0"/>
              </a:spcBef>
              <a:spcAft>
                <a:spcPts val="800"/>
              </a:spcAft>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Scrum Training Series, Part 4</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Daily Scrum meeting. (n.d.-a). https://scrumtrainingseries.com/DailyScrumMeeting/index.html </a:t>
            </a:r>
          </a:p>
          <a:p>
            <a:endParaRPr lang="en-US" dirty="0"/>
          </a:p>
        </p:txBody>
      </p:sp>
      <p:sp>
        <p:nvSpPr>
          <p:cNvPr id="4" name="Date Placeholder 3">
            <a:extLst>
              <a:ext uri="{FF2B5EF4-FFF2-40B4-BE49-F238E27FC236}">
                <a16:creationId xmlns:a16="http://schemas.microsoft.com/office/drawing/2014/main" id="{66062F42-4E4E-6387-2517-2B9053F087DB}"/>
              </a:ext>
            </a:extLst>
          </p:cNvPr>
          <p:cNvSpPr>
            <a:spLocks noGrp="1"/>
          </p:cNvSpPr>
          <p:nvPr>
            <p:ph type="dt" sz="half" idx="10"/>
          </p:nvPr>
        </p:nvSpPr>
        <p:spPr/>
        <p:txBody>
          <a:bodyPr/>
          <a:lstStyle/>
          <a:p>
            <a:fld id="{BE0A88F0-556B-4BB7-8AAB-D63AEB65C662}" type="datetime1">
              <a:rPr lang="en-US" smtClean="0"/>
              <a:t>10/20/2024</a:t>
            </a:fld>
            <a:endParaRPr lang="en-US" dirty="0"/>
          </a:p>
        </p:txBody>
      </p:sp>
      <p:sp>
        <p:nvSpPr>
          <p:cNvPr id="5" name="Footer Placeholder 4">
            <a:extLst>
              <a:ext uri="{FF2B5EF4-FFF2-40B4-BE49-F238E27FC236}">
                <a16:creationId xmlns:a16="http://schemas.microsoft.com/office/drawing/2014/main" id="{808B62B6-1348-2BDF-430E-F196695E0D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AB1AB7-2DBF-0F54-D9A6-BFDF28A05CE5}"/>
              </a:ext>
            </a:extLst>
          </p:cNvPr>
          <p:cNvSpPr>
            <a:spLocks noGrp="1"/>
          </p:cNvSpPr>
          <p:nvPr>
            <p:ph type="sldNum" sz="quarter" idx="12"/>
          </p:nvPr>
        </p:nvSpPr>
        <p:spPr/>
        <p:txBody>
          <a:bodyPr/>
          <a:lstStyle/>
          <a:p>
            <a:fld id="{81D2C36F-4504-47C0-B82F-A167342A2754}" type="slidenum">
              <a:rPr lang="en-US" smtClean="0"/>
              <a:t>6</a:t>
            </a:fld>
            <a:endParaRPr lang="en-US" dirty="0"/>
          </a:p>
        </p:txBody>
      </p:sp>
    </p:spTree>
    <p:extLst>
      <p:ext uri="{BB962C8B-B14F-4D97-AF65-F5344CB8AC3E}">
        <p14:creationId xmlns:p14="http://schemas.microsoft.com/office/powerpoint/2010/main" val="3747210057"/>
      </p:ext>
    </p:extLst>
  </p:cSld>
  <p:clrMapOvr>
    <a:masterClrMapping/>
  </p:clrMapOvr>
</p:sld>
</file>

<file path=ppt/theme/theme1.xml><?xml version="1.0" encoding="utf-8"?>
<a:theme xmlns:a="http://schemas.openxmlformats.org/drawingml/2006/main" name="Memo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710</TotalTime>
  <Words>951</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Elephant</vt:lpstr>
      <vt:lpstr>Univers Condensed</vt:lpstr>
      <vt:lpstr>MemoVTI</vt:lpstr>
      <vt:lpstr>Agile Presentation CS-250 Module 7</vt:lpstr>
      <vt:lpstr>Explaining Agile Roles</vt:lpstr>
      <vt:lpstr>Explaining Agile Phases</vt:lpstr>
      <vt:lpstr>Describing Waterfall Model</vt:lpstr>
      <vt:lpstr>Waterfall or Agile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Jayson, Timothy</dc:creator>
  <cp:lastModifiedBy>Jayson, Timothy</cp:lastModifiedBy>
  <cp:revision>4</cp:revision>
  <dcterms:created xsi:type="dcterms:W3CDTF">2024-10-19T15:21:51Z</dcterms:created>
  <dcterms:modified xsi:type="dcterms:W3CDTF">2024-10-20T22:13:55Z</dcterms:modified>
</cp:coreProperties>
</file>