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0fce5888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0fce5888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0fce58880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0fce58880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0fce58880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0fce58880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dc895dce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dc895dce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Jason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dc895dce1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dc895dce1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Jason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0fd4d7f08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0fd4d7f08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Jason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0fd4d7f08c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0fd4d7f08c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Jason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dc895dce1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dc895dce1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0fce58880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0fce58880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0fd4d7f08c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0fd4d7f08c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0fd4d7f08c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0fd4d7f08c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congress.gov/member/kevin-mccarthy/M001165" TargetMode="External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23.png"/><Relationship Id="rId5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.png"/><Relationship Id="rId10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1.png"/><Relationship Id="rId9" Type="http://schemas.openxmlformats.org/officeDocument/2006/relationships/image" Target="../media/image5.png"/><Relationship Id="rId14" Type="http://schemas.openxmlformats.org/officeDocument/2006/relationships/image" Target="../media/image6.png"/><Relationship Id="rId5" Type="http://schemas.openxmlformats.org/officeDocument/2006/relationships/image" Target="../media/image19.png"/><Relationship Id="rId6" Type="http://schemas.openxmlformats.org/officeDocument/2006/relationships/image" Target="../media/image8.png"/><Relationship Id="rId7" Type="http://schemas.openxmlformats.org/officeDocument/2006/relationships/image" Target="../media/image14.png"/><Relationship Id="rId8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31.png"/><Relationship Id="rId10" Type="http://schemas.openxmlformats.org/officeDocument/2006/relationships/image" Target="../media/image30.png"/><Relationship Id="rId13" Type="http://schemas.openxmlformats.org/officeDocument/2006/relationships/image" Target="../media/image29.png"/><Relationship Id="rId1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9" Type="http://schemas.openxmlformats.org/officeDocument/2006/relationships/image" Target="../media/image26.png"/><Relationship Id="rId14" Type="http://schemas.openxmlformats.org/officeDocument/2006/relationships/image" Target="../media/image27.png"/><Relationship Id="rId5" Type="http://schemas.openxmlformats.org/officeDocument/2006/relationships/image" Target="../media/image24.png"/><Relationship Id="rId6" Type="http://schemas.openxmlformats.org/officeDocument/2006/relationships/image" Target="../media/image20.png"/><Relationship Id="rId7" Type="http://schemas.openxmlformats.org/officeDocument/2006/relationships/image" Target="../media/image25.png"/><Relationship Id="rId8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61483" y="9105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Twits in Congress: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A Study of Social Media Adoption in US Congress by Session</a:t>
            </a:r>
            <a:endParaRPr sz="33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331900"/>
            <a:ext cx="8520600" cy="14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Jason Smith, Michael Zhou, Tim Brown</a:t>
            </a:r>
            <a:endParaRPr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UC Davis Data Analytics Bootcamp, 2022-23</a:t>
            </a:r>
            <a:endParaRPr sz="2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235725" y="247500"/>
            <a:ext cx="867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</a:t>
            </a:r>
            <a:endParaRPr/>
          </a:p>
        </p:txBody>
      </p:sp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235725" y="820200"/>
            <a:ext cx="8676000" cy="4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/>
              <a:t>Dashboard Demonstration</a:t>
            </a:r>
            <a:endParaRPr i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type="title"/>
          </p:nvPr>
        </p:nvSpPr>
        <p:spPr>
          <a:xfrm>
            <a:off x="235725" y="247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Conclusions/Results: Visualizations	</a:t>
            </a:r>
            <a:endParaRPr/>
          </a:p>
        </p:txBody>
      </p:sp>
      <p:sp>
        <p:nvSpPr>
          <p:cNvPr id="164" name="Google Shape;164;p23"/>
          <p:cNvSpPr txBox="1"/>
          <p:nvPr>
            <p:ph idx="1" type="body"/>
          </p:nvPr>
        </p:nvSpPr>
        <p:spPr>
          <a:xfrm>
            <a:off x="235725" y="820200"/>
            <a:ext cx="8691300" cy="40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useful conclusion from Visualizations: Primary growth period of Congressional Twitter Usage, 2007-2015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Demographic breakdowns seem to match general party demographics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Adoption rates in later sessions seem to be determined by number of net new representatives in each party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title"/>
          </p:nvPr>
        </p:nvSpPr>
        <p:spPr>
          <a:xfrm>
            <a:off x="228125" y="239875"/>
            <a:ext cx="869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70" name="Google Shape;170;p24"/>
          <p:cNvSpPr txBox="1"/>
          <p:nvPr>
            <p:ph idx="1" type="body"/>
          </p:nvPr>
        </p:nvSpPr>
        <p:spPr>
          <a:xfrm>
            <a:off x="228125" y="812575"/>
            <a:ext cx="8691300" cy="40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35725" y="239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Overview/Relevance 	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235725" y="812575"/>
            <a:ext cx="8683800" cy="41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Exploring Twitter Usage rates by Members of US Congress over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Specifically investigate </a:t>
            </a:r>
            <a:r>
              <a:rPr lang="en"/>
              <a:t>if a Machine Learning Model can be created to accurately predict how Twitter, or other Social Media Platforms, will be used in later stages based on early usage data</a:t>
            </a:r>
            <a:r>
              <a:rPr lang="en"/>
              <a:t>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Additionally, explore potential trends in </a:t>
            </a:r>
            <a:r>
              <a:rPr lang="en"/>
              <a:t>contributing factors to a Congressperson’s Twitter adoption based on demographics, such as age and Congressional District location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Evaluate relationship between Social Media usage and Congressional Careers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Why The House of Representatives specifically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Twitter is a multimedia platform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applied to non-Twitter alternatives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analytical process, and machine learning model, could also potentially be used to evaluate what platforms a representative would most want to adopt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Twitter and Facebook alternatives, especially ones tied to extreme political beliefs, will likely become more widespread and diverse. How can politicians best reach their ‘followers’?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228150" y="239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Data	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228150" y="812600"/>
            <a:ext cx="8691300" cy="40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Sources: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List of Congress Representatives: Congress.Gov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List of Known Twitter Handles: Pressgallery.House.Gov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State Abbreviations: FAA.Gov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Twitter Handles: Twitter.com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Specific points of interest: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Congressperson Demographic information (Age, Gender, Political Party, State &amp; District)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Congress Session in which Representatives created their Twitter Account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Twitter Account Information (Twitter Handle, Date profile created, age when handle created)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228150" y="186675"/>
            <a:ext cx="86913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Wrangling - the easy one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235500" y="863550"/>
            <a:ext cx="8691300" cy="4036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Issues with getting the data together</a:t>
            </a:r>
            <a:r>
              <a:rPr lang="en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Demographics (Date of Birth, Gender, Twitter Handle, etc)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the current Speaker of the House - Kevin McCarthy (R - CA 20th) bio URL (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https://www.congress.gov/member/kevin-mccarthy/M001165</a:t>
            </a:r>
            <a:r>
              <a:rPr lang="en"/>
              <a:t>) the following is available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Political Party, Gender (using picture)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Date of Birth (found using the link inside 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5050" y="2992850"/>
            <a:ext cx="3728975" cy="18678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9775" y="2818963"/>
            <a:ext cx="4205475" cy="5354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6" name="Google Shape;76;p16"/>
          <p:cNvSpPr txBox="1"/>
          <p:nvPr/>
        </p:nvSpPr>
        <p:spPr>
          <a:xfrm>
            <a:off x="4709775" y="2203375"/>
            <a:ext cx="353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Clicking inside the “Read Biography” link will provide the below information</a:t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4768950" y="3432025"/>
            <a:ext cx="3534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link “Contact” provides the personalized web page for the Member where the Twitter page is found. 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93213" y="4340913"/>
            <a:ext cx="1609725" cy="4667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228150" y="186675"/>
            <a:ext cx="86913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Wrangling - when everything went wrong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228150" y="863550"/>
            <a:ext cx="8691300" cy="4036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another member from the list Steve Stivers (R - OH 15) (https://www.congress.gov/member/steve-stivers/S001187)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Political Party, Gender (using picture), Date of Birth, Contact Page missing, Twitter unknown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4506250" y="1906625"/>
            <a:ext cx="4420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This user does not have a “Contact” page so the information has to be searched using the Twitter.Com site.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Using the People tab, two (and more) accounts are found. The picture for the Archived account matches the Congressional Site</a:t>
            </a:r>
            <a:endParaRPr sz="1200"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497" y="1869597"/>
            <a:ext cx="3664375" cy="20971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7" name="Google Shape;87;p17"/>
          <p:cNvSpPr txBox="1"/>
          <p:nvPr/>
        </p:nvSpPr>
        <p:spPr>
          <a:xfrm>
            <a:off x="1815675" y="3135975"/>
            <a:ext cx="2005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Clicking inside the “Read Biography” link will provide the Date of Birth</a:t>
            </a:r>
            <a:endParaRPr sz="1200"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400" y="4039550"/>
            <a:ext cx="4205400" cy="524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2300" y="3014825"/>
            <a:ext cx="4304450" cy="171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235725" y="239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235725" y="812600"/>
            <a:ext cx="8683800" cy="40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Scikit-learn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Supervised ML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Logistic Regression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Data: Previous sessions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Testing Data: “Current” session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6738" y="2495063"/>
            <a:ext cx="5438775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/>
        </p:nvSpPr>
        <p:spPr>
          <a:xfrm>
            <a:off x="893975" y="993800"/>
            <a:ext cx="2897700" cy="1883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 txBox="1"/>
          <p:nvPr>
            <p:ph type="title"/>
          </p:nvPr>
        </p:nvSpPr>
        <p:spPr>
          <a:xfrm>
            <a:off x="228150" y="239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Conclusions/Results: Machine Learning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7226" y="1036498"/>
            <a:ext cx="137583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3888" y="1900400"/>
            <a:ext cx="2617875" cy="92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982538" y="993800"/>
            <a:ext cx="133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Session 111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2550" y="1619277"/>
            <a:ext cx="2087025" cy="23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4980100" y="993800"/>
            <a:ext cx="2897700" cy="1883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 txBox="1"/>
          <p:nvPr/>
        </p:nvSpPr>
        <p:spPr>
          <a:xfrm>
            <a:off x="893975" y="3058700"/>
            <a:ext cx="2897700" cy="1883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 txBox="1"/>
          <p:nvPr/>
        </p:nvSpPr>
        <p:spPr>
          <a:xfrm>
            <a:off x="4980100" y="3058700"/>
            <a:ext cx="2897700" cy="1883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56850" y="1036488"/>
            <a:ext cx="1431726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08488" y="1913120"/>
            <a:ext cx="2640925" cy="884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46475" y="1631963"/>
            <a:ext cx="2038300" cy="28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/>
        </p:nvSpPr>
        <p:spPr>
          <a:xfrm>
            <a:off x="5017938" y="993800"/>
            <a:ext cx="133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Session 112</a:t>
            </a:r>
            <a:endParaRPr/>
          </a:p>
        </p:txBody>
      </p:sp>
      <p:sp>
        <p:nvSpPr>
          <p:cNvPr id="114" name="Google Shape;114;p19"/>
          <p:cNvSpPr txBox="1"/>
          <p:nvPr/>
        </p:nvSpPr>
        <p:spPr>
          <a:xfrm>
            <a:off x="982538" y="3101875"/>
            <a:ext cx="133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Session 113</a:t>
            </a:r>
            <a:endParaRPr/>
          </a:p>
        </p:txBody>
      </p:sp>
      <p:sp>
        <p:nvSpPr>
          <p:cNvPr id="115" name="Google Shape;115;p19"/>
          <p:cNvSpPr txBox="1"/>
          <p:nvPr/>
        </p:nvSpPr>
        <p:spPr>
          <a:xfrm>
            <a:off x="5017938" y="3101875"/>
            <a:ext cx="133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Session 114</a:t>
            </a:r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365688" y="3111962"/>
            <a:ext cx="1338900" cy="529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053038" y="3956725"/>
            <a:ext cx="2579586" cy="88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995175" y="3675575"/>
            <a:ext cx="2015208" cy="27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446225" y="3111350"/>
            <a:ext cx="1342358" cy="52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127625" y="3953952"/>
            <a:ext cx="2617850" cy="915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065400" y="3716750"/>
            <a:ext cx="2087025" cy="2748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/>
        </p:nvSpPr>
        <p:spPr>
          <a:xfrm>
            <a:off x="893975" y="993800"/>
            <a:ext cx="2897700" cy="1883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0"/>
          <p:cNvSpPr txBox="1"/>
          <p:nvPr>
            <p:ph type="title"/>
          </p:nvPr>
        </p:nvSpPr>
        <p:spPr>
          <a:xfrm>
            <a:off x="228150" y="239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Conclusions/Results: Machine Learning</a:t>
            </a:r>
            <a:endParaRPr/>
          </a:p>
        </p:txBody>
      </p:sp>
      <p:sp>
        <p:nvSpPr>
          <p:cNvPr id="128" name="Google Shape;128;p20"/>
          <p:cNvSpPr txBox="1"/>
          <p:nvPr/>
        </p:nvSpPr>
        <p:spPr>
          <a:xfrm>
            <a:off x="982538" y="993800"/>
            <a:ext cx="133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Session 115</a:t>
            </a:r>
            <a:endParaRPr/>
          </a:p>
        </p:txBody>
      </p:sp>
      <p:sp>
        <p:nvSpPr>
          <p:cNvPr id="129" name="Google Shape;129;p20"/>
          <p:cNvSpPr txBox="1"/>
          <p:nvPr/>
        </p:nvSpPr>
        <p:spPr>
          <a:xfrm>
            <a:off x="4980100" y="993800"/>
            <a:ext cx="2897700" cy="1883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 txBox="1"/>
          <p:nvPr/>
        </p:nvSpPr>
        <p:spPr>
          <a:xfrm>
            <a:off x="893975" y="3058700"/>
            <a:ext cx="2897700" cy="1883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 txBox="1"/>
          <p:nvPr/>
        </p:nvSpPr>
        <p:spPr>
          <a:xfrm>
            <a:off x="4980100" y="3058700"/>
            <a:ext cx="2897700" cy="1883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0"/>
          <p:cNvSpPr txBox="1"/>
          <p:nvPr/>
        </p:nvSpPr>
        <p:spPr>
          <a:xfrm>
            <a:off x="5017938" y="993800"/>
            <a:ext cx="133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Session 116</a:t>
            </a:r>
            <a:endParaRPr/>
          </a:p>
        </p:txBody>
      </p:sp>
      <p:sp>
        <p:nvSpPr>
          <p:cNvPr id="133" name="Google Shape;133;p20"/>
          <p:cNvSpPr txBox="1"/>
          <p:nvPr/>
        </p:nvSpPr>
        <p:spPr>
          <a:xfrm>
            <a:off x="982538" y="3101875"/>
            <a:ext cx="133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Session 117</a:t>
            </a:r>
            <a:endParaRPr/>
          </a:p>
        </p:txBody>
      </p:sp>
      <p:sp>
        <p:nvSpPr>
          <p:cNvPr id="134" name="Google Shape;134;p20"/>
          <p:cNvSpPr txBox="1"/>
          <p:nvPr/>
        </p:nvSpPr>
        <p:spPr>
          <a:xfrm>
            <a:off x="5017938" y="3101875"/>
            <a:ext cx="133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Session 118</a:t>
            </a:r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5700" y="1035453"/>
            <a:ext cx="1338900" cy="540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3050" y="1891750"/>
            <a:ext cx="2534900" cy="913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3248" y="1610610"/>
            <a:ext cx="2165615" cy="2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13500" y="1058825"/>
            <a:ext cx="1384784" cy="54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83650" y="1845765"/>
            <a:ext cx="2714625" cy="959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53897" y="1599547"/>
            <a:ext cx="2113775" cy="25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406275" y="3112600"/>
            <a:ext cx="1298329" cy="52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82550" y="3944421"/>
            <a:ext cx="2637112" cy="91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991625" y="3650100"/>
            <a:ext cx="2068885" cy="2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430175" y="3103987"/>
            <a:ext cx="1368093" cy="54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173513" y="3984524"/>
            <a:ext cx="2534900" cy="878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053896" y="3726446"/>
            <a:ext cx="1985589" cy="25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228150" y="239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Conclusions/Results: Machine Learning</a:t>
            </a:r>
            <a:endParaRPr/>
          </a:p>
        </p:txBody>
      </p:sp>
      <p:sp>
        <p:nvSpPr>
          <p:cNvPr id="152" name="Google Shape;152;p21"/>
          <p:cNvSpPr txBox="1"/>
          <p:nvPr>
            <p:ph idx="1" type="body"/>
          </p:nvPr>
        </p:nvSpPr>
        <p:spPr>
          <a:xfrm>
            <a:off x="235725" y="812600"/>
            <a:ext cx="8683800" cy="40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a Machine Learning Model be created that can </a:t>
            </a:r>
            <a:r>
              <a:rPr b="1" lang="en"/>
              <a:t>accurately</a:t>
            </a:r>
            <a:r>
              <a:rPr lang="en"/>
              <a:t> predict the latter years of Twitter usage (approximately 2012-2020), after being trained with the prior years?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this model be improved?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Standardizing ages to reduce variance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More demographic features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Changing clustering for training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Other platforms, along with their demographics (Ex: Parler, TikTok, Twitch)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