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36"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9085E2-E902-4715-B2CD-3F57D246F872}" type="datetimeFigureOut">
              <a:rPr lang="en-AU" smtClean="0"/>
              <a:t>4/06/2024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683210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085E2-E902-4715-B2CD-3F57D246F872}" type="datetimeFigureOut">
              <a:rPr lang="en-AU" smtClean="0"/>
              <a:t>4/06/2024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62683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085E2-E902-4715-B2CD-3F57D246F872}" type="datetimeFigureOut">
              <a:rPr lang="en-AU" smtClean="0"/>
              <a:t>4/06/2024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4042917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085E2-E902-4715-B2CD-3F57D246F872}" type="datetimeFigureOut">
              <a:rPr lang="en-AU" smtClean="0"/>
              <a:t>4/06/2024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391942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9085E2-E902-4715-B2CD-3F57D246F872}" type="datetimeFigureOut">
              <a:rPr lang="en-AU" smtClean="0"/>
              <a:t>4/06/2024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197728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9085E2-E902-4715-B2CD-3F57D246F872}" type="datetimeFigureOut">
              <a:rPr lang="en-AU" smtClean="0"/>
              <a:t>4/06/2024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5649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9085E2-E902-4715-B2CD-3F57D246F872}" type="datetimeFigureOut">
              <a:rPr lang="en-AU" smtClean="0"/>
              <a:t>4/06/2024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239876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9085E2-E902-4715-B2CD-3F57D246F872}" type="datetimeFigureOut">
              <a:rPr lang="en-AU" smtClean="0"/>
              <a:t>4/06/2024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338314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085E2-E902-4715-B2CD-3F57D246F872}" type="datetimeFigureOut">
              <a:rPr lang="en-AU" smtClean="0"/>
              <a:t>4/06/2024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296666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109085E2-E902-4715-B2CD-3F57D246F872}" type="datetimeFigureOut">
              <a:rPr lang="en-AU" smtClean="0"/>
              <a:t>4/06/2024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5875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109085E2-E902-4715-B2CD-3F57D246F872}" type="datetimeFigureOut">
              <a:rPr lang="en-AU" smtClean="0"/>
              <a:t>4/06/2024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B0EDFE9-D110-4C01-AEBF-A09C4162DE50}" type="slidenum">
              <a:rPr lang="en-AU" smtClean="0"/>
              <a:t>‹#›</a:t>
            </a:fld>
            <a:endParaRPr lang="en-AU"/>
          </a:p>
        </p:txBody>
      </p:sp>
    </p:spTree>
    <p:extLst>
      <p:ext uri="{BB962C8B-B14F-4D97-AF65-F5344CB8AC3E}">
        <p14:creationId xmlns:p14="http://schemas.microsoft.com/office/powerpoint/2010/main" val="207960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109085E2-E902-4715-B2CD-3F57D246F872}" type="datetimeFigureOut">
              <a:rPr lang="en-AU" smtClean="0"/>
              <a:t>4/06/2024</a:t>
            </a:fld>
            <a:endParaRPr lang="en-AU"/>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AU"/>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8B0EDFE9-D110-4C01-AEBF-A09C4162DE50}" type="slidenum">
              <a:rPr lang="en-AU" smtClean="0"/>
              <a:t>‹#›</a:t>
            </a:fld>
            <a:endParaRPr lang="en-AU"/>
          </a:p>
        </p:txBody>
      </p:sp>
    </p:spTree>
    <p:extLst>
      <p:ext uri="{BB962C8B-B14F-4D97-AF65-F5344CB8AC3E}">
        <p14:creationId xmlns:p14="http://schemas.microsoft.com/office/powerpoint/2010/main" val="14667200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FC41-A03C-EBD9-E4EF-058AD08CA9A8}"/>
              </a:ext>
            </a:extLst>
          </p:cNvPr>
          <p:cNvSpPr>
            <a:spLocks noGrp="1"/>
          </p:cNvSpPr>
          <p:nvPr>
            <p:ph type="ctrTitle"/>
          </p:nvPr>
        </p:nvSpPr>
        <p:spPr>
          <a:xfrm>
            <a:off x="7500401" y="742950"/>
            <a:ext cx="15274409" cy="2476207"/>
          </a:xfrm>
        </p:spPr>
        <p:txBody>
          <a:bodyPr>
            <a:normAutofit/>
          </a:bodyPr>
          <a:lstStyle/>
          <a:p>
            <a:r>
              <a:rPr lang="en-AU" sz="5000" b="1" dirty="0">
                <a:cs typeface="Times New Roman" panose="02020603050405020304" pitchFamily="18" charset="0"/>
              </a:rPr>
              <a:t>Enhancing Fairness Testing with Bias-Revealing Feature Analysis</a:t>
            </a:r>
          </a:p>
        </p:txBody>
      </p:sp>
      <p:sp>
        <p:nvSpPr>
          <p:cNvPr id="3" name="Subtitle 2">
            <a:extLst>
              <a:ext uri="{FF2B5EF4-FFF2-40B4-BE49-F238E27FC236}">
                <a16:creationId xmlns:a16="http://schemas.microsoft.com/office/drawing/2014/main" id="{A69F4F89-AA50-0FD5-E334-9AD9632C33BB}"/>
              </a:ext>
            </a:extLst>
          </p:cNvPr>
          <p:cNvSpPr>
            <a:spLocks noGrp="1"/>
          </p:cNvSpPr>
          <p:nvPr>
            <p:ph type="subTitle" idx="1"/>
          </p:nvPr>
        </p:nvSpPr>
        <p:spPr>
          <a:xfrm>
            <a:off x="12356902" y="5679787"/>
            <a:ext cx="6388298" cy="2476207"/>
          </a:xfrm>
        </p:spPr>
        <p:txBody>
          <a:bodyPr/>
          <a:lstStyle/>
          <a:p>
            <a:r>
              <a:rPr lang="en-AU" dirty="0"/>
              <a:t>Authors</a:t>
            </a:r>
          </a:p>
        </p:txBody>
      </p:sp>
      <p:sp>
        <p:nvSpPr>
          <p:cNvPr id="4" name="Subtitle 2">
            <a:extLst>
              <a:ext uri="{FF2B5EF4-FFF2-40B4-BE49-F238E27FC236}">
                <a16:creationId xmlns:a16="http://schemas.microsoft.com/office/drawing/2014/main" id="{797F94DE-C857-B3A1-23C5-91D7C6AD90D7}"/>
              </a:ext>
            </a:extLst>
          </p:cNvPr>
          <p:cNvSpPr txBox="1">
            <a:spLocks/>
          </p:cNvSpPr>
          <p:nvPr/>
        </p:nvSpPr>
        <p:spPr>
          <a:xfrm>
            <a:off x="317302" y="8784936"/>
            <a:ext cx="19227998" cy="8779164"/>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Background</a:t>
            </a:r>
          </a:p>
          <a:p>
            <a:pPr marL="857250" indent="-857250">
              <a:buFontTx/>
              <a:buChar char="-"/>
            </a:pPr>
            <a:r>
              <a:rPr lang="en-AU" sz="3600" dirty="0"/>
              <a:t>Context needed to understand the research</a:t>
            </a:r>
          </a:p>
          <a:p>
            <a:pPr marL="857250" indent="-857250">
              <a:buFontTx/>
              <a:buChar char="-"/>
            </a:pPr>
            <a:r>
              <a:rPr lang="en-AU" sz="3600" dirty="0"/>
              <a:t>Reason why the research is conducted</a:t>
            </a:r>
          </a:p>
          <a:p>
            <a:pPr marL="857250" indent="-857250">
              <a:buFontTx/>
              <a:buChar char="-"/>
            </a:pPr>
            <a:r>
              <a:rPr lang="en-AU" sz="3600" dirty="0"/>
              <a:t>Outline the problem you are looking to solve/research gap</a:t>
            </a:r>
          </a:p>
          <a:p>
            <a:pPr marL="857250" indent="-857250">
              <a:buFontTx/>
              <a:buChar char="-"/>
            </a:pPr>
            <a:r>
              <a:rPr lang="en-AU" sz="3600" dirty="0"/>
              <a:t>Should be brief, to the point</a:t>
            </a:r>
            <a:endParaRPr lang="en-AU" sz="6000" dirty="0"/>
          </a:p>
        </p:txBody>
      </p:sp>
      <p:sp>
        <p:nvSpPr>
          <p:cNvPr id="5" name="Subtitle 2">
            <a:extLst>
              <a:ext uri="{FF2B5EF4-FFF2-40B4-BE49-F238E27FC236}">
                <a16:creationId xmlns:a16="http://schemas.microsoft.com/office/drawing/2014/main" id="{7A7008A8-3E1C-E2E2-646E-B342674EC104}"/>
              </a:ext>
            </a:extLst>
          </p:cNvPr>
          <p:cNvSpPr txBox="1">
            <a:spLocks/>
          </p:cNvSpPr>
          <p:nvPr/>
        </p:nvSpPr>
        <p:spPr>
          <a:xfrm>
            <a:off x="19976902" y="8784936"/>
            <a:ext cx="7912298" cy="5312064"/>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Research Aims</a:t>
            </a:r>
          </a:p>
          <a:p>
            <a:pPr marL="1143000" indent="-1143000">
              <a:buFontTx/>
              <a:buChar char="-"/>
            </a:pPr>
            <a:r>
              <a:rPr lang="en-AU" sz="3600" dirty="0"/>
              <a:t>What your research sets out to do</a:t>
            </a:r>
          </a:p>
          <a:p>
            <a:pPr marL="1143000" indent="-1143000">
              <a:buFontTx/>
              <a:buChar char="-"/>
            </a:pPr>
            <a:r>
              <a:rPr lang="en-AU" sz="3600" dirty="0"/>
              <a:t>Include research question</a:t>
            </a:r>
          </a:p>
          <a:p>
            <a:pPr marL="1143000" indent="-1143000">
              <a:buFontTx/>
              <a:buChar char="-"/>
            </a:pPr>
            <a:r>
              <a:rPr lang="en-AU" sz="3600" dirty="0"/>
              <a:t>Should be short</a:t>
            </a:r>
          </a:p>
          <a:p>
            <a:endParaRPr lang="en-AU" dirty="0"/>
          </a:p>
          <a:p>
            <a:endParaRPr lang="en-AU" dirty="0"/>
          </a:p>
        </p:txBody>
      </p:sp>
      <p:sp>
        <p:nvSpPr>
          <p:cNvPr id="6" name="Subtitle 2">
            <a:extLst>
              <a:ext uri="{FF2B5EF4-FFF2-40B4-BE49-F238E27FC236}">
                <a16:creationId xmlns:a16="http://schemas.microsoft.com/office/drawing/2014/main" id="{918BF832-6794-30AA-8B58-E4DA7BC31637}"/>
              </a:ext>
            </a:extLst>
          </p:cNvPr>
          <p:cNvSpPr txBox="1">
            <a:spLocks/>
          </p:cNvSpPr>
          <p:nvPr/>
        </p:nvSpPr>
        <p:spPr>
          <a:xfrm>
            <a:off x="939404" y="16655474"/>
            <a:ext cx="11417498" cy="6226463"/>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Research Design</a:t>
            </a:r>
          </a:p>
          <a:p>
            <a:pPr marL="1143000" indent="-1143000">
              <a:buFontTx/>
              <a:buChar char="-"/>
            </a:pPr>
            <a:r>
              <a:rPr lang="en-AU" sz="4800" dirty="0"/>
              <a:t>How you approached the research (methodology, process)</a:t>
            </a:r>
          </a:p>
          <a:p>
            <a:pPr marL="1143000" indent="-1143000">
              <a:buFontTx/>
              <a:buChar char="-"/>
            </a:pPr>
            <a:r>
              <a:rPr lang="en-AU" sz="4800" dirty="0"/>
              <a:t>Clear, logical connection between research aims and research design</a:t>
            </a:r>
          </a:p>
          <a:p>
            <a:endParaRPr lang="en-AU" dirty="0"/>
          </a:p>
        </p:txBody>
      </p:sp>
      <p:sp>
        <p:nvSpPr>
          <p:cNvPr id="7" name="Subtitle 2">
            <a:extLst>
              <a:ext uri="{FF2B5EF4-FFF2-40B4-BE49-F238E27FC236}">
                <a16:creationId xmlns:a16="http://schemas.microsoft.com/office/drawing/2014/main" id="{E4EC4487-7AE2-6C72-C94F-907B6B843233}"/>
              </a:ext>
            </a:extLst>
          </p:cNvPr>
          <p:cNvSpPr txBox="1">
            <a:spLocks/>
          </p:cNvSpPr>
          <p:nvPr/>
        </p:nvSpPr>
        <p:spPr>
          <a:xfrm>
            <a:off x="16157972" y="15833436"/>
            <a:ext cx="9390459" cy="5312064"/>
          </a:xfrm>
          <a:prstGeom prst="rect">
            <a:avLst/>
          </a:prstGeom>
        </p:spPr>
        <p:txBody>
          <a:bodyPr vert="horz" lIns="91440" tIns="45720" rIns="91440" bIns="45720" rtlCol="0">
            <a:normAutofit lnSpcReduction="1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Results</a:t>
            </a:r>
          </a:p>
          <a:p>
            <a:pPr marL="685800" indent="-685800">
              <a:buFontTx/>
              <a:buChar char="-"/>
            </a:pPr>
            <a:r>
              <a:rPr lang="en-AU" sz="4800" dirty="0"/>
              <a:t>Report the data or outcomes produced</a:t>
            </a:r>
          </a:p>
          <a:p>
            <a:pPr marL="685800" indent="-685800">
              <a:buFontTx/>
              <a:buChar char="-"/>
            </a:pPr>
            <a:r>
              <a:rPr lang="en-AU" sz="4800" dirty="0"/>
              <a:t>Communicate the results or key findings of experiments or research question</a:t>
            </a:r>
          </a:p>
        </p:txBody>
      </p:sp>
      <p:sp>
        <p:nvSpPr>
          <p:cNvPr id="8" name="Subtitle 2">
            <a:extLst>
              <a:ext uri="{FF2B5EF4-FFF2-40B4-BE49-F238E27FC236}">
                <a16:creationId xmlns:a16="http://schemas.microsoft.com/office/drawing/2014/main" id="{18ED5639-A4D5-6A04-1C25-5C975E9435F7}"/>
              </a:ext>
            </a:extLst>
          </p:cNvPr>
          <p:cNvSpPr txBox="1">
            <a:spLocks/>
          </p:cNvSpPr>
          <p:nvPr/>
        </p:nvSpPr>
        <p:spPr>
          <a:xfrm>
            <a:off x="9663114" y="23804418"/>
            <a:ext cx="14269937" cy="8779164"/>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Discussion/Conclusions</a:t>
            </a:r>
          </a:p>
          <a:p>
            <a:pPr marL="1143000" indent="-1143000">
              <a:buFontTx/>
              <a:buChar char="-"/>
            </a:pPr>
            <a:r>
              <a:rPr lang="en-AU" sz="3600" dirty="0"/>
              <a:t>Tells the audience what can be learned from the research</a:t>
            </a:r>
          </a:p>
          <a:p>
            <a:pPr marL="1143000" indent="-1143000">
              <a:buFontTx/>
              <a:buChar char="-"/>
            </a:pPr>
            <a:r>
              <a:rPr lang="en-AU" sz="3600" dirty="0"/>
              <a:t>Interpretation of results</a:t>
            </a:r>
          </a:p>
          <a:p>
            <a:pPr marL="1143000" indent="-1143000">
              <a:buFontTx/>
              <a:buChar char="-"/>
            </a:pPr>
            <a:r>
              <a:rPr lang="en-AU" sz="3600" dirty="0"/>
              <a:t>Conclusions drawn</a:t>
            </a:r>
          </a:p>
          <a:p>
            <a:pPr marL="1143000" indent="-1143000">
              <a:buFontTx/>
              <a:buChar char="-"/>
            </a:pPr>
            <a:r>
              <a:rPr lang="en-AU" sz="3600" dirty="0"/>
              <a:t>Insights of the conclusions for research field</a:t>
            </a:r>
          </a:p>
          <a:p>
            <a:pPr marL="1143000" indent="-1143000">
              <a:buFontTx/>
              <a:buChar char="-"/>
            </a:pPr>
            <a:r>
              <a:rPr lang="en-AU" sz="3600" dirty="0"/>
              <a:t>Address the research questions and significance of findings for the </a:t>
            </a:r>
            <a:r>
              <a:rPr lang="en-AU" sz="3600"/>
              <a:t>research question</a:t>
            </a:r>
            <a:endParaRPr lang="en-AU" sz="3600" dirty="0"/>
          </a:p>
        </p:txBody>
      </p:sp>
    </p:spTree>
    <p:extLst>
      <p:ext uri="{BB962C8B-B14F-4D97-AF65-F5344CB8AC3E}">
        <p14:creationId xmlns:p14="http://schemas.microsoft.com/office/powerpoint/2010/main" val="361366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descr="Scales of justice outline">
            <a:extLst>
              <a:ext uri="{FF2B5EF4-FFF2-40B4-BE49-F238E27FC236}">
                <a16:creationId xmlns:a16="http://schemas.microsoft.com/office/drawing/2014/main" id="{1F0EF335-2B1C-F8B6-BBD9-A25080A96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295326" y="234558"/>
            <a:ext cx="3219636" cy="3219636"/>
          </a:xfrm>
          <a:prstGeom prst="rect">
            <a:avLst/>
          </a:prstGeom>
        </p:spPr>
      </p:pic>
      <p:sp>
        <p:nvSpPr>
          <p:cNvPr id="2" name="Title 1">
            <a:extLst>
              <a:ext uri="{FF2B5EF4-FFF2-40B4-BE49-F238E27FC236}">
                <a16:creationId xmlns:a16="http://schemas.microsoft.com/office/drawing/2014/main" id="{CF76FC41-A03C-EBD9-E4EF-058AD08CA9A8}"/>
              </a:ext>
            </a:extLst>
          </p:cNvPr>
          <p:cNvSpPr>
            <a:spLocks noGrp="1"/>
          </p:cNvSpPr>
          <p:nvPr>
            <p:ph type="ctrTitle"/>
          </p:nvPr>
        </p:nvSpPr>
        <p:spPr>
          <a:xfrm>
            <a:off x="7500401" y="742950"/>
            <a:ext cx="15274409" cy="2476207"/>
          </a:xfrm>
        </p:spPr>
        <p:txBody>
          <a:bodyPr>
            <a:normAutofit/>
          </a:bodyPr>
          <a:lstStyle/>
          <a:p>
            <a:r>
              <a:rPr lang="en-AU" sz="5000" b="1" dirty="0">
                <a:cs typeface="Times New Roman" panose="02020603050405020304" pitchFamily="18" charset="0"/>
              </a:rPr>
              <a:t>Enhancing Fairness Testing with Bias-Revealing Feature Analysis</a:t>
            </a:r>
          </a:p>
        </p:txBody>
      </p:sp>
      <p:sp>
        <p:nvSpPr>
          <p:cNvPr id="3" name="Subtitle 2">
            <a:extLst>
              <a:ext uri="{FF2B5EF4-FFF2-40B4-BE49-F238E27FC236}">
                <a16:creationId xmlns:a16="http://schemas.microsoft.com/office/drawing/2014/main" id="{A69F4F89-AA50-0FD5-E334-9AD9632C33BB}"/>
              </a:ext>
            </a:extLst>
          </p:cNvPr>
          <p:cNvSpPr>
            <a:spLocks noGrp="1"/>
          </p:cNvSpPr>
          <p:nvPr>
            <p:ph type="subTitle" idx="1"/>
          </p:nvPr>
        </p:nvSpPr>
        <p:spPr>
          <a:xfrm>
            <a:off x="11602159" y="4474918"/>
            <a:ext cx="8093727" cy="2476207"/>
          </a:xfrm>
        </p:spPr>
        <p:txBody>
          <a:bodyPr>
            <a:normAutofit fontScale="62500" lnSpcReduction="20000"/>
          </a:bodyPr>
          <a:lstStyle/>
          <a:p>
            <a:pPr>
              <a:lnSpc>
                <a:spcPct val="100000"/>
              </a:lnSpc>
            </a:pPr>
            <a:r>
              <a:rPr lang="en-AU" sz="4800" dirty="0"/>
              <a:t>Timothy Jordan</a:t>
            </a:r>
          </a:p>
          <a:p>
            <a:pPr>
              <a:lnSpc>
                <a:spcPct val="100000"/>
              </a:lnSpc>
            </a:pPr>
            <a:r>
              <a:rPr lang="en-AU" sz="4800" dirty="0"/>
              <a:t>31479391</a:t>
            </a:r>
          </a:p>
          <a:p>
            <a:pPr>
              <a:lnSpc>
                <a:spcPct val="100000"/>
              </a:lnSpc>
            </a:pPr>
            <a:r>
              <a:rPr lang="en-AU" sz="4800" dirty="0"/>
              <a:t>Supervisors: Dr </a:t>
            </a:r>
            <a:r>
              <a:rPr lang="en-AU" sz="4800" dirty="0" err="1"/>
              <a:t>Aldeida</a:t>
            </a:r>
            <a:r>
              <a:rPr lang="en-AU" sz="4800" dirty="0"/>
              <a:t> </a:t>
            </a:r>
            <a:r>
              <a:rPr lang="en-AU" sz="4800" dirty="0" err="1"/>
              <a:t>Aleti</a:t>
            </a:r>
            <a:r>
              <a:rPr lang="en-AU" sz="4800" dirty="0"/>
              <a:t> &amp; Dr. Chetan Arora</a:t>
            </a:r>
          </a:p>
        </p:txBody>
      </p:sp>
      <p:sp>
        <p:nvSpPr>
          <p:cNvPr id="4" name="Subtitle 2">
            <a:extLst>
              <a:ext uri="{FF2B5EF4-FFF2-40B4-BE49-F238E27FC236}">
                <a16:creationId xmlns:a16="http://schemas.microsoft.com/office/drawing/2014/main" id="{797F94DE-C857-B3A1-23C5-91D7C6AD90D7}"/>
              </a:ext>
            </a:extLst>
          </p:cNvPr>
          <p:cNvSpPr txBox="1">
            <a:spLocks/>
          </p:cNvSpPr>
          <p:nvPr/>
        </p:nvSpPr>
        <p:spPr>
          <a:xfrm>
            <a:off x="272789" y="6546851"/>
            <a:ext cx="19227998" cy="8779164"/>
          </a:xfrm>
          <a:prstGeom prst="rect">
            <a:avLst/>
          </a:prstGeom>
        </p:spPr>
        <p:txBody>
          <a:bodyPr vert="horz" lIns="91440" tIns="45720" rIns="91440" bIns="45720" rtlCol="0">
            <a:normAutofit fontScale="47500" lnSpcReduction="2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Background</a:t>
            </a:r>
          </a:p>
          <a:p>
            <a:pPr algn="l"/>
            <a:r>
              <a:rPr lang="en-AU" sz="3600" b="1" dirty="0"/>
              <a:t>Fairness Testing &amp; Test Input Generation</a:t>
            </a:r>
          </a:p>
          <a:p>
            <a:pPr algn="l"/>
            <a:r>
              <a:rPr lang="en-AU" sz="3600" dirty="0"/>
              <a:t>AI systems are increasingly being deployed in various sensitive domains like the health, finance and criminal justice where decision making rid of any prejudicial bias is of utmost importance. Fairness testing aims to remove these “fairness bugs” – flaws that cause discrepancies between predicted outcomes and those that satisfy fairness conditions. In assessing the fairness of AI systems, we focus on sensitive attributes—traits we aim to protect from unfair treatment within the system [4]. These typically include characteristics such as sex, race, and age. Our thesis aims at fixing causal fairness in AI-based systems. This refers to the causal relationship between predicted outcomes and sensitive attributes. An input for a Machine Learning (ML) model is considered displays causal unfairness if there is a discrepancy in the classifiers output when only the sensitive attribute is changed. A critical component of fairness testing algorithms is test input generation – the generation of samples that elicit discriminatory outputs in the system. The higher the number of discriminatory  samples, the more insight provided to software developers to understand the model’s biased behaviour, helping to pinpoint and rectify root causes of fairness bugs. </a:t>
            </a:r>
          </a:p>
          <a:p>
            <a:pPr algn="l"/>
            <a:r>
              <a:rPr lang="en-AU" sz="3600" dirty="0"/>
              <a:t>**Fairness Testing &amp; Test Input Generation:**</a:t>
            </a:r>
          </a:p>
          <a:p>
            <a:pPr algn="l"/>
            <a:r>
              <a:rPr lang="en-AU" sz="3600" dirty="0"/>
              <a:t>AI systems are increasingly used in sensitive domains such as health, finance, and criminal justice, where unbiased decision-making is crucial. Fairness testing aims to eliminate "fairness bugs," which cause discrepancies between predicted outcomes and fairness conditions. This process focuses on sensitive attributes like sex, race, and age, which should be protected from unfair treatment. Our thesis targets fixing causal fairness in AI systems, where an input is considered causally unfair if changing only the sensitive attribute results in different classifier outcomes. A key aspect of fairness testing algorithms is generating test inputs that reveal discriminatory outputs. The more discriminatory samples generated, the better developers can understand and address the model's biased </a:t>
            </a:r>
            <a:r>
              <a:rPr lang="en-AU" sz="3600" dirty="0" err="1"/>
              <a:t>behavior</a:t>
            </a:r>
            <a:r>
              <a:rPr lang="en-AU" sz="3600" dirty="0"/>
              <a:t>.</a:t>
            </a:r>
          </a:p>
          <a:p>
            <a:pPr algn="l"/>
            <a:r>
              <a:rPr lang="en-AU" sz="3600" b="1" dirty="0"/>
              <a:t>Lack of bias-revealing feature information</a:t>
            </a:r>
          </a:p>
          <a:p>
            <a:pPr algn="l"/>
            <a:r>
              <a:rPr lang="en-AU" sz="3600" dirty="0"/>
              <a:t>A research gap exists in the identification of non-sensitive attributes – traits that do not pertain to an individuals protected characteristics e.g. sex, race, age) – that significantly influence biased outcomes within ML models. Understanding the interaction between non-sensitive attributes and machine learning outcomes is crucial, particularly in sensitive domains where these attributes may correlate indirectly with sensitive characteristics. By narrowing the focus of test input generation to specific non-sensitive features known to impact biased outcomes significantly, it is possible to refine the input test generation mechanism to effectively target the nuances of ML model behaviour that induce bias.</a:t>
            </a:r>
          </a:p>
          <a:p>
            <a:pPr algn="l"/>
            <a:r>
              <a:rPr lang="en-AU" sz="3600" b="1" dirty="0"/>
              <a:t>Instance Space Analysis (ISA) in uncovering bias-revealing features</a:t>
            </a:r>
          </a:p>
          <a:p>
            <a:pPr algn="l"/>
            <a:r>
              <a:rPr lang="en-AU" sz="3600" dirty="0"/>
              <a:t>ISA aims to enhance the objective evaluation of algorithms through a detailed exploration of the instance space associated with algorithm performance. We can analyse the causal unfairness performance of a fairness testing algorithm to identify attributes strongly linked to discriminatory outcomes. The identified bias-revealing features can then be utilised to modify the test input generation mechanism in fairness testing algorithms, reducing the exploration of less impactful attributes, thereby increasing the efficiency and efficacy of the testing process.</a:t>
            </a:r>
          </a:p>
        </p:txBody>
      </p:sp>
      <p:sp>
        <p:nvSpPr>
          <p:cNvPr id="5" name="Subtitle 2">
            <a:extLst>
              <a:ext uri="{FF2B5EF4-FFF2-40B4-BE49-F238E27FC236}">
                <a16:creationId xmlns:a16="http://schemas.microsoft.com/office/drawing/2014/main" id="{7A7008A8-3E1C-E2E2-646E-B342674EC104}"/>
              </a:ext>
            </a:extLst>
          </p:cNvPr>
          <p:cNvSpPr txBox="1">
            <a:spLocks/>
          </p:cNvSpPr>
          <p:nvPr/>
        </p:nvSpPr>
        <p:spPr>
          <a:xfrm>
            <a:off x="19976902" y="8784936"/>
            <a:ext cx="7912298" cy="5312064"/>
          </a:xfrm>
          <a:prstGeom prst="rect">
            <a:avLst/>
          </a:prstGeom>
        </p:spPr>
        <p:txBody>
          <a:bodyPr vert="horz" lIns="91440" tIns="45720" rIns="91440" bIns="45720" rtlCol="0">
            <a:normAutofit fontScale="92500" lnSpcReduction="2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Research Aims</a:t>
            </a:r>
          </a:p>
          <a:p>
            <a:pPr algn="l"/>
            <a:r>
              <a:rPr lang="en-AU" sz="3600" dirty="0"/>
              <a:t>Our research aims to answer both questions:</a:t>
            </a:r>
          </a:p>
          <a:p>
            <a:pPr algn="l"/>
            <a:r>
              <a:rPr lang="en-AU" sz="3600" dirty="0"/>
              <a:t>RQ1: How can we identify significant non-sensitive features of discriminatory instances?</a:t>
            </a:r>
          </a:p>
          <a:p>
            <a:pPr algn="l"/>
            <a:r>
              <a:rPr lang="en-AU" sz="3600" dirty="0"/>
              <a:t>RQ2: Do significant non-sensitive features help identify bias-revealing inputs more effectively?</a:t>
            </a:r>
            <a:endParaRPr lang="en-AU" sz="3200" dirty="0"/>
          </a:p>
          <a:p>
            <a:endParaRPr lang="en-AU" dirty="0"/>
          </a:p>
        </p:txBody>
      </p:sp>
      <p:sp>
        <p:nvSpPr>
          <p:cNvPr id="6" name="Subtitle 2">
            <a:extLst>
              <a:ext uri="{FF2B5EF4-FFF2-40B4-BE49-F238E27FC236}">
                <a16:creationId xmlns:a16="http://schemas.microsoft.com/office/drawing/2014/main" id="{918BF832-6794-30AA-8B58-E4DA7BC31637}"/>
              </a:ext>
            </a:extLst>
          </p:cNvPr>
          <p:cNvSpPr txBox="1">
            <a:spLocks/>
          </p:cNvSpPr>
          <p:nvPr/>
        </p:nvSpPr>
        <p:spPr>
          <a:xfrm>
            <a:off x="939404" y="16655474"/>
            <a:ext cx="11417498" cy="10357426"/>
          </a:xfrm>
          <a:prstGeom prst="rect">
            <a:avLst/>
          </a:prstGeom>
        </p:spPr>
        <p:txBody>
          <a:bodyPr vert="horz" lIns="91440" tIns="45720" rIns="91440" bIns="45720" rtlCol="0">
            <a:normAutofit fontScale="85000" lnSpcReduction="2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Research Design</a:t>
            </a:r>
          </a:p>
          <a:p>
            <a:pPr algn="l"/>
            <a:r>
              <a:rPr lang="en-AU" sz="4800" dirty="0"/>
              <a:t>Addressing RQ1: we utilise the fairness testing algorithms Aequitas, KOSEI, and </a:t>
            </a:r>
            <a:r>
              <a:rPr lang="en-AU" sz="4800" dirty="0" err="1"/>
              <a:t>ExpGA</a:t>
            </a:r>
            <a:r>
              <a:rPr lang="en-AU" sz="4800" dirty="0"/>
              <a:t> on widely-used ML models with benchmark datasets (Census Income and Bank Marketing). Discriminatory and non-discriminatory samples are identified and analysed using Instance Space Analysis (ISA). Bias-revealing features are pinpointed through Pearson coefficients and 2D instance spaces.</a:t>
            </a:r>
          </a:p>
          <a:p>
            <a:pPr algn="l"/>
            <a:r>
              <a:rPr lang="en-AU" sz="4800" dirty="0"/>
              <a:t>Addressing RQ2: input search generation mechanisms for fairness testing algorithms are enhanced using the bias-revealing features identified through ISA. This involves averaging the correlation coefficients of each feature across all fairness testing algorithms for a given classifier under test and selecting the top ten. The fairness testing algorithms are then modified to focus on these impactful features by restricting the input boundaries of non-bias revealing features.</a:t>
            </a:r>
          </a:p>
        </p:txBody>
      </p:sp>
      <p:sp>
        <p:nvSpPr>
          <p:cNvPr id="7" name="Subtitle 2">
            <a:extLst>
              <a:ext uri="{FF2B5EF4-FFF2-40B4-BE49-F238E27FC236}">
                <a16:creationId xmlns:a16="http://schemas.microsoft.com/office/drawing/2014/main" id="{E4EC4487-7AE2-6C72-C94F-907B6B843233}"/>
              </a:ext>
            </a:extLst>
          </p:cNvPr>
          <p:cNvSpPr txBox="1">
            <a:spLocks/>
          </p:cNvSpPr>
          <p:nvPr/>
        </p:nvSpPr>
        <p:spPr>
          <a:xfrm>
            <a:off x="16514685" y="20520080"/>
            <a:ext cx="9390459" cy="5312064"/>
          </a:xfrm>
          <a:prstGeom prst="rect">
            <a:avLst/>
          </a:prstGeom>
        </p:spPr>
        <p:txBody>
          <a:bodyPr vert="horz" lIns="91440" tIns="45720" rIns="91440" bIns="45720" rtlCol="0">
            <a:normAutofit lnSpcReduction="1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Results</a:t>
            </a:r>
          </a:p>
          <a:p>
            <a:pPr marL="685800" indent="-685800">
              <a:buFontTx/>
              <a:buChar char="-"/>
            </a:pPr>
            <a:r>
              <a:rPr lang="en-AU" sz="4800" dirty="0"/>
              <a:t>Report the data or outcomes produced</a:t>
            </a:r>
          </a:p>
          <a:p>
            <a:pPr marL="685800" indent="-685800">
              <a:buFontTx/>
              <a:buChar char="-"/>
            </a:pPr>
            <a:r>
              <a:rPr lang="en-AU" sz="4800" dirty="0"/>
              <a:t>Communicate the results or key findings of experiments or research question</a:t>
            </a:r>
          </a:p>
        </p:txBody>
      </p:sp>
      <p:sp>
        <p:nvSpPr>
          <p:cNvPr id="8" name="Subtitle 2">
            <a:extLst>
              <a:ext uri="{FF2B5EF4-FFF2-40B4-BE49-F238E27FC236}">
                <a16:creationId xmlns:a16="http://schemas.microsoft.com/office/drawing/2014/main" id="{18ED5639-A4D5-6A04-1C25-5C975E9435F7}"/>
              </a:ext>
            </a:extLst>
          </p:cNvPr>
          <p:cNvSpPr txBox="1">
            <a:spLocks/>
          </p:cNvSpPr>
          <p:nvPr/>
        </p:nvSpPr>
        <p:spPr>
          <a:xfrm>
            <a:off x="1358221" y="32376918"/>
            <a:ext cx="14269937" cy="8779164"/>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Discussion/Conclusions</a:t>
            </a:r>
          </a:p>
          <a:p>
            <a:pPr marL="1143000" indent="-1143000">
              <a:buFontTx/>
              <a:buChar char="-"/>
            </a:pPr>
            <a:r>
              <a:rPr lang="en-AU" sz="3600" dirty="0"/>
              <a:t>Tells the audience what can be learned from the research</a:t>
            </a:r>
          </a:p>
          <a:p>
            <a:pPr marL="1143000" indent="-1143000">
              <a:buFontTx/>
              <a:buChar char="-"/>
            </a:pPr>
            <a:r>
              <a:rPr lang="en-AU" sz="3600" dirty="0"/>
              <a:t>Interpretation of results</a:t>
            </a:r>
          </a:p>
          <a:p>
            <a:pPr marL="1143000" indent="-1143000">
              <a:buFontTx/>
              <a:buChar char="-"/>
            </a:pPr>
            <a:r>
              <a:rPr lang="en-AU" sz="3600" dirty="0"/>
              <a:t>Conclusions drawn</a:t>
            </a:r>
          </a:p>
          <a:p>
            <a:pPr marL="1143000" indent="-1143000">
              <a:buFontTx/>
              <a:buChar char="-"/>
            </a:pPr>
            <a:r>
              <a:rPr lang="en-AU" sz="3600" dirty="0"/>
              <a:t>Insights of the conclusions for research field</a:t>
            </a:r>
          </a:p>
          <a:p>
            <a:pPr marL="1143000" indent="-1143000">
              <a:buFontTx/>
              <a:buChar char="-"/>
            </a:pPr>
            <a:r>
              <a:rPr lang="en-AU" sz="3600" dirty="0"/>
              <a:t>Address the research questions and significance of findings for the research question</a:t>
            </a:r>
          </a:p>
        </p:txBody>
      </p:sp>
      <p:pic>
        <p:nvPicPr>
          <p:cNvPr id="14" name="Graphic 13" descr="Scales of justice with solid fill">
            <a:extLst>
              <a:ext uri="{FF2B5EF4-FFF2-40B4-BE49-F238E27FC236}">
                <a16:creationId xmlns:a16="http://schemas.microsoft.com/office/drawing/2014/main" id="{C08A8479-93FA-B2D1-8500-911734D12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14962" y="371235"/>
            <a:ext cx="3219636" cy="3219636"/>
          </a:xfrm>
          <a:prstGeom prst="rect">
            <a:avLst/>
          </a:prstGeom>
        </p:spPr>
      </p:pic>
    </p:spTree>
    <p:extLst>
      <p:ext uri="{BB962C8B-B14F-4D97-AF65-F5344CB8AC3E}">
        <p14:creationId xmlns:p14="http://schemas.microsoft.com/office/powerpoint/2010/main" val="428456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descr="Scales of justice outline">
            <a:extLst>
              <a:ext uri="{FF2B5EF4-FFF2-40B4-BE49-F238E27FC236}">
                <a16:creationId xmlns:a16="http://schemas.microsoft.com/office/drawing/2014/main" id="{1F0EF335-2B1C-F8B6-BBD9-A25080A96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295326" y="234558"/>
            <a:ext cx="3219636" cy="3219636"/>
          </a:xfrm>
          <a:prstGeom prst="rect">
            <a:avLst/>
          </a:prstGeom>
        </p:spPr>
      </p:pic>
      <p:sp>
        <p:nvSpPr>
          <p:cNvPr id="2" name="Title 1">
            <a:extLst>
              <a:ext uri="{FF2B5EF4-FFF2-40B4-BE49-F238E27FC236}">
                <a16:creationId xmlns:a16="http://schemas.microsoft.com/office/drawing/2014/main" id="{CF76FC41-A03C-EBD9-E4EF-058AD08CA9A8}"/>
              </a:ext>
            </a:extLst>
          </p:cNvPr>
          <p:cNvSpPr>
            <a:spLocks noGrp="1"/>
          </p:cNvSpPr>
          <p:nvPr>
            <p:ph type="ctrTitle"/>
          </p:nvPr>
        </p:nvSpPr>
        <p:spPr>
          <a:xfrm>
            <a:off x="7500401" y="742950"/>
            <a:ext cx="15274409" cy="2476207"/>
          </a:xfrm>
        </p:spPr>
        <p:txBody>
          <a:bodyPr>
            <a:normAutofit/>
          </a:bodyPr>
          <a:lstStyle/>
          <a:p>
            <a:r>
              <a:rPr lang="en-AU" sz="5000" b="1" dirty="0">
                <a:cs typeface="Times New Roman" panose="02020603050405020304" pitchFamily="18" charset="0"/>
              </a:rPr>
              <a:t>Enhancing Fairness Testing with Bias-Revealing Feature Analysis</a:t>
            </a:r>
          </a:p>
        </p:txBody>
      </p:sp>
      <p:sp>
        <p:nvSpPr>
          <p:cNvPr id="3" name="Subtitle 2">
            <a:extLst>
              <a:ext uri="{FF2B5EF4-FFF2-40B4-BE49-F238E27FC236}">
                <a16:creationId xmlns:a16="http://schemas.microsoft.com/office/drawing/2014/main" id="{A69F4F89-AA50-0FD5-E334-9AD9632C33BB}"/>
              </a:ext>
            </a:extLst>
          </p:cNvPr>
          <p:cNvSpPr>
            <a:spLocks noGrp="1"/>
          </p:cNvSpPr>
          <p:nvPr>
            <p:ph type="subTitle" idx="1"/>
          </p:nvPr>
        </p:nvSpPr>
        <p:spPr>
          <a:xfrm>
            <a:off x="11602159" y="4474918"/>
            <a:ext cx="8093727" cy="2476207"/>
          </a:xfrm>
        </p:spPr>
        <p:txBody>
          <a:bodyPr>
            <a:normAutofit fontScale="62500" lnSpcReduction="20000"/>
          </a:bodyPr>
          <a:lstStyle/>
          <a:p>
            <a:pPr>
              <a:lnSpc>
                <a:spcPct val="100000"/>
              </a:lnSpc>
            </a:pPr>
            <a:r>
              <a:rPr lang="en-AU" sz="4800" dirty="0"/>
              <a:t>Timothy Jordan</a:t>
            </a:r>
          </a:p>
          <a:p>
            <a:pPr>
              <a:lnSpc>
                <a:spcPct val="100000"/>
              </a:lnSpc>
            </a:pPr>
            <a:r>
              <a:rPr lang="en-AU" sz="4800" dirty="0"/>
              <a:t>31479391</a:t>
            </a:r>
          </a:p>
          <a:p>
            <a:pPr>
              <a:lnSpc>
                <a:spcPct val="100000"/>
              </a:lnSpc>
            </a:pPr>
            <a:r>
              <a:rPr lang="en-AU" sz="4800" dirty="0"/>
              <a:t>Supervisors: Dr </a:t>
            </a:r>
            <a:r>
              <a:rPr lang="en-AU" sz="4800" dirty="0" err="1"/>
              <a:t>Aldeida</a:t>
            </a:r>
            <a:r>
              <a:rPr lang="en-AU" sz="4800" dirty="0"/>
              <a:t> </a:t>
            </a:r>
            <a:r>
              <a:rPr lang="en-AU" sz="4800" dirty="0" err="1"/>
              <a:t>Aleti</a:t>
            </a:r>
            <a:r>
              <a:rPr lang="en-AU" sz="4800" dirty="0"/>
              <a:t> &amp; Dr. Chetan Arora</a:t>
            </a:r>
          </a:p>
        </p:txBody>
      </p:sp>
      <p:sp>
        <p:nvSpPr>
          <p:cNvPr id="4" name="Subtitle 2">
            <a:extLst>
              <a:ext uri="{FF2B5EF4-FFF2-40B4-BE49-F238E27FC236}">
                <a16:creationId xmlns:a16="http://schemas.microsoft.com/office/drawing/2014/main" id="{797F94DE-C857-B3A1-23C5-91D7C6AD90D7}"/>
              </a:ext>
            </a:extLst>
          </p:cNvPr>
          <p:cNvSpPr txBox="1">
            <a:spLocks/>
          </p:cNvSpPr>
          <p:nvPr/>
        </p:nvSpPr>
        <p:spPr>
          <a:xfrm>
            <a:off x="272789" y="6546851"/>
            <a:ext cx="19227998" cy="8779164"/>
          </a:xfrm>
          <a:prstGeom prst="rect">
            <a:avLst/>
          </a:prstGeom>
        </p:spPr>
        <p:txBody>
          <a:bodyPr vert="horz" lIns="91440" tIns="45720" rIns="91440" bIns="45720" rtlCol="0">
            <a:normAutofit fontScale="70000" lnSpcReduction="2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Background</a:t>
            </a:r>
          </a:p>
          <a:p>
            <a:pPr algn="l"/>
            <a:r>
              <a:rPr lang="en-AU" sz="3600" b="1" dirty="0"/>
              <a:t>Fairness Testing &amp; Test Input Generation</a:t>
            </a:r>
          </a:p>
          <a:p>
            <a:pPr algn="l"/>
            <a:r>
              <a:rPr lang="en-AU" sz="3600" dirty="0"/>
              <a:t>AI systems are increasingly used in sensitive domains such as health, finance, and criminal justice, where fair, unbiased decision-making is critical. Fairness testing aims to eliminate discrepancies between predicted outcomes and those that uphold fairness conditions. This process focuses on sensitive attributes like sex, race, and age, which should be protected from unfair treatment. Our thesis targets fixing causal fairness in AI systems, where an input is considered causally unfair if changing only the sensitive attribute results in different Machine Learning (ML) classifier outcomes. A key aspect of fairness testing algorithms is generating test inputs that reveal discriminatory outputs. The more discriminatory samples generated, the better developers can understand and address the model's biased behaviour.</a:t>
            </a:r>
          </a:p>
          <a:p>
            <a:pPr algn="l"/>
            <a:r>
              <a:rPr lang="en-AU" sz="3600" b="1" dirty="0"/>
              <a:t>Lack of Bias-Revealing Feature Information</a:t>
            </a:r>
          </a:p>
          <a:p>
            <a:pPr algn="l"/>
            <a:r>
              <a:rPr lang="en-AU" sz="3600" dirty="0"/>
              <a:t>A research gap exists in identifying non-sensitive attributes that significantly influence biased outcomes in ML models. Understanding the interaction between non-sensitive attributes and ML outcomes is crucial, especially in sensitive domains where these attributes may indirectly correlate with sensitive characteristics. Focusing test input generation on specific non-sensitive features that impact biased outcomes can refine the input test generation mechanism, effectively targeting the nuances of ML model behaviour that induce bias.</a:t>
            </a:r>
          </a:p>
          <a:p>
            <a:pPr algn="l"/>
            <a:r>
              <a:rPr lang="en-AU" sz="3600" b="1" dirty="0"/>
              <a:t>Instance Space Analysis (ISA) in Uncovering Bias-Revealing Features</a:t>
            </a:r>
            <a:endParaRPr lang="en-AU" sz="3600" dirty="0"/>
          </a:p>
          <a:p>
            <a:pPr algn="l"/>
            <a:r>
              <a:rPr lang="en-AU" sz="3600" dirty="0"/>
              <a:t>Developed by Kate Smith-Miles et al., ISA enhances the objective evaluation of algorithms by exploring the instance space related to their performance. By analysing the causal unfairness performance of a fairness testing algorithm, ISA helps identify attributes strongly linked to discriminatory outcomes. These bias-revealing features can then be used to modify the test input generation mechanism in fairness testing algorithms, reducing the focus on less impactful attributes and increasing the efficiency and efficacy of the testing process.</a:t>
            </a:r>
          </a:p>
        </p:txBody>
      </p:sp>
      <p:sp>
        <p:nvSpPr>
          <p:cNvPr id="5" name="Subtitle 2">
            <a:extLst>
              <a:ext uri="{FF2B5EF4-FFF2-40B4-BE49-F238E27FC236}">
                <a16:creationId xmlns:a16="http://schemas.microsoft.com/office/drawing/2014/main" id="{7A7008A8-3E1C-E2E2-646E-B342674EC104}"/>
              </a:ext>
            </a:extLst>
          </p:cNvPr>
          <p:cNvSpPr txBox="1">
            <a:spLocks/>
          </p:cNvSpPr>
          <p:nvPr/>
        </p:nvSpPr>
        <p:spPr>
          <a:xfrm>
            <a:off x="19976902" y="8784936"/>
            <a:ext cx="7912298" cy="5312064"/>
          </a:xfrm>
          <a:prstGeom prst="rect">
            <a:avLst/>
          </a:prstGeom>
        </p:spPr>
        <p:txBody>
          <a:bodyPr vert="horz" lIns="91440" tIns="45720" rIns="91440" bIns="45720" rtlCol="0">
            <a:normAutofit fontScale="92500" lnSpcReduction="2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Research Aims</a:t>
            </a:r>
          </a:p>
          <a:p>
            <a:pPr algn="l"/>
            <a:r>
              <a:rPr lang="en-AU" sz="3600" dirty="0"/>
              <a:t>Our research aims to answer both questions:</a:t>
            </a:r>
          </a:p>
          <a:p>
            <a:pPr algn="l"/>
            <a:r>
              <a:rPr lang="en-AU" sz="3600" dirty="0"/>
              <a:t>RQ1: How can we identify significant non-sensitive features of discriminatory instances?</a:t>
            </a:r>
          </a:p>
          <a:p>
            <a:pPr algn="l"/>
            <a:r>
              <a:rPr lang="en-AU" sz="3600" dirty="0"/>
              <a:t>RQ2: Do significant non-sensitive features help identify bias-revealing inputs more effectively?</a:t>
            </a:r>
            <a:endParaRPr lang="en-AU" sz="3200" dirty="0"/>
          </a:p>
          <a:p>
            <a:endParaRPr lang="en-AU" dirty="0"/>
          </a:p>
        </p:txBody>
      </p:sp>
      <p:sp>
        <p:nvSpPr>
          <p:cNvPr id="6" name="Subtitle 2">
            <a:extLst>
              <a:ext uri="{FF2B5EF4-FFF2-40B4-BE49-F238E27FC236}">
                <a16:creationId xmlns:a16="http://schemas.microsoft.com/office/drawing/2014/main" id="{918BF832-6794-30AA-8B58-E4DA7BC31637}"/>
              </a:ext>
            </a:extLst>
          </p:cNvPr>
          <p:cNvSpPr txBox="1">
            <a:spLocks/>
          </p:cNvSpPr>
          <p:nvPr/>
        </p:nvSpPr>
        <p:spPr>
          <a:xfrm>
            <a:off x="939404" y="16655474"/>
            <a:ext cx="11417498" cy="10357426"/>
          </a:xfrm>
          <a:prstGeom prst="rect">
            <a:avLst/>
          </a:prstGeom>
        </p:spPr>
        <p:txBody>
          <a:bodyPr vert="horz" lIns="91440" tIns="45720" rIns="91440" bIns="45720" rtlCol="0">
            <a:normAutofit fontScale="85000" lnSpcReduction="2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Research Design</a:t>
            </a:r>
          </a:p>
          <a:p>
            <a:pPr algn="l"/>
            <a:r>
              <a:rPr lang="en-AU" sz="4800" dirty="0"/>
              <a:t>Addressing RQ1: we utilise the fairness testing algorithms Aequitas, KOSEI, and </a:t>
            </a:r>
            <a:r>
              <a:rPr lang="en-AU" sz="4800" dirty="0" err="1"/>
              <a:t>ExpGA</a:t>
            </a:r>
            <a:r>
              <a:rPr lang="en-AU" sz="4800" dirty="0"/>
              <a:t> on widely-used ML models with benchmark datasets (Census Income and Bank Marketing). Discriminatory and non-discriminatory samples are identified and analysed using Instance Space Analysis (ISA). Bias-revealing features are pinpointed through Pearson coefficients and 2D instance spaces.</a:t>
            </a:r>
          </a:p>
          <a:p>
            <a:pPr algn="l"/>
            <a:r>
              <a:rPr lang="en-AU" sz="4800" dirty="0"/>
              <a:t>Addressing RQ2: input search generation mechanisms for fairness testing algorithms are enhanced using the bias-revealing features identified through ISA. This involves averaging the correlation coefficients of each feature across all fairness testing algorithms for a given classifier under test and selecting the top ten. The fairness testing algorithms are then modified to focus on these impactful features by restricting the input boundaries of non-bias revealing features.</a:t>
            </a:r>
          </a:p>
        </p:txBody>
      </p:sp>
      <p:sp>
        <p:nvSpPr>
          <p:cNvPr id="7" name="Subtitle 2">
            <a:extLst>
              <a:ext uri="{FF2B5EF4-FFF2-40B4-BE49-F238E27FC236}">
                <a16:creationId xmlns:a16="http://schemas.microsoft.com/office/drawing/2014/main" id="{E4EC4487-7AE2-6C72-C94F-907B6B843233}"/>
              </a:ext>
            </a:extLst>
          </p:cNvPr>
          <p:cNvSpPr txBox="1">
            <a:spLocks/>
          </p:cNvSpPr>
          <p:nvPr/>
        </p:nvSpPr>
        <p:spPr>
          <a:xfrm>
            <a:off x="16514685" y="20520080"/>
            <a:ext cx="9390459" cy="5312064"/>
          </a:xfrm>
          <a:prstGeom prst="rect">
            <a:avLst/>
          </a:prstGeom>
        </p:spPr>
        <p:txBody>
          <a:bodyPr vert="horz" lIns="91440" tIns="45720" rIns="91440" bIns="45720" rtlCol="0">
            <a:normAutofit lnSpcReduction="10000"/>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Results</a:t>
            </a:r>
          </a:p>
          <a:p>
            <a:pPr marL="685800" indent="-685800">
              <a:buFontTx/>
              <a:buChar char="-"/>
            </a:pPr>
            <a:r>
              <a:rPr lang="en-AU" sz="4800" dirty="0"/>
              <a:t>Report the data or outcomes produced</a:t>
            </a:r>
          </a:p>
          <a:p>
            <a:pPr marL="685800" indent="-685800">
              <a:buFontTx/>
              <a:buChar char="-"/>
            </a:pPr>
            <a:r>
              <a:rPr lang="en-AU" sz="4800" dirty="0"/>
              <a:t>Communicate the results or key findings of experiments or research question</a:t>
            </a:r>
          </a:p>
        </p:txBody>
      </p:sp>
      <p:sp>
        <p:nvSpPr>
          <p:cNvPr id="8" name="Subtitle 2">
            <a:extLst>
              <a:ext uri="{FF2B5EF4-FFF2-40B4-BE49-F238E27FC236}">
                <a16:creationId xmlns:a16="http://schemas.microsoft.com/office/drawing/2014/main" id="{18ED5639-A4D5-6A04-1C25-5C975E9435F7}"/>
              </a:ext>
            </a:extLst>
          </p:cNvPr>
          <p:cNvSpPr txBox="1">
            <a:spLocks/>
          </p:cNvSpPr>
          <p:nvPr/>
        </p:nvSpPr>
        <p:spPr>
          <a:xfrm>
            <a:off x="1358221" y="32376918"/>
            <a:ext cx="14269937" cy="8779164"/>
          </a:xfrm>
          <a:prstGeom prst="rect">
            <a:avLst/>
          </a:prstGeom>
        </p:spPr>
        <p:txBody>
          <a:bodyPr vert="horz" lIns="91440" tIns="45720" rIns="91440" bIns="45720" rtlCol="0">
            <a:norm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AU" dirty="0"/>
              <a:t>Discussion/Conclusions</a:t>
            </a:r>
          </a:p>
          <a:p>
            <a:pPr marL="1143000" indent="-1143000">
              <a:buFontTx/>
              <a:buChar char="-"/>
            </a:pPr>
            <a:r>
              <a:rPr lang="en-AU" sz="3600" dirty="0"/>
              <a:t>Tells the audience what can be learned from the research</a:t>
            </a:r>
          </a:p>
          <a:p>
            <a:pPr marL="1143000" indent="-1143000">
              <a:buFontTx/>
              <a:buChar char="-"/>
            </a:pPr>
            <a:r>
              <a:rPr lang="en-AU" sz="3600" dirty="0"/>
              <a:t>Interpretation of results</a:t>
            </a:r>
          </a:p>
          <a:p>
            <a:pPr marL="1143000" indent="-1143000">
              <a:buFontTx/>
              <a:buChar char="-"/>
            </a:pPr>
            <a:r>
              <a:rPr lang="en-AU" sz="3600" dirty="0"/>
              <a:t>Conclusions drawn</a:t>
            </a:r>
          </a:p>
          <a:p>
            <a:pPr marL="1143000" indent="-1143000">
              <a:buFontTx/>
              <a:buChar char="-"/>
            </a:pPr>
            <a:r>
              <a:rPr lang="en-AU" sz="3600" dirty="0"/>
              <a:t>Insights of the conclusions for research field</a:t>
            </a:r>
          </a:p>
          <a:p>
            <a:pPr marL="1143000" indent="-1143000">
              <a:buFontTx/>
              <a:buChar char="-"/>
            </a:pPr>
            <a:r>
              <a:rPr lang="en-AU" sz="3600" dirty="0"/>
              <a:t>Address the research questions and significance of findings for the research question</a:t>
            </a:r>
          </a:p>
        </p:txBody>
      </p:sp>
      <p:pic>
        <p:nvPicPr>
          <p:cNvPr id="14" name="Graphic 13" descr="Scales of justice with solid fill">
            <a:extLst>
              <a:ext uri="{FF2B5EF4-FFF2-40B4-BE49-F238E27FC236}">
                <a16:creationId xmlns:a16="http://schemas.microsoft.com/office/drawing/2014/main" id="{C08A8479-93FA-B2D1-8500-911734D122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14962" y="371235"/>
            <a:ext cx="3219636" cy="3219636"/>
          </a:xfrm>
          <a:prstGeom prst="rect">
            <a:avLst/>
          </a:prstGeom>
        </p:spPr>
      </p:pic>
    </p:spTree>
    <p:extLst>
      <p:ext uri="{BB962C8B-B14F-4D97-AF65-F5344CB8AC3E}">
        <p14:creationId xmlns:p14="http://schemas.microsoft.com/office/powerpoint/2010/main" val="38105675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3348</TotalTime>
  <Words>1481</Words>
  <Application>Microsoft Office PowerPoint</Application>
  <PresentationFormat>Custom</PresentationFormat>
  <Paragraphs>79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Times New Roman</vt:lpstr>
      <vt:lpstr>Office Theme</vt:lpstr>
      <vt:lpstr>Enhancing Fairness Testing with Bias-Revealing Feature Analysis</vt:lpstr>
      <vt:lpstr>Enhancing Fairness Testing with Bias-Revealing Feature Analysis</vt:lpstr>
      <vt:lpstr>Enhancing Fairness Testing with Bias-Revealing Feature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Jordan</dc:creator>
  <cp:lastModifiedBy>Timothy Jordan</cp:lastModifiedBy>
  <cp:revision>13</cp:revision>
  <dcterms:created xsi:type="dcterms:W3CDTF">2024-05-25T12:54:34Z</dcterms:created>
  <dcterms:modified xsi:type="dcterms:W3CDTF">2024-06-05T14:42:57Z</dcterms:modified>
</cp:coreProperties>
</file>